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4" r:id="rId6"/>
    <p:sldId id="285" r:id="rId7"/>
    <p:sldId id="263" r:id="rId8"/>
    <p:sldId id="268" r:id="rId9"/>
    <p:sldId id="287" r:id="rId10"/>
    <p:sldId id="286" r:id="rId11"/>
    <p:sldId id="279" r:id="rId12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Inconsolata" panose="020B0604020202020204" charset="0"/>
      <p:regular r:id="rId18"/>
      <p:bold r:id="rId19"/>
    </p:embeddedFont>
    <p:embeddedFont>
      <p:font typeface="Nixi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75449D6-3468-412B-A1D8-181E68FD4221}">
          <p14:sldIdLst>
            <p14:sldId id="256"/>
          </p14:sldIdLst>
        </p14:section>
        <p14:section name="Untitled Section" id="{97BBF6A4-C944-4ABC-AD97-052878957CF5}">
          <p14:sldIdLst>
            <p14:sldId id="257"/>
            <p14:sldId id="261"/>
            <p14:sldId id="265"/>
            <p14:sldId id="264"/>
            <p14:sldId id="285"/>
            <p14:sldId id="263"/>
          </p14:sldIdLst>
        </p14:section>
        <p14:section name="Untitled Section" id="{776EE783-6D7D-40BD-A8A1-802D0D2E7CC4}">
          <p14:sldIdLst>
            <p14:sldId id="268"/>
            <p14:sldId id="287"/>
            <p14:sldId id="286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155EF-26FB-4D4F-8C14-D563DEDC4EBD}">
  <a:tblStyle styleId="{BFD155EF-26FB-4D4F-8C14-D563DEDC4E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7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0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5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1" cy="155961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0" y="1301392"/>
            <a:ext cx="1159800" cy="1003499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5" y="1954147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5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199" y="3014524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59"/>
            <a:ext cx="1424721" cy="142472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378898" y="2701498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49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69127" y="1519600"/>
            <a:ext cx="3226199" cy="300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334885" y="1520975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5868446" y="1520975"/>
            <a:ext cx="2410200" cy="308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Optical Character Recognition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9900"/>
                </a:solidFill>
              </a:rPr>
              <a:t>Results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07668" y="1420836"/>
            <a:ext cx="5642400" cy="501555"/>
          </a:xfrm>
        </p:spPr>
        <p:txBody>
          <a:bodyPr/>
          <a:lstStyle/>
          <a:p>
            <a:r>
              <a:rPr lang="es-CO" dirty="0"/>
              <a:t>SVM</a:t>
            </a:r>
          </a:p>
        </p:txBody>
      </p:sp>
      <p:graphicFrame>
        <p:nvGraphicFramePr>
          <p:cNvPr id="351" name="Shape 351"/>
          <p:cNvGraphicFramePr/>
          <p:nvPr/>
        </p:nvGraphicFramePr>
        <p:xfrm>
          <a:off x="2278966" y="1948375"/>
          <a:ext cx="5067336" cy="2449408"/>
        </p:xfrm>
        <a:graphic>
          <a:graphicData uri="http://schemas.openxmlformats.org/drawingml/2006/table">
            <a:tbl>
              <a:tblPr>
                <a:noFill/>
                <a:tableStyleId>{BFD155EF-26FB-4D4F-8C14-D563DEDC4EBD}</a:tableStyleId>
              </a:tblPr>
              <a:tblGrid>
                <a:gridCol w="126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352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E6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9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6D9EEB"/>
                </a:solidFill>
              </a:rPr>
              <a:t>Thanks!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9900"/>
                </a:solidFill>
              </a:rPr>
              <a:t>Any questions? 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FF9900"/>
                </a:solidFill>
              </a:rPr>
              <a:t>👍</a:t>
            </a:r>
          </a:p>
        </p:txBody>
      </p:sp>
      <p:sp>
        <p:nvSpPr>
          <p:cNvPr id="5" name="Shape 582"/>
          <p:cNvSpPr/>
          <p:nvPr/>
        </p:nvSpPr>
        <p:spPr>
          <a:xfrm>
            <a:off x="4433270" y="3764619"/>
            <a:ext cx="277360" cy="2773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7875" y="330590"/>
            <a:ext cx="5048100" cy="528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400" b="1" dirty="0"/>
              <a:t>Overview</a:t>
            </a:r>
            <a:endParaRPr lang="en" sz="2400"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1248675" y="1453824"/>
            <a:ext cx="6646500" cy="2759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12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2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O</a:t>
            </a:r>
            <a:r>
              <a:rPr lang="en-US" sz="1400" b="1" dirty="0" err="1"/>
              <a:t>bjective</a:t>
            </a:r>
            <a:endParaRPr lang="en-US" sz="1400" b="1" dirty="0"/>
          </a:p>
          <a:p>
            <a:pPr lvl="0" rtl="0">
              <a:spcBef>
                <a:spcPts val="0"/>
              </a:spcBef>
              <a:buNone/>
            </a:pPr>
            <a:endParaRPr lang="en-US" sz="1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Data</a:t>
            </a:r>
          </a:p>
          <a:p>
            <a:pPr lvl="0" rtl="0">
              <a:spcBef>
                <a:spcPts val="0"/>
              </a:spcBef>
              <a:buNone/>
            </a:pPr>
            <a:endParaRPr lang="en-US" sz="1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Techniques used for project</a:t>
            </a:r>
          </a:p>
          <a:p>
            <a:pPr lvl="0" rtl="0">
              <a:spcBef>
                <a:spcPts val="0"/>
              </a:spcBef>
              <a:buNone/>
            </a:pPr>
            <a:endParaRPr lang="en-US" sz="14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Demonstration</a:t>
            </a:r>
          </a:p>
          <a:p>
            <a:pPr lvl="0" rtl="0">
              <a:spcBef>
                <a:spcPts val="0"/>
              </a:spcBef>
              <a:buNone/>
            </a:pPr>
            <a:endParaRPr lang="en-US" sz="14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400" b="1" dirty="0"/>
              <a:t>Results</a:t>
            </a:r>
          </a:p>
          <a:p>
            <a:pPr lvl="0" rtl="0">
              <a:spcBef>
                <a:spcPts val="0"/>
              </a:spcBef>
              <a:buNone/>
            </a:pPr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OCR</a:t>
            </a:r>
            <a:endParaRPr lang="en"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111348" y="1709948"/>
            <a:ext cx="7033846" cy="28339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>
                <a:latin typeface="Gill Sans MT" panose="020B0502020104020203" pitchFamily="34" charset="0"/>
              </a:rPr>
              <a:t>The goal of Optical Character Recognition (OCR) is to classify optical patterns (often contained in a digital image) corresponding to alphanumeric or other characters.</a:t>
            </a:r>
          </a:p>
          <a:p>
            <a:pPr>
              <a:buNone/>
            </a:pPr>
            <a:endParaRPr lang="en-US" sz="1400" dirty="0">
              <a:latin typeface="Gill Sans MT" panose="020B0502020104020203" pitchFamily="34" charset="0"/>
            </a:endParaRPr>
          </a:p>
          <a:p>
            <a:pPr>
              <a:buNone/>
            </a:pPr>
            <a:r>
              <a:rPr lang="en-US" sz="1400" dirty="0">
                <a:latin typeface="Gill Sans MT" panose="020B0502020104020203" pitchFamily="34" charset="0"/>
              </a:rPr>
              <a:t>The process involves several steps including segmentation, feature extraction, and classification. </a:t>
            </a:r>
          </a:p>
          <a:p>
            <a:pPr>
              <a:buNone/>
            </a:pPr>
            <a:endParaRPr lang="en-US" sz="1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Applications of OCR</a:t>
            </a:r>
            <a:endParaRPr lang="en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540411" y="4001370"/>
            <a:ext cx="6267157" cy="1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1. Convert text documents to some sort of digital representation.</a:t>
            </a:r>
          </a:p>
          <a:p>
            <a:r>
              <a:rPr lang="en-US" sz="1200" dirty="0"/>
              <a:t>2. Scan a document and have the text available in a word </a:t>
            </a:r>
            <a:r>
              <a:rPr lang="es-CO" sz="1200" dirty="0"/>
              <a:t>processor.</a:t>
            </a:r>
          </a:p>
          <a:p>
            <a:r>
              <a:rPr lang="en-US" sz="1200" dirty="0"/>
              <a:t>3. Recognizing license plate numbers</a:t>
            </a:r>
          </a:p>
          <a:p>
            <a:r>
              <a:rPr lang="en-US" sz="1200" dirty="0"/>
              <a:t>4. Post Office needs to recognize zip-codes and many more applications..</a:t>
            </a:r>
            <a:endParaRPr lang="en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88" y="1499464"/>
            <a:ext cx="4364501" cy="22529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</a:t>
            </a:r>
            <a:endParaRPr lang="en" dirty="0"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801325" y="1520975"/>
            <a:ext cx="7196158" cy="308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>
                <a:latin typeface="Gill Sans MT" panose="020B0502020104020203" pitchFamily="34" charset="0"/>
              </a:rPr>
              <a:t>We used 74k dataset which is very popular dataset for OCR research </a:t>
            </a:r>
          </a:p>
          <a:p>
            <a:pPr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>
              <a:buNone/>
            </a:pPr>
            <a:r>
              <a:rPr lang="en-US" dirty="0">
                <a:latin typeface="Gill Sans MT" panose="020B0502020104020203" pitchFamily="34" charset="0"/>
              </a:rPr>
              <a:t>We limited the character set to </a:t>
            </a:r>
            <a:r>
              <a:rPr lang="en-US" b="1" dirty="0">
                <a:latin typeface="Gill Sans MT" panose="020B0502020104020203" pitchFamily="34" charset="0"/>
              </a:rPr>
              <a:t>English</a:t>
            </a:r>
            <a:r>
              <a:rPr lang="en-US" dirty="0">
                <a:latin typeface="Gill Sans MT" panose="020B0502020104020203" pitchFamily="34" charset="0"/>
              </a:rPr>
              <a:t> language and Hindu-Arabic numerals. So the dataset consists of: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0"/>
              </a:rPr>
              <a:t>64 classes (0-9, A-Z, a-z)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0"/>
              </a:rPr>
              <a:t>7705 characters obtained from natural images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0"/>
              </a:rPr>
              <a:t>3410 hand drawn characters using a tablet PC</a:t>
            </a:r>
          </a:p>
          <a:p>
            <a:r>
              <a:rPr lang="en-US" dirty="0">
                <a:latin typeface="Gill Sans MT" panose="020B0502020104020203" pitchFamily="34" charset="0"/>
              </a:rPr>
              <a:t>62992 </a:t>
            </a:r>
            <a:r>
              <a:rPr lang="en-US" dirty="0" err="1">
                <a:latin typeface="Gill Sans MT" panose="020B0502020104020203" pitchFamily="34" charset="0"/>
              </a:rPr>
              <a:t>synthesised</a:t>
            </a:r>
            <a:r>
              <a:rPr lang="en-US" dirty="0">
                <a:latin typeface="Gill Sans MT" panose="020B0502020104020203" pitchFamily="34" charset="0"/>
              </a:rPr>
              <a:t> characters from computer fonts</a:t>
            </a:r>
          </a:p>
          <a:p>
            <a:r>
              <a:rPr lang="en-US" dirty="0">
                <a:latin typeface="Gill Sans MT" panose="020B0502020104020203" pitchFamily="34" charset="0"/>
              </a:rPr>
              <a:t>This gives a total of over 74K images (which explains the name of the dataset).</a:t>
            </a:r>
            <a:endParaRPr lang="en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Dimenionality</a:t>
            </a:r>
            <a:r>
              <a:rPr lang="es-CO" dirty="0"/>
              <a:t> </a:t>
            </a:r>
            <a:r>
              <a:rPr lang="es-CO" dirty="0" err="1"/>
              <a:t>reduction</a:t>
            </a:r>
            <a:r>
              <a:rPr lang="es-CO" dirty="0"/>
              <a:t> and Pre </a:t>
            </a:r>
            <a:r>
              <a:rPr lang="es-CO" dirty="0" err="1"/>
              <a:t>processing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449" y="1513000"/>
            <a:ext cx="6260751" cy="3099900"/>
          </a:xfrm>
        </p:spPr>
        <p:txBody>
          <a:bodyPr/>
          <a:lstStyle/>
          <a:p>
            <a:pPr>
              <a:buNone/>
            </a:pPr>
            <a:r>
              <a:rPr lang="es-CO" sz="1400" dirty="0" err="1">
                <a:latin typeface="Gill Sans MT" panose="020B0502020104020203" pitchFamily="34" charset="0"/>
              </a:rPr>
              <a:t>The</a:t>
            </a:r>
            <a:r>
              <a:rPr lang="es-CO" sz="1400" dirty="0">
                <a:latin typeface="Gill Sans MT" panose="020B0502020104020203" pitchFamily="34" charset="0"/>
              </a:rPr>
              <a:t> original </a:t>
            </a:r>
            <a:r>
              <a:rPr lang="es-CO" sz="1400" dirty="0" err="1">
                <a:latin typeface="Gill Sans MT" panose="020B0502020104020203" pitchFamily="34" charset="0"/>
              </a:rPr>
              <a:t>images</a:t>
            </a:r>
            <a:r>
              <a:rPr lang="es-CO" sz="1400" dirty="0">
                <a:latin typeface="Gill Sans MT" panose="020B0502020104020203" pitchFamily="34" charset="0"/>
              </a:rPr>
              <a:t> in training </a:t>
            </a:r>
            <a:r>
              <a:rPr lang="es-CO" sz="1400" dirty="0" err="1">
                <a:latin typeface="Gill Sans MT" panose="020B0502020104020203" pitchFamily="34" charset="0"/>
              </a:rPr>
              <a:t>dataset</a:t>
            </a:r>
            <a:r>
              <a:rPr lang="es-CO" sz="1400" dirty="0">
                <a:latin typeface="Gill Sans MT" panose="020B0502020104020203" pitchFamily="34" charset="0"/>
              </a:rPr>
              <a:t> are </a:t>
            </a:r>
            <a:r>
              <a:rPr lang="es-CO" sz="1400" dirty="0" err="1">
                <a:latin typeface="Gill Sans MT" panose="020B0502020104020203" pitchFamily="34" charset="0"/>
              </a:rPr>
              <a:t>large</a:t>
            </a:r>
            <a:r>
              <a:rPr lang="es-CO" sz="1400" dirty="0">
                <a:latin typeface="Gill Sans MT" panose="020B0502020104020203" pitchFamily="34" charset="0"/>
              </a:rPr>
              <a:t> in </a:t>
            </a:r>
            <a:r>
              <a:rPr lang="es-CO" sz="1400" dirty="0" err="1">
                <a:latin typeface="Gill Sans MT" panose="020B0502020104020203" pitchFamily="34" charset="0"/>
              </a:rPr>
              <a:t>terms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size</a:t>
            </a:r>
            <a:r>
              <a:rPr lang="es-CO" sz="1400" dirty="0">
                <a:latin typeface="Gill Sans MT" panose="020B0502020104020203" pitchFamily="34" charset="0"/>
              </a:rPr>
              <a:t>. </a:t>
            </a:r>
          </a:p>
          <a:p>
            <a:pPr>
              <a:buNone/>
            </a:pPr>
            <a:endParaRPr lang="es-CO" sz="1400" dirty="0">
              <a:latin typeface="Gill Sans MT" panose="020B0502020104020203" pitchFamily="34" charset="0"/>
            </a:endParaRPr>
          </a:p>
          <a:p>
            <a:pPr>
              <a:buNone/>
            </a:pPr>
            <a:r>
              <a:rPr lang="es-CO" sz="1400" dirty="0">
                <a:latin typeface="Gill Sans MT" panose="020B0502020104020203" pitchFamily="34" charset="0"/>
              </a:rPr>
              <a:t>A Python </a:t>
            </a:r>
            <a:r>
              <a:rPr lang="es-CO" sz="1400" dirty="0" err="1">
                <a:latin typeface="Gill Sans MT" panose="020B0502020104020203" pitchFamily="34" charset="0"/>
              </a:rPr>
              <a:t>parser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is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used</a:t>
            </a:r>
            <a:r>
              <a:rPr lang="es-CO" sz="1400" dirty="0">
                <a:latin typeface="Gill Sans MT" panose="020B0502020104020203" pitchFamily="34" charset="0"/>
              </a:rPr>
              <a:t> to </a:t>
            </a:r>
            <a:r>
              <a:rPr lang="es-CO" sz="1400" dirty="0" err="1">
                <a:latin typeface="Gill Sans MT" panose="020B0502020104020203" pitchFamily="34" charset="0"/>
              </a:rPr>
              <a:t>preprocess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them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which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includes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converting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them</a:t>
            </a:r>
            <a:r>
              <a:rPr lang="es-CO" sz="1400" dirty="0">
                <a:latin typeface="Gill Sans MT" panose="020B0502020104020203" pitchFamily="34" charset="0"/>
              </a:rPr>
              <a:t> to grey </a:t>
            </a:r>
            <a:r>
              <a:rPr lang="es-CO" sz="1400" dirty="0" err="1">
                <a:latin typeface="Gill Sans MT" panose="020B0502020104020203" pitchFamily="34" charset="0"/>
              </a:rPr>
              <a:t>scale</a:t>
            </a:r>
            <a:r>
              <a:rPr lang="es-CO" sz="1400" dirty="0">
                <a:latin typeface="Gill Sans MT" panose="020B0502020104020203" pitchFamily="34" charset="0"/>
              </a:rPr>
              <a:t>, </a:t>
            </a:r>
            <a:r>
              <a:rPr lang="es-CO" sz="1400" dirty="0" err="1">
                <a:latin typeface="Gill Sans MT" panose="020B0502020104020203" pitchFamily="34" charset="0"/>
              </a:rPr>
              <a:t>remove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background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noise</a:t>
            </a:r>
            <a:r>
              <a:rPr lang="es-CO" sz="1400" dirty="0">
                <a:latin typeface="Gill Sans MT" panose="020B0502020104020203" pitchFamily="34" charset="0"/>
              </a:rPr>
              <a:t> and </a:t>
            </a:r>
            <a:r>
              <a:rPr lang="es-CO" sz="1400" dirty="0" err="1">
                <a:latin typeface="Gill Sans MT" panose="020B0502020104020203" pitchFamily="34" charset="0"/>
              </a:rPr>
              <a:t>reducing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the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size</a:t>
            </a:r>
            <a:r>
              <a:rPr lang="es-CO" sz="1400" dirty="0">
                <a:latin typeface="Gill Sans MT" panose="020B0502020104020203" pitchFamily="34" charset="0"/>
              </a:rPr>
              <a:t> to (32*32)</a:t>
            </a:r>
          </a:p>
          <a:p>
            <a:pPr>
              <a:buNone/>
            </a:pPr>
            <a:endParaRPr lang="es-CO" sz="1400" dirty="0">
              <a:latin typeface="Gill Sans MT" panose="020B0502020104020203" pitchFamily="34" charset="0"/>
            </a:endParaRPr>
          </a:p>
          <a:p>
            <a:pPr>
              <a:buNone/>
            </a:pPr>
            <a:endParaRPr lang="es-CO" sz="1400" dirty="0">
              <a:latin typeface="Gill Sans MT" panose="020B0502020104020203" pitchFamily="34" charset="0"/>
            </a:endParaRPr>
          </a:p>
          <a:p>
            <a:pPr>
              <a:buNone/>
            </a:pPr>
            <a:endParaRPr lang="es-CO" sz="1400" dirty="0">
              <a:latin typeface="Gill Sans MT" panose="020B0502020104020203" pitchFamily="34" charset="0"/>
            </a:endParaRPr>
          </a:p>
          <a:p>
            <a:pPr>
              <a:buNone/>
            </a:pPr>
            <a:endParaRPr lang="es-CO" sz="1400" dirty="0">
              <a:latin typeface="Gill Sans MT" panose="020B0502020104020203" pitchFamily="34" charset="0"/>
            </a:endParaRPr>
          </a:p>
          <a:p>
            <a:pPr>
              <a:buNone/>
            </a:pPr>
            <a:endParaRPr lang="es-CO" sz="1400" dirty="0">
              <a:latin typeface="Gill Sans MT" panose="020B0502020104020203" pitchFamily="34" charset="0"/>
            </a:endParaRPr>
          </a:p>
          <a:p>
            <a:pPr>
              <a:buNone/>
            </a:pPr>
            <a:r>
              <a:rPr lang="es-CO" sz="1400" dirty="0">
                <a:latin typeface="Gill Sans MT" panose="020B0502020104020203" pitchFamily="34" charset="0"/>
              </a:rPr>
              <a:t>	     1.28 KB(900*1200)               0.21 KB(32*32) </a:t>
            </a:r>
          </a:p>
          <a:p>
            <a:pPr>
              <a:buNone/>
            </a:pPr>
            <a:endParaRPr lang="es-CO" sz="1400" dirty="0">
              <a:latin typeface="Gill Sans MT" panose="020B0502020104020203" pitchFamily="34" charset="0"/>
            </a:endParaRPr>
          </a:p>
          <a:p>
            <a:pPr>
              <a:buNone/>
            </a:pPr>
            <a:r>
              <a:rPr lang="es-CO" sz="1400" dirty="0">
                <a:latin typeface="Gill Sans MT" panose="020B0502020104020203" pitchFamily="34" charset="0"/>
              </a:rPr>
              <a:t>After </a:t>
            </a:r>
            <a:r>
              <a:rPr lang="es-CO" sz="1400" dirty="0" err="1">
                <a:latin typeface="Gill Sans MT" panose="020B0502020104020203" pitchFamily="34" charset="0"/>
              </a:rPr>
              <a:t>processing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the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images</a:t>
            </a:r>
            <a:r>
              <a:rPr lang="es-CO" sz="1400" dirty="0">
                <a:latin typeface="Gill Sans MT" panose="020B0502020104020203" pitchFamily="34" charset="0"/>
              </a:rPr>
              <a:t>, </a:t>
            </a:r>
            <a:r>
              <a:rPr lang="es-CO" sz="1400" dirty="0" err="1">
                <a:latin typeface="Gill Sans MT" panose="020B0502020104020203" pitchFamily="34" charset="0"/>
              </a:rPr>
              <a:t>the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size</a:t>
            </a:r>
            <a:r>
              <a:rPr lang="es-CO" sz="1400" dirty="0">
                <a:latin typeface="Gill Sans MT" panose="020B0502020104020203" pitchFamily="34" charset="0"/>
              </a:rPr>
              <a:t> of training </a:t>
            </a:r>
            <a:r>
              <a:rPr lang="es-CO" sz="1400" dirty="0" err="1">
                <a:latin typeface="Gill Sans MT" panose="020B0502020104020203" pitchFamily="34" charset="0"/>
              </a:rPr>
              <a:t>dataset</a:t>
            </a:r>
            <a:r>
              <a:rPr lang="es-CO" sz="1400" dirty="0">
                <a:latin typeface="Gill Sans MT" panose="020B0502020104020203" pitchFamily="34" charset="0"/>
              </a:rPr>
              <a:t> </a:t>
            </a:r>
            <a:r>
              <a:rPr lang="es-CO" sz="1400" dirty="0" err="1">
                <a:latin typeface="Gill Sans MT" panose="020B0502020104020203" pitchFamily="34" charset="0"/>
              </a:rPr>
              <a:t>was</a:t>
            </a:r>
            <a:r>
              <a:rPr lang="es-CO" sz="1400" dirty="0">
                <a:latin typeface="Gill Sans MT" panose="020B0502020104020203" pitchFamily="34" charset="0"/>
              </a:rPr>
              <a:t> 7705*1024 </a:t>
            </a:r>
            <a:r>
              <a:rPr lang="es-CO" sz="1400" dirty="0" err="1">
                <a:latin typeface="Gill Sans MT" panose="020B0502020104020203" pitchFamily="34" charset="0"/>
              </a:rPr>
              <a:t>with</a:t>
            </a:r>
            <a:r>
              <a:rPr lang="es-CO" sz="1400" dirty="0">
                <a:latin typeface="Gill Sans MT" panose="020B0502020104020203" pitchFamily="34" charset="0"/>
              </a:rPr>
              <a:t> 7705 </a:t>
            </a:r>
            <a:r>
              <a:rPr lang="es-CO" sz="1400" dirty="0" err="1">
                <a:latin typeface="Gill Sans MT" panose="020B0502020104020203" pitchFamily="34" charset="0"/>
              </a:rPr>
              <a:t>images</a:t>
            </a:r>
            <a:r>
              <a:rPr lang="es-CO" sz="1400" dirty="0">
                <a:latin typeface="Gill Sans MT" panose="020B0502020104020203" pitchFamily="34" charset="0"/>
              </a:rPr>
              <a:t> to </a:t>
            </a:r>
            <a:r>
              <a:rPr lang="es-CO" sz="1400" dirty="0" err="1">
                <a:latin typeface="Gill Sans MT" panose="020B0502020104020203" pitchFamily="34" charset="0"/>
              </a:rPr>
              <a:t>train</a:t>
            </a:r>
            <a:r>
              <a:rPr lang="es-CO" sz="1400" dirty="0">
                <a:latin typeface="Gill Sans MT" panose="020B0502020104020203" pitchFamily="34" charset="0"/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78" y="2602229"/>
            <a:ext cx="848751" cy="848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58" y="2910550"/>
            <a:ext cx="304800" cy="304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47060" y="2872715"/>
            <a:ext cx="431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B4A7D6"/>
                </a:solidFill>
                <a:latin typeface="Inconsolata"/>
                <a:ea typeface="Inconsolata"/>
                <a:cs typeface="Inconsolata"/>
                <a:sym typeface="Inconsolata"/>
              </a:rPr>
              <a:t>🔨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383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248674" y="1519600"/>
            <a:ext cx="6601097" cy="300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i="1" dirty="0">
                <a:latin typeface="Gill Sans MT" panose="020B0502020104020203" pitchFamily="34" charset="0"/>
              </a:rPr>
              <a:t>Steps involved in training the model</a:t>
            </a:r>
          </a:p>
          <a:p>
            <a:pPr>
              <a:buNone/>
            </a:pPr>
            <a:endParaRPr lang="en-US" sz="1400" i="1" dirty="0"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Gill Sans MT" panose="020B0502020104020203" pitchFamily="34" charset="0"/>
              </a:rPr>
              <a:t>Dimension reduction and Pre-processing</a:t>
            </a:r>
            <a:r>
              <a:rPr lang="en-US" sz="1400" i="1" dirty="0">
                <a:latin typeface="Gill Sans MT" panose="020B0502020104020203" pitchFamily="34" charset="0"/>
              </a:rPr>
              <a:t> using PCA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Gill Sans MT" panose="020B0502020104020203" pitchFamily="34" charset="0"/>
              </a:rPr>
              <a:t>Feature extraction</a:t>
            </a:r>
            <a:r>
              <a:rPr lang="en-US" sz="1400" i="1" dirty="0">
                <a:latin typeface="Gill Sans MT" panose="020B0502020104020203" pitchFamily="34" charset="0"/>
              </a:rPr>
              <a:t> </a:t>
            </a:r>
            <a:r>
              <a:rPr lang="en-US" sz="1400" dirty="0">
                <a:latin typeface="Gill Sans MT" panose="020B0502020104020203" pitchFamily="34" charset="0"/>
              </a:rPr>
              <a:t>– Reduce the amount of data by extracting </a:t>
            </a:r>
            <a:r>
              <a:rPr lang="en-US" sz="1400" i="1" dirty="0">
                <a:latin typeface="Gill Sans MT" panose="020B0502020104020203" pitchFamily="34" charset="0"/>
              </a:rPr>
              <a:t>relevant </a:t>
            </a:r>
            <a:r>
              <a:rPr lang="en-US" sz="1400" dirty="0">
                <a:latin typeface="Gill Sans MT" panose="020B0502020104020203" pitchFamily="34" charset="0"/>
              </a:rPr>
              <a:t>information—Usually results in a vector of scalar values.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Gill Sans MT" panose="020B0502020104020203" pitchFamily="34" charset="0"/>
              </a:rPr>
              <a:t>Model Estimation</a:t>
            </a:r>
            <a:r>
              <a:rPr lang="en-US" sz="1400" i="1" dirty="0">
                <a:latin typeface="Gill Sans MT" panose="020B0502020104020203" pitchFamily="34" charset="0"/>
              </a:rPr>
              <a:t> </a:t>
            </a:r>
            <a:r>
              <a:rPr lang="en-US" sz="1400" dirty="0">
                <a:latin typeface="Gill Sans MT" panose="020B0502020104020203" pitchFamily="34" charset="0"/>
              </a:rPr>
              <a:t>– from the finite set of feature vectors estimate the model for each class of the training data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Gill Sans MT" panose="020B0502020104020203" pitchFamily="34" charset="0"/>
              </a:rPr>
              <a:t>Perform character and line segmentation</a:t>
            </a:r>
            <a:endParaRPr lang="en" sz="1400" dirty="0">
              <a:latin typeface="Gill Sans MT" panose="020B0502020104020203" pitchFamily="34" charset="0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Objective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9900"/>
                </a:solidFill>
              </a:rPr>
              <a:t>Results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07668" y="1420836"/>
            <a:ext cx="5642400" cy="501555"/>
          </a:xfrm>
        </p:spPr>
        <p:txBody>
          <a:bodyPr/>
          <a:lstStyle/>
          <a:p>
            <a:r>
              <a:rPr lang="es-CO" dirty="0"/>
              <a:t>KNN</a:t>
            </a:r>
          </a:p>
        </p:txBody>
      </p:sp>
      <p:graphicFrame>
        <p:nvGraphicFramePr>
          <p:cNvPr id="351" name="Shape 351"/>
          <p:cNvGraphicFramePr/>
          <p:nvPr>
            <p:extLst>
              <p:ext uri="{D42A27DB-BD31-4B8C-83A1-F6EECF244321}">
                <p14:modId xmlns:p14="http://schemas.microsoft.com/office/powerpoint/2010/main" val="2283251324"/>
              </p:ext>
            </p:extLst>
          </p:nvPr>
        </p:nvGraphicFramePr>
        <p:xfrm>
          <a:off x="2278966" y="1948375"/>
          <a:ext cx="5067336" cy="2449408"/>
        </p:xfrm>
        <a:graphic>
          <a:graphicData uri="http://schemas.openxmlformats.org/drawingml/2006/table">
            <a:tbl>
              <a:tblPr>
                <a:noFill/>
                <a:tableStyleId>{BFD155EF-26FB-4D4F-8C14-D563DEDC4EBD}</a:tableStyleId>
              </a:tblPr>
              <a:tblGrid>
                <a:gridCol w="126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352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E6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9900"/>
                </a:solidFill>
              </a:rPr>
              <a:t>Results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07668" y="1420836"/>
            <a:ext cx="5642400" cy="501555"/>
          </a:xfrm>
        </p:spPr>
        <p:txBody>
          <a:bodyPr/>
          <a:lstStyle/>
          <a:p>
            <a:r>
              <a:rPr lang="es-CO" dirty="0" err="1"/>
              <a:t>Decision</a:t>
            </a:r>
            <a:r>
              <a:rPr lang="es-CO" dirty="0"/>
              <a:t> </a:t>
            </a:r>
            <a:r>
              <a:rPr lang="es-CO" dirty="0" err="1"/>
              <a:t>Trees</a:t>
            </a:r>
            <a:endParaRPr lang="es-CO" dirty="0"/>
          </a:p>
        </p:txBody>
      </p:sp>
      <p:graphicFrame>
        <p:nvGraphicFramePr>
          <p:cNvPr id="351" name="Shape 351"/>
          <p:cNvGraphicFramePr/>
          <p:nvPr/>
        </p:nvGraphicFramePr>
        <p:xfrm>
          <a:off x="2278966" y="1948375"/>
          <a:ext cx="5067336" cy="2449408"/>
        </p:xfrm>
        <a:graphic>
          <a:graphicData uri="http://schemas.openxmlformats.org/drawingml/2006/table">
            <a:tbl>
              <a:tblPr>
                <a:noFill/>
                <a:tableStyleId>{BFD155EF-26FB-4D4F-8C14-D563DEDC4EBD}</a:tableStyleId>
              </a:tblPr>
              <a:tblGrid>
                <a:gridCol w="126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352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E6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52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674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8428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291</Words>
  <Application>Microsoft Office PowerPoint</Application>
  <PresentationFormat>On-screen Show (16:9)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 MT</vt:lpstr>
      <vt:lpstr>Arial</vt:lpstr>
      <vt:lpstr>Inconsolata</vt:lpstr>
      <vt:lpstr>Nixie One</vt:lpstr>
      <vt:lpstr>Hecate template</vt:lpstr>
      <vt:lpstr>Optical Character Recognition</vt:lpstr>
      <vt:lpstr>Overview</vt:lpstr>
      <vt:lpstr>OCR</vt:lpstr>
      <vt:lpstr>Applications of OCR</vt:lpstr>
      <vt:lpstr>Data</vt:lpstr>
      <vt:lpstr>Dimenionality reduction and Pre processing the data</vt:lpstr>
      <vt:lpstr>Objective</vt:lpstr>
      <vt:lpstr>Results</vt:lpstr>
      <vt:lpstr>Results</vt:lpstr>
      <vt:lpstr>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dc:creator>SAI KRISHNA</dc:creator>
  <cp:lastModifiedBy>SAI KRISHNA</cp:lastModifiedBy>
  <cp:revision>23</cp:revision>
  <dcterms:modified xsi:type="dcterms:W3CDTF">2017-05-07T00:32:11Z</dcterms:modified>
</cp:coreProperties>
</file>