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jT9qsA7wp1/UrsrimSuI3uQ6bb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90A932-F571-4A51-ADF8-B7E2E1923446}">
  <a:tblStyle styleId="{7990A932-F571-4A51-ADF8-B7E2E1923446}"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30f2298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030f22980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30f22980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030f22980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53" name="Shape 53"/>
        <p:cNvGrpSpPr/>
        <p:nvPr/>
      </p:nvGrpSpPr>
      <p:grpSpPr>
        <a:xfrm>
          <a:off x="0" y="0"/>
          <a:ext cx="0" cy="0"/>
          <a:chOff x="0" y="0"/>
          <a:chExt cx="0" cy="0"/>
        </a:xfrm>
      </p:grpSpPr>
      <p:sp>
        <p:nvSpPr>
          <p:cNvPr id="54" name="Google Shape;54;p1"/>
          <p:cNvSpPr txBox="1"/>
          <p:nvPr/>
        </p:nvSpPr>
        <p:spPr>
          <a:xfrm>
            <a:off x="356650" y="1045650"/>
            <a:ext cx="67746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lang="en" sz="3100">
                <a:solidFill>
                  <a:schemeClr val="lt1"/>
                </a:solidFill>
                <a:latin typeface="Merriweather"/>
                <a:ea typeface="Merriweather"/>
                <a:cs typeface="Merriweather"/>
                <a:sym typeface="Merriweather"/>
              </a:rPr>
              <a:t>Box Office</a:t>
            </a:r>
            <a:r>
              <a:rPr b="0" i="0" lang="en" sz="3100" u="none" cap="none" strike="noStrike">
                <a:solidFill>
                  <a:schemeClr val="lt1"/>
                </a:solidFill>
                <a:latin typeface="Merriweather"/>
                <a:ea typeface="Merriweather"/>
                <a:cs typeface="Merriweather"/>
                <a:sym typeface="Merriweather"/>
              </a:rPr>
              <a:t> SUCCESS PREDICTOR</a:t>
            </a:r>
            <a:endParaRPr b="0" i="0" sz="3100" u="none" cap="none" strike="noStrike">
              <a:solidFill>
                <a:schemeClr val="lt1"/>
              </a:solidFill>
              <a:latin typeface="Merriweather"/>
              <a:ea typeface="Merriweather"/>
              <a:cs typeface="Merriweather"/>
              <a:sym typeface="Merriweather"/>
            </a:endParaRPr>
          </a:p>
        </p:txBody>
      </p:sp>
      <p:pic>
        <p:nvPicPr>
          <p:cNvPr id="55" name="Google Shape;55;p1"/>
          <p:cNvPicPr preferRelativeResize="0"/>
          <p:nvPr/>
        </p:nvPicPr>
        <p:blipFill rotWithShape="1">
          <a:blip r:embed="rId3">
            <a:alphaModFix/>
          </a:blip>
          <a:srcRect b="0" l="0" r="0" t="0"/>
          <a:stretch/>
        </p:blipFill>
        <p:spPr>
          <a:xfrm>
            <a:off x="6445300" y="227775"/>
            <a:ext cx="2559324" cy="1439626"/>
          </a:xfrm>
          <a:prstGeom prst="rect">
            <a:avLst/>
          </a:prstGeom>
          <a:noFill/>
          <a:ln>
            <a:noFill/>
          </a:ln>
        </p:spPr>
      </p:pic>
      <p:sp>
        <p:nvSpPr>
          <p:cNvPr id="56" name="Google Shape;56;p1"/>
          <p:cNvSpPr txBox="1"/>
          <p:nvPr/>
        </p:nvSpPr>
        <p:spPr>
          <a:xfrm>
            <a:off x="486600" y="3250000"/>
            <a:ext cx="5426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Times New Roman"/>
                <a:ea typeface="Times New Roman"/>
                <a:cs typeface="Times New Roman"/>
                <a:sym typeface="Times New Roman"/>
              </a:rPr>
              <a:t>Nitsimran Singh : 015929394</a:t>
            </a:r>
            <a:br>
              <a:rPr b="0" i="0" lang="en" sz="1400" u="none" cap="none" strike="noStrike">
                <a:solidFill>
                  <a:schemeClr val="lt1"/>
                </a:solidFill>
                <a:latin typeface="Times New Roman"/>
                <a:ea typeface="Times New Roman"/>
                <a:cs typeface="Times New Roman"/>
                <a:sym typeface="Times New Roman"/>
              </a:rPr>
            </a:br>
            <a:r>
              <a:rPr b="0" i="0" lang="en" sz="1400" u="none" cap="none" strike="noStrike">
                <a:solidFill>
                  <a:schemeClr val="lt1"/>
                </a:solidFill>
                <a:latin typeface="Times New Roman"/>
                <a:ea typeface="Times New Roman"/>
                <a:cs typeface="Times New Roman"/>
                <a:sym typeface="Times New Roman"/>
              </a:rPr>
              <a:t>Saikrishna Dosapati : 015929394</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Times New Roman"/>
                <a:ea typeface="Times New Roman"/>
                <a:cs typeface="Times New Roman"/>
                <a:sym typeface="Times New Roman"/>
              </a:rPr>
              <a:t>Fayzali Mulla: 015929394</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Times New Roman"/>
                <a:ea typeface="Times New Roman"/>
                <a:cs typeface="Times New Roman"/>
                <a:sym typeface="Times New Roman"/>
              </a:rPr>
              <a:t>Sachith Gandham: 015929394</a:t>
            </a:r>
            <a:endParaRPr b="0" i="0" sz="1400" u="none" cap="none" strike="noStrike">
              <a:solidFill>
                <a:schemeClr val="lt1"/>
              </a:solidFill>
              <a:latin typeface="Times New Roman"/>
              <a:ea typeface="Times New Roman"/>
              <a:cs typeface="Times New Roman"/>
              <a:sym typeface="Times New Roman"/>
            </a:endParaRPr>
          </a:p>
        </p:txBody>
      </p:sp>
      <p:sp>
        <p:nvSpPr>
          <p:cNvPr id="57" name="Google Shape;57;p1"/>
          <p:cNvSpPr txBox="1"/>
          <p:nvPr/>
        </p:nvSpPr>
        <p:spPr>
          <a:xfrm>
            <a:off x="452175" y="2675375"/>
            <a:ext cx="5614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Times New Roman"/>
                <a:ea typeface="Times New Roman"/>
                <a:cs typeface="Times New Roman"/>
                <a:sym typeface="Times New Roman"/>
              </a:rPr>
              <a:t>Team 12 : CMPE 255,  Sec 2</a:t>
            </a:r>
            <a:endParaRPr b="1" i="0" sz="1600" u="none" cap="none" strike="noStrike">
              <a:solidFill>
                <a:schemeClr val="lt1"/>
              </a:solidFill>
              <a:latin typeface="Times New Roman"/>
              <a:ea typeface="Times New Roman"/>
              <a:cs typeface="Times New Roman"/>
              <a:sym typeface="Times New Roman"/>
            </a:endParaRPr>
          </a:p>
        </p:txBody>
      </p:sp>
      <p:pic>
        <p:nvPicPr>
          <p:cNvPr id="58" name="Google Shape;58;p1"/>
          <p:cNvPicPr preferRelativeResize="0"/>
          <p:nvPr/>
        </p:nvPicPr>
        <p:blipFill rotWithShape="1">
          <a:blip r:embed="rId4">
            <a:alphaModFix/>
          </a:blip>
          <a:srcRect b="0" l="0" r="0" t="0"/>
          <a:stretch/>
        </p:blipFill>
        <p:spPr>
          <a:xfrm>
            <a:off x="6520863" y="2798350"/>
            <a:ext cx="1950000" cy="195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16" name="Shape 116"/>
        <p:cNvGrpSpPr/>
        <p:nvPr/>
      </p:nvGrpSpPr>
      <p:grpSpPr>
        <a:xfrm>
          <a:off x="0" y="0"/>
          <a:ext cx="0" cy="0"/>
          <a:chOff x="0" y="0"/>
          <a:chExt cx="0" cy="0"/>
        </a:xfrm>
      </p:grpSpPr>
      <p:pic>
        <p:nvPicPr>
          <p:cNvPr id="117" name="Google Shape;117;g1030f22980e_0_10"/>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118" name="Google Shape;118;g1030f22980e_0_10"/>
          <p:cNvSpPr txBox="1"/>
          <p:nvPr/>
        </p:nvSpPr>
        <p:spPr>
          <a:xfrm>
            <a:off x="209325" y="111750"/>
            <a:ext cx="5256300" cy="94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Data Preprocessing</a:t>
            </a:r>
            <a:endParaRPr b="0" i="0" sz="2500" u="none" cap="none" strike="noStrike">
              <a:solidFill>
                <a:schemeClr val="lt1"/>
              </a:solidFill>
              <a:latin typeface="Times New Roman"/>
              <a:ea typeface="Times New Roman"/>
              <a:cs typeface="Times New Roman"/>
              <a:sym typeface="Times New Roman"/>
            </a:endParaRPr>
          </a:p>
          <a:p>
            <a:pPr indent="-336550" lvl="0" marL="457200" marR="0" rtl="0" algn="l">
              <a:lnSpc>
                <a:spcPct val="115000"/>
              </a:lnSpc>
              <a:spcBef>
                <a:spcPts val="40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Removal of Skewness and Outliers</a:t>
            </a:r>
            <a:endParaRPr b="0" i="0" sz="1700" u="none" cap="none" strike="noStrike">
              <a:solidFill>
                <a:schemeClr val="lt1"/>
              </a:solidFill>
              <a:latin typeface="Times New Roman"/>
              <a:ea typeface="Times New Roman"/>
              <a:cs typeface="Times New Roman"/>
              <a:sym typeface="Times New Roman"/>
            </a:endParaRPr>
          </a:p>
        </p:txBody>
      </p:sp>
      <p:pic>
        <p:nvPicPr>
          <p:cNvPr id="119" name="Google Shape;119;g1030f22980e_0_10"/>
          <p:cNvPicPr preferRelativeResize="0"/>
          <p:nvPr/>
        </p:nvPicPr>
        <p:blipFill>
          <a:blip r:embed="rId4">
            <a:alphaModFix/>
          </a:blip>
          <a:stretch>
            <a:fillRect/>
          </a:stretch>
        </p:blipFill>
        <p:spPr>
          <a:xfrm>
            <a:off x="82775" y="1466300"/>
            <a:ext cx="4317225" cy="3585900"/>
          </a:xfrm>
          <a:prstGeom prst="rect">
            <a:avLst/>
          </a:prstGeom>
          <a:noFill/>
          <a:ln>
            <a:noFill/>
          </a:ln>
        </p:spPr>
      </p:pic>
      <p:pic>
        <p:nvPicPr>
          <p:cNvPr id="120" name="Google Shape;120;g1030f22980e_0_10"/>
          <p:cNvPicPr preferRelativeResize="0"/>
          <p:nvPr/>
        </p:nvPicPr>
        <p:blipFill>
          <a:blip r:embed="rId5">
            <a:alphaModFix/>
          </a:blip>
          <a:stretch>
            <a:fillRect/>
          </a:stretch>
        </p:blipFill>
        <p:spPr>
          <a:xfrm>
            <a:off x="4516875" y="1444700"/>
            <a:ext cx="4517101" cy="3585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24" name="Shape 124"/>
        <p:cNvGrpSpPr/>
        <p:nvPr/>
      </p:nvGrpSpPr>
      <p:grpSpPr>
        <a:xfrm>
          <a:off x="0" y="0"/>
          <a:ext cx="0" cy="0"/>
          <a:chOff x="0" y="0"/>
          <a:chExt cx="0" cy="0"/>
        </a:xfrm>
      </p:grpSpPr>
      <p:pic>
        <p:nvPicPr>
          <p:cNvPr id="125" name="Google Shape;125;p9"/>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126" name="Google Shape;126;p9"/>
          <p:cNvSpPr txBox="1"/>
          <p:nvPr/>
        </p:nvSpPr>
        <p:spPr>
          <a:xfrm>
            <a:off x="668825" y="631150"/>
            <a:ext cx="3000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lt1"/>
                </a:solidFill>
                <a:latin typeface="Arial"/>
                <a:ea typeface="Arial"/>
                <a:cs typeface="Arial"/>
                <a:sym typeface="Arial"/>
              </a:rPr>
              <a:t>Models</a:t>
            </a:r>
            <a:endParaRPr b="0" i="0" sz="1400" u="none" cap="none" strike="noStrike">
              <a:solidFill>
                <a:schemeClr val="lt1"/>
              </a:solidFill>
              <a:latin typeface="Arial"/>
              <a:ea typeface="Arial"/>
              <a:cs typeface="Arial"/>
              <a:sym typeface="Arial"/>
            </a:endParaRPr>
          </a:p>
        </p:txBody>
      </p:sp>
      <p:sp>
        <p:nvSpPr>
          <p:cNvPr id="127" name="Google Shape;127;p9"/>
          <p:cNvSpPr txBox="1"/>
          <p:nvPr/>
        </p:nvSpPr>
        <p:spPr>
          <a:xfrm>
            <a:off x="536950" y="1789875"/>
            <a:ext cx="6660000" cy="270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•Classifiers trained with cross validation</a:t>
            </a:r>
            <a:endParaRPr b="0" i="0" sz="1800" u="none" cap="none" strike="noStrike">
              <a:solidFill>
                <a:schemeClr val="lt1"/>
              </a:solidFill>
              <a:latin typeface="Times New Roman"/>
              <a:ea typeface="Times New Roman"/>
              <a:cs typeface="Times New Roman"/>
              <a:sym typeface="Times New Roman"/>
            </a:endParaRPr>
          </a:p>
          <a:p>
            <a:pPr indent="45720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–KNN</a:t>
            </a:r>
            <a:endParaRPr b="0" i="0" sz="1800" u="none" cap="none" strike="noStrike">
              <a:solidFill>
                <a:schemeClr val="lt1"/>
              </a:solidFill>
              <a:latin typeface="Times New Roman"/>
              <a:ea typeface="Times New Roman"/>
              <a:cs typeface="Times New Roman"/>
              <a:sym typeface="Times New Roman"/>
            </a:endParaRPr>
          </a:p>
          <a:p>
            <a:pPr indent="45720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–Naïve Bayes</a:t>
            </a:r>
            <a:endParaRPr b="0" i="0" sz="1800" u="none" cap="none" strike="noStrike">
              <a:solidFill>
                <a:schemeClr val="lt1"/>
              </a:solidFill>
              <a:latin typeface="Times New Roman"/>
              <a:ea typeface="Times New Roman"/>
              <a:cs typeface="Times New Roman"/>
              <a:sym typeface="Times New Roman"/>
            </a:endParaRPr>
          </a:p>
          <a:p>
            <a:pPr indent="45720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–Random Forest</a:t>
            </a:r>
            <a:endParaRPr b="0" i="0" sz="1800" u="none" cap="none" strike="noStrike">
              <a:solidFill>
                <a:schemeClr val="lt1"/>
              </a:solidFill>
              <a:latin typeface="Times New Roman"/>
              <a:ea typeface="Times New Roman"/>
              <a:cs typeface="Times New Roman"/>
              <a:sym typeface="Times New Roman"/>
            </a:endParaRPr>
          </a:p>
          <a:p>
            <a:pPr indent="45720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–Logistic Regression</a:t>
            </a:r>
            <a:endParaRPr b="0" i="0" sz="1800" u="none" cap="none" strike="noStrike">
              <a:solidFill>
                <a:schemeClr val="lt1"/>
              </a:solidFill>
              <a:latin typeface="Times New Roman"/>
              <a:ea typeface="Times New Roman"/>
              <a:cs typeface="Times New Roman"/>
              <a:sym typeface="Times New Roman"/>
            </a:endParaRPr>
          </a:p>
          <a:p>
            <a:pPr indent="45720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–Support Vector Machines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60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1" name="Shape 131"/>
        <p:cNvGrpSpPr/>
        <p:nvPr/>
      </p:nvGrpSpPr>
      <p:grpSpPr>
        <a:xfrm>
          <a:off x="0" y="0"/>
          <a:ext cx="0" cy="0"/>
          <a:chOff x="0" y="0"/>
          <a:chExt cx="0" cy="0"/>
        </a:xfrm>
      </p:grpSpPr>
      <p:pic>
        <p:nvPicPr>
          <p:cNvPr id="132" name="Google Shape;132;p10"/>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133" name="Google Shape;133;p10"/>
          <p:cNvSpPr txBox="1"/>
          <p:nvPr/>
        </p:nvSpPr>
        <p:spPr>
          <a:xfrm>
            <a:off x="489850" y="1894650"/>
            <a:ext cx="7705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lt1"/>
                </a:solidFill>
                <a:latin typeface="Arial"/>
                <a:ea typeface="Arial"/>
                <a:cs typeface="Arial"/>
                <a:sym typeface="Arial"/>
              </a:rPr>
              <a:t>Experimental Design and Results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7" name="Shape 137"/>
        <p:cNvGrpSpPr/>
        <p:nvPr/>
      </p:nvGrpSpPr>
      <p:grpSpPr>
        <a:xfrm>
          <a:off x="0" y="0"/>
          <a:ext cx="0" cy="0"/>
          <a:chOff x="0" y="0"/>
          <a:chExt cx="0" cy="0"/>
        </a:xfrm>
      </p:grpSpPr>
      <p:pic>
        <p:nvPicPr>
          <p:cNvPr id="138" name="Google Shape;138;p11"/>
          <p:cNvPicPr preferRelativeResize="0"/>
          <p:nvPr/>
        </p:nvPicPr>
        <p:blipFill rotWithShape="1">
          <a:blip r:embed="rId3">
            <a:alphaModFix/>
          </a:blip>
          <a:srcRect b="9387" l="6758" r="0" t="0"/>
          <a:stretch/>
        </p:blipFill>
        <p:spPr>
          <a:xfrm>
            <a:off x="7018150" y="95900"/>
            <a:ext cx="1995899" cy="1091051"/>
          </a:xfrm>
          <a:prstGeom prst="rect">
            <a:avLst/>
          </a:prstGeom>
          <a:noFill/>
          <a:ln>
            <a:noFill/>
          </a:ln>
        </p:spPr>
      </p:pic>
      <p:pic>
        <p:nvPicPr>
          <p:cNvPr id="139" name="Google Shape;139;p11"/>
          <p:cNvPicPr preferRelativeResize="0"/>
          <p:nvPr/>
        </p:nvPicPr>
        <p:blipFill rotWithShape="1">
          <a:blip r:embed="rId4">
            <a:alphaModFix/>
          </a:blip>
          <a:srcRect b="0" l="0" r="0" t="0"/>
          <a:stretch/>
        </p:blipFill>
        <p:spPr>
          <a:xfrm>
            <a:off x="2020750" y="1045376"/>
            <a:ext cx="4582900" cy="3675625"/>
          </a:xfrm>
          <a:prstGeom prst="rect">
            <a:avLst/>
          </a:prstGeom>
          <a:noFill/>
          <a:ln>
            <a:noFill/>
          </a:ln>
        </p:spPr>
      </p:pic>
      <p:sp>
        <p:nvSpPr>
          <p:cNvPr id="140" name="Google Shape;140;p11"/>
          <p:cNvSpPr txBox="1"/>
          <p:nvPr/>
        </p:nvSpPr>
        <p:spPr>
          <a:xfrm>
            <a:off x="254350" y="387475"/>
            <a:ext cx="30000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lt1"/>
                </a:solidFill>
                <a:latin typeface="Arial"/>
                <a:ea typeface="Arial"/>
                <a:cs typeface="Arial"/>
                <a:sym typeface="Arial"/>
              </a:rPr>
              <a:t>Hypothesis</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44" name="Shape 144"/>
        <p:cNvGrpSpPr/>
        <p:nvPr/>
      </p:nvGrpSpPr>
      <p:grpSpPr>
        <a:xfrm>
          <a:off x="0" y="0"/>
          <a:ext cx="0" cy="0"/>
          <a:chOff x="0" y="0"/>
          <a:chExt cx="0" cy="0"/>
        </a:xfrm>
      </p:grpSpPr>
      <p:pic>
        <p:nvPicPr>
          <p:cNvPr id="145" name="Google Shape;145;p12"/>
          <p:cNvPicPr preferRelativeResize="0"/>
          <p:nvPr/>
        </p:nvPicPr>
        <p:blipFill rotWithShape="1">
          <a:blip r:embed="rId3">
            <a:alphaModFix/>
          </a:blip>
          <a:srcRect b="0" l="0" r="0" t="0"/>
          <a:stretch/>
        </p:blipFill>
        <p:spPr>
          <a:xfrm>
            <a:off x="6788600" y="180675"/>
            <a:ext cx="2140652" cy="1204125"/>
          </a:xfrm>
          <a:prstGeom prst="rect">
            <a:avLst/>
          </a:prstGeom>
          <a:noFill/>
          <a:ln>
            <a:noFill/>
          </a:ln>
        </p:spPr>
      </p:pic>
      <p:sp>
        <p:nvSpPr>
          <p:cNvPr id="146" name="Google Shape;146;p12"/>
          <p:cNvSpPr txBox="1"/>
          <p:nvPr/>
        </p:nvSpPr>
        <p:spPr>
          <a:xfrm>
            <a:off x="359625" y="1526100"/>
            <a:ext cx="6990000" cy="78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400"/>
              </a:spcBef>
              <a:spcAft>
                <a:spcPts val="0"/>
              </a:spcAft>
              <a:buClr>
                <a:schemeClr val="dk1"/>
              </a:buClr>
              <a:buSzPts val="1100"/>
              <a:buFont typeface="Arial"/>
              <a:buNone/>
            </a:pPr>
            <a:r>
              <a:rPr b="0" i="0" lang="en" sz="1800" u="none" cap="none" strike="noStrike">
                <a:solidFill>
                  <a:schemeClr val="lt1"/>
                </a:solidFill>
                <a:latin typeface="Times New Roman"/>
                <a:ea typeface="Times New Roman"/>
                <a:cs typeface="Times New Roman"/>
                <a:sym typeface="Times New Roman"/>
              </a:rPr>
              <a:t>•The following are the results for cross validation accuracy for various models and for various attribute Combinations </a:t>
            </a:r>
            <a:endParaRPr b="0" i="0" sz="1800" u="none" cap="none" strike="noStrike">
              <a:solidFill>
                <a:schemeClr val="lt1"/>
              </a:solidFill>
              <a:latin typeface="Times New Roman"/>
              <a:ea typeface="Times New Roman"/>
              <a:cs typeface="Times New Roman"/>
              <a:sym typeface="Times New Roman"/>
            </a:endParaRPr>
          </a:p>
        </p:txBody>
      </p:sp>
      <p:sp>
        <p:nvSpPr>
          <p:cNvPr id="147" name="Google Shape;147;p12"/>
          <p:cNvSpPr txBox="1"/>
          <p:nvPr/>
        </p:nvSpPr>
        <p:spPr>
          <a:xfrm>
            <a:off x="301450" y="226100"/>
            <a:ext cx="68958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Arial"/>
                <a:ea typeface="Arial"/>
                <a:cs typeface="Arial"/>
                <a:sym typeface="Arial"/>
              </a:rPr>
              <a:t>Cross Validation Results and Discussion of various Models</a:t>
            </a:r>
            <a:endParaRPr b="0" i="0" sz="1400" u="none" cap="none" strike="noStrike">
              <a:solidFill>
                <a:schemeClr val="lt1"/>
              </a:solidFill>
              <a:latin typeface="Arial"/>
              <a:ea typeface="Arial"/>
              <a:cs typeface="Arial"/>
              <a:sym typeface="Arial"/>
            </a:endParaRPr>
          </a:p>
        </p:txBody>
      </p:sp>
      <p:pic>
        <p:nvPicPr>
          <p:cNvPr id="148" name="Google Shape;148;p12"/>
          <p:cNvPicPr preferRelativeResize="0"/>
          <p:nvPr/>
        </p:nvPicPr>
        <p:blipFill rotWithShape="1">
          <a:blip r:embed="rId4">
            <a:alphaModFix/>
          </a:blip>
          <a:srcRect b="0" l="0" r="0" t="0"/>
          <a:stretch/>
        </p:blipFill>
        <p:spPr>
          <a:xfrm>
            <a:off x="359625" y="2447698"/>
            <a:ext cx="7977349" cy="218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2" name="Shape 152"/>
        <p:cNvGrpSpPr/>
        <p:nvPr/>
      </p:nvGrpSpPr>
      <p:grpSpPr>
        <a:xfrm>
          <a:off x="0" y="0"/>
          <a:ext cx="0" cy="0"/>
          <a:chOff x="0" y="0"/>
          <a:chExt cx="0" cy="0"/>
        </a:xfrm>
      </p:grpSpPr>
      <p:pic>
        <p:nvPicPr>
          <p:cNvPr id="153" name="Google Shape;153;p13"/>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154" name="Google Shape;154;p13"/>
          <p:cNvSpPr txBox="1"/>
          <p:nvPr/>
        </p:nvSpPr>
        <p:spPr>
          <a:xfrm>
            <a:off x="207250" y="244088"/>
            <a:ext cx="54354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 sz="2900" u="none" cap="none" strike="noStrike">
                <a:solidFill>
                  <a:schemeClr val="lt1"/>
                </a:solidFill>
                <a:latin typeface="Arial"/>
                <a:ea typeface="Arial"/>
                <a:cs typeface="Arial"/>
                <a:sym typeface="Arial"/>
              </a:rPr>
              <a:t>Machine Learning Model Results </a:t>
            </a:r>
            <a:endParaRPr b="0" i="0" sz="1400" u="none" cap="none" strike="noStrike">
              <a:solidFill>
                <a:schemeClr val="lt1"/>
              </a:solidFill>
              <a:latin typeface="Arial"/>
              <a:ea typeface="Arial"/>
              <a:cs typeface="Arial"/>
              <a:sym typeface="Arial"/>
            </a:endParaRPr>
          </a:p>
        </p:txBody>
      </p:sp>
      <p:sp>
        <p:nvSpPr>
          <p:cNvPr id="155" name="Google Shape;155;p13"/>
          <p:cNvSpPr txBox="1"/>
          <p:nvPr/>
        </p:nvSpPr>
        <p:spPr>
          <a:xfrm>
            <a:off x="273200" y="2022300"/>
            <a:ext cx="30900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•These are the results for various models including all the movie data attributes</a:t>
            </a:r>
            <a:endParaRPr b="0" i="0" sz="1800" u="none" cap="none" strike="noStrike">
              <a:solidFill>
                <a:schemeClr val="lt1"/>
              </a:solidFill>
              <a:latin typeface="Times New Roman"/>
              <a:ea typeface="Times New Roman"/>
              <a:cs typeface="Times New Roman"/>
              <a:sym typeface="Times New Roman"/>
            </a:endParaRPr>
          </a:p>
        </p:txBody>
      </p:sp>
      <p:graphicFrame>
        <p:nvGraphicFramePr>
          <p:cNvPr id="156" name="Google Shape;156;p13"/>
          <p:cNvGraphicFramePr/>
          <p:nvPr/>
        </p:nvGraphicFramePr>
        <p:xfrm>
          <a:off x="3939350" y="1706775"/>
          <a:ext cx="3000000" cy="3000000"/>
        </p:xfrm>
        <a:graphic>
          <a:graphicData uri="http://schemas.openxmlformats.org/drawingml/2006/table">
            <a:tbl>
              <a:tblPr>
                <a:noFill/>
                <a:tableStyleId>{7990A932-F571-4A51-ADF8-B7E2E1923446}</a:tableStyleId>
              </a:tblPr>
              <a:tblGrid>
                <a:gridCol w="1685925"/>
                <a:gridCol w="1381125"/>
                <a:gridCol w="1390650"/>
              </a:tblGrid>
              <a:tr h="647700">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rgbClr val="FFFFFF"/>
                          </a:solidFill>
                        </a:rPr>
                        <a:t>Model</a:t>
                      </a:r>
                      <a:endParaRPr b="1" sz="1600" u="none" cap="none" strike="noStrike">
                        <a:solidFill>
                          <a:srgbClr val="FFFFFF"/>
                        </a:solidFill>
                      </a:endParaRPr>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0504D"/>
                    </a:solidFill>
                  </a:tcPr>
                </a:tc>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rgbClr val="FFFFFF"/>
                          </a:solidFill>
                        </a:rPr>
                        <a:t>Train Accuracy</a:t>
                      </a:r>
                      <a:endParaRPr b="1" sz="1600" u="none" cap="none" strike="noStrike">
                        <a:solidFill>
                          <a:srgbClr val="FFFFFF"/>
                        </a:solidFill>
                      </a:endParaRPr>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0504D"/>
                    </a:solidFill>
                  </a:tcPr>
                </a:tc>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rgbClr val="FFFFFF"/>
                          </a:solidFill>
                        </a:rPr>
                        <a:t>Test Accuracy</a:t>
                      </a:r>
                      <a:endParaRPr b="1" sz="1600" u="none" cap="none" strike="noStrike">
                        <a:solidFill>
                          <a:srgbClr val="FFFFFF"/>
                        </a:solidFill>
                      </a:endParaRPr>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0504D"/>
                    </a:solidFill>
                  </a:tcPr>
                </a:tc>
              </a:tr>
              <a:tr h="390525">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KNN</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t>0.7547344</a:t>
                      </a:r>
                      <a:endParaRPr sz="14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0.527687</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r>
              <a:tr h="381000">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Naïve Bayes</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0.505693</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0.507892</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r>
              <a:tr h="647700">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Random Forest</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1.0</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0.673515</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r>
              <a:tr h="647700">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Logistic Regression</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0.503960</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0.513655</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r>
              <a:tr h="381000">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SVM</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0.515843</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t>0.451265</a:t>
                      </a:r>
                      <a:endParaRPr sz="1600" u="none" cap="none" strike="noStrike"/>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60" name="Shape 160"/>
        <p:cNvGrpSpPr/>
        <p:nvPr/>
      </p:nvGrpSpPr>
      <p:grpSpPr>
        <a:xfrm>
          <a:off x="0" y="0"/>
          <a:ext cx="0" cy="0"/>
          <a:chOff x="0" y="0"/>
          <a:chExt cx="0" cy="0"/>
        </a:xfrm>
      </p:grpSpPr>
      <p:pic>
        <p:nvPicPr>
          <p:cNvPr id="161" name="Google Shape;161;p14"/>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162" name="Google Shape;162;p14"/>
          <p:cNvSpPr txBox="1"/>
          <p:nvPr/>
        </p:nvSpPr>
        <p:spPr>
          <a:xfrm>
            <a:off x="152400" y="131875"/>
            <a:ext cx="66867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chemeClr val="lt1"/>
                </a:solidFill>
                <a:latin typeface="Arial"/>
                <a:ea typeface="Arial"/>
                <a:cs typeface="Arial"/>
                <a:sym typeface="Arial"/>
              </a:rPr>
              <a:t>Evaluation Metric for various Attributes Combinations</a:t>
            </a:r>
            <a:endParaRPr b="0" i="0" sz="900" u="none" cap="none" strike="noStrike">
              <a:solidFill>
                <a:schemeClr val="lt1"/>
              </a:solidFill>
              <a:latin typeface="Arial"/>
              <a:ea typeface="Arial"/>
              <a:cs typeface="Arial"/>
              <a:sym typeface="Arial"/>
            </a:endParaRPr>
          </a:p>
        </p:txBody>
      </p:sp>
      <p:sp>
        <p:nvSpPr>
          <p:cNvPr id="163" name="Google Shape;163;p14"/>
          <p:cNvSpPr txBox="1"/>
          <p:nvPr/>
        </p:nvSpPr>
        <p:spPr>
          <a:xfrm>
            <a:off x="216650" y="1591288"/>
            <a:ext cx="7527000" cy="76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a:t>
            </a:r>
            <a:r>
              <a:rPr b="0" i="0" lang="en" sz="1700" u="none" cap="none" strike="noStrike">
                <a:solidFill>
                  <a:schemeClr val="lt1"/>
                </a:solidFill>
                <a:latin typeface="Arial"/>
                <a:ea typeface="Arial"/>
                <a:cs typeface="Arial"/>
                <a:sym typeface="Arial"/>
              </a:rPr>
              <a:t>The following are the results for the Random Forest model for seeing the influence of various features.</a:t>
            </a:r>
            <a:endParaRPr b="0" i="0" sz="1700" u="none" cap="none" strike="noStrike">
              <a:solidFill>
                <a:schemeClr val="lt1"/>
              </a:solidFill>
              <a:latin typeface="Arial"/>
              <a:ea typeface="Arial"/>
              <a:cs typeface="Arial"/>
              <a:sym typeface="Arial"/>
            </a:endParaRPr>
          </a:p>
        </p:txBody>
      </p:sp>
      <p:pic>
        <p:nvPicPr>
          <p:cNvPr id="164" name="Google Shape;164;p14"/>
          <p:cNvPicPr preferRelativeResize="0"/>
          <p:nvPr/>
        </p:nvPicPr>
        <p:blipFill rotWithShape="1">
          <a:blip r:embed="rId4">
            <a:alphaModFix/>
          </a:blip>
          <a:srcRect b="0" l="0" r="0" t="0"/>
          <a:stretch/>
        </p:blipFill>
        <p:spPr>
          <a:xfrm>
            <a:off x="189600" y="2639000"/>
            <a:ext cx="8764799" cy="219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68" name="Shape 168"/>
        <p:cNvGrpSpPr/>
        <p:nvPr/>
      </p:nvGrpSpPr>
      <p:grpSpPr>
        <a:xfrm>
          <a:off x="0" y="0"/>
          <a:ext cx="0" cy="0"/>
          <a:chOff x="0" y="0"/>
          <a:chExt cx="0" cy="0"/>
        </a:xfrm>
      </p:grpSpPr>
      <p:pic>
        <p:nvPicPr>
          <p:cNvPr id="169" name="Google Shape;169;p15"/>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170" name="Google Shape;170;p15"/>
          <p:cNvSpPr txBox="1"/>
          <p:nvPr/>
        </p:nvSpPr>
        <p:spPr>
          <a:xfrm>
            <a:off x="188400" y="320300"/>
            <a:ext cx="7046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1"/>
                </a:solidFill>
                <a:latin typeface="Arial"/>
                <a:ea typeface="Arial"/>
                <a:cs typeface="Arial"/>
                <a:sym typeface="Arial"/>
              </a:rPr>
              <a:t>Movie Genre Success Count</a:t>
            </a:r>
            <a:endParaRPr b="0" i="0" sz="1400" u="none" cap="none" strike="noStrike">
              <a:solidFill>
                <a:schemeClr val="lt1"/>
              </a:solidFill>
              <a:latin typeface="Arial"/>
              <a:ea typeface="Arial"/>
              <a:cs typeface="Arial"/>
              <a:sym typeface="Arial"/>
            </a:endParaRPr>
          </a:p>
        </p:txBody>
      </p:sp>
      <p:pic>
        <p:nvPicPr>
          <p:cNvPr id="171" name="Google Shape;171;p15"/>
          <p:cNvPicPr preferRelativeResize="0"/>
          <p:nvPr/>
        </p:nvPicPr>
        <p:blipFill rotWithShape="1">
          <a:blip r:embed="rId4">
            <a:alphaModFix/>
          </a:blip>
          <a:srcRect b="0" l="0" r="0" t="0"/>
          <a:stretch/>
        </p:blipFill>
        <p:spPr>
          <a:xfrm>
            <a:off x="519775" y="1051575"/>
            <a:ext cx="6057033" cy="3871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75" name="Shape 175"/>
        <p:cNvGrpSpPr/>
        <p:nvPr/>
      </p:nvGrpSpPr>
      <p:grpSpPr>
        <a:xfrm>
          <a:off x="0" y="0"/>
          <a:ext cx="0" cy="0"/>
          <a:chOff x="0" y="0"/>
          <a:chExt cx="0" cy="0"/>
        </a:xfrm>
      </p:grpSpPr>
      <p:pic>
        <p:nvPicPr>
          <p:cNvPr id="176" name="Google Shape;176;p16"/>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177" name="Google Shape;177;p16"/>
          <p:cNvSpPr txBox="1"/>
          <p:nvPr/>
        </p:nvSpPr>
        <p:spPr>
          <a:xfrm>
            <a:off x="235500" y="288325"/>
            <a:ext cx="6387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Arial"/>
                <a:ea typeface="Arial"/>
                <a:cs typeface="Arial"/>
                <a:sym typeface="Arial"/>
              </a:rPr>
              <a:t>Movie Rating Success Count</a:t>
            </a:r>
            <a:endParaRPr b="0" i="0" sz="1400" u="none" cap="none" strike="noStrike">
              <a:solidFill>
                <a:schemeClr val="lt1"/>
              </a:solidFill>
              <a:latin typeface="Arial"/>
              <a:ea typeface="Arial"/>
              <a:cs typeface="Arial"/>
              <a:sym typeface="Arial"/>
            </a:endParaRPr>
          </a:p>
        </p:txBody>
      </p:sp>
      <p:pic>
        <p:nvPicPr>
          <p:cNvPr id="178" name="Google Shape;178;p16"/>
          <p:cNvPicPr preferRelativeResize="0"/>
          <p:nvPr/>
        </p:nvPicPr>
        <p:blipFill rotWithShape="1">
          <a:blip r:embed="rId4">
            <a:alphaModFix/>
          </a:blip>
          <a:srcRect b="0" l="0" r="0" t="0"/>
          <a:stretch/>
        </p:blipFill>
        <p:spPr>
          <a:xfrm>
            <a:off x="4364725" y="1707829"/>
            <a:ext cx="4141050" cy="2736897"/>
          </a:xfrm>
          <a:prstGeom prst="rect">
            <a:avLst/>
          </a:prstGeom>
          <a:noFill/>
          <a:ln>
            <a:noFill/>
          </a:ln>
        </p:spPr>
      </p:pic>
      <p:sp>
        <p:nvSpPr>
          <p:cNvPr id="179" name="Google Shape;179;p16"/>
          <p:cNvSpPr txBox="1"/>
          <p:nvPr/>
        </p:nvSpPr>
        <p:spPr>
          <a:xfrm>
            <a:off x="285950" y="2284600"/>
            <a:ext cx="3651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Times New Roman"/>
                <a:ea typeface="Times New Roman"/>
                <a:cs typeface="Times New Roman"/>
                <a:sym typeface="Times New Roman"/>
              </a:rPr>
              <a:t>Movie Rating Success Count</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83" name="Shape 183"/>
        <p:cNvGrpSpPr/>
        <p:nvPr/>
      </p:nvGrpSpPr>
      <p:grpSpPr>
        <a:xfrm>
          <a:off x="0" y="0"/>
          <a:ext cx="0" cy="0"/>
          <a:chOff x="0" y="0"/>
          <a:chExt cx="0" cy="0"/>
        </a:xfrm>
      </p:grpSpPr>
      <p:pic>
        <p:nvPicPr>
          <p:cNvPr id="184" name="Google Shape;184;p17"/>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185" name="Google Shape;185;p17"/>
          <p:cNvSpPr txBox="1"/>
          <p:nvPr/>
        </p:nvSpPr>
        <p:spPr>
          <a:xfrm>
            <a:off x="1007975" y="1460150"/>
            <a:ext cx="3000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lt1"/>
                </a:solidFill>
                <a:latin typeface="Arial"/>
                <a:ea typeface="Arial"/>
                <a:cs typeface="Arial"/>
                <a:sym typeface="Arial"/>
              </a:rPr>
              <a:t>Discussion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62" name="Shape 62"/>
        <p:cNvGrpSpPr/>
        <p:nvPr/>
      </p:nvGrpSpPr>
      <p:grpSpPr>
        <a:xfrm>
          <a:off x="0" y="0"/>
          <a:ext cx="0" cy="0"/>
          <a:chOff x="0" y="0"/>
          <a:chExt cx="0" cy="0"/>
        </a:xfrm>
      </p:grpSpPr>
      <p:pic>
        <p:nvPicPr>
          <p:cNvPr id="63" name="Google Shape;63;p2"/>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64" name="Google Shape;64;p2"/>
          <p:cNvSpPr txBox="1"/>
          <p:nvPr/>
        </p:nvSpPr>
        <p:spPr>
          <a:xfrm>
            <a:off x="857250" y="1894650"/>
            <a:ext cx="6999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rgbClr val="FFFFFF"/>
                </a:solidFill>
                <a:latin typeface="Arial"/>
                <a:ea typeface="Arial"/>
                <a:cs typeface="Arial"/>
                <a:sym typeface="Arial"/>
              </a:rPr>
              <a:t>Introduction and Related Work</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89" name="Shape 189"/>
        <p:cNvGrpSpPr/>
        <p:nvPr/>
      </p:nvGrpSpPr>
      <p:grpSpPr>
        <a:xfrm>
          <a:off x="0" y="0"/>
          <a:ext cx="0" cy="0"/>
          <a:chOff x="0" y="0"/>
          <a:chExt cx="0" cy="0"/>
        </a:xfrm>
      </p:grpSpPr>
      <p:pic>
        <p:nvPicPr>
          <p:cNvPr id="190" name="Google Shape;190;p18"/>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191" name="Google Shape;191;p18"/>
          <p:cNvSpPr txBox="1"/>
          <p:nvPr/>
        </p:nvSpPr>
        <p:spPr>
          <a:xfrm>
            <a:off x="79125" y="922150"/>
            <a:ext cx="7202700" cy="1468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00"/>
              </a:spcBef>
              <a:spcAft>
                <a:spcPts val="0"/>
              </a:spcAft>
              <a:buClr>
                <a:srgbClr val="000000"/>
              </a:buClr>
              <a:buSzPts val="1400"/>
              <a:buFont typeface="Arial"/>
              <a:buNone/>
            </a:pPr>
            <a:r>
              <a:rPr b="0" i="0" lang="en" sz="1400" u="none" cap="none" strike="noStrike">
                <a:solidFill>
                  <a:schemeClr val="lt1"/>
                </a:solidFill>
                <a:latin typeface="Times New Roman"/>
                <a:ea typeface="Times New Roman"/>
                <a:cs typeface="Times New Roman"/>
                <a:sym typeface="Times New Roman"/>
              </a:rPr>
              <a:t>•The following are the results for cross validation accuracy for various models, it is visible that Random Forest is the right models for the movie data set : H.1</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30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300"/>
              </a:spcBef>
              <a:spcAft>
                <a:spcPts val="0"/>
              </a:spcAft>
              <a:buClr>
                <a:srgbClr val="000000"/>
              </a:buClr>
              <a:buSzPts val="1400"/>
              <a:buFont typeface="Arial"/>
              <a:buNone/>
            </a:pPr>
            <a:r>
              <a:rPr b="0" i="0" lang="en" sz="1400" u="none" cap="none" strike="noStrike">
                <a:solidFill>
                  <a:schemeClr val="lt1"/>
                </a:solidFill>
                <a:latin typeface="Times New Roman"/>
                <a:ea typeface="Times New Roman"/>
                <a:cs typeface="Times New Roman"/>
                <a:sym typeface="Times New Roman"/>
              </a:rPr>
              <a:t>•It can also be seen that the attributes audience rating and tomato-meter rating influence the accuracy more than other combinations : H.2</a:t>
            </a:r>
            <a:endParaRPr b="0" i="0" sz="1800" u="none" cap="none" strike="noStrike">
              <a:solidFill>
                <a:schemeClr val="lt1"/>
              </a:solidFill>
              <a:latin typeface="Times New Roman"/>
              <a:ea typeface="Times New Roman"/>
              <a:cs typeface="Times New Roman"/>
              <a:sym typeface="Times New Roman"/>
            </a:endParaRPr>
          </a:p>
        </p:txBody>
      </p:sp>
      <p:sp>
        <p:nvSpPr>
          <p:cNvPr id="192" name="Google Shape;192;p18"/>
          <p:cNvSpPr txBox="1"/>
          <p:nvPr/>
        </p:nvSpPr>
        <p:spPr>
          <a:xfrm>
            <a:off x="235500" y="180675"/>
            <a:ext cx="8280600" cy="5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50"/>
              <a:buFont typeface="Arial"/>
              <a:buNone/>
            </a:pPr>
            <a:r>
              <a:rPr b="1" i="0" lang="en" sz="2550" u="none" cap="none" strike="noStrike">
                <a:solidFill>
                  <a:schemeClr val="lt1"/>
                </a:solidFill>
                <a:latin typeface="Arial"/>
                <a:ea typeface="Arial"/>
                <a:cs typeface="Arial"/>
                <a:sym typeface="Arial"/>
              </a:rPr>
              <a:t>Evaluation Models and Factors</a:t>
            </a:r>
            <a:endParaRPr b="0" i="0" sz="1400" u="none" cap="none" strike="noStrike">
              <a:solidFill>
                <a:schemeClr val="lt1"/>
              </a:solidFill>
              <a:latin typeface="Arial"/>
              <a:ea typeface="Arial"/>
              <a:cs typeface="Arial"/>
              <a:sym typeface="Arial"/>
            </a:endParaRPr>
          </a:p>
        </p:txBody>
      </p:sp>
      <p:pic>
        <p:nvPicPr>
          <p:cNvPr id="193" name="Google Shape;193;p18"/>
          <p:cNvPicPr preferRelativeResize="0"/>
          <p:nvPr/>
        </p:nvPicPr>
        <p:blipFill rotWithShape="1">
          <a:blip r:embed="rId4">
            <a:alphaModFix/>
          </a:blip>
          <a:srcRect b="0" l="0" r="0" t="0"/>
          <a:stretch/>
        </p:blipFill>
        <p:spPr>
          <a:xfrm>
            <a:off x="602900" y="2482275"/>
            <a:ext cx="2959400" cy="2405425"/>
          </a:xfrm>
          <a:prstGeom prst="rect">
            <a:avLst/>
          </a:prstGeom>
          <a:noFill/>
          <a:ln>
            <a:noFill/>
          </a:ln>
        </p:spPr>
      </p:pic>
      <p:pic>
        <p:nvPicPr>
          <p:cNvPr id="194" name="Google Shape;194;p18"/>
          <p:cNvPicPr preferRelativeResize="0"/>
          <p:nvPr/>
        </p:nvPicPr>
        <p:blipFill rotWithShape="1">
          <a:blip r:embed="rId5">
            <a:alphaModFix/>
          </a:blip>
          <a:srcRect b="0" l="0" r="0" t="0"/>
          <a:stretch/>
        </p:blipFill>
        <p:spPr>
          <a:xfrm>
            <a:off x="5033324" y="2390650"/>
            <a:ext cx="3539201" cy="2405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98" name="Shape 198"/>
        <p:cNvGrpSpPr/>
        <p:nvPr/>
      </p:nvGrpSpPr>
      <p:grpSpPr>
        <a:xfrm>
          <a:off x="0" y="0"/>
          <a:ext cx="0" cy="0"/>
          <a:chOff x="0" y="0"/>
          <a:chExt cx="0" cy="0"/>
        </a:xfrm>
      </p:grpSpPr>
      <p:pic>
        <p:nvPicPr>
          <p:cNvPr id="199" name="Google Shape;199;p19"/>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200" name="Google Shape;200;p19"/>
          <p:cNvSpPr txBox="1"/>
          <p:nvPr/>
        </p:nvSpPr>
        <p:spPr>
          <a:xfrm>
            <a:off x="226100" y="197888"/>
            <a:ext cx="6678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1"/>
                </a:solidFill>
                <a:latin typeface="Arial"/>
                <a:ea typeface="Arial"/>
                <a:cs typeface="Arial"/>
                <a:sym typeface="Arial"/>
              </a:rPr>
              <a:t>Most Successful Genre and Rating</a:t>
            </a:r>
            <a:endParaRPr b="0" i="0" sz="1200" u="none" cap="none" strike="noStrike">
              <a:solidFill>
                <a:schemeClr val="lt1"/>
              </a:solidFill>
              <a:latin typeface="Arial"/>
              <a:ea typeface="Arial"/>
              <a:cs typeface="Arial"/>
              <a:sym typeface="Arial"/>
            </a:endParaRPr>
          </a:p>
        </p:txBody>
      </p:sp>
      <p:sp>
        <p:nvSpPr>
          <p:cNvPr id="201" name="Google Shape;201;p19"/>
          <p:cNvSpPr txBox="1"/>
          <p:nvPr/>
        </p:nvSpPr>
        <p:spPr>
          <a:xfrm>
            <a:off x="226100" y="1224488"/>
            <a:ext cx="30000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400"/>
              </a:spcBef>
              <a:spcAft>
                <a:spcPts val="0"/>
              </a:spcAft>
              <a:buClr>
                <a:srgbClr val="000000"/>
              </a:buClr>
              <a:buSzPts val="1650"/>
              <a:buFont typeface="Arial"/>
              <a:buNone/>
            </a:pPr>
            <a:r>
              <a:rPr b="0" i="0" lang="en" sz="1650" u="none" cap="none" strike="noStrike">
                <a:solidFill>
                  <a:schemeClr val="lt1"/>
                </a:solidFill>
                <a:latin typeface="Arial"/>
                <a:ea typeface="Arial"/>
                <a:cs typeface="Arial"/>
                <a:sym typeface="Arial"/>
              </a:rPr>
              <a:t>•</a:t>
            </a:r>
            <a:r>
              <a:rPr b="0" i="0" lang="en" sz="1650" u="none" cap="none" strike="noStrike">
                <a:solidFill>
                  <a:schemeClr val="lt1"/>
                </a:solidFill>
                <a:latin typeface="Times New Roman"/>
                <a:ea typeface="Times New Roman"/>
                <a:cs typeface="Times New Roman"/>
                <a:sym typeface="Times New Roman"/>
              </a:rPr>
              <a:t>Drama is the most successful Genre : H.3</a:t>
            </a:r>
            <a:endParaRPr b="0" i="0" sz="2800" u="none" cap="none" strike="noStrike">
              <a:solidFill>
                <a:schemeClr val="lt1"/>
              </a:solidFill>
              <a:latin typeface="Times New Roman"/>
              <a:ea typeface="Times New Roman"/>
              <a:cs typeface="Times New Roman"/>
              <a:sym typeface="Times New Roman"/>
            </a:endParaRPr>
          </a:p>
        </p:txBody>
      </p:sp>
      <p:sp>
        <p:nvSpPr>
          <p:cNvPr id="202" name="Google Shape;202;p19"/>
          <p:cNvSpPr txBox="1"/>
          <p:nvPr/>
        </p:nvSpPr>
        <p:spPr>
          <a:xfrm>
            <a:off x="4246900" y="1149288"/>
            <a:ext cx="30000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400"/>
              </a:spcBef>
              <a:spcAft>
                <a:spcPts val="0"/>
              </a:spcAft>
              <a:buClr>
                <a:srgbClr val="000000"/>
              </a:buClr>
              <a:buSzPts val="1650"/>
              <a:buFont typeface="Arial"/>
              <a:buNone/>
            </a:pPr>
            <a:r>
              <a:rPr b="0" i="0" lang="en" sz="1650" u="none" cap="none" strike="noStrike">
                <a:solidFill>
                  <a:schemeClr val="lt1"/>
                </a:solidFill>
                <a:latin typeface="Times New Roman"/>
                <a:ea typeface="Times New Roman"/>
                <a:cs typeface="Times New Roman"/>
                <a:sym typeface="Times New Roman"/>
              </a:rPr>
              <a:t>•R Rating movies are most successful : H.4</a:t>
            </a:r>
            <a:endParaRPr b="0" i="0" sz="2800" u="none" cap="none" strike="noStrike">
              <a:solidFill>
                <a:schemeClr val="lt1"/>
              </a:solidFill>
              <a:latin typeface="Times New Roman"/>
              <a:ea typeface="Times New Roman"/>
              <a:cs typeface="Times New Roman"/>
              <a:sym typeface="Times New Roman"/>
            </a:endParaRPr>
          </a:p>
        </p:txBody>
      </p:sp>
      <p:pic>
        <p:nvPicPr>
          <p:cNvPr id="203" name="Google Shape;203;p19"/>
          <p:cNvPicPr preferRelativeResize="0"/>
          <p:nvPr/>
        </p:nvPicPr>
        <p:blipFill rotWithShape="1">
          <a:blip r:embed="rId4">
            <a:alphaModFix/>
          </a:blip>
          <a:srcRect b="0" l="0" r="0" t="0"/>
          <a:stretch/>
        </p:blipFill>
        <p:spPr>
          <a:xfrm>
            <a:off x="5168350" y="2318175"/>
            <a:ext cx="3805059" cy="2512775"/>
          </a:xfrm>
          <a:prstGeom prst="rect">
            <a:avLst/>
          </a:prstGeom>
          <a:noFill/>
          <a:ln>
            <a:noFill/>
          </a:ln>
        </p:spPr>
      </p:pic>
      <p:pic>
        <p:nvPicPr>
          <p:cNvPr id="204" name="Google Shape;204;p19"/>
          <p:cNvPicPr preferRelativeResize="0"/>
          <p:nvPr/>
        </p:nvPicPr>
        <p:blipFill rotWithShape="1">
          <a:blip r:embed="rId5">
            <a:alphaModFix/>
          </a:blip>
          <a:srcRect b="0" l="0" r="0" t="0"/>
          <a:stretch/>
        </p:blipFill>
        <p:spPr>
          <a:xfrm>
            <a:off x="226100" y="2335400"/>
            <a:ext cx="4020799" cy="2567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8" name="Shape 208"/>
        <p:cNvGrpSpPr/>
        <p:nvPr/>
      </p:nvGrpSpPr>
      <p:grpSpPr>
        <a:xfrm>
          <a:off x="0" y="0"/>
          <a:ext cx="0" cy="0"/>
          <a:chOff x="0" y="0"/>
          <a:chExt cx="0" cy="0"/>
        </a:xfrm>
      </p:grpSpPr>
      <p:pic>
        <p:nvPicPr>
          <p:cNvPr id="209" name="Google Shape;209;p20"/>
          <p:cNvPicPr preferRelativeResize="0"/>
          <p:nvPr/>
        </p:nvPicPr>
        <p:blipFill rotWithShape="1">
          <a:blip r:embed="rId3">
            <a:alphaModFix/>
          </a:blip>
          <a:srcRect b="0" l="0" r="0" t="0"/>
          <a:stretch/>
        </p:blipFill>
        <p:spPr>
          <a:xfrm>
            <a:off x="6911075" y="58200"/>
            <a:ext cx="2140652" cy="1204125"/>
          </a:xfrm>
          <a:prstGeom prst="rect">
            <a:avLst/>
          </a:prstGeom>
          <a:noFill/>
          <a:ln>
            <a:noFill/>
          </a:ln>
        </p:spPr>
      </p:pic>
      <p:sp>
        <p:nvSpPr>
          <p:cNvPr id="210" name="Google Shape;210;p20"/>
          <p:cNvSpPr txBox="1"/>
          <p:nvPr/>
        </p:nvSpPr>
        <p:spPr>
          <a:xfrm>
            <a:off x="122450" y="1809900"/>
            <a:ext cx="29958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chemeClr val="lt1"/>
                </a:solidFill>
                <a:latin typeface="Arial"/>
                <a:ea typeface="Arial"/>
                <a:cs typeface="Arial"/>
                <a:sym typeface="Arial"/>
              </a:rPr>
              <a:t>Conclusions and Contributions</a:t>
            </a:r>
            <a:endParaRPr b="0" i="0" sz="1300" u="none" cap="none" strike="noStrike">
              <a:solidFill>
                <a:schemeClr val="lt1"/>
              </a:solidFill>
              <a:latin typeface="Arial"/>
              <a:ea typeface="Arial"/>
              <a:cs typeface="Arial"/>
              <a:sym typeface="Arial"/>
            </a:endParaRPr>
          </a:p>
        </p:txBody>
      </p:sp>
      <p:pic>
        <p:nvPicPr>
          <p:cNvPr id="211" name="Google Shape;211;p20"/>
          <p:cNvPicPr preferRelativeResize="0"/>
          <p:nvPr/>
        </p:nvPicPr>
        <p:blipFill rotWithShape="1">
          <a:blip r:embed="rId4">
            <a:alphaModFix/>
          </a:blip>
          <a:srcRect b="0" l="0" r="0" t="0"/>
          <a:stretch/>
        </p:blipFill>
        <p:spPr>
          <a:xfrm>
            <a:off x="3118250" y="661100"/>
            <a:ext cx="4191726" cy="39265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15" name="Shape 215"/>
        <p:cNvGrpSpPr/>
        <p:nvPr/>
      </p:nvGrpSpPr>
      <p:grpSpPr>
        <a:xfrm>
          <a:off x="0" y="0"/>
          <a:ext cx="0" cy="0"/>
          <a:chOff x="0" y="0"/>
          <a:chExt cx="0" cy="0"/>
        </a:xfrm>
      </p:grpSpPr>
      <p:pic>
        <p:nvPicPr>
          <p:cNvPr id="216" name="Google Shape;216;p21"/>
          <p:cNvPicPr preferRelativeResize="0"/>
          <p:nvPr/>
        </p:nvPicPr>
        <p:blipFill rotWithShape="1">
          <a:blip r:embed="rId3">
            <a:alphaModFix/>
          </a:blip>
          <a:srcRect b="0" l="0" r="0" t="0"/>
          <a:stretch/>
        </p:blipFill>
        <p:spPr>
          <a:xfrm>
            <a:off x="6732100" y="218350"/>
            <a:ext cx="2140652" cy="1204125"/>
          </a:xfrm>
          <a:prstGeom prst="rect">
            <a:avLst/>
          </a:prstGeom>
          <a:noFill/>
          <a:ln>
            <a:noFill/>
          </a:ln>
        </p:spPr>
      </p:pic>
      <p:sp>
        <p:nvSpPr>
          <p:cNvPr id="217" name="Google Shape;217;p21"/>
          <p:cNvSpPr txBox="1"/>
          <p:nvPr/>
        </p:nvSpPr>
        <p:spPr>
          <a:xfrm>
            <a:off x="499275" y="310875"/>
            <a:ext cx="30000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chemeClr val="lt1"/>
                </a:solidFill>
                <a:latin typeface="Arial"/>
                <a:ea typeface="Arial"/>
                <a:cs typeface="Arial"/>
                <a:sym typeface="Arial"/>
              </a:rPr>
              <a:t>Future Work</a:t>
            </a:r>
            <a:endParaRPr b="0" i="0" sz="1600" u="none" cap="none" strike="noStrike">
              <a:solidFill>
                <a:schemeClr val="lt1"/>
              </a:solidFill>
              <a:latin typeface="Arial"/>
              <a:ea typeface="Arial"/>
              <a:cs typeface="Arial"/>
              <a:sym typeface="Arial"/>
            </a:endParaRPr>
          </a:p>
        </p:txBody>
      </p:sp>
      <p:pic>
        <p:nvPicPr>
          <p:cNvPr id="218" name="Google Shape;218;p21"/>
          <p:cNvPicPr preferRelativeResize="0"/>
          <p:nvPr/>
        </p:nvPicPr>
        <p:blipFill rotWithShape="1">
          <a:blip r:embed="rId4">
            <a:alphaModFix/>
          </a:blip>
          <a:srcRect b="0" l="0" r="0" t="0"/>
          <a:stretch/>
        </p:blipFill>
        <p:spPr>
          <a:xfrm>
            <a:off x="546375" y="1243500"/>
            <a:ext cx="5068150" cy="36114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22" name="Shape 222"/>
        <p:cNvGrpSpPr/>
        <p:nvPr/>
      </p:nvGrpSpPr>
      <p:grpSpPr>
        <a:xfrm>
          <a:off x="0" y="0"/>
          <a:ext cx="0" cy="0"/>
          <a:chOff x="0" y="0"/>
          <a:chExt cx="0" cy="0"/>
        </a:xfrm>
      </p:grpSpPr>
      <p:pic>
        <p:nvPicPr>
          <p:cNvPr id="223" name="Google Shape;223;p22"/>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224" name="Google Shape;224;p22"/>
          <p:cNvSpPr txBox="1"/>
          <p:nvPr/>
        </p:nvSpPr>
        <p:spPr>
          <a:xfrm>
            <a:off x="1827550" y="21007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2"/>
          <p:cNvSpPr txBox="1"/>
          <p:nvPr/>
        </p:nvSpPr>
        <p:spPr>
          <a:xfrm>
            <a:off x="1827550" y="2035950"/>
            <a:ext cx="30000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chemeClr val="lt1"/>
                </a:solidFill>
                <a:latin typeface="Arial"/>
                <a:ea typeface="Arial"/>
                <a:cs typeface="Arial"/>
                <a:sym typeface="Arial"/>
              </a:rPr>
              <a:t>Thank You  </a:t>
            </a:r>
            <a:endParaRPr b="0" i="0" sz="1600" u="none" cap="none" strike="noStrike">
              <a:solidFill>
                <a:schemeClr val="lt1"/>
              </a:solidFill>
              <a:latin typeface="Arial"/>
              <a:ea typeface="Arial"/>
              <a:cs typeface="Arial"/>
              <a:sym typeface="Arial"/>
            </a:endParaRPr>
          </a:p>
        </p:txBody>
      </p:sp>
      <p:pic>
        <p:nvPicPr>
          <p:cNvPr id="226" name="Google Shape;226;p22"/>
          <p:cNvPicPr preferRelativeResize="0"/>
          <p:nvPr/>
        </p:nvPicPr>
        <p:blipFill rotWithShape="1">
          <a:blip r:embed="rId4">
            <a:alphaModFix/>
          </a:blip>
          <a:srcRect b="0" l="0" r="0" t="0"/>
          <a:stretch/>
        </p:blipFill>
        <p:spPr>
          <a:xfrm>
            <a:off x="3200599" y="1667425"/>
            <a:ext cx="5573699" cy="319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68" name="Shape 68"/>
        <p:cNvGrpSpPr/>
        <p:nvPr/>
      </p:nvGrpSpPr>
      <p:grpSpPr>
        <a:xfrm>
          <a:off x="0" y="0"/>
          <a:ext cx="0" cy="0"/>
          <a:chOff x="0" y="0"/>
          <a:chExt cx="0" cy="0"/>
        </a:xfrm>
      </p:grpSpPr>
      <p:pic>
        <p:nvPicPr>
          <p:cNvPr id="69" name="Google Shape;69;p3"/>
          <p:cNvPicPr preferRelativeResize="0"/>
          <p:nvPr/>
        </p:nvPicPr>
        <p:blipFill rotWithShape="1">
          <a:blip r:embed="rId3">
            <a:alphaModFix/>
          </a:blip>
          <a:srcRect b="0" l="0" r="0" t="0"/>
          <a:stretch/>
        </p:blipFill>
        <p:spPr>
          <a:xfrm>
            <a:off x="6807450" y="113575"/>
            <a:ext cx="2140652" cy="1204125"/>
          </a:xfrm>
          <a:prstGeom prst="rect">
            <a:avLst/>
          </a:prstGeom>
          <a:noFill/>
          <a:ln>
            <a:noFill/>
          </a:ln>
        </p:spPr>
      </p:pic>
      <p:sp>
        <p:nvSpPr>
          <p:cNvPr id="70" name="Google Shape;70;p3"/>
          <p:cNvSpPr txBox="1"/>
          <p:nvPr/>
        </p:nvSpPr>
        <p:spPr>
          <a:xfrm>
            <a:off x="507125" y="237200"/>
            <a:ext cx="5154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lt1"/>
                </a:solidFill>
                <a:latin typeface="Arial"/>
                <a:ea typeface="Arial"/>
                <a:cs typeface="Arial"/>
                <a:sym typeface="Arial"/>
              </a:rPr>
              <a:t>Problem Statement</a:t>
            </a:r>
            <a:endParaRPr b="0" i="0" sz="1400" u="none" cap="none" strike="noStrike">
              <a:solidFill>
                <a:schemeClr val="lt1"/>
              </a:solidFill>
              <a:latin typeface="Arial"/>
              <a:ea typeface="Arial"/>
              <a:cs typeface="Arial"/>
              <a:sym typeface="Arial"/>
            </a:endParaRPr>
          </a:p>
        </p:txBody>
      </p:sp>
      <p:sp>
        <p:nvSpPr>
          <p:cNvPr id="71" name="Google Shape;71;p3"/>
          <p:cNvSpPr txBox="1"/>
          <p:nvPr/>
        </p:nvSpPr>
        <p:spPr>
          <a:xfrm>
            <a:off x="133875" y="1206750"/>
            <a:ext cx="8676600" cy="3690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2"/>
                </a:solidFill>
                <a:latin typeface="Times New Roman"/>
                <a:ea typeface="Times New Roman"/>
                <a:cs typeface="Times New Roman"/>
                <a:sym typeface="Times New Roman"/>
              </a:rPr>
              <a:t>It is wise to have a prediction before a monetary investment has been made, which is what we are trying to achieve. </a:t>
            </a:r>
            <a:endParaRPr b="0" i="0" sz="1700" u="none" cap="none" strike="noStrike">
              <a:solidFill>
                <a:schemeClr val="lt2"/>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t/>
            </a:r>
            <a:endParaRPr b="0" i="0" sz="1700" u="none" cap="none" strike="noStrike">
              <a:solidFill>
                <a:schemeClr val="lt2"/>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a:t>
            </a:r>
            <a:r>
              <a:rPr b="0" i="0" lang="en" sz="1700" u="none" cap="none" strike="noStrike">
                <a:solidFill>
                  <a:schemeClr val="lt1"/>
                </a:solidFill>
                <a:latin typeface="Times New Roman"/>
                <a:ea typeface="Times New Roman"/>
                <a:cs typeface="Times New Roman"/>
                <a:sym typeface="Times New Roman"/>
              </a:rPr>
              <a:t>Movie</a:t>
            </a:r>
            <a:r>
              <a:rPr b="0" i="0" lang="en" sz="1700" u="none" cap="none" strike="noStrike">
                <a:solidFill>
                  <a:schemeClr val="lt2"/>
                </a:solidFill>
                <a:latin typeface="Times New Roman"/>
                <a:ea typeface="Times New Roman"/>
                <a:cs typeface="Times New Roman"/>
                <a:sym typeface="Times New Roman"/>
              </a:rPr>
              <a:t> success prediction is an important problem domain because it is an expensive task to a movie.</a:t>
            </a:r>
            <a:endParaRPr b="0" i="0" sz="1700" u="none" cap="none" strike="noStrike">
              <a:solidFill>
                <a:schemeClr val="lt2"/>
              </a:solidFill>
              <a:latin typeface="Times New Roman"/>
              <a:ea typeface="Times New Roman"/>
              <a:cs typeface="Times New Roman"/>
              <a:sym typeface="Times New Roman"/>
            </a:endParaRPr>
          </a:p>
          <a:p>
            <a:pPr indent="0" lvl="0" marL="0" marR="0" rtl="0" algn="l">
              <a:lnSpc>
                <a:spcPct val="50000"/>
              </a:lnSpc>
              <a:spcBef>
                <a:spcPts val="200"/>
              </a:spcBef>
              <a:spcAft>
                <a:spcPts val="0"/>
              </a:spcAft>
              <a:buClr>
                <a:srgbClr val="000000"/>
              </a:buClr>
              <a:buSzPts val="1700"/>
              <a:buFont typeface="Arial"/>
              <a:buNone/>
            </a:pPr>
            <a:r>
              <a:t/>
            </a:r>
            <a:endParaRPr b="0" i="0" sz="1700" u="none" cap="none" strike="noStrike">
              <a:solidFill>
                <a:schemeClr val="lt2"/>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2"/>
                </a:solidFill>
                <a:latin typeface="Times New Roman"/>
                <a:ea typeface="Times New Roman"/>
                <a:cs typeface="Times New Roman"/>
                <a:sym typeface="Times New Roman"/>
              </a:rPr>
              <a:t>•Movie success prediction can help prevent this problem by utilising data mining techniques to predict a movies success ahead of its time. This will help the people making the movie make a decision, based on its success prediction.</a:t>
            </a:r>
            <a:endParaRPr b="0" i="0" sz="1700" u="none" cap="none" strike="noStrike">
              <a:solidFill>
                <a:schemeClr val="lt2"/>
              </a:solidFill>
              <a:latin typeface="Times New Roman"/>
              <a:ea typeface="Times New Roman"/>
              <a:cs typeface="Times New Roman"/>
              <a:sym typeface="Times New Roman"/>
            </a:endParaRPr>
          </a:p>
          <a:p>
            <a:pPr indent="0" lvl="0" marL="0" marR="0" rtl="0" algn="l">
              <a:lnSpc>
                <a:spcPct val="50000"/>
              </a:lnSpc>
              <a:spcBef>
                <a:spcPts val="200"/>
              </a:spcBef>
              <a:spcAft>
                <a:spcPts val="0"/>
              </a:spcAft>
              <a:buClr>
                <a:srgbClr val="000000"/>
              </a:buClr>
              <a:buSzPts val="1700"/>
              <a:buFont typeface="Arial"/>
              <a:buNone/>
            </a:pPr>
            <a:r>
              <a:t/>
            </a:r>
            <a:endParaRPr b="0" i="0" sz="1700" u="none" cap="none" strike="noStrike">
              <a:solidFill>
                <a:schemeClr val="lt2"/>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2"/>
                </a:solidFill>
                <a:latin typeface="Times New Roman"/>
                <a:ea typeface="Times New Roman"/>
                <a:cs typeface="Times New Roman"/>
                <a:sym typeface="Times New Roman"/>
              </a:rPr>
              <a:t>•The audience can also know the quality and success of the movie before actually spending money on watching it.</a:t>
            </a:r>
            <a:endParaRPr b="0" i="0" sz="1700" u="none" cap="none" strike="noStrike">
              <a:solidFill>
                <a:schemeClr val="lt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75" name="Shape 75"/>
        <p:cNvGrpSpPr/>
        <p:nvPr/>
      </p:nvGrpSpPr>
      <p:grpSpPr>
        <a:xfrm>
          <a:off x="0" y="0"/>
          <a:ext cx="0" cy="0"/>
          <a:chOff x="0" y="0"/>
          <a:chExt cx="0" cy="0"/>
        </a:xfrm>
      </p:grpSpPr>
      <p:pic>
        <p:nvPicPr>
          <p:cNvPr id="76" name="Google Shape;76;p4"/>
          <p:cNvPicPr preferRelativeResize="0"/>
          <p:nvPr/>
        </p:nvPicPr>
        <p:blipFill rotWithShape="1">
          <a:blip r:embed="rId3">
            <a:alphaModFix/>
          </a:blip>
          <a:srcRect b="0" l="0" r="0" t="0"/>
          <a:stretch/>
        </p:blipFill>
        <p:spPr>
          <a:xfrm>
            <a:off x="6807450" y="113575"/>
            <a:ext cx="2140652" cy="1204125"/>
          </a:xfrm>
          <a:prstGeom prst="rect">
            <a:avLst/>
          </a:prstGeom>
          <a:noFill/>
          <a:ln>
            <a:noFill/>
          </a:ln>
        </p:spPr>
      </p:pic>
      <p:sp>
        <p:nvSpPr>
          <p:cNvPr id="77" name="Google Shape;77;p4"/>
          <p:cNvSpPr txBox="1"/>
          <p:nvPr/>
        </p:nvSpPr>
        <p:spPr>
          <a:xfrm>
            <a:off x="507125" y="237200"/>
            <a:ext cx="5154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lt1"/>
                </a:solidFill>
                <a:latin typeface="Arial"/>
                <a:ea typeface="Arial"/>
                <a:cs typeface="Arial"/>
                <a:sym typeface="Arial"/>
              </a:rPr>
              <a:t>Introduction</a:t>
            </a:r>
            <a:endParaRPr b="0" i="0" sz="1400" u="none" cap="none" strike="noStrike">
              <a:solidFill>
                <a:schemeClr val="lt1"/>
              </a:solidFill>
              <a:latin typeface="Arial"/>
              <a:ea typeface="Arial"/>
              <a:cs typeface="Arial"/>
              <a:sym typeface="Arial"/>
            </a:endParaRPr>
          </a:p>
        </p:txBody>
      </p:sp>
      <p:sp>
        <p:nvSpPr>
          <p:cNvPr id="78" name="Google Shape;78;p4"/>
          <p:cNvSpPr txBox="1"/>
          <p:nvPr/>
        </p:nvSpPr>
        <p:spPr>
          <a:xfrm>
            <a:off x="271625" y="1251750"/>
            <a:ext cx="8676600" cy="371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2"/>
                </a:solidFill>
                <a:latin typeface="Times New Roman"/>
                <a:ea typeface="Times New Roman"/>
                <a:cs typeface="Times New Roman"/>
                <a:sym typeface="Times New Roman"/>
              </a:rPr>
              <a:t>•The goal of our project is to predict a movie’s success or failure by analysing existing movies database with its reviews and also the data related to the cast and crew associated and their movies in the past.</a:t>
            </a:r>
            <a:endParaRPr b="0" i="0" sz="1700" u="none" cap="none" strike="noStrike">
              <a:solidFill>
                <a:schemeClr val="lt2"/>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t/>
            </a:r>
            <a:endParaRPr b="0" i="0" sz="1700" u="none" cap="none" strike="noStrike">
              <a:solidFill>
                <a:schemeClr val="lt2"/>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2"/>
                </a:solidFill>
                <a:latin typeface="Times New Roman"/>
                <a:ea typeface="Times New Roman"/>
                <a:cs typeface="Times New Roman"/>
                <a:sym typeface="Times New Roman"/>
              </a:rPr>
              <a:t>•Data mining techniques are applied to the movies data set in order to extract patterns and identify trends that will help us in predicting a movies success.</a:t>
            </a:r>
            <a:endParaRPr b="0" i="0" sz="1700" u="none" cap="none" strike="noStrike">
              <a:solidFill>
                <a:schemeClr val="lt2"/>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t/>
            </a:r>
            <a:endParaRPr b="0" i="0" sz="1700" u="none" cap="none" strike="noStrike">
              <a:solidFill>
                <a:schemeClr val="lt2"/>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2"/>
                </a:solidFill>
                <a:latin typeface="Times New Roman"/>
                <a:ea typeface="Times New Roman"/>
                <a:cs typeface="Times New Roman"/>
                <a:sym typeface="Times New Roman"/>
              </a:rPr>
              <a:t>•We will compute the accuracy of our predictions with several models(KNN, Naive Bayes, Random Forest, Logistic Regression and SVM) run on different combinations of the attributes to see how certain attributes affect the performance of the model.</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700"/>
              <a:buFont typeface="Arial"/>
              <a:buNone/>
            </a:pPr>
            <a:r>
              <a:t/>
            </a:r>
            <a:endParaRPr b="0" i="0" sz="17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82" name="Shape 82"/>
        <p:cNvGrpSpPr/>
        <p:nvPr/>
      </p:nvGrpSpPr>
      <p:grpSpPr>
        <a:xfrm>
          <a:off x="0" y="0"/>
          <a:ext cx="0" cy="0"/>
          <a:chOff x="0" y="0"/>
          <a:chExt cx="0" cy="0"/>
        </a:xfrm>
      </p:grpSpPr>
      <p:pic>
        <p:nvPicPr>
          <p:cNvPr id="83" name="Google Shape;83;p5"/>
          <p:cNvPicPr preferRelativeResize="0"/>
          <p:nvPr/>
        </p:nvPicPr>
        <p:blipFill rotWithShape="1">
          <a:blip r:embed="rId3">
            <a:alphaModFix/>
          </a:blip>
          <a:srcRect b="0" l="0" r="0" t="0"/>
          <a:stretch/>
        </p:blipFill>
        <p:spPr>
          <a:xfrm>
            <a:off x="6912275" y="67625"/>
            <a:ext cx="2140652" cy="1204125"/>
          </a:xfrm>
          <a:prstGeom prst="rect">
            <a:avLst/>
          </a:prstGeom>
          <a:noFill/>
          <a:ln>
            <a:noFill/>
          </a:ln>
        </p:spPr>
      </p:pic>
      <p:sp>
        <p:nvSpPr>
          <p:cNvPr id="84" name="Google Shape;84;p5"/>
          <p:cNvSpPr txBox="1"/>
          <p:nvPr/>
        </p:nvSpPr>
        <p:spPr>
          <a:xfrm>
            <a:off x="367400" y="218375"/>
            <a:ext cx="3739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lt1"/>
                </a:solidFill>
                <a:latin typeface="Arial"/>
                <a:ea typeface="Arial"/>
                <a:cs typeface="Arial"/>
                <a:sym typeface="Arial"/>
              </a:rPr>
              <a:t>Related Work</a:t>
            </a:r>
            <a:endParaRPr b="0" i="0" sz="1400" u="none" cap="none" strike="noStrike">
              <a:solidFill>
                <a:schemeClr val="lt1"/>
              </a:solidFill>
              <a:latin typeface="Arial"/>
              <a:ea typeface="Arial"/>
              <a:cs typeface="Arial"/>
              <a:sym typeface="Arial"/>
            </a:endParaRPr>
          </a:p>
        </p:txBody>
      </p:sp>
      <p:sp>
        <p:nvSpPr>
          <p:cNvPr id="85" name="Google Shape;85;p5"/>
          <p:cNvSpPr txBox="1"/>
          <p:nvPr/>
        </p:nvSpPr>
        <p:spPr>
          <a:xfrm>
            <a:off x="168000" y="1318250"/>
            <a:ext cx="8808000" cy="3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•Some of the earlier work categorised movies as a failure or success based on the revenue. Apart from revenue, there are other factors like cast and crew, genre, audience rating etc. that have an impact on the success.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50000"/>
              </a:lnSpc>
              <a:spcBef>
                <a:spcPts val="40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•There were some experiments with analysing news data to make predictions. It was proved that news data was almost as good as IMDB data.</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50000"/>
              </a:lnSpc>
              <a:spcBef>
                <a:spcPts val="40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•More research was done to predict the investment decisions in the movie.</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50000"/>
              </a:lnSpc>
              <a:spcBef>
                <a:spcPts val="40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•People also tried to predict the success based on the social media hype by calculating the positivity in the comments, number of likes etc.</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89" name="Shape 89"/>
        <p:cNvGrpSpPr/>
        <p:nvPr/>
      </p:nvGrpSpPr>
      <p:grpSpPr>
        <a:xfrm>
          <a:off x="0" y="0"/>
          <a:ext cx="0" cy="0"/>
          <a:chOff x="0" y="0"/>
          <a:chExt cx="0" cy="0"/>
        </a:xfrm>
      </p:grpSpPr>
      <p:pic>
        <p:nvPicPr>
          <p:cNvPr id="90" name="Google Shape;90;p6"/>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91" name="Google Shape;91;p6"/>
          <p:cNvSpPr txBox="1"/>
          <p:nvPr/>
        </p:nvSpPr>
        <p:spPr>
          <a:xfrm>
            <a:off x="1572000" y="1742750"/>
            <a:ext cx="30000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i="0" lang="en" sz="4500" u="none" cap="none" strike="noStrike">
                <a:solidFill>
                  <a:schemeClr val="lt1"/>
                </a:solidFill>
                <a:latin typeface="Arial"/>
                <a:ea typeface="Arial"/>
                <a:cs typeface="Arial"/>
                <a:sym typeface="Arial"/>
              </a:rPr>
              <a:t>Method</a:t>
            </a:r>
            <a:endParaRPr b="0" i="0" sz="27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95" name="Shape 95"/>
        <p:cNvGrpSpPr/>
        <p:nvPr/>
      </p:nvGrpSpPr>
      <p:grpSpPr>
        <a:xfrm>
          <a:off x="0" y="0"/>
          <a:ext cx="0" cy="0"/>
          <a:chOff x="0" y="0"/>
          <a:chExt cx="0" cy="0"/>
        </a:xfrm>
      </p:grpSpPr>
      <p:pic>
        <p:nvPicPr>
          <p:cNvPr id="96" name="Google Shape;96;p7"/>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97" name="Google Shape;97;p7"/>
          <p:cNvSpPr txBox="1"/>
          <p:nvPr/>
        </p:nvSpPr>
        <p:spPr>
          <a:xfrm>
            <a:off x="395650" y="367400"/>
            <a:ext cx="3000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lt1"/>
                </a:solidFill>
                <a:latin typeface="Arial"/>
                <a:ea typeface="Arial"/>
                <a:cs typeface="Arial"/>
                <a:sym typeface="Arial"/>
              </a:rPr>
              <a:t>Datasets</a:t>
            </a:r>
            <a:endParaRPr b="0" i="0" sz="1400" u="none" cap="none" strike="noStrike">
              <a:solidFill>
                <a:schemeClr val="lt1"/>
              </a:solidFill>
              <a:latin typeface="Arial"/>
              <a:ea typeface="Arial"/>
              <a:cs typeface="Arial"/>
              <a:sym typeface="Arial"/>
            </a:endParaRPr>
          </a:p>
        </p:txBody>
      </p:sp>
      <p:sp>
        <p:nvSpPr>
          <p:cNvPr id="98" name="Google Shape;98;p7"/>
          <p:cNvSpPr txBox="1"/>
          <p:nvPr/>
        </p:nvSpPr>
        <p:spPr>
          <a:xfrm>
            <a:off x="207250" y="1262350"/>
            <a:ext cx="6650700" cy="3619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2400"/>
              <a:buFont typeface="Arial"/>
              <a:buNone/>
            </a:pPr>
            <a:r>
              <a:rPr b="0" i="0" lang="en" sz="2400" u="none" cap="none" strike="noStrike">
                <a:solidFill>
                  <a:schemeClr val="lt1"/>
                </a:solidFill>
                <a:latin typeface="Arial"/>
                <a:ea typeface="Arial"/>
                <a:cs typeface="Arial"/>
                <a:sym typeface="Arial"/>
              </a:rPr>
              <a:t>•</a:t>
            </a:r>
            <a:r>
              <a:rPr b="0" i="0" lang="en" sz="2400" u="none" cap="none" strike="noStrike">
                <a:solidFill>
                  <a:schemeClr val="lt1"/>
                </a:solidFill>
                <a:latin typeface="Times New Roman"/>
                <a:ea typeface="Times New Roman"/>
                <a:cs typeface="Times New Roman"/>
                <a:sym typeface="Times New Roman"/>
              </a:rPr>
              <a:t>Rotten Tomato Data set for movies</a:t>
            </a:r>
            <a:endParaRPr b="0" i="0" sz="24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1"/>
                </a:solidFill>
                <a:latin typeface="Times New Roman"/>
                <a:ea typeface="Times New Roman"/>
                <a:cs typeface="Times New Roman"/>
                <a:sym typeface="Times New Roman"/>
              </a:rPr>
              <a:t>–Movies are divided into categories</a:t>
            </a:r>
            <a:endParaRPr b="0" i="0" sz="17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1"/>
                </a:solidFill>
                <a:latin typeface="Times New Roman"/>
                <a:ea typeface="Times New Roman"/>
                <a:cs typeface="Times New Roman"/>
                <a:sym typeface="Times New Roman"/>
              </a:rPr>
              <a:t>–16,638 movies with various attributes such as Directors, actors, etc.</a:t>
            </a:r>
            <a:endParaRPr b="0" i="0" sz="17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1"/>
                </a:solidFill>
                <a:latin typeface="Times New Roman"/>
                <a:ea typeface="Times New Roman"/>
                <a:cs typeface="Times New Roman"/>
                <a:sym typeface="Times New Roman"/>
              </a:rPr>
              <a:t>–Critic review data set includes 930,942 reviews of all the movie</a:t>
            </a:r>
            <a:endParaRPr b="0" i="0" sz="17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t/>
            </a:r>
            <a:endParaRPr b="0" i="0" sz="17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600"/>
              </a:spcBef>
              <a:spcAft>
                <a:spcPts val="0"/>
              </a:spcAft>
              <a:buClr>
                <a:srgbClr val="000000"/>
              </a:buClr>
              <a:buSzPts val="2400"/>
              <a:buFont typeface="Arial"/>
              <a:buNone/>
            </a:pPr>
            <a:r>
              <a:rPr b="0" i="0" lang="en" sz="2400" u="none" cap="none" strike="noStrike">
                <a:solidFill>
                  <a:schemeClr val="lt1"/>
                </a:solidFill>
                <a:latin typeface="Times New Roman"/>
                <a:ea typeface="Times New Roman"/>
                <a:cs typeface="Times New Roman"/>
                <a:sym typeface="Times New Roman"/>
              </a:rPr>
              <a:t>•IMDB Dataset of 50K Movie Reviews</a:t>
            </a:r>
            <a:endParaRPr b="0" i="0" sz="24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1"/>
                </a:solidFill>
                <a:latin typeface="Times New Roman"/>
                <a:ea typeface="Times New Roman"/>
                <a:cs typeface="Times New Roman"/>
                <a:sym typeface="Times New Roman"/>
              </a:rPr>
              <a:t>–The data consists a set of 25,000 highly polar movie reviews for training and 25,000 for testing</a:t>
            </a:r>
            <a:endParaRPr b="0" i="0" sz="17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60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02" name="Shape 102"/>
        <p:cNvGrpSpPr/>
        <p:nvPr/>
      </p:nvGrpSpPr>
      <p:grpSpPr>
        <a:xfrm>
          <a:off x="0" y="0"/>
          <a:ext cx="0" cy="0"/>
          <a:chOff x="0" y="0"/>
          <a:chExt cx="0" cy="0"/>
        </a:xfrm>
      </p:grpSpPr>
      <p:pic>
        <p:nvPicPr>
          <p:cNvPr id="103" name="Google Shape;103;p8"/>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104" name="Google Shape;104;p8"/>
          <p:cNvSpPr txBox="1"/>
          <p:nvPr/>
        </p:nvSpPr>
        <p:spPr>
          <a:xfrm>
            <a:off x="414475" y="386250"/>
            <a:ext cx="3000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lt1"/>
                </a:solidFill>
                <a:latin typeface="Arial"/>
                <a:ea typeface="Arial"/>
                <a:cs typeface="Arial"/>
                <a:sym typeface="Arial"/>
              </a:rPr>
              <a:t>Approach</a:t>
            </a:r>
            <a:endParaRPr b="0" i="0" sz="1400" u="none" cap="none" strike="noStrike">
              <a:solidFill>
                <a:schemeClr val="lt1"/>
              </a:solidFill>
              <a:latin typeface="Arial"/>
              <a:ea typeface="Arial"/>
              <a:cs typeface="Arial"/>
              <a:sym typeface="Arial"/>
            </a:endParaRPr>
          </a:p>
        </p:txBody>
      </p:sp>
      <p:sp>
        <p:nvSpPr>
          <p:cNvPr id="105" name="Google Shape;105;p8"/>
          <p:cNvSpPr txBox="1"/>
          <p:nvPr/>
        </p:nvSpPr>
        <p:spPr>
          <a:xfrm>
            <a:off x="348575" y="1695700"/>
            <a:ext cx="8166300" cy="251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 Naive Bayes Classifier for sentiment analysis.</a:t>
            </a:r>
            <a:endParaRPr b="0" i="0" sz="25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60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•Data Preprocessing</a:t>
            </a:r>
            <a:endParaRPr b="0" i="0" sz="2500" u="none" cap="none" strike="noStrike">
              <a:solidFill>
                <a:schemeClr val="lt1"/>
              </a:solidFill>
              <a:latin typeface="Times New Roman"/>
              <a:ea typeface="Times New Roman"/>
              <a:cs typeface="Times New Roman"/>
              <a:sym typeface="Times New Roman"/>
            </a:endParaRPr>
          </a:p>
          <a:p>
            <a:pPr indent="45720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1"/>
                </a:solidFill>
                <a:latin typeface="Times New Roman"/>
                <a:ea typeface="Times New Roman"/>
                <a:cs typeface="Times New Roman"/>
                <a:sym typeface="Times New Roman"/>
              </a:rPr>
              <a:t>–One-hot Encoding and Multi Label Binarization</a:t>
            </a:r>
            <a:endParaRPr b="0" i="0" sz="1700" u="none" cap="none" strike="noStrike">
              <a:solidFill>
                <a:schemeClr val="lt1"/>
              </a:solidFill>
              <a:latin typeface="Times New Roman"/>
              <a:ea typeface="Times New Roman"/>
              <a:cs typeface="Times New Roman"/>
              <a:sym typeface="Times New Roman"/>
            </a:endParaRPr>
          </a:p>
          <a:p>
            <a:pPr indent="45720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1"/>
                </a:solidFill>
                <a:latin typeface="Times New Roman"/>
                <a:ea typeface="Times New Roman"/>
                <a:cs typeface="Times New Roman"/>
                <a:sym typeface="Times New Roman"/>
              </a:rPr>
              <a:t>–Removal of Attributes</a:t>
            </a:r>
            <a:endParaRPr b="0" i="0" sz="1700" u="none" cap="none" strike="noStrike">
              <a:solidFill>
                <a:schemeClr val="lt1"/>
              </a:solidFill>
              <a:latin typeface="Times New Roman"/>
              <a:ea typeface="Times New Roman"/>
              <a:cs typeface="Times New Roman"/>
              <a:sym typeface="Times New Roman"/>
            </a:endParaRPr>
          </a:p>
          <a:p>
            <a:pPr indent="45720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1"/>
                </a:solidFill>
                <a:latin typeface="Times New Roman"/>
                <a:ea typeface="Times New Roman"/>
                <a:cs typeface="Times New Roman"/>
                <a:sym typeface="Times New Roman"/>
              </a:rPr>
              <a:t>–Removal of Skewness and Outliers</a:t>
            </a:r>
            <a:endParaRPr b="0" i="0" sz="1700" u="none" cap="none" strike="noStrike">
              <a:solidFill>
                <a:schemeClr val="lt1"/>
              </a:solidFill>
              <a:latin typeface="Times New Roman"/>
              <a:ea typeface="Times New Roman"/>
              <a:cs typeface="Times New Roman"/>
              <a:sym typeface="Times New Roman"/>
            </a:endParaRPr>
          </a:p>
          <a:p>
            <a:pPr indent="457200" lvl="0" marL="0" marR="0" rtl="0" algn="l">
              <a:lnSpc>
                <a:spcPct val="115000"/>
              </a:lnSpc>
              <a:spcBef>
                <a:spcPts val="400"/>
              </a:spcBef>
              <a:spcAft>
                <a:spcPts val="0"/>
              </a:spcAft>
              <a:buClr>
                <a:srgbClr val="000000"/>
              </a:buClr>
              <a:buSzPts val="1700"/>
              <a:buFont typeface="Arial"/>
              <a:buNone/>
            </a:pPr>
            <a:r>
              <a:rPr b="0" i="0" lang="en" sz="1700" u="none" cap="none" strike="noStrike">
                <a:solidFill>
                  <a:schemeClr val="lt1"/>
                </a:solidFill>
                <a:latin typeface="Times New Roman"/>
                <a:ea typeface="Times New Roman"/>
                <a:cs typeface="Times New Roman"/>
                <a:sym typeface="Times New Roman"/>
              </a:rPr>
              <a:t>–Oversampling</a:t>
            </a:r>
            <a:endParaRPr b="0" i="0" sz="17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09" name="Shape 109"/>
        <p:cNvGrpSpPr/>
        <p:nvPr/>
      </p:nvGrpSpPr>
      <p:grpSpPr>
        <a:xfrm>
          <a:off x="0" y="0"/>
          <a:ext cx="0" cy="0"/>
          <a:chOff x="0" y="0"/>
          <a:chExt cx="0" cy="0"/>
        </a:xfrm>
      </p:grpSpPr>
      <p:pic>
        <p:nvPicPr>
          <p:cNvPr id="110" name="Google Shape;110;g1030f22980e_0_3"/>
          <p:cNvPicPr preferRelativeResize="0"/>
          <p:nvPr/>
        </p:nvPicPr>
        <p:blipFill rotWithShape="1">
          <a:blip r:embed="rId3">
            <a:alphaModFix/>
          </a:blip>
          <a:srcRect b="0" l="0" r="0" t="0"/>
          <a:stretch/>
        </p:blipFill>
        <p:spPr>
          <a:xfrm>
            <a:off x="6750925" y="180675"/>
            <a:ext cx="2140652" cy="1204125"/>
          </a:xfrm>
          <a:prstGeom prst="rect">
            <a:avLst/>
          </a:prstGeom>
          <a:noFill/>
          <a:ln>
            <a:noFill/>
          </a:ln>
        </p:spPr>
      </p:pic>
      <p:sp>
        <p:nvSpPr>
          <p:cNvPr id="111" name="Google Shape;111;g1030f22980e_0_3"/>
          <p:cNvSpPr txBox="1"/>
          <p:nvPr/>
        </p:nvSpPr>
        <p:spPr>
          <a:xfrm>
            <a:off x="43975" y="111750"/>
            <a:ext cx="8136900" cy="94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2500"/>
              <a:buFont typeface="Arial"/>
              <a:buNone/>
            </a:pPr>
            <a:r>
              <a:rPr b="0" i="0" lang="en" sz="2500" u="none" cap="none" strike="noStrike">
                <a:solidFill>
                  <a:schemeClr val="lt1"/>
                </a:solidFill>
                <a:latin typeface="Times New Roman"/>
                <a:ea typeface="Times New Roman"/>
                <a:cs typeface="Times New Roman"/>
                <a:sym typeface="Times New Roman"/>
              </a:rPr>
              <a:t>Data Preprocessing</a:t>
            </a:r>
            <a:endParaRPr b="0" i="0" sz="2500" u="none" cap="none" strike="noStrike">
              <a:solidFill>
                <a:schemeClr val="lt1"/>
              </a:solidFill>
              <a:latin typeface="Times New Roman"/>
              <a:ea typeface="Times New Roman"/>
              <a:cs typeface="Times New Roman"/>
              <a:sym typeface="Times New Roman"/>
            </a:endParaRPr>
          </a:p>
          <a:p>
            <a:pPr indent="-336550" lvl="0" marL="457200" marR="0" rtl="0" algn="l">
              <a:lnSpc>
                <a:spcPct val="115000"/>
              </a:lnSpc>
              <a:spcBef>
                <a:spcPts val="400"/>
              </a:spcBef>
              <a:spcAft>
                <a:spcPts val="0"/>
              </a:spcAft>
              <a:buClr>
                <a:schemeClr val="lt1"/>
              </a:buClr>
              <a:buSzPts val="1700"/>
              <a:buFont typeface="Times New Roman"/>
              <a:buChar char="●"/>
            </a:pPr>
            <a:r>
              <a:rPr b="0" i="0" lang="en" sz="1700" u="none" cap="none" strike="noStrike">
                <a:solidFill>
                  <a:schemeClr val="lt1"/>
                </a:solidFill>
                <a:latin typeface="Times New Roman"/>
                <a:ea typeface="Times New Roman"/>
                <a:cs typeface="Times New Roman"/>
                <a:sym typeface="Times New Roman"/>
              </a:rPr>
              <a:t>Removal of Attributes - tomatometer_status, audience_s</a:t>
            </a:r>
            <a:r>
              <a:rPr lang="en" sz="1700">
                <a:solidFill>
                  <a:schemeClr val="lt1"/>
                </a:solidFill>
                <a:latin typeface="Times New Roman"/>
                <a:ea typeface="Times New Roman"/>
                <a:cs typeface="Times New Roman"/>
                <a:sym typeface="Times New Roman"/>
              </a:rPr>
              <a:t>tatus, audience_rating</a:t>
            </a:r>
            <a:endParaRPr b="0" i="0" sz="1700" u="none" cap="none" strike="noStrike">
              <a:solidFill>
                <a:schemeClr val="lt1"/>
              </a:solidFill>
              <a:latin typeface="Times New Roman"/>
              <a:ea typeface="Times New Roman"/>
              <a:cs typeface="Times New Roman"/>
              <a:sym typeface="Times New Roman"/>
            </a:endParaRPr>
          </a:p>
        </p:txBody>
      </p:sp>
      <p:pic>
        <p:nvPicPr>
          <p:cNvPr id="112" name="Google Shape;112;g1030f22980e_0_3"/>
          <p:cNvPicPr preferRelativeResize="0"/>
          <p:nvPr/>
        </p:nvPicPr>
        <p:blipFill>
          <a:blip r:embed="rId4">
            <a:alphaModFix/>
          </a:blip>
          <a:stretch>
            <a:fillRect/>
          </a:stretch>
        </p:blipFill>
        <p:spPr>
          <a:xfrm>
            <a:off x="765875" y="1051950"/>
            <a:ext cx="5256301" cy="39873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