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FBCF4A-68D4-4671-9D44-2AE064D28E3F}">
  <a:tblStyle styleId="{8DFBCF4A-68D4-4671-9D44-2AE064D28E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caa0616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caa0616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caa0616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caa0616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caa0616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caa0616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caa0616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2caa0616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caa0616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caa0616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2caa0616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2caa0616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caa0616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caa0616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caa061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caa061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2caa0616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2caa0616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2caa0616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2caa0616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2caa061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2caa061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2caa061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2caa061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2caa0616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2caa0616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2caa0616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2caa0616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2caa061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2caa061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2caa0616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2caa0616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2caa0616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2caa0616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caa0616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caa0616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2caa061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2caa061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caa0616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caa061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caa0616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caa0616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53" name="Shape 53"/>
        <p:cNvGrpSpPr/>
        <p:nvPr/>
      </p:nvGrpSpPr>
      <p:grpSpPr>
        <a:xfrm>
          <a:off x="0" y="0"/>
          <a:ext cx="0" cy="0"/>
          <a:chOff x="0" y="0"/>
          <a:chExt cx="0" cy="0"/>
        </a:xfrm>
      </p:grpSpPr>
      <p:sp>
        <p:nvSpPr>
          <p:cNvPr id="54" name="Google Shape;54;p13"/>
          <p:cNvSpPr txBox="1"/>
          <p:nvPr/>
        </p:nvSpPr>
        <p:spPr>
          <a:xfrm>
            <a:off x="356650" y="1045650"/>
            <a:ext cx="67746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lt1"/>
                </a:solidFill>
                <a:latin typeface="Merriweather"/>
                <a:ea typeface="Merriweather"/>
                <a:cs typeface="Merriweather"/>
                <a:sym typeface="Merriweather"/>
              </a:rPr>
              <a:t>MOVIE</a:t>
            </a:r>
            <a:r>
              <a:rPr lang="en" sz="3100">
                <a:solidFill>
                  <a:schemeClr val="lt1"/>
                </a:solidFill>
                <a:latin typeface="Merriweather"/>
                <a:ea typeface="Merriweather"/>
                <a:cs typeface="Merriweather"/>
                <a:sym typeface="Merriweather"/>
              </a:rPr>
              <a:t> SUCCESS PREDICTOR</a:t>
            </a:r>
            <a:endParaRPr sz="3100">
              <a:solidFill>
                <a:schemeClr val="lt1"/>
              </a:solidFill>
              <a:latin typeface="Merriweather"/>
              <a:ea typeface="Merriweather"/>
              <a:cs typeface="Merriweather"/>
              <a:sym typeface="Merriweather"/>
            </a:endParaRPr>
          </a:p>
        </p:txBody>
      </p:sp>
      <p:pic>
        <p:nvPicPr>
          <p:cNvPr id="55" name="Google Shape;55;p13"/>
          <p:cNvPicPr preferRelativeResize="0"/>
          <p:nvPr/>
        </p:nvPicPr>
        <p:blipFill>
          <a:blip r:embed="rId3">
            <a:alphaModFix/>
          </a:blip>
          <a:stretch>
            <a:fillRect/>
          </a:stretch>
        </p:blipFill>
        <p:spPr>
          <a:xfrm>
            <a:off x="6445300" y="227775"/>
            <a:ext cx="2559324" cy="1439626"/>
          </a:xfrm>
          <a:prstGeom prst="rect">
            <a:avLst/>
          </a:prstGeom>
          <a:noFill/>
          <a:ln>
            <a:noFill/>
          </a:ln>
        </p:spPr>
      </p:pic>
      <p:sp>
        <p:nvSpPr>
          <p:cNvPr id="56" name="Google Shape;56;p13"/>
          <p:cNvSpPr txBox="1"/>
          <p:nvPr/>
        </p:nvSpPr>
        <p:spPr>
          <a:xfrm>
            <a:off x="486600" y="3250000"/>
            <a:ext cx="542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Nitsimran Singh : 015929394</a:t>
            </a:r>
            <a:br>
              <a:rPr lang="en">
                <a:solidFill>
                  <a:schemeClr val="lt1"/>
                </a:solidFill>
                <a:latin typeface="Times New Roman"/>
                <a:ea typeface="Times New Roman"/>
                <a:cs typeface="Times New Roman"/>
                <a:sym typeface="Times New Roman"/>
              </a:rPr>
            </a:br>
            <a:r>
              <a:rPr lang="en">
                <a:solidFill>
                  <a:schemeClr val="lt1"/>
                </a:solidFill>
                <a:latin typeface="Times New Roman"/>
                <a:ea typeface="Times New Roman"/>
                <a:cs typeface="Times New Roman"/>
                <a:sym typeface="Times New Roman"/>
              </a:rPr>
              <a:t>Saikrishna Dosapati : 015929394</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Fayzali Mulla: 015929394</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Sachith Gandham: 015929394</a:t>
            </a:r>
            <a:endParaRPr>
              <a:solidFill>
                <a:schemeClr val="lt1"/>
              </a:solidFill>
              <a:latin typeface="Times New Roman"/>
              <a:ea typeface="Times New Roman"/>
              <a:cs typeface="Times New Roman"/>
              <a:sym typeface="Times New Roman"/>
            </a:endParaRPr>
          </a:p>
        </p:txBody>
      </p:sp>
      <p:sp>
        <p:nvSpPr>
          <p:cNvPr id="57" name="Google Shape;57;p13"/>
          <p:cNvSpPr txBox="1"/>
          <p:nvPr/>
        </p:nvSpPr>
        <p:spPr>
          <a:xfrm>
            <a:off x="452175" y="2675375"/>
            <a:ext cx="561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Team 12 : CMPE 255,  Sec 2</a:t>
            </a:r>
            <a:endParaRPr b="1" sz="1600">
              <a:solidFill>
                <a:schemeClr val="lt1"/>
              </a:solidFill>
              <a:latin typeface="Times New Roman"/>
              <a:ea typeface="Times New Roman"/>
              <a:cs typeface="Times New Roman"/>
              <a:sym typeface="Times New Roman"/>
            </a:endParaRPr>
          </a:p>
        </p:txBody>
      </p:sp>
      <p:pic>
        <p:nvPicPr>
          <p:cNvPr id="58" name="Google Shape;58;p13"/>
          <p:cNvPicPr preferRelativeResize="0"/>
          <p:nvPr/>
        </p:nvPicPr>
        <p:blipFill>
          <a:blip r:embed="rId4">
            <a:alphaModFix/>
          </a:blip>
          <a:stretch>
            <a:fillRect/>
          </a:stretch>
        </p:blipFill>
        <p:spPr>
          <a:xfrm>
            <a:off x="6520863" y="2798350"/>
            <a:ext cx="1950000" cy="195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18" name="Google Shape;118;p22"/>
          <p:cNvSpPr txBox="1"/>
          <p:nvPr/>
        </p:nvSpPr>
        <p:spPr>
          <a:xfrm>
            <a:off x="489850" y="1894650"/>
            <a:ext cx="7705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Experimental Design and Results</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22" name="Shape 122"/>
        <p:cNvGrpSpPr/>
        <p:nvPr/>
      </p:nvGrpSpPr>
      <p:grpSpPr>
        <a:xfrm>
          <a:off x="0" y="0"/>
          <a:ext cx="0" cy="0"/>
          <a:chOff x="0" y="0"/>
          <a:chExt cx="0" cy="0"/>
        </a:xfrm>
      </p:grpSpPr>
      <p:pic>
        <p:nvPicPr>
          <p:cNvPr id="123" name="Google Shape;123;p23"/>
          <p:cNvPicPr preferRelativeResize="0"/>
          <p:nvPr/>
        </p:nvPicPr>
        <p:blipFill rotWithShape="1">
          <a:blip r:embed="rId3">
            <a:alphaModFix/>
          </a:blip>
          <a:srcRect b="9387" l="6759" r="0" t="0"/>
          <a:stretch/>
        </p:blipFill>
        <p:spPr>
          <a:xfrm>
            <a:off x="7018150" y="95900"/>
            <a:ext cx="1995899" cy="1091051"/>
          </a:xfrm>
          <a:prstGeom prst="rect">
            <a:avLst/>
          </a:prstGeom>
          <a:noFill/>
          <a:ln>
            <a:noFill/>
          </a:ln>
        </p:spPr>
      </p:pic>
      <p:pic>
        <p:nvPicPr>
          <p:cNvPr id="124" name="Google Shape;124;p23"/>
          <p:cNvPicPr preferRelativeResize="0"/>
          <p:nvPr/>
        </p:nvPicPr>
        <p:blipFill>
          <a:blip r:embed="rId4">
            <a:alphaModFix/>
          </a:blip>
          <a:stretch>
            <a:fillRect/>
          </a:stretch>
        </p:blipFill>
        <p:spPr>
          <a:xfrm>
            <a:off x="2020750" y="1045376"/>
            <a:ext cx="4582900" cy="3675625"/>
          </a:xfrm>
          <a:prstGeom prst="rect">
            <a:avLst/>
          </a:prstGeom>
          <a:noFill/>
          <a:ln>
            <a:noFill/>
          </a:ln>
        </p:spPr>
      </p:pic>
      <p:sp>
        <p:nvSpPr>
          <p:cNvPr id="125" name="Google Shape;125;p23"/>
          <p:cNvSpPr txBox="1"/>
          <p:nvPr/>
        </p:nvSpPr>
        <p:spPr>
          <a:xfrm>
            <a:off x="254350" y="3874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rPr>
              <a:t>Hypothesis</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6788600" y="180675"/>
            <a:ext cx="2140652" cy="1204125"/>
          </a:xfrm>
          <a:prstGeom prst="rect">
            <a:avLst/>
          </a:prstGeom>
          <a:noFill/>
          <a:ln>
            <a:noFill/>
          </a:ln>
        </p:spPr>
      </p:pic>
      <p:sp>
        <p:nvSpPr>
          <p:cNvPr id="131" name="Google Shape;131;p24"/>
          <p:cNvSpPr txBox="1"/>
          <p:nvPr/>
        </p:nvSpPr>
        <p:spPr>
          <a:xfrm>
            <a:off x="359625" y="1526100"/>
            <a:ext cx="699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following are the results for cross validation accuracy for various models and for various attribute Combinations </a:t>
            </a:r>
            <a:endParaRPr sz="1800">
              <a:solidFill>
                <a:schemeClr val="lt1"/>
              </a:solidFill>
              <a:latin typeface="Times New Roman"/>
              <a:ea typeface="Times New Roman"/>
              <a:cs typeface="Times New Roman"/>
              <a:sym typeface="Times New Roman"/>
            </a:endParaRPr>
          </a:p>
        </p:txBody>
      </p:sp>
      <p:sp>
        <p:nvSpPr>
          <p:cNvPr id="132" name="Google Shape;132;p24"/>
          <p:cNvSpPr txBox="1"/>
          <p:nvPr/>
        </p:nvSpPr>
        <p:spPr>
          <a:xfrm>
            <a:off x="301450" y="226100"/>
            <a:ext cx="6895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rPr>
              <a:t>Cross Validation Results and Discussion of various Models</a:t>
            </a:r>
            <a:endParaRPr>
              <a:solidFill>
                <a:schemeClr val="lt1"/>
              </a:solidFill>
            </a:endParaRPr>
          </a:p>
        </p:txBody>
      </p:sp>
      <p:pic>
        <p:nvPicPr>
          <p:cNvPr id="133" name="Google Shape;133;p24"/>
          <p:cNvPicPr preferRelativeResize="0"/>
          <p:nvPr/>
        </p:nvPicPr>
        <p:blipFill>
          <a:blip r:embed="rId4">
            <a:alphaModFix/>
          </a:blip>
          <a:stretch>
            <a:fillRect/>
          </a:stretch>
        </p:blipFill>
        <p:spPr>
          <a:xfrm>
            <a:off x="359625" y="2447698"/>
            <a:ext cx="7977349" cy="218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39" name="Google Shape;139;p25"/>
          <p:cNvSpPr txBox="1"/>
          <p:nvPr/>
        </p:nvSpPr>
        <p:spPr>
          <a:xfrm>
            <a:off x="207250" y="244088"/>
            <a:ext cx="54354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rPr>
              <a:t>Machine Learning Model Results </a:t>
            </a:r>
            <a:endParaRPr>
              <a:solidFill>
                <a:schemeClr val="lt1"/>
              </a:solidFill>
            </a:endParaRPr>
          </a:p>
        </p:txBody>
      </p:sp>
      <p:sp>
        <p:nvSpPr>
          <p:cNvPr id="140" name="Google Shape;140;p25"/>
          <p:cNvSpPr txBox="1"/>
          <p:nvPr/>
        </p:nvSpPr>
        <p:spPr>
          <a:xfrm>
            <a:off x="273200" y="2022300"/>
            <a:ext cx="309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•These are the results for various models including all the movie data attributes</a:t>
            </a:r>
            <a:endParaRPr sz="1800">
              <a:solidFill>
                <a:schemeClr val="lt1"/>
              </a:solidFill>
              <a:latin typeface="Times New Roman"/>
              <a:ea typeface="Times New Roman"/>
              <a:cs typeface="Times New Roman"/>
              <a:sym typeface="Times New Roman"/>
            </a:endParaRPr>
          </a:p>
        </p:txBody>
      </p:sp>
      <p:graphicFrame>
        <p:nvGraphicFramePr>
          <p:cNvPr id="141" name="Google Shape;141;p25"/>
          <p:cNvGraphicFramePr/>
          <p:nvPr/>
        </p:nvGraphicFramePr>
        <p:xfrm>
          <a:off x="3939350" y="1706775"/>
          <a:ext cx="3000000" cy="3000000"/>
        </p:xfrm>
        <a:graphic>
          <a:graphicData uri="http://schemas.openxmlformats.org/drawingml/2006/table">
            <a:tbl>
              <a:tblPr>
                <a:noFill/>
                <a:tableStyleId>{8DFBCF4A-68D4-4671-9D44-2AE064D28E3F}</a:tableStyleId>
              </a:tblPr>
              <a:tblGrid>
                <a:gridCol w="1685925"/>
                <a:gridCol w="1381125"/>
                <a:gridCol w="1390650"/>
              </a:tblGrid>
              <a:tr h="647700">
                <a:tc>
                  <a:txBody>
                    <a:bodyPr/>
                    <a:lstStyle/>
                    <a:p>
                      <a:pPr indent="0" lvl="0" marL="0" rtl="0" algn="l">
                        <a:lnSpc>
                          <a:spcPct val="115000"/>
                        </a:lnSpc>
                        <a:spcBef>
                          <a:spcPts val="0"/>
                        </a:spcBef>
                        <a:spcAft>
                          <a:spcPts val="0"/>
                        </a:spcAft>
                        <a:buNone/>
                      </a:pPr>
                      <a:r>
                        <a:rPr b="1" lang="en" sz="1600">
                          <a:solidFill>
                            <a:srgbClr val="FFFFFF"/>
                          </a:solidFill>
                        </a:rPr>
                        <a:t>Model</a:t>
                      </a:r>
                      <a:endParaRPr b="1" sz="1600">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c>
                  <a:txBody>
                    <a:bodyPr/>
                    <a:lstStyle/>
                    <a:p>
                      <a:pPr indent="0" lvl="0" marL="0" rtl="0" algn="l">
                        <a:lnSpc>
                          <a:spcPct val="115000"/>
                        </a:lnSpc>
                        <a:spcBef>
                          <a:spcPts val="0"/>
                        </a:spcBef>
                        <a:spcAft>
                          <a:spcPts val="0"/>
                        </a:spcAft>
                        <a:buNone/>
                      </a:pPr>
                      <a:r>
                        <a:rPr b="1" lang="en" sz="1600">
                          <a:solidFill>
                            <a:srgbClr val="FFFFFF"/>
                          </a:solidFill>
                        </a:rPr>
                        <a:t>Train Accuracy</a:t>
                      </a:r>
                      <a:endParaRPr b="1" sz="1600">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c>
                  <a:txBody>
                    <a:bodyPr/>
                    <a:lstStyle/>
                    <a:p>
                      <a:pPr indent="0" lvl="0" marL="0" rtl="0" algn="l">
                        <a:lnSpc>
                          <a:spcPct val="115000"/>
                        </a:lnSpc>
                        <a:spcBef>
                          <a:spcPts val="0"/>
                        </a:spcBef>
                        <a:spcAft>
                          <a:spcPts val="0"/>
                        </a:spcAft>
                        <a:buNone/>
                      </a:pPr>
                      <a:r>
                        <a:rPr b="1" lang="en" sz="1600">
                          <a:solidFill>
                            <a:srgbClr val="FFFFFF"/>
                          </a:solidFill>
                        </a:rPr>
                        <a:t>Test Accuracy</a:t>
                      </a:r>
                      <a:endParaRPr b="1" sz="1600">
                        <a:solidFill>
                          <a:srgbClr val="FFFFFF"/>
                        </a:solidFill>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504D"/>
                    </a:solidFill>
                  </a:tcPr>
                </a:tc>
              </a:tr>
              <a:tr h="390525">
                <a:tc>
                  <a:txBody>
                    <a:bodyPr/>
                    <a:lstStyle/>
                    <a:p>
                      <a:pPr indent="0" lvl="0" marL="0" rtl="0" algn="l">
                        <a:lnSpc>
                          <a:spcPct val="115000"/>
                        </a:lnSpc>
                        <a:spcBef>
                          <a:spcPts val="0"/>
                        </a:spcBef>
                        <a:spcAft>
                          <a:spcPts val="0"/>
                        </a:spcAft>
                        <a:buNone/>
                      </a:pPr>
                      <a:r>
                        <a:rPr lang="en" sz="1600"/>
                        <a:t>KNN</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a:t>0.7547344</a:t>
                      </a:r>
                      <a:endParaRPr/>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sz="1600"/>
                        <a:t>0.527687</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r h="381000">
                <a:tc>
                  <a:txBody>
                    <a:bodyPr/>
                    <a:lstStyle/>
                    <a:p>
                      <a:pPr indent="0" lvl="0" marL="0" rtl="0" algn="l">
                        <a:lnSpc>
                          <a:spcPct val="115000"/>
                        </a:lnSpc>
                        <a:spcBef>
                          <a:spcPts val="0"/>
                        </a:spcBef>
                        <a:spcAft>
                          <a:spcPts val="0"/>
                        </a:spcAft>
                        <a:buNone/>
                      </a:pPr>
                      <a:r>
                        <a:rPr lang="en" sz="1600"/>
                        <a:t>Naïve Bayes</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rtl="0" algn="l">
                        <a:lnSpc>
                          <a:spcPct val="115000"/>
                        </a:lnSpc>
                        <a:spcBef>
                          <a:spcPts val="0"/>
                        </a:spcBef>
                        <a:spcAft>
                          <a:spcPts val="0"/>
                        </a:spcAft>
                        <a:buNone/>
                      </a:pPr>
                      <a:r>
                        <a:rPr lang="en" sz="1600"/>
                        <a:t>0.505693</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rtl="0" algn="l">
                        <a:lnSpc>
                          <a:spcPct val="115000"/>
                        </a:lnSpc>
                        <a:spcBef>
                          <a:spcPts val="0"/>
                        </a:spcBef>
                        <a:spcAft>
                          <a:spcPts val="0"/>
                        </a:spcAft>
                        <a:buNone/>
                      </a:pPr>
                      <a:r>
                        <a:rPr lang="en" sz="1600"/>
                        <a:t>0.507892</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r>
              <a:tr h="647700">
                <a:tc>
                  <a:txBody>
                    <a:bodyPr/>
                    <a:lstStyle/>
                    <a:p>
                      <a:pPr indent="0" lvl="0" marL="0" rtl="0" algn="l">
                        <a:lnSpc>
                          <a:spcPct val="115000"/>
                        </a:lnSpc>
                        <a:spcBef>
                          <a:spcPts val="0"/>
                        </a:spcBef>
                        <a:spcAft>
                          <a:spcPts val="0"/>
                        </a:spcAft>
                        <a:buNone/>
                      </a:pPr>
                      <a:r>
                        <a:rPr lang="en" sz="1600"/>
                        <a:t>Random Forest</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sz="1600"/>
                        <a:t>1.0</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sz="1600"/>
                        <a:t>0.673515</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r h="647700">
                <a:tc>
                  <a:txBody>
                    <a:bodyPr/>
                    <a:lstStyle/>
                    <a:p>
                      <a:pPr indent="0" lvl="0" marL="0" rtl="0" algn="l">
                        <a:lnSpc>
                          <a:spcPct val="115000"/>
                        </a:lnSpc>
                        <a:spcBef>
                          <a:spcPts val="0"/>
                        </a:spcBef>
                        <a:spcAft>
                          <a:spcPts val="0"/>
                        </a:spcAft>
                        <a:buNone/>
                      </a:pPr>
                      <a:r>
                        <a:rPr lang="en" sz="1600"/>
                        <a:t>Logistic Regression</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rtl="0" algn="l">
                        <a:lnSpc>
                          <a:spcPct val="115000"/>
                        </a:lnSpc>
                        <a:spcBef>
                          <a:spcPts val="0"/>
                        </a:spcBef>
                        <a:spcAft>
                          <a:spcPts val="0"/>
                        </a:spcAft>
                        <a:buNone/>
                      </a:pPr>
                      <a:r>
                        <a:rPr lang="en" sz="1600"/>
                        <a:t>0.503960</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c>
                  <a:txBody>
                    <a:bodyPr/>
                    <a:lstStyle/>
                    <a:p>
                      <a:pPr indent="0" lvl="0" marL="0" rtl="0" algn="l">
                        <a:lnSpc>
                          <a:spcPct val="115000"/>
                        </a:lnSpc>
                        <a:spcBef>
                          <a:spcPts val="0"/>
                        </a:spcBef>
                        <a:spcAft>
                          <a:spcPts val="0"/>
                        </a:spcAft>
                        <a:buNone/>
                      </a:pPr>
                      <a:r>
                        <a:rPr lang="en" sz="1600"/>
                        <a:t>0.513655</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E9E9"/>
                    </a:solidFill>
                  </a:tcPr>
                </a:tc>
              </a:tr>
              <a:tr h="381000">
                <a:tc>
                  <a:txBody>
                    <a:bodyPr/>
                    <a:lstStyle/>
                    <a:p>
                      <a:pPr indent="0" lvl="0" marL="0" rtl="0" algn="l">
                        <a:lnSpc>
                          <a:spcPct val="115000"/>
                        </a:lnSpc>
                        <a:spcBef>
                          <a:spcPts val="0"/>
                        </a:spcBef>
                        <a:spcAft>
                          <a:spcPts val="0"/>
                        </a:spcAft>
                        <a:buNone/>
                      </a:pPr>
                      <a:r>
                        <a:rPr lang="en" sz="1600"/>
                        <a:t>SVM</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sz="1600"/>
                        <a:t>0.515843</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c>
                  <a:txBody>
                    <a:bodyPr/>
                    <a:lstStyle/>
                    <a:p>
                      <a:pPr indent="0" lvl="0" marL="0" rtl="0" algn="l">
                        <a:lnSpc>
                          <a:spcPct val="115000"/>
                        </a:lnSpc>
                        <a:spcBef>
                          <a:spcPts val="0"/>
                        </a:spcBef>
                        <a:spcAft>
                          <a:spcPts val="0"/>
                        </a:spcAft>
                        <a:buNone/>
                      </a:pPr>
                      <a:r>
                        <a:rPr lang="en" sz="1600"/>
                        <a:t>0.451265</a:t>
                      </a:r>
                      <a:endParaRPr sz="1600"/>
                    </a:p>
                  </a:txBody>
                  <a:tcPr marT="39500" marB="39500" marR="79000" marL="7900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8D0D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47" name="Google Shape;147;p26"/>
          <p:cNvSpPr txBox="1"/>
          <p:nvPr/>
        </p:nvSpPr>
        <p:spPr>
          <a:xfrm>
            <a:off x="152400" y="131875"/>
            <a:ext cx="668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rPr>
              <a:t>Evaluation Metric for various Attributes Combinations</a:t>
            </a:r>
            <a:endParaRPr sz="900">
              <a:solidFill>
                <a:schemeClr val="lt1"/>
              </a:solidFill>
            </a:endParaRPr>
          </a:p>
        </p:txBody>
      </p:sp>
      <p:sp>
        <p:nvSpPr>
          <p:cNvPr id="148" name="Google Shape;148;p26"/>
          <p:cNvSpPr txBox="1"/>
          <p:nvPr/>
        </p:nvSpPr>
        <p:spPr>
          <a:xfrm>
            <a:off x="216650" y="1591288"/>
            <a:ext cx="7527000" cy="76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800">
                <a:solidFill>
                  <a:schemeClr val="lt1"/>
                </a:solidFill>
              </a:rPr>
              <a:t>•</a:t>
            </a:r>
            <a:r>
              <a:rPr lang="en" sz="1700">
                <a:solidFill>
                  <a:schemeClr val="lt1"/>
                </a:solidFill>
              </a:rPr>
              <a:t>The following are the results for the Random Forest model for seeing the influence of various features.</a:t>
            </a:r>
            <a:endParaRPr sz="1700">
              <a:solidFill>
                <a:schemeClr val="lt1"/>
              </a:solidFill>
            </a:endParaRPr>
          </a:p>
        </p:txBody>
      </p:sp>
      <p:pic>
        <p:nvPicPr>
          <p:cNvPr id="149" name="Google Shape;149;p26"/>
          <p:cNvPicPr preferRelativeResize="0"/>
          <p:nvPr/>
        </p:nvPicPr>
        <p:blipFill>
          <a:blip r:embed="rId4">
            <a:alphaModFix/>
          </a:blip>
          <a:stretch>
            <a:fillRect/>
          </a:stretch>
        </p:blipFill>
        <p:spPr>
          <a:xfrm>
            <a:off x="189600" y="2562800"/>
            <a:ext cx="8764799" cy="219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55" name="Google Shape;155;p27"/>
          <p:cNvSpPr txBox="1"/>
          <p:nvPr/>
        </p:nvSpPr>
        <p:spPr>
          <a:xfrm>
            <a:off x="188400" y="320300"/>
            <a:ext cx="704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rPr>
              <a:t>Movie Genre Success Count</a:t>
            </a:r>
            <a:endParaRPr>
              <a:solidFill>
                <a:schemeClr val="lt1"/>
              </a:solidFill>
            </a:endParaRPr>
          </a:p>
        </p:txBody>
      </p:sp>
      <p:pic>
        <p:nvPicPr>
          <p:cNvPr id="156" name="Google Shape;156;p27"/>
          <p:cNvPicPr preferRelativeResize="0"/>
          <p:nvPr/>
        </p:nvPicPr>
        <p:blipFill>
          <a:blip r:embed="rId4">
            <a:alphaModFix/>
          </a:blip>
          <a:stretch>
            <a:fillRect/>
          </a:stretch>
        </p:blipFill>
        <p:spPr>
          <a:xfrm>
            <a:off x="519775" y="1051575"/>
            <a:ext cx="6057033" cy="3871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62" name="Google Shape;162;p28"/>
          <p:cNvSpPr txBox="1"/>
          <p:nvPr/>
        </p:nvSpPr>
        <p:spPr>
          <a:xfrm>
            <a:off x="235500" y="288325"/>
            <a:ext cx="638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Movie Rating Success Count</a:t>
            </a:r>
            <a:endParaRPr>
              <a:solidFill>
                <a:schemeClr val="lt1"/>
              </a:solidFill>
            </a:endParaRPr>
          </a:p>
        </p:txBody>
      </p:sp>
      <p:pic>
        <p:nvPicPr>
          <p:cNvPr id="163" name="Google Shape;163;p28"/>
          <p:cNvPicPr preferRelativeResize="0"/>
          <p:nvPr/>
        </p:nvPicPr>
        <p:blipFill>
          <a:blip r:embed="rId4">
            <a:alphaModFix/>
          </a:blip>
          <a:stretch>
            <a:fillRect/>
          </a:stretch>
        </p:blipFill>
        <p:spPr>
          <a:xfrm>
            <a:off x="4364725" y="1707829"/>
            <a:ext cx="4141050" cy="2736897"/>
          </a:xfrm>
          <a:prstGeom prst="rect">
            <a:avLst/>
          </a:prstGeom>
          <a:noFill/>
          <a:ln>
            <a:noFill/>
          </a:ln>
        </p:spPr>
      </p:pic>
      <p:sp>
        <p:nvSpPr>
          <p:cNvPr id="164" name="Google Shape;164;p28"/>
          <p:cNvSpPr txBox="1"/>
          <p:nvPr/>
        </p:nvSpPr>
        <p:spPr>
          <a:xfrm>
            <a:off x="285950" y="2284600"/>
            <a:ext cx="365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Movie Rating Success Count</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70" name="Google Shape;170;p29"/>
          <p:cNvSpPr txBox="1"/>
          <p:nvPr/>
        </p:nvSpPr>
        <p:spPr>
          <a:xfrm>
            <a:off x="1007975" y="14601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Discussion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76" name="Google Shape;176;p30"/>
          <p:cNvSpPr txBox="1"/>
          <p:nvPr/>
        </p:nvSpPr>
        <p:spPr>
          <a:xfrm>
            <a:off x="79125" y="922150"/>
            <a:ext cx="7202700" cy="14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a:solidFill>
                  <a:schemeClr val="lt1"/>
                </a:solidFill>
                <a:latin typeface="Times New Roman"/>
                <a:ea typeface="Times New Roman"/>
                <a:cs typeface="Times New Roman"/>
                <a:sym typeface="Times New Roman"/>
              </a:rPr>
              <a:t>•The following are the results for cross validation accuracy for various models, it is visible that Random Forest is the right models for the movie data set : H.1</a:t>
            </a:r>
            <a:endParaRPr>
              <a:solidFill>
                <a:schemeClr val="lt1"/>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a:solidFill>
                  <a:schemeClr val="lt1"/>
                </a:solidFill>
                <a:latin typeface="Times New Roman"/>
                <a:ea typeface="Times New Roman"/>
                <a:cs typeface="Times New Roman"/>
                <a:sym typeface="Times New Roman"/>
              </a:rPr>
              <a:t>•It can also be seen that the attributes audience rating and tomato-meter rating influence the accuracy more than other combinations : H.2</a:t>
            </a:r>
            <a:endParaRPr sz="1800">
              <a:solidFill>
                <a:schemeClr val="lt1"/>
              </a:solidFill>
              <a:latin typeface="Times New Roman"/>
              <a:ea typeface="Times New Roman"/>
              <a:cs typeface="Times New Roman"/>
              <a:sym typeface="Times New Roman"/>
            </a:endParaRPr>
          </a:p>
        </p:txBody>
      </p:sp>
      <p:sp>
        <p:nvSpPr>
          <p:cNvPr id="177" name="Google Shape;177;p30"/>
          <p:cNvSpPr txBox="1"/>
          <p:nvPr/>
        </p:nvSpPr>
        <p:spPr>
          <a:xfrm>
            <a:off x="235500" y="180675"/>
            <a:ext cx="8280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50">
                <a:solidFill>
                  <a:schemeClr val="lt1"/>
                </a:solidFill>
              </a:rPr>
              <a:t>Evaluation Models and Factors</a:t>
            </a:r>
            <a:endParaRPr>
              <a:solidFill>
                <a:schemeClr val="lt1"/>
              </a:solidFill>
            </a:endParaRPr>
          </a:p>
        </p:txBody>
      </p:sp>
      <p:pic>
        <p:nvPicPr>
          <p:cNvPr id="178" name="Google Shape;178;p30"/>
          <p:cNvPicPr preferRelativeResize="0"/>
          <p:nvPr/>
        </p:nvPicPr>
        <p:blipFill>
          <a:blip r:embed="rId4">
            <a:alphaModFix/>
          </a:blip>
          <a:stretch>
            <a:fillRect/>
          </a:stretch>
        </p:blipFill>
        <p:spPr>
          <a:xfrm>
            <a:off x="602900" y="2482275"/>
            <a:ext cx="2959400" cy="2405425"/>
          </a:xfrm>
          <a:prstGeom prst="rect">
            <a:avLst/>
          </a:prstGeom>
          <a:noFill/>
          <a:ln>
            <a:noFill/>
          </a:ln>
        </p:spPr>
      </p:pic>
      <p:pic>
        <p:nvPicPr>
          <p:cNvPr id="179" name="Google Shape;179;p30"/>
          <p:cNvPicPr preferRelativeResize="0"/>
          <p:nvPr/>
        </p:nvPicPr>
        <p:blipFill>
          <a:blip r:embed="rId5">
            <a:alphaModFix/>
          </a:blip>
          <a:stretch>
            <a:fillRect/>
          </a:stretch>
        </p:blipFill>
        <p:spPr>
          <a:xfrm>
            <a:off x="5033324" y="2390650"/>
            <a:ext cx="3539201" cy="240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85" name="Google Shape;185;p31"/>
          <p:cNvSpPr txBox="1"/>
          <p:nvPr/>
        </p:nvSpPr>
        <p:spPr>
          <a:xfrm>
            <a:off x="226100" y="197888"/>
            <a:ext cx="6678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rPr>
              <a:t>Most Successful Genre and Rating</a:t>
            </a:r>
            <a:endParaRPr sz="1200">
              <a:solidFill>
                <a:schemeClr val="lt1"/>
              </a:solidFill>
            </a:endParaRPr>
          </a:p>
        </p:txBody>
      </p:sp>
      <p:sp>
        <p:nvSpPr>
          <p:cNvPr id="186" name="Google Shape;186;p31"/>
          <p:cNvSpPr txBox="1"/>
          <p:nvPr/>
        </p:nvSpPr>
        <p:spPr>
          <a:xfrm>
            <a:off x="226100" y="1224488"/>
            <a:ext cx="30000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650">
                <a:solidFill>
                  <a:schemeClr val="lt1"/>
                </a:solidFill>
              </a:rPr>
              <a:t>•</a:t>
            </a:r>
            <a:r>
              <a:rPr lang="en" sz="1650">
                <a:solidFill>
                  <a:schemeClr val="lt1"/>
                </a:solidFill>
                <a:latin typeface="Times New Roman"/>
                <a:ea typeface="Times New Roman"/>
                <a:cs typeface="Times New Roman"/>
                <a:sym typeface="Times New Roman"/>
              </a:rPr>
              <a:t>Drama is the most successful Genre : H.3</a:t>
            </a:r>
            <a:endParaRPr sz="2800">
              <a:solidFill>
                <a:schemeClr val="lt1"/>
              </a:solidFill>
              <a:latin typeface="Times New Roman"/>
              <a:ea typeface="Times New Roman"/>
              <a:cs typeface="Times New Roman"/>
              <a:sym typeface="Times New Roman"/>
            </a:endParaRPr>
          </a:p>
        </p:txBody>
      </p:sp>
      <p:sp>
        <p:nvSpPr>
          <p:cNvPr id="187" name="Google Shape;187;p31"/>
          <p:cNvSpPr txBox="1"/>
          <p:nvPr/>
        </p:nvSpPr>
        <p:spPr>
          <a:xfrm>
            <a:off x="4246900" y="1149288"/>
            <a:ext cx="30000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650">
                <a:solidFill>
                  <a:schemeClr val="lt1"/>
                </a:solidFill>
                <a:latin typeface="Times New Roman"/>
                <a:ea typeface="Times New Roman"/>
                <a:cs typeface="Times New Roman"/>
                <a:sym typeface="Times New Roman"/>
              </a:rPr>
              <a:t>•R Rating movies are most successful : H.4</a:t>
            </a:r>
            <a:endParaRPr sz="2800">
              <a:solidFill>
                <a:schemeClr val="lt1"/>
              </a:solidFill>
              <a:latin typeface="Times New Roman"/>
              <a:ea typeface="Times New Roman"/>
              <a:cs typeface="Times New Roman"/>
              <a:sym typeface="Times New Roman"/>
            </a:endParaRPr>
          </a:p>
        </p:txBody>
      </p:sp>
      <p:pic>
        <p:nvPicPr>
          <p:cNvPr id="188" name="Google Shape;188;p31"/>
          <p:cNvPicPr preferRelativeResize="0"/>
          <p:nvPr/>
        </p:nvPicPr>
        <p:blipFill>
          <a:blip r:embed="rId4">
            <a:alphaModFix/>
          </a:blip>
          <a:stretch>
            <a:fillRect/>
          </a:stretch>
        </p:blipFill>
        <p:spPr>
          <a:xfrm>
            <a:off x="5168350" y="2318175"/>
            <a:ext cx="3805059" cy="2512775"/>
          </a:xfrm>
          <a:prstGeom prst="rect">
            <a:avLst/>
          </a:prstGeom>
          <a:noFill/>
          <a:ln>
            <a:noFill/>
          </a:ln>
        </p:spPr>
      </p:pic>
      <p:pic>
        <p:nvPicPr>
          <p:cNvPr id="189" name="Google Shape;189;p31"/>
          <p:cNvPicPr preferRelativeResize="0"/>
          <p:nvPr/>
        </p:nvPicPr>
        <p:blipFill>
          <a:blip r:embed="rId5">
            <a:alphaModFix/>
          </a:blip>
          <a:stretch>
            <a:fillRect/>
          </a:stretch>
        </p:blipFill>
        <p:spPr>
          <a:xfrm>
            <a:off x="226100" y="2335400"/>
            <a:ext cx="4020799" cy="256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64" name="Google Shape;64;p14"/>
          <p:cNvSpPr txBox="1"/>
          <p:nvPr/>
        </p:nvSpPr>
        <p:spPr>
          <a:xfrm>
            <a:off x="857250" y="1894650"/>
            <a:ext cx="699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FFFFFF"/>
                </a:solidFill>
              </a:rPr>
              <a:t>Introduction and Related Work</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6911075" y="58200"/>
            <a:ext cx="2140652" cy="1204125"/>
          </a:xfrm>
          <a:prstGeom prst="rect">
            <a:avLst/>
          </a:prstGeom>
          <a:noFill/>
          <a:ln>
            <a:noFill/>
          </a:ln>
        </p:spPr>
      </p:pic>
      <p:sp>
        <p:nvSpPr>
          <p:cNvPr id="195" name="Google Shape;195;p32"/>
          <p:cNvSpPr txBox="1"/>
          <p:nvPr/>
        </p:nvSpPr>
        <p:spPr>
          <a:xfrm>
            <a:off x="122450" y="1809900"/>
            <a:ext cx="299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rPr>
              <a:t>Conclusions and Contributions</a:t>
            </a:r>
            <a:endParaRPr sz="1300">
              <a:solidFill>
                <a:schemeClr val="lt1"/>
              </a:solidFill>
            </a:endParaRPr>
          </a:p>
        </p:txBody>
      </p:sp>
      <p:pic>
        <p:nvPicPr>
          <p:cNvPr id="196" name="Google Shape;196;p32"/>
          <p:cNvPicPr preferRelativeResize="0"/>
          <p:nvPr/>
        </p:nvPicPr>
        <p:blipFill>
          <a:blip r:embed="rId4">
            <a:alphaModFix/>
          </a:blip>
          <a:stretch>
            <a:fillRect/>
          </a:stretch>
        </p:blipFill>
        <p:spPr>
          <a:xfrm>
            <a:off x="3118250" y="661100"/>
            <a:ext cx="4191726" cy="3926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0"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6732100" y="218350"/>
            <a:ext cx="2140652" cy="1204125"/>
          </a:xfrm>
          <a:prstGeom prst="rect">
            <a:avLst/>
          </a:prstGeom>
          <a:noFill/>
          <a:ln>
            <a:noFill/>
          </a:ln>
        </p:spPr>
      </p:pic>
      <p:sp>
        <p:nvSpPr>
          <p:cNvPr id="202" name="Google Shape;202;p33"/>
          <p:cNvSpPr txBox="1"/>
          <p:nvPr/>
        </p:nvSpPr>
        <p:spPr>
          <a:xfrm>
            <a:off x="499275" y="3108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rPr>
              <a:t>Future Work</a:t>
            </a:r>
            <a:endParaRPr sz="1600">
              <a:solidFill>
                <a:schemeClr val="lt1"/>
              </a:solidFill>
            </a:endParaRPr>
          </a:p>
        </p:txBody>
      </p:sp>
      <p:pic>
        <p:nvPicPr>
          <p:cNvPr id="203" name="Google Shape;203;p33"/>
          <p:cNvPicPr preferRelativeResize="0"/>
          <p:nvPr/>
        </p:nvPicPr>
        <p:blipFill>
          <a:blip r:embed="rId4">
            <a:alphaModFix/>
          </a:blip>
          <a:stretch>
            <a:fillRect/>
          </a:stretch>
        </p:blipFill>
        <p:spPr>
          <a:xfrm>
            <a:off x="546375" y="1243500"/>
            <a:ext cx="5068150" cy="3611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209" name="Google Shape;209;p34"/>
          <p:cNvSpPr txBox="1"/>
          <p:nvPr/>
        </p:nvSpPr>
        <p:spPr>
          <a:xfrm>
            <a:off x="1827550" y="2100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0" name="Google Shape;210;p34"/>
          <p:cNvSpPr txBox="1"/>
          <p:nvPr/>
        </p:nvSpPr>
        <p:spPr>
          <a:xfrm>
            <a:off x="1827550" y="20359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lt1"/>
                </a:solidFill>
              </a:rPr>
              <a:t>Thank You  </a:t>
            </a:r>
            <a:endParaRPr sz="1600">
              <a:solidFill>
                <a:schemeClr val="lt1"/>
              </a:solidFill>
            </a:endParaRPr>
          </a:p>
        </p:txBody>
      </p:sp>
      <p:pic>
        <p:nvPicPr>
          <p:cNvPr id="211" name="Google Shape;211;p34"/>
          <p:cNvPicPr preferRelativeResize="0"/>
          <p:nvPr/>
        </p:nvPicPr>
        <p:blipFill>
          <a:blip r:embed="rId4">
            <a:alphaModFix/>
          </a:blip>
          <a:stretch>
            <a:fillRect/>
          </a:stretch>
        </p:blipFill>
        <p:spPr>
          <a:xfrm>
            <a:off x="3200599" y="1667425"/>
            <a:ext cx="5573699" cy="319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6807450" y="113575"/>
            <a:ext cx="2140652" cy="1204125"/>
          </a:xfrm>
          <a:prstGeom prst="rect">
            <a:avLst/>
          </a:prstGeom>
          <a:noFill/>
          <a:ln>
            <a:noFill/>
          </a:ln>
        </p:spPr>
      </p:pic>
      <p:sp>
        <p:nvSpPr>
          <p:cNvPr id="70" name="Google Shape;70;p15"/>
          <p:cNvSpPr txBox="1"/>
          <p:nvPr/>
        </p:nvSpPr>
        <p:spPr>
          <a:xfrm>
            <a:off x="507125" y="237200"/>
            <a:ext cx="515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Problem Statement</a:t>
            </a:r>
            <a:endParaRPr>
              <a:solidFill>
                <a:schemeClr val="lt1"/>
              </a:solidFill>
            </a:endParaRPr>
          </a:p>
        </p:txBody>
      </p:sp>
      <p:sp>
        <p:nvSpPr>
          <p:cNvPr id="71" name="Google Shape;71;p15"/>
          <p:cNvSpPr txBox="1"/>
          <p:nvPr/>
        </p:nvSpPr>
        <p:spPr>
          <a:xfrm>
            <a:off x="133875" y="1206750"/>
            <a:ext cx="8676600" cy="36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It is wise to have a prediction before a monetary investment has been made, which is what we are trying to achieve. </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800">
                <a:solidFill>
                  <a:schemeClr val="lt1"/>
                </a:solidFill>
              </a:rPr>
              <a:t>•</a:t>
            </a:r>
            <a:r>
              <a:rPr lang="en" sz="1700">
                <a:solidFill>
                  <a:schemeClr val="lt1"/>
                </a:solidFill>
                <a:latin typeface="Times New Roman"/>
                <a:ea typeface="Times New Roman"/>
                <a:cs typeface="Times New Roman"/>
                <a:sym typeface="Times New Roman"/>
              </a:rPr>
              <a:t>Movie</a:t>
            </a:r>
            <a:r>
              <a:rPr lang="en" sz="1700">
                <a:solidFill>
                  <a:schemeClr val="lt2"/>
                </a:solidFill>
                <a:latin typeface="Times New Roman"/>
                <a:ea typeface="Times New Roman"/>
                <a:cs typeface="Times New Roman"/>
                <a:sym typeface="Times New Roman"/>
              </a:rPr>
              <a:t> success prediction i</a:t>
            </a:r>
            <a:r>
              <a:rPr lang="en" sz="1700">
                <a:solidFill>
                  <a:schemeClr val="lt2"/>
                </a:solidFill>
                <a:latin typeface="Times New Roman"/>
                <a:ea typeface="Times New Roman"/>
                <a:cs typeface="Times New Roman"/>
                <a:sym typeface="Times New Roman"/>
              </a:rPr>
              <a:t>s</a:t>
            </a:r>
            <a:r>
              <a:rPr lang="en" sz="1700">
                <a:solidFill>
                  <a:schemeClr val="lt2"/>
                </a:solidFill>
                <a:latin typeface="Times New Roman"/>
                <a:ea typeface="Times New Roman"/>
                <a:cs typeface="Times New Roman"/>
                <a:sym typeface="Times New Roman"/>
              </a:rPr>
              <a:t> an important problem domain because it is an expensive task to a movie.</a:t>
            </a:r>
            <a:endParaRPr sz="1700">
              <a:solidFill>
                <a:schemeClr val="lt2"/>
              </a:solidFill>
              <a:latin typeface="Times New Roman"/>
              <a:ea typeface="Times New Roman"/>
              <a:cs typeface="Times New Roman"/>
              <a:sym typeface="Times New Roman"/>
            </a:endParaRPr>
          </a:p>
          <a:p>
            <a:pPr indent="0" lvl="0" marL="0" rtl="0" algn="l">
              <a:lnSpc>
                <a:spcPct val="50000"/>
              </a:lnSpc>
              <a:spcBef>
                <a:spcPts val="200"/>
              </a:spcBef>
              <a:spcAft>
                <a:spcPts val="0"/>
              </a:spcAft>
              <a:buNone/>
            </a:pPr>
            <a:r>
              <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•Movie success prediction can help prevent this problem by utilising data mining techniques to predict a movies success ahead of its time. This will help the people making the movie make a decision, based on its success prediction.</a:t>
            </a:r>
            <a:endParaRPr sz="1700">
              <a:solidFill>
                <a:schemeClr val="lt2"/>
              </a:solidFill>
              <a:latin typeface="Times New Roman"/>
              <a:ea typeface="Times New Roman"/>
              <a:cs typeface="Times New Roman"/>
              <a:sym typeface="Times New Roman"/>
            </a:endParaRPr>
          </a:p>
          <a:p>
            <a:pPr indent="0" lvl="0" marL="0" rtl="0" algn="l">
              <a:lnSpc>
                <a:spcPct val="50000"/>
              </a:lnSpc>
              <a:spcBef>
                <a:spcPts val="200"/>
              </a:spcBef>
              <a:spcAft>
                <a:spcPts val="0"/>
              </a:spcAft>
              <a:buNone/>
            </a:pPr>
            <a:r>
              <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•The audience can also know the quality and success of the movie before actually spending money on watching it.</a:t>
            </a:r>
            <a:endParaRPr sz="1700">
              <a:solidFill>
                <a:schemeClr val="lt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6807450" y="113575"/>
            <a:ext cx="2140652" cy="1204125"/>
          </a:xfrm>
          <a:prstGeom prst="rect">
            <a:avLst/>
          </a:prstGeom>
          <a:noFill/>
          <a:ln>
            <a:noFill/>
          </a:ln>
        </p:spPr>
      </p:pic>
      <p:sp>
        <p:nvSpPr>
          <p:cNvPr id="77" name="Google Shape;77;p16"/>
          <p:cNvSpPr txBox="1"/>
          <p:nvPr/>
        </p:nvSpPr>
        <p:spPr>
          <a:xfrm>
            <a:off x="507125" y="237200"/>
            <a:ext cx="515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Introduction</a:t>
            </a:r>
            <a:endParaRPr>
              <a:solidFill>
                <a:schemeClr val="lt1"/>
              </a:solidFill>
            </a:endParaRPr>
          </a:p>
        </p:txBody>
      </p:sp>
      <p:sp>
        <p:nvSpPr>
          <p:cNvPr id="78" name="Google Shape;78;p16"/>
          <p:cNvSpPr txBox="1"/>
          <p:nvPr/>
        </p:nvSpPr>
        <p:spPr>
          <a:xfrm>
            <a:off x="271625" y="1251750"/>
            <a:ext cx="8676600" cy="371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•The goal of our project is to predict a movie’s success or failure by analysing existing movies database with its reviews and also the data related to the cast and crew associated and their movies in the past.</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•Data mining techniques are applied to the movies data set in order to extract patterns and identify trends that will help us in predicting a movies success.</a:t>
            </a:r>
            <a:endParaRPr sz="1700">
              <a:solidFill>
                <a:schemeClr val="lt2"/>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700">
              <a:solidFill>
                <a:schemeClr val="lt2"/>
              </a:solidFill>
              <a:latin typeface="Times New Roman"/>
              <a:ea typeface="Times New Roman"/>
              <a:cs typeface="Times New Roman"/>
              <a:sym typeface="Times New Roman"/>
            </a:endParaRPr>
          </a:p>
          <a:p>
            <a:pPr indent="0" lvl="0" marL="0" marR="0" rtl="0" algn="l">
              <a:lnSpc>
                <a:spcPct val="115000"/>
              </a:lnSpc>
              <a:spcBef>
                <a:spcPts val="400"/>
              </a:spcBef>
              <a:spcAft>
                <a:spcPts val="0"/>
              </a:spcAft>
              <a:buNone/>
            </a:pPr>
            <a:r>
              <a:rPr lang="en" sz="1700">
                <a:solidFill>
                  <a:schemeClr val="lt2"/>
                </a:solidFill>
                <a:latin typeface="Times New Roman"/>
                <a:ea typeface="Times New Roman"/>
                <a:cs typeface="Times New Roman"/>
                <a:sym typeface="Times New Roman"/>
              </a:rPr>
              <a:t>•We will compute the accuracy of our predictions with several models(KNN, Naive Bayes, Random Forest, Logistic Regression and SVM) run on different combinations of the attributes to see how certain attributes affect the performance of the model.</a:t>
            </a:r>
            <a:endParaRPr sz="1800">
              <a:solidFill>
                <a:schemeClr val="dk1"/>
              </a:solidFill>
            </a:endParaRPr>
          </a:p>
          <a:p>
            <a:pPr indent="0" lvl="0" marL="0" rtl="0" algn="l">
              <a:lnSpc>
                <a:spcPct val="115000"/>
              </a:lnSpc>
              <a:spcBef>
                <a:spcPts val="40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6912275" y="67625"/>
            <a:ext cx="2140652" cy="1204125"/>
          </a:xfrm>
          <a:prstGeom prst="rect">
            <a:avLst/>
          </a:prstGeom>
          <a:noFill/>
          <a:ln>
            <a:noFill/>
          </a:ln>
        </p:spPr>
      </p:pic>
      <p:sp>
        <p:nvSpPr>
          <p:cNvPr id="84" name="Google Shape;84;p17"/>
          <p:cNvSpPr txBox="1"/>
          <p:nvPr/>
        </p:nvSpPr>
        <p:spPr>
          <a:xfrm>
            <a:off x="367400" y="218375"/>
            <a:ext cx="373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Related Work</a:t>
            </a:r>
            <a:endParaRPr>
              <a:solidFill>
                <a:schemeClr val="lt1"/>
              </a:solidFill>
            </a:endParaRPr>
          </a:p>
        </p:txBody>
      </p:sp>
      <p:sp>
        <p:nvSpPr>
          <p:cNvPr id="85" name="Google Shape;85;p17"/>
          <p:cNvSpPr txBox="1"/>
          <p:nvPr/>
        </p:nvSpPr>
        <p:spPr>
          <a:xfrm>
            <a:off x="168000" y="1318250"/>
            <a:ext cx="8808000" cy="3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•Some of the earlier work categorised movies as a failure or success based on the revenue. Apart from revenue, there are other factors like cast and crew, genre, audience rating etc. that have an impact on the success.</a:t>
            </a:r>
            <a:endParaRPr sz="1800">
              <a:solidFill>
                <a:schemeClr val="lt1"/>
              </a:solidFill>
              <a:latin typeface="Times New Roman"/>
              <a:ea typeface="Times New Roman"/>
              <a:cs typeface="Times New Roman"/>
              <a:sym typeface="Times New Roman"/>
            </a:endParaRPr>
          </a:p>
          <a:p>
            <a:pPr indent="0" lvl="0" marL="0" rtl="0" algn="l">
              <a:lnSpc>
                <a:spcPct val="50000"/>
              </a:lnSpc>
              <a:spcBef>
                <a:spcPts val="4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•There were some experiments  with analysing news data to make predictions. It was proved that news data was almost as good as IMDB data.</a:t>
            </a:r>
            <a:endParaRPr sz="1800">
              <a:solidFill>
                <a:schemeClr val="lt1"/>
              </a:solidFill>
              <a:latin typeface="Times New Roman"/>
              <a:ea typeface="Times New Roman"/>
              <a:cs typeface="Times New Roman"/>
              <a:sym typeface="Times New Roman"/>
            </a:endParaRPr>
          </a:p>
          <a:p>
            <a:pPr indent="0" lvl="0" marL="0" rtl="0" algn="l">
              <a:lnSpc>
                <a:spcPct val="50000"/>
              </a:lnSpc>
              <a:spcBef>
                <a:spcPts val="4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•More research was done to predict the investment decisions in the movie.</a:t>
            </a:r>
            <a:endParaRPr sz="1800">
              <a:solidFill>
                <a:schemeClr val="lt1"/>
              </a:solidFill>
              <a:latin typeface="Times New Roman"/>
              <a:ea typeface="Times New Roman"/>
              <a:cs typeface="Times New Roman"/>
              <a:sym typeface="Times New Roman"/>
            </a:endParaRPr>
          </a:p>
          <a:p>
            <a:pPr indent="0" lvl="0" marL="0" rtl="0" algn="l">
              <a:lnSpc>
                <a:spcPct val="50000"/>
              </a:lnSpc>
              <a:spcBef>
                <a:spcPts val="4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•People also tried to predict the success based on the social media hype by calculating the positivity in the comments, number of likes etc.</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91" name="Google Shape;91;p18"/>
          <p:cNvSpPr txBox="1"/>
          <p:nvPr/>
        </p:nvSpPr>
        <p:spPr>
          <a:xfrm>
            <a:off x="1572000" y="174275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rPr>
              <a:t>Method</a:t>
            </a:r>
            <a:endParaRPr sz="2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97" name="Google Shape;97;p19"/>
          <p:cNvSpPr txBox="1"/>
          <p:nvPr/>
        </p:nvSpPr>
        <p:spPr>
          <a:xfrm>
            <a:off x="395650" y="36740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Datasets</a:t>
            </a:r>
            <a:endParaRPr>
              <a:solidFill>
                <a:schemeClr val="lt1"/>
              </a:solidFill>
            </a:endParaRPr>
          </a:p>
        </p:txBody>
      </p:sp>
      <p:sp>
        <p:nvSpPr>
          <p:cNvPr id="98" name="Google Shape;98;p19"/>
          <p:cNvSpPr txBox="1"/>
          <p:nvPr/>
        </p:nvSpPr>
        <p:spPr>
          <a:xfrm>
            <a:off x="207250" y="1262350"/>
            <a:ext cx="6650700" cy="361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2400">
                <a:solidFill>
                  <a:schemeClr val="lt1"/>
                </a:solidFill>
              </a:rPr>
              <a:t>•</a:t>
            </a:r>
            <a:r>
              <a:rPr lang="en" sz="2400">
                <a:solidFill>
                  <a:schemeClr val="lt1"/>
                </a:solidFill>
                <a:latin typeface="Times New Roman"/>
                <a:ea typeface="Times New Roman"/>
                <a:cs typeface="Times New Roman"/>
                <a:sym typeface="Times New Roman"/>
              </a:rPr>
              <a:t>Rotten Tomato Data set for movies</a:t>
            </a:r>
            <a:endParaRPr sz="24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–Movies are divided into categories</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–16,638 movies with various attributes such as Directors, actors, etc.</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–Critic review data set includes 930,942 reviews of all the movie</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2400">
                <a:solidFill>
                  <a:schemeClr val="lt1"/>
                </a:solidFill>
                <a:latin typeface="Times New Roman"/>
                <a:ea typeface="Times New Roman"/>
                <a:cs typeface="Times New Roman"/>
                <a:sym typeface="Times New Roman"/>
              </a:rPr>
              <a:t>•IMDB Dataset of 50K Movie Reviews</a:t>
            </a:r>
            <a:endParaRPr sz="2400">
              <a:solidFill>
                <a:schemeClr val="lt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–The data consists a set of 25,000 highly polar movie </a:t>
            </a:r>
            <a:r>
              <a:rPr lang="en" sz="1700">
                <a:solidFill>
                  <a:schemeClr val="lt1"/>
                </a:solidFill>
                <a:latin typeface="Times New Roman"/>
                <a:ea typeface="Times New Roman"/>
                <a:cs typeface="Times New Roman"/>
                <a:sym typeface="Times New Roman"/>
              </a:rPr>
              <a:t>reviews</a:t>
            </a:r>
            <a:r>
              <a:rPr lang="en" sz="1700">
                <a:solidFill>
                  <a:schemeClr val="lt1"/>
                </a:solidFill>
                <a:latin typeface="Times New Roman"/>
                <a:ea typeface="Times New Roman"/>
                <a:cs typeface="Times New Roman"/>
                <a:sym typeface="Times New Roman"/>
              </a:rPr>
              <a:t> for training and 25,000 for testing</a:t>
            </a:r>
            <a:endParaRPr sz="17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04" name="Google Shape;104;p20"/>
          <p:cNvSpPr txBox="1"/>
          <p:nvPr/>
        </p:nvSpPr>
        <p:spPr>
          <a:xfrm>
            <a:off x="414475" y="3862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Approach</a:t>
            </a:r>
            <a:endParaRPr>
              <a:solidFill>
                <a:schemeClr val="lt1"/>
              </a:solidFill>
            </a:endParaRPr>
          </a:p>
        </p:txBody>
      </p:sp>
      <p:sp>
        <p:nvSpPr>
          <p:cNvPr id="105" name="Google Shape;105;p20"/>
          <p:cNvSpPr txBox="1"/>
          <p:nvPr/>
        </p:nvSpPr>
        <p:spPr>
          <a:xfrm>
            <a:off x="348575" y="1695700"/>
            <a:ext cx="8166300" cy="25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Naive Bayes Classifier for sentiment analysis.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 sz="2500">
                <a:solidFill>
                  <a:schemeClr val="lt1"/>
                </a:solidFill>
                <a:latin typeface="Times New Roman"/>
                <a:ea typeface="Times New Roman"/>
                <a:cs typeface="Times New Roman"/>
                <a:sym typeface="Times New Roman"/>
              </a:rPr>
              <a:t>•Data Preprocessing</a:t>
            </a:r>
            <a:endParaRPr sz="25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–One-hot Encoding and Multi Label Binarization</a:t>
            </a:r>
            <a:endParaRPr sz="17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–Removal of Attributes</a:t>
            </a:r>
            <a:endParaRPr sz="17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–Removal of Skewness and Outliers</a:t>
            </a:r>
            <a:endParaRPr sz="17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700">
                <a:solidFill>
                  <a:schemeClr val="lt1"/>
                </a:solidFill>
                <a:latin typeface="Times New Roman"/>
                <a:ea typeface="Times New Roman"/>
                <a:cs typeface="Times New Roman"/>
                <a:sym typeface="Times New Roman"/>
              </a:rPr>
              <a:t>–Oversampling</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6750925" y="180675"/>
            <a:ext cx="2140652" cy="1204125"/>
          </a:xfrm>
          <a:prstGeom prst="rect">
            <a:avLst/>
          </a:prstGeom>
          <a:noFill/>
          <a:ln>
            <a:noFill/>
          </a:ln>
        </p:spPr>
      </p:pic>
      <p:sp>
        <p:nvSpPr>
          <p:cNvPr id="111" name="Google Shape;111;p21"/>
          <p:cNvSpPr txBox="1"/>
          <p:nvPr/>
        </p:nvSpPr>
        <p:spPr>
          <a:xfrm>
            <a:off x="668825" y="6311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rPr>
              <a:t>Models</a:t>
            </a:r>
            <a:endParaRPr>
              <a:solidFill>
                <a:schemeClr val="lt1"/>
              </a:solidFill>
            </a:endParaRPr>
          </a:p>
        </p:txBody>
      </p:sp>
      <p:sp>
        <p:nvSpPr>
          <p:cNvPr id="112" name="Google Shape;112;p21"/>
          <p:cNvSpPr txBox="1"/>
          <p:nvPr/>
        </p:nvSpPr>
        <p:spPr>
          <a:xfrm>
            <a:off x="536950" y="1789875"/>
            <a:ext cx="6660000" cy="270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800">
                <a:solidFill>
                  <a:schemeClr val="lt1"/>
                </a:solidFill>
                <a:latin typeface="Times New Roman"/>
                <a:ea typeface="Times New Roman"/>
                <a:cs typeface="Times New Roman"/>
                <a:sym typeface="Times New Roman"/>
              </a:rPr>
              <a:t>•Classifiers trained with cross validation</a:t>
            </a:r>
            <a:endParaRPr sz="18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–KNN</a:t>
            </a:r>
            <a:endParaRPr sz="18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–Naïve Bayes</a:t>
            </a:r>
            <a:endParaRPr sz="18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–Random Forest</a:t>
            </a:r>
            <a:endParaRPr sz="18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–Logistic Regression</a:t>
            </a:r>
            <a:endParaRPr sz="1800">
              <a:solidFill>
                <a:schemeClr val="lt1"/>
              </a:solidFill>
              <a:latin typeface="Times New Roman"/>
              <a:ea typeface="Times New Roman"/>
              <a:cs typeface="Times New Roman"/>
              <a:sym typeface="Times New Roman"/>
            </a:endParaRPr>
          </a:p>
          <a:p>
            <a:pPr indent="457200" lvl="0" marL="0" rtl="0" algn="l">
              <a:lnSpc>
                <a:spcPct val="115000"/>
              </a:lnSpc>
              <a:spcBef>
                <a:spcPts val="400"/>
              </a:spcBef>
              <a:spcAft>
                <a:spcPts val="0"/>
              </a:spcAft>
              <a:buNone/>
            </a:pPr>
            <a:r>
              <a:rPr lang="en" sz="1800">
                <a:solidFill>
                  <a:schemeClr val="lt1"/>
                </a:solidFill>
                <a:latin typeface="Times New Roman"/>
                <a:ea typeface="Times New Roman"/>
                <a:cs typeface="Times New Roman"/>
                <a:sym typeface="Times New Roman"/>
              </a:rPr>
              <a:t>–Support Vector Machines</a:t>
            </a:r>
            <a:endParaRPr sz="18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