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0" r:id="rId5"/>
    <p:sldId id="262" r:id="rId6"/>
    <p:sldId id="261" r:id="rId7"/>
    <p:sldId id="263" r:id="rId8"/>
    <p:sldId id="265" r:id="rId9"/>
    <p:sldId id="266" r:id="rId10"/>
    <p:sldId id="267" r:id="rId11"/>
    <p:sldId id="268" r:id="rId12"/>
    <p:sldId id="271" r:id="rId13"/>
    <p:sldId id="270" r:id="rId14"/>
    <p:sldId id="269" r:id="rId15"/>
    <p:sldId id="275" r:id="rId16"/>
    <p:sldId id="274" r:id="rId17"/>
    <p:sldId id="273" r:id="rId18"/>
    <p:sldId id="272" r:id="rId19"/>
    <p:sldId id="276" r:id="rId20"/>
    <p:sldId id="26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6F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0" d="100"/>
          <a:sy n="60" d="100"/>
        </p:scale>
        <p:origin x="826" y="5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9D6F0-2221-6082-8CF2-F267CBD4BA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8CAECF-45C0-9243-AA5E-CA3A46515C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BF3657F-AC5B-8607-1561-B5667946799F}"/>
              </a:ext>
            </a:extLst>
          </p:cNvPr>
          <p:cNvSpPr>
            <a:spLocks noGrp="1"/>
          </p:cNvSpPr>
          <p:nvPr>
            <p:ph type="dt" sz="half" idx="10"/>
          </p:nvPr>
        </p:nvSpPr>
        <p:spPr/>
        <p:txBody>
          <a:bodyPr/>
          <a:lstStyle/>
          <a:p>
            <a:fld id="{74A14114-DD57-4BED-918D-797F7441E4A3}" type="datetimeFigureOut">
              <a:rPr lang="en-IN" smtClean="0"/>
              <a:t>08-02-2024</a:t>
            </a:fld>
            <a:endParaRPr lang="en-IN"/>
          </a:p>
        </p:txBody>
      </p:sp>
      <p:sp>
        <p:nvSpPr>
          <p:cNvPr id="5" name="Footer Placeholder 4">
            <a:extLst>
              <a:ext uri="{FF2B5EF4-FFF2-40B4-BE49-F238E27FC236}">
                <a16:creationId xmlns:a16="http://schemas.microsoft.com/office/drawing/2014/main" id="{58EB5FCD-39FC-E76B-5D17-4D60DFAEBD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D199F5-DEBD-FE4A-AEBA-5BAD8339E659}"/>
              </a:ext>
            </a:extLst>
          </p:cNvPr>
          <p:cNvSpPr>
            <a:spLocks noGrp="1"/>
          </p:cNvSpPr>
          <p:nvPr>
            <p:ph type="sldNum" sz="quarter" idx="12"/>
          </p:nvPr>
        </p:nvSpPr>
        <p:spPr/>
        <p:txBody>
          <a:bodyPr/>
          <a:lstStyle/>
          <a:p>
            <a:fld id="{681DE9EE-7593-49C8-B4B9-8B6AC79AF08B}" type="slidenum">
              <a:rPr lang="en-IN" smtClean="0"/>
              <a:t>‹#›</a:t>
            </a:fld>
            <a:endParaRPr lang="en-IN"/>
          </a:p>
        </p:txBody>
      </p:sp>
    </p:spTree>
    <p:extLst>
      <p:ext uri="{BB962C8B-B14F-4D97-AF65-F5344CB8AC3E}">
        <p14:creationId xmlns:p14="http://schemas.microsoft.com/office/powerpoint/2010/main" val="917149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C10E8-27C3-4159-E9F2-0D384482577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3A11BA-1009-3F92-6560-86BBFF3EE1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89CC2A-EFE6-783C-64B9-A009FCE2A2F0}"/>
              </a:ext>
            </a:extLst>
          </p:cNvPr>
          <p:cNvSpPr>
            <a:spLocks noGrp="1"/>
          </p:cNvSpPr>
          <p:nvPr>
            <p:ph type="dt" sz="half" idx="10"/>
          </p:nvPr>
        </p:nvSpPr>
        <p:spPr/>
        <p:txBody>
          <a:bodyPr/>
          <a:lstStyle/>
          <a:p>
            <a:fld id="{74A14114-DD57-4BED-918D-797F7441E4A3}" type="datetimeFigureOut">
              <a:rPr lang="en-IN" smtClean="0"/>
              <a:t>08-02-2024</a:t>
            </a:fld>
            <a:endParaRPr lang="en-IN"/>
          </a:p>
        </p:txBody>
      </p:sp>
      <p:sp>
        <p:nvSpPr>
          <p:cNvPr id="5" name="Footer Placeholder 4">
            <a:extLst>
              <a:ext uri="{FF2B5EF4-FFF2-40B4-BE49-F238E27FC236}">
                <a16:creationId xmlns:a16="http://schemas.microsoft.com/office/drawing/2014/main" id="{12C253B5-7469-3937-12D5-030F530B9C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D21BF2-F2A3-BE44-E7F2-A642C7949174}"/>
              </a:ext>
            </a:extLst>
          </p:cNvPr>
          <p:cNvSpPr>
            <a:spLocks noGrp="1"/>
          </p:cNvSpPr>
          <p:nvPr>
            <p:ph type="sldNum" sz="quarter" idx="12"/>
          </p:nvPr>
        </p:nvSpPr>
        <p:spPr/>
        <p:txBody>
          <a:bodyPr/>
          <a:lstStyle/>
          <a:p>
            <a:fld id="{681DE9EE-7593-49C8-B4B9-8B6AC79AF08B}" type="slidenum">
              <a:rPr lang="en-IN" smtClean="0"/>
              <a:t>‹#›</a:t>
            </a:fld>
            <a:endParaRPr lang="en-IN"/>
          </a:p>
        </p:txBody>
      </p:sp>
    </p:spTree>
    <p:extLst>
      <p:ext uri="{BB962C8B-B14F-4D97-AF65-F5344CB8AC3E}">
        <p14:creationId xmlns:p14="http://schemas.microsoft.com/office/powerpoint/2010/main" val="3724712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591F3B-42A6-3A38-DE24-10098CE981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366BB5-8B88-E5DD-A983-C60A3E2AC7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290A4F-CD82-5D5B-5836-5C49C07C2C1A}"/>
              </a:ext>
            </a:extLst>
          </p:cNvPr>
          <p:cNvSpPr>
            <a:spLocks noGrp="1"/>
          </p:cNvSpPr>
          <p:nvPr>
            <p:ph type="dt" sz="half" idx="10"/>
          </p:nvPr>
        </p:nvSpPr>
        <p:spPr/>
        <p:txBody>
          <a:bodyPr/>
          <a:lstStyle/>
          <a:p>
            <a:fld id="{74A14114-DD57-4BED-918D-797F7441E4A3}" type="datetimeFigureOut">
              <a:rPr lang="en-IN" smtClean="0"/>
              <a:t>08-02-2024</a:t>
            </a:fld>
            <a:endParaRPr lang="en-IN"/>
          </a:p>
        </p:txBody>
      </p:sp>
      <p:sp>
        <p:nvSpPr>
          <p:cNvPr id="5" name="Footer Placeholder 4">
            <a:extLst>
              <a:ext uri="{FF2B5EF4-FFF2-40B4-BE49-F238E27FC236}">
                <a16:creationId xmlns:a16="http://schemas.microsoft.com/office/drawing/2014/main" id="{7B91CAAE-B88A-3418-432C-D233E7C27B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3AAF78-B57E-BC3D-F6A6-9499DB57D7D2}"/>
              </a:ext>
            </a:extLst>
          </p:cNvPr>
          <p:cNvSpPr>
            <a:spLocks noGrp="1"/>
          </p:cNvSpPr>
          <p:nvPr>
            <p:ph type="sldNum" sz="quarter" idx="12"/>
          </p:nvPr>
        </p:nvSpPr>
        <p:spPr/>
        <p:txBody>
          <a:bodyPr/>
          <a:lstStyle/>
          <a:p>
            <a:fld id="{681DE9EE-7593-49C8-B4B9-8B6AC79AF08B}" type="slidenum">
              <a:rPr lang="en-IN" smtClean="0"/>
              <a:t>‹#›</a:t>
            </a:fld>
            <a:endParaRPr lang="en-IN"/>
          </a:p>
        </p:txBody>
      </p:sp>
    </p:spTree>
    <p:extLst>
      <p:ext uri="{BB962C8B-B14F-4D97-AF65-F5344CB8AC3E}">
        <p14:creationId xmlns:p14="http://schemas.microsoft.com/office/powerpoint/2010/main" val="348210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9A5AE-6EF1-524A-5C83-5D2E423C4B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B7A08B-62F7-2CD4-85F1-2013B0763E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BA6C95-5E3C-EF0C-B407-E998BE25A939}"/>
              </a:ext>
            </a:extLst>
          </p:cNvPr>
          <p:cNvSpPr>
            <a:spLocks noGrp="1"/>
          </p:cNvSpPr>
          <p:nvPr>
            <p:ph type="dt" sz="half" idx="10"/>
          </p:nvPr>
        </p:nvSpPr>
        <p:spPr/>
        <p:txBody>
          <a:bodyPr/>
          <a:lstStyle/>
          <a:p>
            <a:fld id="{74A14114-DD57-4BED-918D-797F7441E4A3}" type="datetimeFigureOut">
              <a:rPr lang="en-IN" smtClean="0"/>
              <a:t>08-02-2024</a:t>
            </a:fld>
            <a:endParaRPr lang="en-IN"/>
          </a:p>
        </p:txBody>
      </p:sp>
      <p:sp>
        <p:nvSpPr>
          <p:cNvPr id="5" name="Footer Placeholder 4">
            <a:extLst>
              <a:ext uri="{FF2B5EF4-FFF2-40B4-BE49-F238E27FC236}">
                <a16:creationId xmlns:a16="http://schemas.microsoft.com/office/drawing/2014/main" id="{D38F7EE8-7394-925E-E86E-D1FAB717C7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DF8528-E18D-74FB-3E54-0DB36E64E93E}"/>
              </a:ext>
            </a:extLst>
          </p:cNvPr>
          <p:cNvSpPr>
            <a:spLocks noGrp="1"/>
          </p:cNvSpPr>
          <p:nvPr>
            <p:ph type="sldNum" sz="quarter" idx="12"/>
          </p:nvPr>
        </p:nvSpPr>
        <p:spPr/>
        <p:txBody>
          <a:bodyPr/>
          <a:lstStyle/>
          <a:p>
            <a:fld id="{681DE9EE-7593-49C8-B4B9-8B6AC79AF08B}" type="slidenum">
              <a:rPr lang="en-IN" smtClean="0"/>
              <a:t>‹#›</a:t>
            </a:fld>
            <a:endParaRPr lang="en-IN"/>
          </a:p>
        </p:txBody>
      </p:sp>
    </p:spTree>
    <p:extLst>
      <p:ext uri="{BB962C8B-B14F-4D97-AF65-F5344CB8AC3E}">
        <p14:creationId xmlns:p14="http://schemas.microsoft.com/office/powerpoint/2010/main" val="3199602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EDE5B-9106-C00C-2AEA-A8F4E56D7B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3B60163-0502-1286-4A8D-82E72E9C68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059DC4-94B3-143E-4333-0431A6BE1053}"/>
              </a:ext>
            </a:extLst>
          </p:cNvPr>
          <p:cNvSpPr>
            <a:spLocks noGrp="1"/>
          </p:cNvSpPr>
          <p:nvPr>
            <p:ph type="dt" sz="half" idx="10"/>
          </p:nvPr>
        </p:nvSpPr>
        <p:spPr/>
        <p:txBody>
          <a:bodyPr/>
          <a:lstStyle/>
          <a:p>
            <a:fld id="{74A14114-DD57-4BED-918D-797F7441E4A3}" type="datetimeFigureOut">
              <a:rPr lang="en-IN" smtClean="0"/>
              <a:t>08-02-2024</a:t>
            </a:fld>
            <a:endParaRPr lang="en-IN"/>
          </a:p>
        </p:txBody>
      </p:sp>
      <p:sp>
        <p:nvSpPr>
          <p:cNvPr id="5" name="Footer Placeholder 4">
            <a:extLst>
              <a:ext uri="{FF2B5EF4-FFF2-40B4-BE49-F238E27FC236}">
                <a16:creationId xmlns:a16="http://schemas.microsoft.com/office/drawing/2014/main" id="{FAA0F1C8-A283-5F93-9EE5-5DC1C4D468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C9AFEA-0B7B-A20B-AF89-E39238B4ACDF}"/>
              </a:ext>
            </a:extLst>
          </p:cNvPr>
          <p:cNvSpPr>
            <a:spLocks noGrp="1"/>
          </p:cNvSpPr>
          <p:nvPr>
            <p:ph type="sldNum" sz="quarter" idx="12"/>
          </p:nvPr>
        </p:nvSpPr>
        <p:spPr/>
        <p:txBody>
          <a:bodyPr/>
          <a:lstStyle/>
          <a:p>
            <a:fld id="{681DE9EE-7593-49C8-B4B9-8B6AC79AF08B}" type="slidenum">
              <a:rPr lang="en-IN" smtClean="0"/>
              <a:t>‹#›</a:t>
            </a:fld>
            <a:endParaRPr lang="en-IN"/>
          </a:p>
        </p:txBody>
      </p:sp>
    </p:spTree>
    <p:extLst>
      <p:ext uri="{BB962C8B-B14F-4D97-AF65-F5344CB8AC3E}">
        <p14:creationId xmlns:p14="http://schemas.microsoft.com/office/powerpoint/2010/main" val="2787267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C2BC-6A80-008F-8982-F9464B7C85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59E216-E170-5358-35DC-0FD8F77934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50A59D8-D76D-A89F-224C-38F326C3A6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2D71F40-F583-C6E1-CEE4-19C87F994521}"/>
              </a:ext>
            </a:extLst>
          </p:cNvPr>
          <p:cNvSpPr>
            <a:spLocks noGrp="1"/>
          </p:cNvSpPr>
          <p:nvPr>
            <p:ph type="dt" sz="half" idx="10"/>
          </p:nvPr>
        </p:nvSpPr>
        <p:spPr/>
        <p:txBody>
          <a:bodyPr/>
          <a:lstStyle/>
          <a:p>
            <a:fld id="{74A14114-DD57-4BED-918D-797F7441E4A3}" type="datetimeFigureOut">
              <a:rPr lang="en-IN" smtClean="0"/>
              <a:t>08-02-2024</a:t>
            </a:fld>
            <a:endParaRPr lang="en-IN"/>
          </a:p>
        </p:txBody>
      </p:sp>
      <p:sp>
        <p:nvSpPr>
          <p:cNvPr id="6" name="Footer Placeholder 5">
            <a:extLst>
              <a:ext uri="{FF2B5EF4-FFF2-40B4-BE49-F238E27FC236}">
                <a16:creationId xmlns:a16="http://schemas.microsoft.com/office/drawing/2014/main" id="{054BC24C-C88E-BA06-20D2-8744311136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56428A-1A8D-78C2-D8C3-73B1F0FF9B93}"/>
              </a:ext>
            </a:extLst>
          </p:cNvPr>
          <p:cNvSpPr>
            <a:spLocks noGrp="1"/>
          </p:cNvSpPr>
          <p:nvPr>
            <p:ph type="sldNum" sz="quarter" idx="12"/>
          </p:nvPr>
        </p:nvSpPr>
        <p:spPr/>
        <p:txBody>
          <a:bodyPr/>
          <a:lstStyle/>
          <a:p>
            <a:fld id="{681DE9EE-7593-49C8-B4B9-8B6AC79AF08B}" type="slidenum">
              <a:rPr lang="en-IN" smtClean="0"/>
              <a:t>‹#›</a:t>
            </a:fld>
            <a:endParaRPr lang="en-IN"/>
          </a:p>
        </p:txBody>
      </p:sp>
    </p:spTree>
    <p:extLst>
      <p:ext uri="{BB962C8B-B14F-4D97-AF65-F5344CB8AC3E}">
        <p14:creationId xmlns:p14="http://schemas.microsoft.com/office/powerpoint/2010/main" val="25789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33F63-2112-EF2E-DD6C-7E69DC75CF4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175A6E-3C39-0EC7-728A-9B9F5EBBCF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6C52DE-46DE-99CC-DD49-FF62C4BDC8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69E1319-98EA-75F4-E99D-4D83537906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C71C1C-8D1E-416B-4975-9A1758EC69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14F13F6-2CA1-97B7-83AF-443B2B4F5F7F}"/>
              </a:ext>
            </a:extLst>
          </p:cNvPr>
          <p:cNvSpPr>
            <a:spLocks noGrp="1"/>
          </p:cNvSpPr>
          <p:nvPr>
            <p:ph type="dt" sz="half" idx="10"/>
          </p:nvPr>
        </p:nvSpPr>
        <p:spPr/>
        <p:txBody>
          <a:bodyPr/>
          <a:lstStyle/>
          <a:p>
            <a:fld id="{74A14114-DD57-4BED-918D-797F7441E4A3}" type="datetimeFigureOut">
              <a:rPr lang="en-IN" smtClean="0"/>
              <a:t>08-02-2024</a:t>
            </a:fld>
            <a:endParaRPr lang="en-IN"/>
          </a:p>
        </p:txBody>
      </p:sp>
      <p:sp>
        <p:nvSpPr>
          <p:cNvPr id="8" name="Footer Placeholder 7">
            <a:extLst>
              <a:ext uri="{FF2B5EF4-FFF2-40B4-BE49-F238E27FC236}">
                <a16:creationId xmlns:a16="http://schemas.microsoft.com/office/drawing/2014/main" id="{C1F0AF19-D06D-7AF2-74CD-C33CCE22D5C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0CAA132-9A2B-C95B-F8C3-84D5AC47D2AC}"/>
              </a:ext>
            </a:extLst>
          </p:cNvPr>
          <p:cNvSpPr>
            <a:spLocks noGrp="1"/>
          </p:cNvSpPr>
          <p:nvPr>
            <p:ph type="sldNum" sz="quarter" idx="12"/>
          </p:nvPr>
        </p:nvSpPr>
        <p:spPr/>
        <p:txBody>
          <a:bodyPr/>
          <a:lstStyle/>
          <a:p>
            <a:fld id="{681DE9EE-7593-49C8-B4B9-8B6AC79AF08B}" type="slidenum">
              <a:rPr lang="en-IN" smtClean="0"/>
              <a:t>‹#›</a:t>
            </a:fld>
            <a:endParaRPr lang="en-IN"/>
          </a:p>
        </p:txBody>
      </p:sp>
    </p:spTree>
    <p:extLst>
      <p:ext uri="{BB962C8B-B14F-4D97-AF65-F5344CB8AC3E}">
        <p14:creationId xmlns:p14="http://schemas.microsoft.com/office/powerpoint/2010/main" val="3004523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54761-A4FE-7585-86C4-17EE4C003AF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FCDDAD-F835-6293-7762-2AEA8E0F963D}"/>
              </a:ext>
            </a:extLst>
          </p:cNvPr>
          <p:cNvSpPr>
            <a:spLocks noGrp="1"/>
          </p:cNvSpPr>
          <p:nvPr>
            <p:ph type="dt" sz="half" idx="10"/>
          </p:nvPr>
        </p:nvSpPr>
        <p:spPr/>
        <p:txBody>
          <a:bodyPr/>
          <a:lstStyle/>
          <a:p>
            <a:fld id="{74A14114-DD57-4BED-918D-797F7441E4A3}" type="datetimeFigureOut">
              <a:rPr lang="en-IN" smtClean="0"/>
              <a:t>08-02-2024</a:t>
            </a:fld>
            <a:endParaRPr lang="en-IN"/>
          </a:p>
        </p:txBody>
      </p:sp>
      <p:sp>
        <p:nvSpPr>
          <p:cNvPr id="4" name="Footer Placeholder 3">
            <a:extLst>
              <a:ext uri="{FF2B5EF4-FFF2-40B4-BE49-F238E27FC236}">
                <a16:creationId xmlns:a16="http://schemas.microsoft.com/office/drawing/2014/main" id="{6B717FDB-A829-E164-E55E-F0492513743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163154E-A375-C089-35C7-84537EFF84E3}"/>
              </a:ext>
            </a:extLst>
          </p:cNvPr>
          <p:cNvSpPr>
            <a:spLocks noGrp="1"/>
          </p:cNvSpPr>
          <p:nvPr>
            <p:ph type="sldNum" sz="quarter" idx="12"/>
          </p:nvPr>
        </p:nvSpPr>
        <p:spPr/>
        <p:txBody>
          <a:bodyPr/>
          <a:lstStyle/>
          <a:p>
            <a:fld id="{681DE9EE-7593-49C8-B4B9-8B6AC79AF08B}" type="slidenum">
              <a:rPr lang="en-IN" smtClean="0"/>
              <a:t>‹#›</a:t>
            </a:fld>
            <a:endParaRPr lang="en-IN"/>
          </a:p>
        </p:txBody>
      </p:sp>
    </p:spTree>
    <p:extLst>
      <p:ext uri="{BB962C8B-B14F-4D97-AF65-F5344CB8AC3E}">
        <p14:creationId xmlns:p14="http://schemas.microsoft.com/office/powerpoint/2010/main" val="1426894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FB6FB5-0D15-32E8-AD5D-69EBA3BF369A}"/>
              </a:ext>
            </a:extLst>
          </p:cNvPr>
          <p:cNvSpPr>
            <a:spLocks noGrp="1"/>
          </p:cNvSpPr>
          <p:nvPr>
            <p:ph type="dt" sz="half" idx="10"/>
          </p:nvPr>
        </p:nvSpPr>
        <p:spPr/>
        <p:txBody>
          <a:bodyPr/>
          <a:lstStyle/>
          <a:p>
            <a:fld id="{74A14114-DD57-4BED-918D-797F7441E4A3}" type="datetimeFigureOut">
              <a:rPr lang="en-IN" smtClean="0"/>
              <a:t>08-02-2024</a:t>
            </a:fld>
            <a:endParaRPr lang="en-IN"/>
          </a:p>
        </p:txBody>
      </p:sp>
      <p:sp>
        <p:nvSpPr>
          <p:cNvPr id="3" name="Footer Placeholder 2">
            <a:extLst>
              <a:ext uri="{FF2B5EF4-FFF2-40B4-BE49-F238E27FC236}">
                <a16:creationId xmlns:a16="http://schemas.microsoft.com/office/drawing/2014/main" id="{EE18C638-C7AE-228A-40AF-030CB97BF47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5830580-F0C4-93DE-0156-3B801EB97583}"/>
              </a:ext>
            </a:extLst>
          </p:cNvPr>
          <p:cNvSpPr>
            <a:spLocks noGrp="1"/>
          </p:cNvSpPr>
          <p:nvPr>
            <p:ph type="sldNum" sz="quarter" idx="12"/>
          </p:nvPr>
        </p:nvSpPr>
        <p:spPr/>
        <p:txBody>
          <a:bodyPr/>
          <a:lstStyle/>
          <a:p>
            <a:fld id="{681DE9EE-7593-49C8-B4B9-8B6AC79AF08B}" type="slidenum">
              <a:rPr lang="en-IN" smtClean="0"/>
              <a:t>‹#›</a:t>
            </a:fld>
            <a:endParaRPr lang="en-IN"/>
          </a:p>
        </p:txBody>
      </p:sp>
    </p:spTree>
    <p:extLst>
      <p:ext uri="{BB962C8B-B14F-4D97-AF65-F5344CB8AC3E}">
        <p14:creationId xmlns:p14="http://schemas.microsoft.com/office/powerpoint/2010/main" val="1061954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F6342-6FEB-5456-E0D1-951F76D396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315A21E-6F0B-C91E-ED25-CE9FB12493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E347155-1ACD-92D8-6794-8B42B91DDE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C15125-A7FC-948E-6974-2F3CC5020D43}"/>
              </a:ext>
            </a:extLst>
          </p:cNvPr>
          <p:cNvSpPr>
            <a:spLocks noGrp="1"/>
          </p:cNvSpPr>
          <p:nvPr>
            <p:ph type="dt" sz="half" idx="10"/>
          </p:nvPr>
        </p:nvSpPr>
        <p:spPr/>
        <p:txBody>
          <a:bodyPr/>
          <a:lstStyle/>
          <a:p>
            <a:fld id="{74A14114-DD57-4BED-918D-797F7441E4A3}" type="datetimeFigureOut">
              <a:rPr lang="en-IN" smtClean="0"/>
              <a:t>08-02-2024</a:t>
            </a:fld>
            <a:endParaRPr lang="en-IN"/>
          </a:p>
        </p:txBody>
      </p:sp>
      <p:sp>
        <p:nvSpPr>
          <p:cNvPr id="6" name="Footer Placeholder 5">
            <a:extLst>
              <a:ext uri="{FF2B5EF4-FFF2-40B4-BE49-F238E27FC236}">
                <a16:creationId xmlns:a16="http://schemas.microsoft.com/office/drawing/2014/main" id="{7F7DABE4-1079-A815-2B3A-05F14C9125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69F2B5-4ECF-ED54-F8E0-9361EA1E0199}"/>
              </a:ext>
            </a:extLst>
          </p:cNvPr>
          <p:cNvSpPr>
            <a:spLocks noGrp="1"/>
          </p:cNvSpPr>
          <p:nvPr>
            <p:ph type="sldNum" sz="quarter" idx="12"/>
          </p:nvPr>
        </p:nvSpPr>
        <p:spPr/>
        <p:txBody>
          <a:bodyPr/>
          <a:lstStyle/>
          <a:p>
            <a:fld id="{681DE9EE-7593-49C8-B4B9-8B6AC79AF08B}" type="slidenum">
              <a:rPr lang="en-IN" smtClean="0"/>
              <a:t>‹#›</a:t>
            </a:fld>
            <a:endParaRPr lang="en-IN"/>
          </a:p>
        </p:txBody>
      </p:sp>
    </p:spTree>
    <p:extLst>
      <p:ext uri="{BB962C8B-B14F-4D97-AF65-F5344CB8AC3E}">
        <p14:creationId xmlns:p14="http://schemas.microsoft.com/office/powerpoint/2010/main" val="465157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E50A4-C8F5-83CC-1863-5E1EE4B6E8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A5DAEBB-4272-71B1-FEB7-1C331C0715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2F11634-AA5A-247C-D03F-995C5F853E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8052C3-2309-A460-B2A3-246E730CD8AF}"/>
              </a:ext>
            </a:extLst>
          </p:cNvPr>
          <p:cNvSpPr>
            <a:spLocks noGrp="1"/>
          </p:cNvSpPr>
          <p:nvPr>
            <p:ph type="dt" sz="half" idx="10"/>
          </p:nvPr>
        </p:nvSpPr>
        <p:spPr/>
        <p:txBody>
          <a:bodyPr/>
          <a:lstStyle/>
          <a:p>
            <a:fld id="{74A14114-DD57-4BED-918D-797F7441E4A3}" type="datetimeFigureOut">
              <a:rPr lang="en-IN" smtClean="0"/>
              <a:t>08-02-2024</a:t>
            </a:fld>
            <a:endParaRPr lang="en-IN"/>
          </a:p>
        </p:txBody>
      </p:sp>
      <p:sp>
        <p:nvSpPr>
          <p:cNvPr id="6" name="Footer Placeholder 5">
            <a:extLst>
              <a:ext uri="{FF2B5EF4-FFF2-40B4-BE49-F238E27FC236}">
                <a16:creationId xmlns:a16="http://schemas.microsoft.com/office/drawing/2014/main" id="{0A672368-E80F-5492-415A-B6A7BF6AF8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BB7113-EFFD-FD66-E2F7-73D4F6EE4299}"/>
              </a:ext>
            </a:extLst>
          </p:cNvPr>
          <p:cNvSpPr>
            <a:spLocks noGrp="1"/>
          </p:cNvSpPr>
          <p:nvPr>
            <p:ph type="sldNum" sz="quarter" idx="12"/>
          </p:nvPr>
        </p:nvSpPr>
        <p:spPr/>
        <p:txBody>
          <a:bodyPr/>
          <a:lstStyle/>
          <a:p>
            <a:fld id="{681DE9EE-7593-49C8-B4B9-8B6AC79AF08B}" type="slidenum">
              <a:rPr lang="en-IN" smtClean="0"/>
              <a:t>‹#›</a:t>
            </a:fld>
            <a:endParaRPr lang="en-IN"/>
          </a:p>
        </p:txBody>
      </p:sp>
    </p:spTree>
    <p:extLst>
      <p:ext uri="{BB962C8B-B14F-4D97-AF65-F5344CB8AC3E}">
        <p14:creationId xmlns:p14="http://schemas.microsoft.com/office/powerpoint/2010/main" val="457945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A4E4D3-B2E6-425D-7623-B82985EDC2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365FBD-44AA-7654-7E7B-DCA256331B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5E4BF3-B619-AE37-BB58-04D9C227DC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A14114-DD57-4BED-918D-797F7441E4A3}" type="datetimeFigureOut">
              <a:rPr lang="en-IN" smtClean="0"/>
              <a:t>08-02-2024</a:t>
            </a:fld>
            <a:endParaRPr lang="en-IN"/>
          </a:p>
        </p:txBody>
      </p:sp>
      <p:sp>
        <p:nvSpPr>
          <p:cNvPr id="5" name="Footer Placeholder 4">
            <a:extLst>
              <a:ext uri="{FF2B5EF4-FFF2-40B4-BE49-F238E27FC236}">
                <a16:creationId xmlns:a16="http://schemas.microsoft.com/office/drawing/2014/main" id="{A133C58A-2D83-0169-DC8A-7FCE1F56C9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0B52C4D-D773-D4CF-A679-6EDC6ACCF1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1DE9EE-7593-49C8-B4B9-8B6AC79AF08B}" type="slidenum">
              <a:rPr lang="en-IN" smtClean="0"/>
              <a:t>‹#›</a:t>
            </a:fld>
            <a:endParaRPr lang="en-IN"/>
          </a:p>
        </p:txBody>
      </p:sp>
    </p:spTree>
    <p:extLst>
      <p:ext uri="{BB962C8B-B14F-4D97-AF65-F5344CB8AC3E}">
        <p14:creationId xmlns:p14="http://schemas.microsoft.com/office/powerpoint/2010/main" val="1392853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7.tmp"/></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8.tmp"/></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9.tmp"/></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tmp"/></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9.tmp"/><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tmp"/></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8.sv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1.tmp"/><Relationship Id="rId4" Type="http://schemas.openxmlformats.org/officeDocument/2006/relationships/image" Target="../media/image10.tmp"/></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2.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8DC6719-75DB-7EA0-747C-DB283724FC68}"/>
              </a:ext>
            </a:extLst>
          </p:cNvPr>
          <p:cNvPicPr>
            <a:picLocks noChangeAspect="1"/>
          </p:cNvPicPr>
          <p:nvPr/>
        </p:nvPicPr>
        <p:blipFill>
          <a:blip r:embed="rId2"/>
          <a:stretch>
            <a:fillRect/>
          </a:stretch>
        </p:blipFill>
        <p:spPr>
          <a:xfrm>
            <a:off x="0" y="0"/>
            <a:ext cx="12192000" cy="7003915"/>
          </a:xfrm>
          <a:prstGeom prst="rect">
            <a:avLst/>
          </a:prstGeom>
        </p:spPr>
      </p:pic>
      <p:sp>
        <p:nvSpPr>
          <p:cNvPr id="6" name="TextBox 5">
            <a:extLst>
              <a:ext uri="{FF2B5EF4-FFF2-40B4-BE49-F238E27FC236}">
                <a16:creationId xmlns:a16="http://schemas.microsoft.com/office/drawing/2014/main" id="{9F39C716-1797-87F6-A9C5-7218819E97C9}"/>
              </a:ext>
            </a:extLst>
          </p:cNvPr>
          <p:cNvSpPr txBox="1"/>
          <p:nvPr/>
        </p:nvSpPr>
        <p:spPr>
          <a:xfrm>
            <a:off x="7402749" y="2551789"/>
            <a:ext cx="4273686" cy="4342856"/>
          </a:xfrm>
          <a:prstGeom prst="rect">
            <a:avLst/>
          </a:prstGeom>
          <a:noFill/>
        </p:spPr>
        <p:txBody>
          <a:bodyPr wrap="square">
            <a:spAutoFit/>
          </a:bodyPr>
          <a:lstStyle/>
          <a:p>
            <a:pPr>
              <a:lnSpc>
                <a:spcPct val="150000"/>
              </a:lnSpc>
            </a:pPr>
            <a:r>
              <a:rPr lang="en-IN" sz="3600" dirty="0">
                <a:latin typeface="Arial Black" panose="020B0A04020102020204" pitchFamily="34" charset="0"/>
              </a:rPr>
              <a:t>Presented By</a:t>
            </a:r>
          </a:p>
          <a:p>
            <a:pPr>
              <a:lnSpc>
                <a:spcPct val="150000"/>
              </a:lnSpc>
            </a:pPr>
            <a:r>
              <a:rPr lang="en-IN" sz="2400" dirty="0">
                <a:latin typeface="Arial Black" panose="020B0A04020102020204" pitchFamily="34" charset="0"/>
              </a:rPr>
              <a:t>Team. No: 5</a:t>
            </a:r>
          </a:p>
          <a:p>
            <a:pPr>
              <a:lnSpc>
                <a:spcPct val="150000"/>
              </a:lnSpc>
            </a:pPr>
            <a:r>
              <a:rPr lang="en-IN" dirty="0">
                <a:latin typeface="Britannic Bold" panose="020B0903060703020204" pitchFamily="34" charset="0"/>
              </a:rPr>
              <a:t>Codagandla Sanjana</a:t>
            </a:r>
          </a:p>
          <a:p>
            <a:pPr>
              <a:lnSpc>
                <a:spcPct val="150000"/>
              </a:lnSpc>
            </a:pPr>
            <a:r>
              <a:rPr lang="en-IN" dirty="0" err="1">
                <a:latin typeface="Britannic Bold" panose="020B0903060703020204" pitchFamily="34" charset="0"/>
              </a:rPr>
              <a:t>Suhas</a:t>
            </a:r>
            <a:endParaRPr lang="en-IN" dirty="0">
              <a:latin typeface="Britannic Bold" panose="020B0903060703020204" pitchFamily="34" charset="0"/>
            </a:endParaRPr>
          </a:p>
          <a:p>
            <a:pPr>
              <a:lnSpc>
                <a:spcPct val="150000"/>
              </a:lnSpc>
            </a:pPr>
            <a:r>
              <a:rPr lang="en-IN" dirty="0">
                <a:latin typeface="Britannic Bold" panose="020B0903060703020204" pitchFamily="34" charset="0"/>
              </a:rPr>
              <a:t>Sai Krishna</a:t>
            </a:r>
          </a:p>
          <a:p>
            <a:pPr>
              <a:lnSpc>
                <a:spcPct val="150000"/>
              </a:lnSpc>
            </a:pPr>
            <a:r>
              <a:rPr lang="en-IN" dirty="0">
                <a:latin typeface="Britannic Bold" panose="020B0903060703020204" pitchFamily="34" charset="0"/>
              </a:rPr>
              <a:t>Pramod</a:t>
            </a:r>
          </a:p>
          <a:p>
            <a:pPr>
              <a:lnSpc>
                <a:spcPct val="150000"/>
              </a:lnSpc>
            </a:pPr>
            <a:r>
              <a:rPr lang="en-IN" dirty="0">
                <a:latin typeface="Britannic Bold" panose="020B0903060703020204" pitchFamily="34" charset="0"/>
              </a:rPr>
              <a:t>Meghana Reddy</a:t>
            </a:r>
          </a:p>
          <a:p>
            <a:pPr>
              <a:lnSpc>
                <a:spcPct val="150000"/>
              </a:lnSpc>
            </a:pPr>
            <a:r>
              <a:rPr lang="en-IN" dirty="0">
                <a:latin typeface="Britannic Bold" panose="020B0903060703020204" pitchFamily="34" charset="0"/>
              </a:rPr>
              <a:t>Manjula</a:t>
            </a:r>
          </a:p>
          <a:p>
            <a:pPr>
              <a:lnSpc>
                <a:spcPct val="150000"/>
              </a:lnSpc>
            </a:pPr>
            <a:r>
              <a:rPr lang="en-IN" dirty="0" err="1">
                <a:latin typeface="Britannic Bold" panose="020B0903060703020204" pitchFamily="34" charset="0"/>
              </a:rPr>
              <a:t>Yessesvini</a:t>
            </a:r>
            <a:endParaRPr lang="uk-UA" dirty="0"/>
          </a:p>
        </p:txBody>
      </p:sp>
      <p:sp>
        <p:nvSpPr>
          <p:cNvPr id="8" name="TextBox 7">
            <a:extLst>
              <a:ext uri="{FF2B5EF4-FFF2-40B4-BE49-F238E27FC236}">
                <a16:creationId xmlns:a16="http://schemas.microsoft.com/office/drawing/2014/main" id="{CBC4EED8-43E2-602E-84BC-E81D99BDB799}"/>
              </a:ext>
            </a:extLst>
          </p:cNvPr>
          <p:cNvSpPr txBox="1"/>
          <p:nvPr/>
        </p:nvSpPr>
        <p:spPr>
          <a:xfrm>
            <a:off x="330740" y="1843903"/>
            <a:ext cx="10194589" cy="1077218"/>
          </a:xfrm>
          <a:prstGeom prst="rect">
            <a:avLst/>
          </a:prstGeom>
          <a:noFill/>
          <a:effectLst>
            <a:glow rad="101600">
              <a:schemeClr val="accent2">
                <a:satMod val="175000"/>
                <a:alpha val="40000"/>
              </a:schemeClr>
            </a:glow>
          </a:effectLst>
        </p:spPr>
        <p:txBody>
          <a:bodyPr wrap="square" rtlCol="0">
            <a:spAutoFit/>
          </a:bodyPr>
          <a:lstStyle/>
          <a:p>
            <a:pPr algn="ctr"/>
            <a:r>
              <a:rPr lang="en-IN"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Goudy Stout" panose="0202090407030B020401" pitchFamily="18" charset="0"/>
              </a:rPr>
              <a:t>MUSIC RECOMMENDATION SYSTEM</a:t>
            </a:r>
          </a:p>
        </p:txBody>
      </p:sp>
    </p:spTree>
    <p:extLst>
      <p:ext uri="{BB962C8B-B14F-4D97-AF65-F5344CB8AC3E}">
        <p14:creationId xmlns:p14="http://schemas.microsoft.com/office/powerpoint/2010/main" val="1750461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3000"/>
            <a:lum/>
          </a:blip>
          <a:srcRect/>
          <a:tile tx="0" ty="0" sx="100000" sy="100000" flip="none" algn="tl"/>
        </a:blipFill>
        <a:effectLst/>
      </p:bgPr>
    </p:bg>
    <p:spTree>
      <p:nvGrpSpPr>
        <p:cNvPr id="1" name="">
          <a:extLst>
            <a:ext uri="{FF2B5EF4-FFF2-40B4-BE49-F238E27FC236}">
              <a16:creationId xmlns:a16="http://schemas.microsoft.com/office/drawing/2014/main" id="{170BA3F1-3344-88D9-1A2A-F9542B8FE322}"/>
            </a:ext>
          </a:extLst>
        </p:cNvPr>
        <p:cNvGrpSpPr/>
        <p:nvPr/>
      </p:nvGrpSpPr>
      <p:grpSpPr>
        <a:xfrm>
          <a:off x="0" y="0"/>
          <a:ext cx="0" cy="0"/>
          <a:chOff x="0" y="0"/>
          <a:chExt cx="0" cy="0"/>
        </a:xfrm>
      </p:grpSpPr>
      <p:pic>
        <p:nvPicPr>
          <p:cNvPr id="1026" name="Picture 2" descr="Music Seamless Border With Musical Instruments And Hand Drown Sound Stuff.  Template For Flyer, Banner, Poster, Brochure, Cover Illustration 56882220 -  Megapixl">
            <a:extLst>
              <a:ext uri="{FF2B5EF4-FFF2-40B4-BE49-F238E27FC236}">
                <a16:creationId xmlns:a16="http://schemas.microsoft.com/office/drawing/2014/main" id="{36C468DA-2025-49B7-B295-AD1A37B25F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6573" b="4539"/>
          <a:stretch/>
        </p:blipFill>
        <p:spPr bwMode="auto">
          <a:xfrm>
            <a:off x="0" y="0"/>
            <a:ext cx="287067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All about a Music Recommendation System | ELIFTECH">
            <a:extLst>
              <a:ext uri="{FF2B5EF4-FFF2-40B4-BE49-F238E27FC236}">
                <a16:creationId xmlns:a16="http://schemas.microsoft.com/office/drawing/2014/main" id="{231F622A-00FF-AA01-115D-08F25BD3C6CE}"/>
              </a:ext>
            </a:extLst>
          </p:cNvPr>
          <p:cNvSpPr>
            <a:spLocks noChangeAspect="1" noChangeArrowheads="1"/>
          </p:cNvSpPr>
          <p:nvPr/>
        </p:nvSpPr>
        <p:spPr bwMode="auto">
          <a:xfrm>
            <a:off x="5943600" y="3276600"/>
            <a:ext cx="3258766" cy="325876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a:extLst>
              <a:ext uri="{FF2B5EF4-FFF2-40B4-BE49-F238E27FC236}">
                <a16:creationId xmlns:a16="http://schemas.microsoft.com/office/drawing/2014/main" id="{433D0721-5F6E-8147-7735-A930B712BA0E}"/>
              </a:ext>
            </a:extLst>
          </p:cNvPr>
          <p:cNvPicPr>
            <a:picLocks noChangeAspect="1"/>
          </p:cNvPicPr>
          <p:nvPr/>
        </p:nvPicPr>
        <p:blipFill>
          <a:blip r:embed="rId4"/>
          <a:stretch>
            <a:fillRect/>
          </a:stretch>
        </p:blipFill>
        <p:spPr>
          <a:xfrm>
            <a:off x="3808067" y="903052"/>
            <a:ext cx="7529831" cy="5632314"/>
          </a:xfrm>
          <a:prstGeom prst="rect">
            <a:avLst/>
          </a:prstGeom>
        </p:spPr>
      </p:pic>
      <p:sp>
        <p:nvSpPr>
          <p:cNvPr id="4" name="Title 1">
            <a:extLst>
              <a:ext uri="{FF2B5EF4-FFF2-40B4-BE49-F238E27FC236}">
                <a16:creationId xmlns:a16="http://schemas.microsoft.com/office/drawing/2014/main" id="{4EFD5220-41E8-24FD-5858-5F7EC09455D0}"/>
              </a:ext>
            </a:extLst>
          </p:cNvPr>
          <p:cNvSpPr>
            <a:spLocks noGrp="1"/>
          </p:cNvSpPr>
          <p:nvPr>
            <p:ph type="title"/>
          </p:nvPr>
        </p:nvSpPr>
        <p:spPr>
          <a:xfrm>
            <a:off x="5565653" y="47328"/>
            <a:ext cx="4452536" cy="855724"/>
          </a:xfrm>
        </p:spPr>
        <p:txBody>
          <a:bodyPr/>
          <a:lstStyle/>
          <a:p>
            <a:r>
              <a:rPr lang="en-US" b="1" dirty="0">
                <a:solidFill>
                  <a:schemeClr val="tx1">
                    <a:lumMod val="75000"/>
                  </a:schemeClr>
                </a:solidFill>
              </a:rPr>
              <a:t>MODEL BUILDING</a:t>
            </a:r>
            <a:endParaRPr lang="en-IN" b="1" dirty="0">
              <a:solidFill>
                <a:schemeClr val="tx1">
                  <a:lumMod val="75000"/>
                </a:schemeClr>
              </a:solidFill>
            </a:endParaRPr>
          </a:p>
        </p:txBody>
      </p:sp>
    </p:spTree>
    <p:extLst>
      <p:ext uri="{BB962C8B-B14F-4D97-AF65-F5344CB8AC3E}">
        <p14:creationId xmlns:p14="http://schemas.microsoft.com/office/powerpoint/2010/main" val="2455472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3000"/>
            <a:lum/>
          </a:blip>
          <a:srcRect/>
          <a:tile tx="0" ty="0" sx="100000" sy="100000" flip="none" algn="tl"/>
        </a:blipFill>
        <a:effectLst/>
      </p:bgPr>
    </p:bg>
    <p:spTree>
      <p:nvGrpSpPr>
        <p:cNvPr id="1" name="">
          <a:extLst>
            <a:ext uri="{FF2B5EF4-FFF2-40B4-BE49-F238E27FC236}">
              <a16:creationId xmlns:a16="http://schemas.microsoft.com/office/drawing/2014/main" id="{C3875394-9A21-495C-CA27-A69EB74513A6}"/>
            </a:ext>
          </a:extLst>
        </p:cNvPr>
        <p:cNvGrpSpPr/>
        <p:nvPr/>
      </p:nvGrpSpPr>
      <p:grpSpPr>
        <a:xfrm>
          <a:off x="0" y="0"/>
          <a:ext cx="0" cy="0"/>
          <a:chOff x="0" y="0"/>
          <a:chExt cx="0" cy="0"/>
        </a:xfrm>
      </p:grpSpPr>
      <p:pic>
        <p:nvPicPr>
          <p:cNvPr id="1026" name="Picture 2" descr="Music Seamless Border With Musical Instruments And Hand Drown Sound Stuff.  Template For Flyer, Banner, Poster, Brochure, Cover Illustration 56882220 -  Megapixl">
            <a:extLst>
              <a:ext uri="{FF2B5EF4-FFF2-40B4-BE49-F238E27FC236}">
                <a16:creationId xmlns:a16="http://schemas.microsoft.com/office/drawing/2014/main" id="{F9B44B42-1437-4D63-0DCF-EFF31C501F8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6573" b="4539"/>
          <a:stretch/>
        </p:blipFill>
        <p:spPr bwMode="auto">
          <a:xfrm>
            <a:off x="0" y="0"/>
            <a:ext cx="2870673"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0A850A68-99A7-7F11-196E-7EF401E4E684}"/>
              </a:ext>
            </a:extLst>
          </p:cNvPr>
          <p:cNvSpPr>
            <a:spLocks noGrp="1"/>
          </p:cNvSpPr>
          <p:nvPr>
            <p:ph type="title"/>
          </p:nvPr>
        </p:nvSpPr>
        <p:spPr>
          <a:xfrm>
            <a:off x="2771800" y="186316"/>
            <a:ext cx="9319681" cy="1050398"/>
          </a:xfrm>
        </p:spPr>
        <p:txBody>
          <a:bodyPr>
            <a:normAutofit fontScale="90000"/>
          </a:bodyPr>
          <a:lstStyle/>
          <a:p>
            <a:pPr algn="ctr"/>
            <a:r>
              <a:rPr lang="en-IN" b="1" dirty="0">
                <a:solidFill>
                  <a:schemeClr val="tx1">
                    <a:lumMod val="75000"/>
                  </a:schemeClr>
                </a:solidFill>
              </a:rPr>
              <a:t>INTRODUCTION TO COLLABORATIVE FILTERING AND CONTENT – BASED FILTERING</a:t>
            </a:r>
          </a:p>
        </p:txBody>
      </p:sp>
      <p:sp>
        <p:nvSpPr>
          <p:cNvPr id="9" name="TextBox 8">
            <a:extLst>
              <a:ext uri="{FF2B5EF4-FFF2-40B4-BE49-F238E27FC236}">
                <a16:creationId xmlns:a16="http://schemas.microsoft.com/office/drawing/2014/main" id="{D6569458-E6E3-40EC-C848-B40322EDF9C5}"/>
              </a:ext>
            </a:extLst>
          </p:cNvPr>
          <p:cNvSpPr txBox="1"/>
          <p:nvPr/>
        </p:nvSpPr>
        <p:spPr>
          <a:xfrm>
            <a:off x="4367428" y="2001985"/>
            <a:ext cx="6128424" cy="1200329"/>
          </a:xfrm>
          <a:prstGeom prst="rect">
            <a:avLst/>
          </a:prstGeom>
          <a:noFill/>
        </p:spPr>
        <p:txBody>
          <a:bodyPr wrap="square">
            <a:spAutoFit/>
          </a:bodyPr>
          <a:lstStyle/>
          <a:p>
            <a:r>
              <a:rPr lang="en-US" b="0" i="0" dirty="0">
                <a:solidFill>
                  <a:srgbClr val="0D0D0D"/>
                </a:solidFill>
                <a:effectLst/>
                <a:latin typeface="Söhne"/>
              </a:rPr>
              <a:t>Collaborative Filtering and Content-Based Filtering are two fundamental techniques used in recommendation systems to assist users in discovering relevant items or content tailored to their preferences.</a:t>
            </a:r>
            <a:endParaRPr lang="en-IN" dirty="0"/>
          </a:p>
        </p:txBody>
      </p:sp>
      <p:pic>
        <p:nvPicPr>
          <p:cNvPr id="13" name="Picture 12">
            <a:extLst>
              <a:ext uri="{FF2B5EF4-FFF2-40B4-BE49-F238E27FC236}">
                <a16:creationId xmlns:a16="http://schemas.microsoft.com/office/drawing/2014/main" id="{47674079-9ABF-931B-8700-33B3C25F1931}"/>
              </a:ext>
            </a:extLst>
          </p:cNvPr>
          <p:cNvPicPr>
            <a:picLocks noChangeAspect="1"/>
          </p:cNvPicPr>
          <p:nvPr/>
        </p:nvPicPr>
        <p:blipFill>
          <a:blip r:embed="rId4"/>
          <a:stretch>
            <a:fillRect/>
          </a:stretch>
        </p:blipFill>
        <p:spPr>
          <a:xfrm>
            <a:off x="3084108" y="3336586"/>
            <a:ext cx="8793938" cy="3103123"/>
          </a:xfrm>
          <a:prstGeom prst="rect">
            <a:avLst/>
          </a:prstGeom>
        </p:spPr>
      </p:pic>
    </p:spTree>
    <p:extLst>
      <p:ext uri="{BB962C8B-B14F-4D97-AF65-F5344CB8AC3E}">
        <p14:creationId xmlns:p14="http://schemas.microsoft.com/office/powerpoint/2010/main" val="3690160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3000"/>
            <a:lum/>
          </a:blip>
          <a:srcRect/>
          <a:tile tx="0" ty="0" sx="100000" sy="100000" flip="none" algn="tl"/>
        </a:blipFill>
        <a:effectLst/>
      </p:bgPr>
    </p:bg>
    <p:spTree>
      <p:nvGrpSpPr>
        <p:cNvPr id="1" name="">
          <a:extLst>
            <a:ext uri="{FF2B5EF4-FFF2-40B4-BE49-F238E27FC236}">
              <a16:creationId xmlns:a16="http://schemas.microsoft.com/office/drawing/2014/main" id="{600F77FF-8447-6615-8E87-FB5AB1E09F66}"/>
            </a:ext>
          </a:extLst>
        </p:cNvPr>
        <p:cNvGrpSpPr/>
        <p:nvPr/>
      </p:nvGrpSpPr>
      <p:grpSpPr>
        <a:xfrm>
          <a:off x="0" y="0"/>
          <a:ext cx="0" cy="0"/>
          <a:chOff x="0" y="0"/>
          <a:chExt cx="0" cy="0"/>
        </a:xfrm>
      </p:grpSpPr>
      <p:pic>
        <p:nvPicPr>
          <p:cNvPr id="1026" name="Picture 2" descr="Music Seamless Border With Musical Instruments And Hand Drown Sound Stuff.  Template For Flyer, Banner, Poster, Brochure, Cover Illustration 56882220 -  Megapixl">
            <a:extLst>
              <a:ext uri="{FF2B5EF4-FFF2-40B4-BE49-F238E27FC236}">
                <a16:creationId xmlns:a16="http://schemas.microsoft.com/office/drawing/2014/main" id="{3BF18D44-D913-2FA8-987B-38702852B51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6573" b="4539"/>
          <a:stretch/>
        </p:blipFill>
        <p:spPr bwMode="auto">
          <a:xfrm>
            <a:off x="0" y="0"/>
            <a:ext cx="2870673"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EA97D770-1151-38C2-96B2-93F2860CB598}"/>
              </a:ext>
            </a:extLst>
          </p:cNvPr>
          <p:cNvSpPr>
            <a:spLocks noGrp="1"/>
          </p:cNvSpPr>
          <p:nvPr>
            <p:ph type="title"/>
          </p:nvPr>
        </p:nvSpPr>
        <p:spPr>
          <a:xfrm>
            <a:off x="2662662" y="465716"/>
            <a:ext cx="9652553" cy="1129620"/>
          </a:xfrm>
        </p:spPr>
        <p:txBody>
          <a:bodyPr>
            <a:normAutofit fontScale="90000"/>
          </a:bodyPr>
          <a:lstStyle/>
          <a:p>
            <a:pPr algn="ctr"/>
            <a:r>
              <a:rPr lang="en-US" b="1" dirty="0">
                <a:solidFill>
                  <a:schemeClr val="tx1">
                    <a:lumMod val="75000"/>
                  </a:schemeClr>
                </a:solidFill>
              </a:rPr>
              <a:t>WORKING OF </a:t>
            </a:r>
            <a:r>
              <a:rPr lang="en-IN" b="1" dirty="0">
                <a:solidFill>
                  <a:schemeClr val="tx1">
                    <a:lumMod val="75000"/>
                  </a:schemeClr>
                </a:solidFill>
              </a:rPr>
              <a:t>COLLABORATIVE FILTERING AND CONTENT – BASED FILTERING</a:t>
            </a:r>
          </a:p>
        </p:txBody>
      </p:sp>
      <p:sp>
        <p:nvSpPr>
          <p:cNvPr id="4" name="TextBox 3">
            <a:extLst>
              <a:ext uri="{FF2B5EF4-FFF2-40B4-BE49-F238E27FC236}">
                <a16:creationId xmlns:a16="http://schemas.microsoft.com/office/drawing/2014/main" id="{7BFCC5B8-0189-6E40-4EFE-4AD3E64DA713}"/>
              </a:ext>
            </a:extLst>
          </p:cNvPr>
          <p:cNvSpPr txBox="1"/>
          <p:nvPr/>
        </p:nvSpPr>
        <p:spPr>
          <a:xfrm>
            <a:off x="3317132" y="2169268"/>
            <a:ext cx="5885234" cy="1477328"/>
          </a:xfrm>
          <a:prstGeom prst="rect">
            <a:avLst/>
          </a:prstGeom>
          <a:noFill/>
        </p:spPr>
        <p:txBody>
          <a:bodyPr wrap="square" rtlCol="0">
            <a:spAutoFit/>
          </a:bodyPr>
          <a:lstStyle/>
          <a:p>
            <a:r>
              <a:rPr lang="en-US" b="0" i="0" dirty="0">
                <a:solidFill>
                  <a:srgbClr val="0D0D0D"/>
                </a:solidFill>
                <a:effectLst/>
                <a:latin typeface="Söhne"/>
              </a:rPr>
              <a:t>Working of Collaborative Filtering (CF):</a:t>
            </a:r>
          </a:p>
          <a:p>
            <a:pPr marL="285750" indent="-285750">
              <a:buFont typeface="Arial" panose="020B0604020202020204" pitchFamily="34" charset="0"/>
              <a:buChar char="•"/>
            </a:pPr>
            <a:r>
              <a:rPr lang="en-US" b="0" i="0" dirty="0">
                <a:solidFill>
                  <a:srgbClr val="0D0D0D"/>
                </a:solidFill>
                <a:effectLst/>
                <a:latin typeface="Söhne"/>
              </a:rPr>
              <a:t>Similarity Calculation: CF calculates similarities between users or items based on their interaction patterns.</a:t>
            </a:r>
            <a:endParaRPr lang="en-US" dirty="0">
              <a:solidFill>
                <a:srgbClr val="0D0D0D"/>
              </a:solidFill>
              <a:latin typeface="Söhne"/>
            </a:endParaRPr>
          </a:p>
          <a:p>
            <a:pPr marL="285750" indent="-285750">
              <a:buFont typeface="Arial" panose="020B0604020202020204" pitchFamily="34" charset="0"/>
              <a:buChar char="•"/>
            </a:pPr>
            <a:r>
              <a:rPr lang="en-US" b="0" i="0" dirty="0">
                <a:solidFill>
                  <a:srgbClr val="0D0D0D"/>
                </a:solidFill>
                <a:effectLst/>
                <a:latin typeface="Söhne"/>
              </a:rPr>
              <a:t>Neighborhood Selection: CF identifies a subset of users or items that are most similar to the target user or item.</a:t>
            </a:r>
            <a:endParaRPr lang="en-IN" dirty="0"/>
          </a:p>
        </p:txBody>
      </p:sp>
      <p:sp>
        <p:nvSpPr>
          <p:cNvPr id="5" name="TextBox 4">
            <a:extLst>
              <a:ext uri="{FF2B5EF4-FFF2-40B4-BE49-F238E27FC236}">
                <a16:creationId xmlns:a16="http://schemas.microsoft.com/office/drawing/2014/main" id="{E517C73E-3BD0-185E-0D4E-9C6F4E4A9646}"/>
              </a:ext>
            </a:extLst>
          </p:cNvPr>
          <p:cNvSpPr txBox="1"/>
          <p:nvPr/>
        </p:nvSpPr>
        <p:spPr>
          <a:xfrm>
            <a:off x="6031148" y="4675972"/>
            <a:ext cx="6011694" cy="2031325"/>
          </a:xfrm>
          <a:prstGeom prst="rect">
            <a:avLst/>
          </a:prstGeom>
          <a:noFill/>
        </p:spPr>
        <p:txBody>
          <a:bodyPr wrap="square" rtlCol="0">
            <a:spAutoFit/>
          </a:bodyPr>
          <a:lstStyle/>
          <a:p>
            <a:pPr algn="l"/>
            <a:r>
              <a:rPr lang="en-US" b="0" i="0" dirty="0">
                <a:solidFill>
                  <a:srgbClr val="0D0D0D"/>
                </a:solidFill>
                <a:effectLst/>
                <a:latin typeface="Söhne"/>
              </a:rPr>
              <a:t>Working of Content-Based Filtering (CBF):</a:t>
            </a:r>
          </a:p>
          <a:p>
            <a:pPr marL="285750" indent="-285750" algn="l">
              <a:buFont typeface="Arial" panose="020B0604020202020204" pitchFamily="34" charset="0"/>
              <a:buChar char="•"/>
            </a:pPr>
            <a:r>
              <a:rPr lang="en-US" b="0" i="0" dirty="0">
                <a:solidFill>
                  <a:srgbClr val="0D0D0D"/>
                </a:solidFill>
                <a:effectLst/>
                <a:latin typeface="Söhne"/>
              </a:rPr>
              <a:t>Item Feature Extraction: CBF begins by extracting features or attributes from items. </a:t>
            </a:r>
          </a:p>
          <a:p>
            <a:pPr marL="285750" indent="-285750" algn="l">
              <a:buFont typeface="Arial" panose="020B0604020202020204" pitchFamily="34" charset="0"/>
              <a:buChar char="•"/>
            </a:pPr>
            <a:r>
              <a:rPr lang="en-US" b="0" i="0" dirty="0">
                <a:solidFill>
                  <a:srgbClr val="0D0D0D"/>
                </a:solidFill>
                <a:effectLst/>
                <a:latin typeface="Söhne"/>
              </a:rPr>
              <a:t>Similarity Calculation: CBF calculates the similarity between items and the user profile based on the features extracted from items and the user profile. Cosine similarity or other distance metrics are commonly used for this purpose.</a:t>
            </a:r>
            <a:endParaRPr lang="en-IN" dirty="0"/>
          </a:p>
        </p:txBody>
      </p:sp>
      <p:pic>
        <p:nvPicPr>
          <p:cNvPr id="5122" name="Picture 2" descr="What You Need to Know Before Developing Recommender System">
            <a:extLst>
              <a:ext uri="{FF2B5EF4-FFF2-40B4-BE49-F238E27FC236}">
                <a16:creationId xmlns:a16="http://schemas.microsoft.com/office/drawing/2014/main" id="{BC9EF35D-6EA4-6D26-FBD3-F0619931C82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007" t="11656" r="5960" b="11657"/>
          <a:stretch/>
        </p:blipFill>
        <p:spPr bwMode="auto">
          <a:xfrm>
            <a:off x="9432586" y="1846394"/>
            <a:ext cx="2279515" cy="248299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4EEA3AC-3F35-83F3-6B8C-76A3EA55D7A1}"/>
              </a:ext>
            </a:extLst>
          </p:cNvPr>
          <p:cNvPicPr>
            <a:picLocks noChangeAspect="1"/>
          </p:cNvPicPr>
          <p:nvPr/>
        </p:nvPicPr>
        <p:blipFill rotWithShape="1">
          <a:blip r:embed="rId5"/>
          <a:srcRect l="14539" r="11130" b="5085"/>
          <a:stretch/>
        </p:blipFill>
        <p:spPr>
          <a:xfrm>
            <a:off x="3189577" y="3991735"/>
            <a:ext cx="2726461" cy="2715562"/>
          </a:xfrm>
          <a:prstGeom prst="rect">
            <a:avLst/>
          </a:prstGeom>
        </p:spPr>
      </p:pic>
    </p:spTree>
    <p:extLst>
      <p:ext uri="{BB962C8B-B14F-4D97-AF65-F5344CB8AC3E}">
        <p14:creationId xmlns:p14="http://schemas.microsoft.com/office/powerpoint/2010/main" val="218848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3000"/>
            <a:lum/>
          </a:blip>
          <a:srcRect/>
          <a:tile tx="0" ty="0" sx="100000" sy="100000" flip="none" algn="tl"/>
        </a:blipFill>
        <a:effectLst/>
      </p:bgPr>
    </p:bg>
    <p:spTree>
      <p:nvGrpSpPr>
        <p:cNvPr id="1" name="">
          <a:extLst>
            <a:ext uri="{FF2B5EF4-FFF2-40B4-BE49-F238E27FC236}">
              <a16:creationId xmlns:a16="http://schemas.microsoft.com/office/drawing/2014/main" id="{06259601-307B-8CA9-F61B-C9735A2672A4}"/>
            </a:ext>
          </a:extLst>
        </p:cNvPr>
        <p:cNvGrpSpPr/>
        <p:nvPr/>
      </p:nvGrpSpPr>
      <p:grpSpPr>
        <a:xfrm>
          <a:off x="0" y="0"/>
          <a:ext cx="0" cy="0"/>
          <a:chOff x="0" y="0"/>
          <a:chExt cx="0" cy="0"/>
        </a:xfrm>
      </p:grpSpPr>
      <p:pic>
        <p:nvPicPr>
          <p:cNvPr id="1026" name="Picture 2" descr="Music Seamless Border With Musical Instruments And Hand Drown Sound Stuff.  Template For Flyer, Banner, Poster, Brochure, Cover Illustration 56882220 -  Megapixl">
            <a:extLst>
              <a:ext uri="{FF2B5EF4-FFF2-40B4-BE49-F238E27FC236}">
                <a16:creationId xmlns:a16="http://schemas.microsoft.com/office/drawing/2014/main" id="{B962CB46-5820-6B02-597B-91DF894A21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6573" b="4539"/>
          <a:stretch/>
        </p:blipFill>
        <p:spPr bwMode="auto">
          <a:xfrm>
            <a:off x="0" y="0"/>
            <a:ext cx="2870673"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7C8DF32C-59B0-6275-08F4-8CB1C4B54DA6}"/>
              </a:ext>
            </a:extLst>
          </p:cNvPr>
          <p:cNvSpPr>
            <a:spLocks noGrp="1"/>
          </p:cNvSpPr>
          <p:nvPr>
            <p:ph type="title"/>
          </p:nvPr>
        </p:nvSpPr>
        <p:spPr>
          <a:xfrm>
            <a:off x="3617581" y="322634"/>
            <a:ext cx="7329934" cy="299012"/>
          </a:xfrm>
        </p:spPr>
        <p:txBody>
          <a:bodyPr>
            <a:normAutofit fontScale="90000"/>
          </a:bodyPr>
          <a:lstStyle/>
          <a:p>
            <a:pPr algn="ctr"/>
            <a:r>
              <a:rPr lang="en-US" sz="2800" b="1" dirty="0">
                <a:solidFill>
                  <a:schemeClr val="tx1">
                    <a:lumMod val="75000"/>
                  </a:schemeClr>
                </a:solidFill>
              </a:rPr>
              <a:t>IMPLEMENTING </a:t>
            </a:r>
            <a:r>
              <a:rPr lang="en-IN" sz="2800" b="1" dirty="0">
                <a:solidFill>
                  <a:schemeClr val="tx1">
                    <a:lumMod val="75000"/>
                  </a:schemeClr>
                </a:solidFill>
              </a:rPr>
              <a:t>COLLABORATIVE FILTERING </a:t>
            </a:r>
          </a:p>
        </p:txBody>
      </p:sp>
      <p:pic>
        <p:nvPicPr>
          <p:cNvPr id="5" name="Picture 4">
            <a:extLst>
              <a:ext uri="{FF2B5EF4-FFF2-40B4-BE49-F238E27FC236}">
                <a16:creationId xmlns:a16="http://schemas.microsoft.com/office/drawing/2014/main" id="{A8AE27A2-8522-BF9A-A4E4-50700CA1EA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1872" y="991914"/>
            <a:ext cx="6629975" cy="5204911"/>
          </a:xfrm>
          <a:prstGeom prst="rect">
            <a:avLst/>
          </a:prstGeom>
        </p:spPr>
      </p:pic>
    </p:spTree>
    <p:extLst>
      <p:ext uri="{BB962C8B-B14F-4D97-AF65-F5344CB8AC3E}">
        <p14:creationId xmlns:p14="http://schemas.microsoft.com/office/powerpoint/2010/main" val="2035739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3000"/>
            <a:lum/>
          </a:blip>
          <a:srcRect/>
          <a:tile tx="0" ty="0" sx="100000" sy="100000" flip="none" algn="tl"/>
        </a:blipFill>
        <a:effectLst/>
      </p:bgPr>
    </p:bg>
    <p:spTree>
      <p:nvGrpSpPr>
        <p:cNvPr id="1" name="">
          <a:extLst>
            <a:ext uri="{FF2B5EF4-FFF2-40B4-BE49-F238E27FC236}">
              <a16:creationId xmlns:a16="http://schemas.microsoft.com/office/drawing/2014/main" id="{3ABE0480-CF00-4894-024C-07EF6060CFA7}"/>
            </a:ext>
          </a:extLst>
        </p:cNvPr>
        <p:cNvGrpSpPr/>
        <p:nvPr/>
      </p:nvGrpSpPr>
      <p:grpSpPr>
        <a:xfrm>
          <a:off x="0" y="0"/>
          <a:ext cx="0" cy="0"/>
          <a:chOff x="0" y="0"/>
          <a:chExt cx="0" cy="0"/>
        </a:xfrm>
      </p:grpSpPr>
      <p:pic>
        <p:nvPicPr>
          <p:cNvPr id="1026" name="Picture 2" descr="Music Seamless Border With Musical Instruments And Hand Drown Sound Stuff.  Template For Flyer, Banner, Poster, Brochure, Cover Illustration 56882220 -  Megapixl">
            <a:extLst>
              <a:ext uri="{FF2B5EF4-FFF2-40B4-BE49-F238E27FC236}">
                <a16:creationId xmlns:a16="http://schemas.microsoft.com/office/drawing/2014/main" id="{D0079438-DF40-E4A9-8E9C-5E84A3A30BE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6573" b="4539"/>
          <a:stretch/>
        </p:blipFill>
        <p:spPr bwMode="auto">
          <a:xfrm>
            <a:off x="0" y="0"/>
            <a:ext cx="2870673"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F8753EF0-10F0-5979-B284-F30F1827B52C}"/>
              </a:ext>
            </a:extLst>
          </p:cNvPr>
          <p:cNvSpPr>
            <a:spLocks noGrp="1"/>
          </p:cNvSpPr>
          <p:nvPr>
            <p:ph type="title"/>
          </p:nvPr>
        </p:nvSpPr>
        <p:spPr>
          <a:xfrm>
            <a:off x="3617581" y="322634"/>
            <a:ext cx="7329934" cy="299012"/>
          </a:xfrm>
        </p:spPr>
        <p:txBody>
          <a:bodyPr>
            <a:normAutofit fontScale="90000"/>
          </a:bodyPr>
          <a:lstStyle/>
          <a:p>
            <a:pPr algn="ctr"/>
            <a:r>
              <a:rPr lang="en-US" sz="2800" b="1" dirty="0">
                <a:solidFill>
                  <a:schemeClr val="tx1">
                    <a:lumMod val="75000"/>
                  </a:schemeClr>
                </a:solidFill>
              </a:rPr>
              <a:t>IMPLEMENTING </a:t>
            </a:r>
            <a:r>
              <a:rPr lang="en-IN" sz="2800" b="1" dirty="0">
                <a:solidFill>
                  <a:schemeClr val="tx1">
                    <a:lumMod val="75000"/>
                  </a:schemeClr>
                </a:solidFill>
              </a:rPr>
              <a:t>CONTENT – BASED FILTERING </a:t>
            </a:r>
          </a:p>
        </p:txBody>
      </p:sp>
      <p:pic>
        <p:nvPicPr>
          <p:cNvPr id="9" name="Picture 8">
            <a:extLst>
              <a:ext uri="{FF2B5EF4-FFF2-40B4-BE49-F238E27FC236}">
                <a16:creationId xmlns:a16="http://schemas.microsoft.com/office/drawing/2014/main" id="{8E1FA976-AF4B-A383-6EEC-562D6EF217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3163" y="940854"/>
            <a:ext cx="7064352" cy="4976291"/>
          </a:xfrm>
          <a:prstGeom prst="rect">
            <a:avLst/>
          </a:prstGeom>
        </p:spPr>
      </p:pic>
    </p:spTree>
    <p:extLst>
      <p:ext uri="{BB962C8B-B14F-4D97-AF65-F5344CB8AC3E}">
        <p14:creationId xmlns:p14="http://schemas.microsoft.com/office/powerpoint/2010/main" val="2709390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3000"/>
            <a:lum/>
          </a:blip>
          <a:srcRect/>
          <a:tile tx="0" ty="0" sx="100000" sy="100000" flip="none" algn="tl"/>
        </a:blipFill>
        <a:effectLst/>
      </p:bgPr>
    </p:bg>
    <p:spTree>
      <p:nvGrpSpPr>
        <p:cNvPr id="1" name="">
          <a:extLst>
            <a:ext uri="{FF2B5EF4-FFF2-40B4-BE49-F238E27FC236}">
              <a16:creationId xmlns:a16="http://schemas.microsoft.com/office/drawing/2014/main" id="{77477C8C-E1E1-AED4-BC06-7965E202EC9D}"/>
            </a:ext>
          </a:extLst>
        </p:cNvPr>
        <p:cNvGrpSpPr/>
        <p:nvPr/>
      </p:nvGrpSpPr>
      <p:grpSpPr>
        <a:xfrm>
          <a:off x="0" y="0"/>
          <a:ext cx="0" cy="0"/>
          <a:chOff x="0" y="0"/>
          <a:chExt cx="0" cy="0"/>
        </a:xfrm>
      </p:grpSpPr>
      <p:pic>
        <p:nvPicPr>
          <p:cNvPr id="1026" name="Picture 2" descr="Music Seamless Border With Musical Instruments And Hand Drown Sound Stuff.  Template For Flyer, Banner, Poster, Brochure, Cover Illustration 56882220 -  Megapixl">
            <a:extLst>
              <a:ext uri="{FF2B5EF4-FFF2-40B4-BE49-F238E27FC236}">
                <a16:creationId xmlns:a16="http://schemas.microsoft.com/office/drawing/2014/main" id="{B4B0AB57-F2F0-196A-4DE4-C80A7BC82B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6573" b="4539"/>
          <a:stretch/>
        </p:blipFill>
        <p:spPr bwMode="auto">
          <a:xfrm>
            <a:off x="0" y="0"/>
            <a:ext cx="287067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D1BD544-98A0-F9DC-CE4C-1A523623F422}"/>
              </a:ext>
            </a:extLst>
          </p:cNvPr>
          <p:cNvSpPr>
            <a:spLocks noGrp="1"/>
          </p:cNvSpPr>
          <p:nvPr>
            <p:ph type="title"/>
          </p:nvPr>
        </p:nvSpPr>
        <p:spPr>
          <a:xfrm>
            <a:off x="3617581" y="322634"/>
            <a:ext cx="7329934" cy="299012"/>
          </a:xfrm>
        </p:spPr>
        <p:txBody>
          <a:bodyPr>
            <a:normAutofit fontScale="90000"/>
          </a:bodyPr>
          <a:lstStyle/>
          <a:p>
            <a:pPr algn="ctr"/>
            <a:r>
              <a:rPr lang="en-IN" sz="2800" b="1" dirty="0">
                <a:solidFill>
                  <a:schemeClr val="tx1">
                    <a:lumMod val="75000"/>
                  </a:schemeClr>
                </a:solidFill>
              </a:rPr>
              <a:t>VISUALISING THE REFCOMMENDATIONS</a:t>
            </a:r>
          </a:p>
        </p:txBody>
      </p:sp>
      <p:pic>
        <p:nvPicPr>
          <p:cNvPr id="4" name="Picture 3">
            <a:extLst>
              <a:ext uri="{FF2B5EF4-FFF2-40B4-BE49-F238E27FC236}">
                <a16:creationId xmlns:a16="http://schemas.microsoft.com/office/drawing/2014/main" id="{A7CECE83-E9DE-83AC-080F-31F7B8FB8C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5989" y="1020960"/>
            <a:ext cx="4679085" cy="4640982"/>
          </a:xfrm>
          <a:prstGeom prst="rect">
            <a:avLst/>
          </a:prstGeom>
        </p:spPr>
      </p:pic>
      <p:sp>
        <p:nvSpPr>
          <p:cNvPr id="5" name="TextBox 4">
            <a:extLst>
              <a:ext uri="{FF2B5EF4-FFF2-40B4-BE49-F238E27FC236}">
                <a16:creationId xmlns:a16="http://schemas.microsoft.com/office/drawing/2014/main" id="{83462FFC-B926-E551-8C25-CAEE11310C23}"/>
              </a:ext>
            </a:extLst>
          </p:cNvPr>
          <p:cNvSpPr txBox="1"/>
          <p:nvPr/>
        </p:nvSpPr>
        <p:spPr>
          <a:xfrm>
            <a:off x="7961783" y="2187332"/>
            <a:ext cx="3834244" cy="369332"/>
          </a:xfrm>
          <a:prstGeom prst="rect">
            <a:avLst/>
          </a:prstGeom>
          <a:noFill/>
        </p:spPr>
        <p:txBody>
          <a:bodyPr wrap="square" rtlCol="0">
            <a:spAutoFit/>
          </a:bodyPr>
          <a:lstStyle/>
          <a:p>
            <a:pPr algn="ctr"/>
            <a:r>
              <a:rPr lang="en-US" dirty="0">
                <a:solidFill>
                  <a:srgbClr val="008080"/>
                </a:solidFill>
              </a:rPr>
              <a:t>SUGGESTED CATEGORIES </a:t>
            </a:r>
            <a:endParaRPr lang="en-IN" sz="1800" dirty="0">
              <a:solidFill>
                <a:srgbClr val="008080"/>
              </a:solidFill>
            </a:endParaRPr>
          </a:p>
        </p:txBody>
      </p:sp>
      <p:pic>
        <p:nvPicPr>
          <p:cNvPr id="6" name="Graphic 5" descr="Arrow: Straight with solid fill">
            <a:extLst>
              <a:ext uri="{FF2B5EF4-FFF2-40B4-BE49-F238E27FC236}">
                <a16:creationId xmlns:a16="http://schemas.microsoft.com/office/drawing/2014/main" id="{36CFDE2F-27C2-A487-3D14-7E388564373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95245" y="2571655"/>
            <a:ext cx="914400" cy="914400"/>
          </a:xfrm>
          <a:prstGeom prst="rect">
            <a:avLst/>
          </a:prstGeom>
        </p:spPr>
      </p:pic>
    </p:spTree>
    <p:extLst>
      <p:ext uri="{BB962C8B-B14F-4D97-AF65-F5344CB8AC3E}">
        <p14:creationId xmlns:p14="http://schemas.microsoft.com/office/powerpoint/2010/main" val="2077433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3000"/>
            <a:lum/>
          </a:blip>
          <a:srcRect/>
          <a:tile tx="0" ty="0" sx="100000" sy="100000" flip="none" algn="tl"/>
        </a:blipFill>
        <a:effectLst/>
      </p:bgPr>
    </p:bg>
    <p:spTree>
      <p:nvGrpSpPr>
        <p:cNvPr id="1" name="">
          <a:extLst>
            <a:ext uri="{FF2B5EF4-FFF2-40B4-BE49-F238E27FC236}">
              <a16:creationId xmlns:a16="http://schemas.microsoft.com/office/drawing/2014/main" id="{87D72E8A-75B0-95C4-38AA-33D22F9353C4}"/>
            </a:ext>
          </a:extLst>
        </p:cNvPr>
        <p:cNvGrpSpPr/>
        <p:nvPr/>
      </p:nvGrpSpPr>
      <p:grpSpPr>
        <a:xfrm>
          <a:off x="0" y="0"/>
          <a:ext cx="0" cy="0"/>
          <a:chOff x="0" y="0"/>
          <a:chExt cx="0" cy="0"/>
        </a:xfrm>
      </p:grpSpPr>
      <p:pic>
        <p:nvPicPr>
          <p:cNvPr id="1026" name="Picture 2" descr="Music Seamless Border With Musical Instruments And Hand Drown Sound Stuff.  Template For Flyer, Banner, Poster, Brochure, Cover Illustration 56882220 -  Megapixl">
            <a:extLst>
              <a:ext uri="{FF2B5EF4-FFF2-40B4-BE49-F238E27FC236}">
                <a16:creationId xmlns:a16="http://schemas.microsoft.com/office/drawing/2014/main" id="{76EFFB78-2F22-7E3D-1E43-AF8A86673C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6573" b="4539"/>
          <a:stretch/>
        </p:blipFill>
        <p:spPr bwMode="auto">
          <a:xfrm>
            <a:off x="0" y="0"/>
            <a:ext cx="287067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AABC4BF-6173-0B41-74E0-CCFE79EB26C2}"/>
              </a:ext>
            </a:extLst>
          </p:cNvPr>
          <p:cNvSpPr>
            <a:spLocks noGrp="1"/>
          </p:cNvSpPr>
          <p:nvPr>
            <p:ph type="title"/>
          </p:nvPr>
        </p:nvSpPr>
        <p:spPr>
          <a:xfrm>
            <a:off x="3617581" y="322634"/>
            <a:ext cx="7329934" cy="299012"/>
          </a:xfrm>
        </p:spPr>
        <p:txBody>
          <a:bodyPr>
            <a:normAutofit fontScale="90000"/>
          </a:bodyPr>
          <a:lstStyle/>
          <a:p>
            <a:pPr algn="ctr"/>
            <a:r>
              <a:rPr lang="en-IN" sz="2800" b="1" dirty="0">
                <a:solidFill>
                  <a:schemeClr val="tx1">
                    <a:lumMod val="75000"/>
                  </a:schemeClr>
                </a:solidFill>
              </a:rPr>
              <a:t>DEPLOYMENT</a:t>
            </a:r>
          </a:p>
        </p:txBody>
      </p:sp>
    </p:spTree>
    <p:extLst>
      <p:ext uri="{BB962C8B-B14F-4D97-AF65-F5344CB8AC3E}">
        <p14:creationId xmlns:p14="http://schemas.microsoft.com/office/powerpoint/2010/main" val="4025962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3000"/>
            <a:lum/>
          </a:blip>
          <a:srcRect/>
          <a:tile tx="0" ty="0" sx="100000" sy="100000" flip="none" algn="tl"/>
        </a:blipFill>
        <a:effectLst/>
      </p:bgPr>
    </p:bg>
    <p:spTree>
      <p:nvGrpSpPr>
        <p:cNvPr id="1" name="">
          <a:extLst>
            <a:ext uri="{FF2B5EF4-FFF2-40B4-BE49-F238E27FC236}">
              <a16:creationId xmlns:a16="http://schemas.microsoft.com/office/drawing/2014/main" id="{633FB7D0-3655-E867-5DDB-10271E5F0093}"/>
            </a:ext>
          </a:extLst>
        </p:cNvPr>
        <p:cNvGrpSpPr/>
        <p:nvPr/>
      </p:nvGrpSpPr>
      <p:grpSpPr>
        <a:xfrm>
          <a:off x="0" y="0"/>
          <a:ext cx="0" cy="0"/>
          <a:chOff x="0" y="0"/>
          <a:chExt cx="0" cy="0"/>
        </a:xfrm>
      </p:grpSpPr>
      <p:pic>
        <p:nvPicPr>
          <p:cNvPr id="1026" name="Picture 2" descr="Music Seamless Border With Musical Instruments And Hand Drown Sound Stuff.  Template For Flyer, Banner, Poster, Brochure, Cover Illustration 56882220 -  Megapixl">
            <a:extLst>
              <a:ext uri="{FF2B5EF4-FFF2-40B4-BE49-F238E27FC236}">
                <a16:creationId xmlns:a16="http://schemas.microsoft.com/office/drawing/2014/main" id="{7DA3212C-D476-DF4E-5DBB-2FE72F274D0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6573" b="4539"/>
          <a:stretch/>
        </p:blipFill>
        <p:spPr bwMode="auto">
          <a:xfrm>
            <a:off x="0" y="0"/>
            <a:ext cx="287067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55955EA-CC5A-011B-00EF-3570284C8FDC}"/>
              </a:ext>
            </a:extLst>
          </p:cNvPr>
          <p:cNvSpPr>
            <a:spLocks noGrp="1"/>
          </p:cNvSpPr>
          <p:nvPr>
            <p:ph type="title"/>
          </p:nvPr>
        </p:nvSpPr>
        <p:spPr>
          <a:xfrm>
            <a:off x="3863434" y="255182"/>
            <a:ext cx="6767513" cy="1143000"/>
          </a:xfrm>
        </p:spPr>
        <p:txBody>
          <a:bodyPr/>
          <a:lstStyle/>
          <a:p>
            <a:pPr algn="ctr"/>
            <a:r>
              <a:rPr lang="en-IN" dirty="0"/>
              <a:t>Challenges</a:t>
            </a:r>
          </a:p>
        </p:txBody>
      </p:sp>
      <p:sp>
        <p:nvSpPr>
          <p:cNvPr id="3" name="Content Placeholder 2">
            <a:extLst>
              <a:ext uri="{FF2B5EF4-FFF2-40B4-BE49-F238E27FC236}">
                <a16:creationId xmlns:a16="http://schemas.microsoft.com/office/drawing/2014/main" id="{75EBE0EA-7379-586B-68A4-EB05E91A1CC3}"/>
              </a:ext>
            </a:extLst>
          </p:cNvPr>
          <p:cNvSpPr>
            <a:spLocks noGrp="1"/>
          </p:cNvSpPr>
          <p:nvPr>
            <p:ph idx="1"/>
          </p:nvPr>
        </p:nvSpPr>
        <p:spPr>
          <a:xfrm>
            <a:off x="3779546" y="1745532"/>
            <a:ext cx="6851401" cy="4954562"/>
          </a:xfrm>
        </p:spPr>
        <p:txBody>
          <a:bodyPr>
            <a:normAutofit fontScale="70000" lnSpcReduction="20000"/>
          </a:bodyPr>
          <a:lstStyle/>
          <a:p>
            <a:pPr marL="0" indent="0" algn="l">
              <a:lnSpc>
                <a:spcPct val="150000"/>
              </a:lnSpc>
              <a:buNone/>
            </a:pPr>
            <a:r>
              <a:rPr lang="en-US" b="1" i="0" dirty="0">
                <a:solidFill>
                  <a:srgbClr val="374151"/>
                </a:solidFill>
                <a:effectLst/>
              </a:rPr>
              <a:t>Data Quality and Availability:</a:t>
            </a:r>
            <a:endParaRPr lang="en-US" b="0" i="0" dirty="0">
              <a:solidFill>
                <a:srgbClr val="374151"/>
              </a:solidFill>
              <a:effectLst/>
            </a:endParaRPr>
          </a:p>
          <a:p>
            <a:pPr algn="l">
              <a:lnSpc>
                <a:spcPct val="150000"/>
              </a:lnSpc>
              <a:buFont typeface="Wingdings" panose="05000000000000000000" pitchFamily="2" charset="2"/>
              <a:buChar char="v"/>
            </a:pPr>
            <a:r>
              <a:rPr lang="en-US" b="0" i="0" dirty="0">
                <a:solidFill>
                  <a:srgbClr val="374151"/>
                </a:solidFill>
                <a:effectLst/>
              </a:rPr>
              <a:t>Insufficient and incomplete data may hinder accurate predictions.</a:t>
            </a:r>
          </a:p>
          <a:p>
            <a:pPr marL="0" indent="0" algn="l">
              <a:lnSpc>
                <a:spcPct val="150000"/>
              </a:lnSpc>
              <a:buNone/>
            </a:pPr>
            <a:r>
              <a:rPr lang="en-US" b="1" i="0" dirty="0">
                <a:solidFill>
                  <a:srgbClr val="374151"/>
                </a:solidFill>
                <a:effectLst/>
              </a:rPr>
              <a:t>Feature Selection:</a:t>
            </a:r>
            <a:endParaRPr lang="en-US" b="0" i="0" dirty="0">
              <a:solidFill>
                <a:srgbClr val="374151"/>
              </a:solidFill>
              <a:effectLst/>
            </a:endParaRPr>
          </a:p>
          <a:p>
            <a:pPr algn="l">
              <a:lnSpc>
                <a:spcPct val="150000"/>
              </a:lnSpc>
              <a:buFont typeface="Wingdings" panose="05000000000000000000" pitchFamily="2" charset="2"/>
              <a:buChar char="v"/>
            </a:pPr>
            <a:r>
              <a:rPr lang="en-US" b="0" i="0" dirty="0">
                <a:solidFill>
                  <a:srgbClr val="374151"/>
                </a:solidFill>
                <a:effectLst/>
              </a:rPr>
              <a:t>Identifying the most relevant features from a large set of variables can be complex.</a:t>
            </a:r>
          </a:p>
          <a:p>
            <a:pPr marL="0" indent="0" algn="l">
              <a:lnSpc>
                <a:spcPct val="150000"/>
              </a:lnSpc>
              <a:buNone/>
            </a:pPr>
            <a:r>
              <a:rPr lang="en-US" b="1" i="0" dirty="0">
                <a:solidFill>
                  <a:srgbClr val="374151"/>
                </a:solidFill>
                <a:effectLst/>
              </a:rPr>
              <a:t>Model Deployment:</a:t>
            </a:r>
            <a:endParaRPr lang="en-US" b="0" i="0" dirty="0">
              <a:solidFill>
                <a:srgbClr val="374151"/>
              </a:solidFill>
              <a:effectLst/>
            </a:endParaRPr>
          </a:p>
          <a:p>
            <a:pPr algn="l">
              <a:lnSpc>
                <a:spcPct val="150000"/>
              </a:lnSpc>
              <a:buFont typeface="Wingdings" panose="05000000000000000000" pitchFamily="2" charset="2"/>
              <a:buChar char="v"/>
            </a:pPr>
            <a:r>
              <a:rPr lang="en-US" b="0" i="0" dirty="0">
                <a:solidFill>
                  <a:srgbClr val="374151"/>
                </a:solidFill>
                <a:effectLst/>
              </a:rPr>
              <a:t>Transitioning from a successful model in a controlled environment to a real-world deployment can be challenging.</a:t>
            </a:r>
          </a:p>
          <a:p>
            <a:pPr marL="0" indent="0" algn="l">
              <a:buNone/>
            </a:pPr>
            <a:endParaRPr lang="en-US" b="0" i="0" dirty="0">
              <a:solidFill>
                <a:srgbClr val="374151"/>
              </a:solidFill>
              <a:effectLst/>
            </a:endParaRPr>
          </a:p>
        </p:txBody>
      </p:sp>
    </p:spTree>
    <p:extLst>
      <p:ext uri="{BB962C8B-B14F-4D97-AF65-F5344CB8AC3E}">
        <p14:creationId xmlns:p14="http://schemas.microsoft.com/office/powerpoint/2010/main" val="390167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3000"/>
            <a:lum/>
          </a:blip>
          <a:srcRect/>
          <a:tile tx="0" ty="0" sx="100000" sy="100000" flip="none" algn="tl"/>
        </a:blipFill>
        <a:effectLst/>
      </p:bgPr>
    </p:bg>
    <p:spTree>
      <p:nvGrpSpPr>
        <p:cNvPr id="1" name="">
          <a:extLst>
            <a:ext uri="{FF2B5EF4-FFF2-40B4-BE49-F238E27FC236}">
              <a16:creationId xmlns:a16="http://schemas.microsoft.com/office/drawing/2014/main" id="{262C6162-6C6D-BCD8-C531-8E804EFEA9FB}"/>
            </a:ext>
          </a:extLst>
        </p:cNvPr>
        <p:cNvGrpSpPr/>
        <p:nvPr/>
      </p:nvGrpSpPr>
      <p:grpSpPr>
        <a:xfrm>
          <a:off x="0" y="0"/>
          <a:ext cx="0" cy="0"/>
          <a:chOff x="0" y="0"/>
          <a:chExt cx="0" cy="0"/>
        </a:xfrm>
      </p:grpSpPr>
      <p:pic>
        <p:nvPicPr>
          <p:cNvPr id="1026" name="Picture 2" descr="Music Seamless Border With Musical Instruments And Hand Drown Sound Stuff.  Template For Flyer, Banner, Poster, Brochure, Cover Illustration 56882220 -  Megapixl">
            <a:extLst>
              <a:ext uri="{FF2B5EF4-FFF2-40B4-BE49-F238E27FC236}">
                <a16:creationId xmlns:a16="http://schemas.microsoft.com/office/drawing/2014/main" id="{FC547F71-DD03-4168-9657-EB13F71A95E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6573" b="4539"/>
          <a:stretch/>
        </p:blipFill>
        <p:spPr bwMode="auto">
          <a:xfrm>
            <a:off x="0" y="0"/>
            <a:ext cx="287067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A0CC781-7E3D-D737-EBAA-70C9DA79636C}"/>
              </a:ext>
            </a:extLst>
          </p:cNvPr>
          <p:cNvSpPr>
            <a:spLocks noGrp="1"/>
          </p:cNvSpPr>
          <p:nvPr>
            <p:ph type="title"/>
          </p:nvPr>
        </p:nvSpPr>
        <p:spPr>
          <a:xfrm>
            <a:off x="4038532" y="209994"/>
            <a:ext cx="6767513" cy="1143000"/>
          </a:xfrm>
        </p:spPr>
        <p:txBody>
          <a:bodyPr/>
          <a:lstStyle/>
          <a:p>
            <a:pPr algn="ctr"/>
            <a:r>
              <a:rPr lang="en-IN" dirty="0"/>
              <a:t>Conclusion</a:t>
            </a:r>
          </a:p>
        </p:txBody>
      </p:sp>
      <p:sp>
        <p:nvSpPr>
          <p:cNvPr id="3" name="TextBox 2">
            <a:extLst>
              <a:ext uri="{FF2B5EF4-FFF2-40B4-BE49-F238E27FC236}">
                <a16:creationId xmlns:a16="http://schemas.microsoft.com/office/drawing/2014/main" id="{557D8987-B24D-25A2-AB8F-D19F84AA7283}"/>
              </a:ext>
            </a:extLst>
          </p:cNvPr>
          <p:cNvSpPr txBox="1"/>
          <p:nvPr/>
        </p:nvSpPr>
        <p:spPr>
          <a:xfrm>
            <a:off x="3570051" y="1643974"/>
            <a:ext cx="7052553" cy="3170099"/>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rgbClr val="0D0D0D"/>
                </a:solidFill>
                <a:effectLst/>
                <a:latin typeface="Söhne"/>
              </a:rPr>
              <a:t>Content-Based Filtering has provided personalized recommendations by analyzing item attributes and user preferences. It created user profiles based on past interactions and recommends items with features that match the user's preferences.</a:t>
            </a:r>
          </a:p>
          <a:p>
            <a:pPr marL="285750" indent="-285750">
              <a:buFont typeface="Arial" panose="020B0604020202020204" pitchFamily="34" charset="0"/>
              <a:buChar char="•"/>
            </a:pPr>
            <a:endParaRPr lang="en-US" sz="2000" dirty="0">
              <a:solidFill>
                <a:srgbClr val="0D0D0D"/>
              </a:solidFill>
              <a:latin typeface="Söhne"/>
            </a:endParaRPr>
          </a:p>
          <a:p>
            <a:pPr marL="285750" indent="-285750">
              <a:buFont typeface="Arial" panose="020B0604020202020204" pitchFamily="34" charset="0"/>
              <a:buChar char="•"/>
            </a:pPr>
            <a:endParaRPr lang="en-US" sz="2000" b="0" i="0" dirty="0">
              <a:solidFill>
                <a:srgbClr val="0D0D0D"/>
              </a:solidFill>
              <a:effectLst/>
              <a:latin typeface="Söhne"/>
            </a:endParaRPr>
          </a:p>
          <a:p>
            <a:pPr marL="285750" indent="-285750">
              <a:buFont typeface="Arial" panose="020B0604020202020204" pitchFamily="34" charset="0"/>
              <a:buChar char="•"/>
            </a:pPr>
            <a:r>
              <a:rPr lang="en-US" sz="2000" b="0" i="0" dirty="0">
                <a:solidFill>
                  <a:srgbClr val="0D0D0D"/>
                </a:solidFill>
                <a:effectLst/>
                <a:latin typeface="Söhne"/>
              </a:rPr>
              <a:t> Overall, CBF  has been effective for recommending items based on their intrinsic characteristics for this recommendation scenario.</a:t>
            </a:r>
            <a:endParaRPr lang="en-IN" sz="2000" dirty="0"/>
          </a:p>
        </p:txBody>
      </p:sp>
    </p:spTree>
    <p:extLst>
      <p:ext uri="{BB962C8B-B14F-4D97-AF65-F5344CB8AC3E}">
        <p14:creationId xmlns:p14="http://schemas.microsoft.com/office/powerpoint/2010/main" val="36311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3000"/>
            <a:lum/>
          </a:blip>
          <a:srcRect/>
          <a:tile tx="0" ty="0" sx="100000" sy="100000" flip="none" algn="tl"/>
        </a:blipFill>
        <a:effectLst/>
      </p:bgPr>
    </p:bg>
    <p:spTree>
      <p:nvGrpSpPr>
        <p:cNvPr id="1" name="">
          <a:extLst>
            <a:ext uri="{FF2B5EF4-FFF2-40B4-BE49-F238E27FC236}">
              <a16:creationId xmlns:a16="http://schemas.microsoft.com/office/drawing/2014/main" id="{73C77E32-28CE-9C73-551C-AF4B5215C3FA}"/>
            </a:ext>
          </a:extLst>
        </p:cNvPr>
        <p:cNvGrpSpPr/>
        <p:nvPr/>
      </p:nvGrpSpPr>
      <p:grpSpPr>
        <a:xfrm>
          <a:off x="0" y="0"/>
          <a:ext cx="0" cy="0"/>
          <a:chOff x="0" y="0"/>
          <a:chExt cx="0" cy="0"/>
        </a:xfrm>
      </p:grpSpPr>
      <p:pic>
        <p:nvPicPr>
          <p:cNvPr id="1026" name="Picture 2" descr="Music Seamless Border With Musical Instruments And Hand Drown Sound Stuff.  Template For Flyer, Banner, Poster, Brochure, Cover Illustration 56882220 -  Megapixl">
            <a:extLst>
              <a:ext uri="{FF2B5EF4-FFF2-40B4-BE49-F238E27FC236}">
                <a16:creationId xmlns:a16="http://schemas.microsoft.com/office/drawing/2014/main" id="{A60B6280-09B0-0748-D7E7-B7A07B443EC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6573" b="4539"/>
          <a:stretch/>
        </p:blipFill>
        <p:spPr bwMode="auto">
          <a:xfrm>
            <a:off x="0" y="0"/>
            <a:ext cx="2870673"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B4E97201-B51F-A53B-9927-9C22B56C0A06}"/>
              </a:ext>
            </a:extLst>
          </p:cNvPr>
          <p:cNvSpPr>
            <a:spLocks noGrp="1"/>
          </p:cNvSpPr>
          <p:nvPr>
            <p:ph type="title"/>
          </p:nvPr>
        </p:nvSpPr>
        <p:spPr>
          <a:xfrm>
            <a:off x="3991439" y="111698"/>
            <a:ext cx="6767513" cy="1143000"/>
          </a:xfrm>
        </p:spPr>
        <p:txBody>
          <a:bodyPr/>
          <a:lstStyle/>
          <a:p>
            <a:pPr algn="ctr"/>
            <a:r>
              <a:rPr lang="en-IN" dirty="0"/>
              <a:t>References</a:t>
            </a:r>
          </a:p>
        </p:txBody>
      </p:sp>
    </p:spTree>
    <p:extLst>
      <p:ext uri="{BB962C8B-B14F-4D97-AF65-F5344CB8AC3E}">
        <p14:creationId xmlns:p14="http://schemas.microsoft.com/office/powerpoint/2010/main" val="1840443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3000"/>
            <a:lum/>
          </a:blip>
          <a:srcRect/>
          <a:tile tx="0" ty="0" sx="100000" sy="100000" flip="none" algn="tl"/>
        </a:blipFill>
        <a:effectLst/>
      </p:bgPr>
    </p:bg>
    <p:spTree>
      <p:nvGrpSpPr>
        <p:cNvPr id="1" name="">
          <a:extLst>
            <a:ext uri="{FF2B5EF4-FFF2-40B4-BE49-F238E27FC236}">
              <a16:creationId xmlns:a16="http://schemas.microsoft.com/office/drawing/2014/main" id="{12F814D3-4AFA-71B0-2B6B-C1AAF056DCDD}"/>
            </a:ext>
          </a:extLst>
        </p:cNvPr>
        <p:cNvGrpSpPr/>
        <p:nvPr/>
      </p:nvGrpSpPr>
      <p:grpSpPr>
        <a:xfrm>
          <a:off x="0" y="0"/>
          <a:ext cx="0" cy="0"/>
          <a:chOff x="0" y="0"/>
          <a:chExt cx="0" cy="0"/>
        </a:xfrm>
      </p:grpSpPr>
      <p:pic>
        <p:nvPicPr>
          <p:cNvPr id="1026" name="Picture 2" descr="Music Seamless Border With Musical Instruments And Hand Drown Sound Stuff.  Template For Flyer, Banner, Poster, Brochure, Cover Illustration 56882220 -  Megapixl">
            <a:extLst>
              <a:ext uri="{FF2B5EF4-FFF2-40B4-BE49-F238E27FC236}">
                <a16:creationId xmlns:a16="http://schemas.microsoft.com/office/drawing/2014/main" id="{B1B2808C-D8E1-C883-58B4-EB6EAEC489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6573" b="4539"/>
          <a:stretch/>
        </p:blipFill>
        <p:spPr bwMode="auto">
          <a:xfrm>
            <a:off x="0" y="0"/>
            <a:ext cx="287067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a:extLst>
              <a:ext uri="{FF2B5EF4-FFF2-40B4-BE49-F238E27FC236}">
                <a16:creationId xmlns:a16="http://schemas.microsoft.com/office/drawing/2014/main" id="{64191B8A-D74C-5BCB-5B25-20B4CA015158}"/>
              </a:ext>
            </a:extLst>
          </p:cNvPr>
          <p:cNvSpPr>
            <a:spLocks noGrp="1" noChangeArrowheads="1"/>
          </p:cNvSpPr>
          <p:nvPr>
            <p:ph type="title"/>
          </p:nvPr>
        </p:nvSpPr>
        <p:spPr>
          <a:xfrm>
            <a:off x="2051050" y="260350"/>
            <a:ext cx="6842125" cy="1366838"/>
          </a:xfrm>
        </p:spPr>
        <p:txBody>
          <a:bodyPr/>
          <a:lstStyle/>
          <a:p>
            <a:pPr algn="ctr"/>
            <a:r>
              <a:rPr lang="en-US"/>
              <a:t>Concepts:</a:t>
            </a:r>
            <a:endParaRPr lang="uk-UA" dirty="0"/>
          </a:p>
        </p:txBody>
      </p:sp>
      <p:sp>
        <p:nvSpPr>
          <p:cNvPr id="3" name="Rectangle 3">
            <a:extLst>
              <a:ext uri="{FF2B5EF4-FFF2-40B4-BE49-F238E27FC236}">
                <a16:creationId xmlns:a16="http://schemas.microsoft.com/office/drawing/2014/main" id="{47BDAB2F-BB02-6256-A041-AC82300D0141}"/>
              </a:ext>
            </a:extLst>
          </p:cNvPr>
          <p:cNvSpPr txBox="1">
            <a:spLocks noChangeArrowheads="1"/>
          </p:cNvSpPr>
          <p:nvPr/>
        </p:nvSpPr>
        <p:spPr>
          <a:xfrm>
            <a:off x="3714480" y="1746689"/>
            <a:ext cx="6842125" cy="475138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ko-KR" dirty="0">
                <a:ea typeface="굴림" charset="-127"/>
              </a:rPr>
              <a:t>Problem Statement</a:t>
            </a:r>
          </a:p>
          <a:p>
            <a:pPr>
              <a:lnSpc>
                <a:spcPct val="150000"/>
              </a:lnSpc>
            </a:pPr>
            <a:r>
              <a:rPr lang="en-US" altLang="ko-KR" dirty="0">
                <a:ea typeface="굴림" charset="-127"/>
              </a:rPr>
              <a:t>Abstract</a:t>
            </a:r>
          </a:p>
          <a:p>
            <a:pPr>
              <a:lnSpc>
                <a:spcPct val="150000"/>
              </a:lnSpc>
            </a:pPr>
            <a:r>
              <a:rPr lang="en-US" altLang="ko-KR" dirty="0">
                <a:ea typeface="굴림" charset="-127"/>
              </a:rPr>
              <a:t>Project Architecture</a:t>
            </a:r>
          </a:p>
          <a:p>
            <a:pPr>
              <a:lnSpc>
                <a:spcPct val="150000"/>
              </a:lnSpc>
            </a:pPr>
            <a:r>
              <a:rPr lang="en-US" altLang="ko-KR" dirty="0">
                <a:ea typeface="굴림" charset="-127"/>
              </a:rPr>
              <a:t>Exploratory Data Analysis</a:t>
            </a:r>
          </a:p>
          <a:p>
            <a:pPr>
              <a:lnSpc>
                <a:spcPct val="150000"/>
              </a:lnSpc>
            </a:pPr>
            <a:r>
              <a:rPr lang="en-US" altLang="ko-KR" dirty="0">
                <a:ea typeface="굴림" charset="-127"/>
              </a:rPr>
              <a:t>Model Building</a:t>
            </a:r>
          </a:p>
          <a:p>
            <a:pPr>
              <a:lnSpc>
                <a:spcPct val="150000"/>
              </a:lnSpc>
            </a:pPr>
            <a:r>
              <a:rPr lang="en-US" altLang="ko-KR" dirty="0">
                <a:ea typeface="굴림" charset="-127"/>
              </a:rPr>
              <a:t>Deployment</a:t>
            </a:r>
          </a:p>
          <a:p>
            <a:pPr>
              <a:lnSpc>
                <a:spcPct val="150000"/>
              </a:lnSpc>
            </a:pPr>
            <a:r>
              <a:rPr lang="en-US" altLang="ko-KR" dirty="0">
                <a:ea typeface="굴림" charset="-127"/>
              </a:rPr>
              <a:t>Conclusion</a:t>
            </a:r>
          </a:p>
        </p:txBody>
      </p:sp>
    </p:spTree>
    <p:extLst>
      <p:ext uri="{BB962C8B-B14F-4D97-AF65-F5344CB8AC3E}">
        <p14:creationId xmlns:p14="http://schemas.microsoft.com/office/powerpoint/2010/main" val="1584653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Song Spotlight: &quot;Thank You For The Music&quot; - Soundscaping Source">
            <a:extLst>
              <a:ext uri="{FF2B5EF4-FFF2-40B4-BE49-F238E27FC236}">
                <a16:creationId xmlns:a16="http://schemas.microsoft.com/office/drawing/2014/main" id="{A11DFF94-58C3-0A7F-8AC2-A2AF6F3658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2519"/>
          <a:stretch/>
        </p:blipFill>
        <p:spPr bwMode="auto">
          <a:xfrm>
            <a:off x="0" y="0"/>
            <a:ext cx="12191999" cy="6832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1658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3000"/>
            <a:lum/>
          </a:blip>
          <a:srcRect/>
          <a:tile tx="0" ty="0" sx="100000" sy="100000" flip="none" algn="tl"/>
        </a:blipFill>
        <a:effectLst/>
      </p:bgPr>
    </p:bg>
    <p:spTree>
      <p:nvGrpSpPr>
        <p:cNvPr id="1" name=""/>
        <p:cNvGrpSpPr/>
        <p:nvPr/>
      </p:nvGrpSpPr>
      <p:grpSpPr>
        <a:xfrm>
          <a:off x="0" y="0"/>
          <a:ext cx="0" cy="0"/>
          <a:chOff x="0" y="0"/>
          <a:chExt cx="0" cy="0"/>
        </a:xfrm>
      </p:grpSpPr>
      <p:pic>
        <p:nvPicPr>
          <p:cNvPr id="1026" name="Picture 2" descr="Music Seamless Border With Musical Instruments And Hand Drown Sound Stuff.  Template For Flyer, Banner, Poster, Brochure, Cover Illustration 56882220 -  Megapixl">
            <a:extLst>
              <a:ext uri="{FF2B5EF4-FFF2-40B4-BE49-F238E27FC236}">
                <a16:creationId xmlns:a16="http://schemas.microsoft.com/office/drawing/2014/main" id="{23370986-AF88-BE44-47B5-38441D985B7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6573" b="4539"/>
          <a:stretch/>
        </p:blipFill>
        <p:spPr bwMode="auto">
          <a:xfrm>
            <a:off x="0" y="0"/>
            <a:ext cx="2870673"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a:extLst>
              <a:ext uri="{FF2B5EF4-FFF2-40B4-BE49-F238E27FC236}">
                <a16:creationId xmlns:a16="http://schemas.microsoft.com/office/drawing/2014/main" id="{0415876C-D3A7-0D4C-CD1B-96333B6848C1}"/>
              </a:ext>
            </a:extLst>
          </p:cNvPr>
          <p:cNvSpPr>
            <a:spLocks noGrp="1" noChangeArrowheads="1"/>
          </p:cNvSpPr>
          <p:nvPr>
            <p:ph type="title"/>
          </p:nvPr>
        </p:nvSpPr>
        <p:spPr>
          <a:xfrm>
            <a:off x="3805068" y="903068"/>
            <a:ext cx="6767513" cy="1211263"/>
          </a:xfrm>
        </p:spPr>
        <p:txBody>
          <a:bodyPr>
            <a:normAutofit fontScale="90000"/>
          </a:bodyPr>
          <a:lstStyle/>
          <a:p>
            <a:pPr algn="ctr"/>
            <a:r>
              <a:rPr lang="en-US" altLang="ko-KR" dirty="0">
                <a:ea typeface="굴림" charset="-127"/>
              </a:rPr>
              <a:t>Problem Statement</a:t>
            </a:r>
            <a:br>
              <a:rPr lang="en-US" altLang="ko-KR" dirty="0">
                <a:ea typeface="굴림" charset="-127"/>
              </a:rPr>
            </a:br>
            <a:endParaRPr lang="en-US" dirty="0"/>
          </a:p>
        </p:txBody>
      </p:sp>
      <p:sp>
        <p:nvSpPr>
          <p:cNvPr id="9" name="Rectangle 3">
            <a:extLst>
              <a:ext uri="{FF2B5EF4-FFF2-40B4-BE49-F238E27FC236}">
                <a16:creationId xmlns:a16="http://schemas.microsoft.com/office/drawing/2014/main" id="{970B45CA-43F8-FBE7-281E-30EF8BE68F5C}"/>
              </a:ext>
            </a:extLst>
          </p:cNvPr>
          <p:cNvSpPr txBox="1">
            <a:spLocks noChangeArrowheads="1"/>
          </p:cNvSpPr>
          <p:nvPr/>
        </p:nvSpPr>
        <p:spPr>
          <a:xfrm>
            <a:off x="3805069" y="1508700"/>
            <a:ext cx="6767513" cy="4824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ko-KR" dirty="0">
              <a:ea typeface="굴림" charset="-127"/>
            </a:endParaRPr>
          </a:p>
          <a:p>
            <a:pPr>
              <a:lnSpc>
                <a:spcPct val="150000"/>
              </a:lnSpc>
            </a:pPr>
            <a:r>
              <a:rPr lang="en-IN" sz="2400" dirty="0">
                <a:ea typeface="Arial" panose="020B0604020202020204" pitchFamily="34" charset="0"/>
              </a:rPr>
              <a:t>This is a recommendation system project, </a:t>
            </a:r>
            <a:r>
              <a:rPr lang="en-US" sz="2400" dirty="0"/>
              <a:t>that analyzes user preferences and to provide personalized recommendations. This system aims to simplify decision-making, enhance music discovery, and improve the overall user experience.</a:t>
            </a:r>
          </a:p>
          <a:p>
            <a:pPr>
              <a:lnSpc>
                <a:spcPct val="150000"/>
              </a:lnSpc>
            </a:pPr>
            <a:r>
              <a:rPr lang="en-IN" sz="2400" dirty="0"/>
              <a:t>The data file contains 331616 rows × 25 columns</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34717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3000"/>
            <a:lum/>
          </a:blip>
          <a:srcRect/>
          <a:tile tx="0" ty="0" sx="100000" sy="100000" flip="none" algn="tl"/>
        </a:blipFill>
        <a:effectLst/>
      </p:bgPr>
    </p:bg>
    <p:spTree>
      <p:nvGrpSpPr>
        <p:cNvPr id="1" name="">
          <a:extLst>
            <a:ext uri="{FF2B5EF4-FFF2-40B4-BE49-F238E27FC236}">
              <a16:creationId xmlns:a16="http://schemas.microsoft.com/office/drawing/2014/main" id="{9C6FE8B2-3525-A411-3029-E0DB782A33D3}"/>
            </a:ext>
          </a:extLst>
        </p:cNvPr>
        <p:cNvGrpSpPr/>
        <p:nvPr/>
      </p:nvGrpSpPr>
      <p:grpSpPr>
        <a:xfrm>
          <a:off x="0" y="0"/>
          <a:ext cx="0" cy="0"/>
          <a:chOff x="0" y="0"/>
          <a:chExt cx="0" cy="0"/>
        </a:xfrm>
      </p:grpSpPr>
      <p:pic>
        <p:nvPicPr>
          <p:cNvPr id="1026" name="Picture 2" descr="Music Seamless Border With Musical Instruments And Hand Drown Sound Stuff.  Template For Flyer, Banner, Poster, Brochure, Cover Illustration 56882220 -  Megapixl">
            <a:extLst>
              <a:ext uri="{FF2B5EF4-FFF2-40B4-BE49-F238E27FC236}">
                <a16:creationId xmlns:a16="http://schemas.microsoft.com/office/drawing/2014/main" id="{F902C088-FBDC-C1EC-CB63-F40DB74C28F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6573" b="4539"/>
          <a:stretch/>
        </p:blipFill>
        <p:spPr bwMode="auto">
          <a:xfrm>
            <a:off x="0" y="0"/>
            <a:ext cx="287067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5965C0F-108C-2580-E743-254EC6ADE832}"/>
              </a:ext>
            </a:extLst>
          </p:cNvPr>
          <p:cNvSpPr>
            <a:spLocks noGrp="1"/>
          </p:cNvSpPr>
          <p:nvPr>
            <p:ph type="title"/>
          </p:nvPr>
        </p:nvSpPr>
        <p:spPr>
          <a:xfrm>
            <a:off x="3396507" y="296863"/>
            <a:ext cx="6767513" cy="1143000"/>
          </a:xfrm>
        </p:spPr>
        <p:txBody>
          <a:bodyPr/>
          <a:lstStyle/>
          <a:p>
            <a:pPr algn="ctr"/>
            <a:r>
              <a:rPr lang="en-IN" dirty="0"/>
              <a:t>Abstract</a:t>
            </a:r>
          </a:p>
        </p:txBody>
      </p:sp>
      <p:sp>
        <p:nvSpPr>
          <p:cNvPr id="3" name="Content Placeholder 2">
            <a:extLst>
              <a:ext uri="{FF2B5EF4-FFF2-40B4-BE49-F238E27FC236}">
                <a16:creationId xmlns:a16="http://schemas.microsoft.com/office/drawing/2014/main" id="{7969D559-30C1-9351-3A59-349F872AB400}"/>
              </a:ext>
            </a:extLst>
          </p:cNvPr>
          <p:cNvSpPr>
            <a:spLocks noGrp="1"/>
          </p:cNvSpPr>
          <p:nvPr>
            <p:ph idx="1"/>
          </p:nvPr>
        </p:nvSpPr>
        <p:spPr>
          <a:xfrm>
            <a:off x="3970438" y="1590473"/>
            <a:ext cx="6778625" cy="4525963"/>
          </a:xfrm>
        </p:spPr>
        <p:txBody>
          <a:bodyPr>
            <a:normAutofit fontScale="85000" lnSpcReduction="10000"/>
          </a:bodyPr>
          <a:lstStyle/>
          <a:p>
            <a:pPr marL="0" indent="0">
              <a:lnSpc>
                <a:spcPct val="150000"/>
              </a:lnSpc>
              <a:buNone/>
            </a:pPr>
            <a:r>
              <a:rPr lang="en-US" b="0" i="0" dirty="0">
                <a:solidFill>
                  <a:srgbClr val="0D0D0D"/>
                </a:solidFill>
                <a:effectLst/>
                <a:latin typeface="Söhne"/>
              </a:rPr>
              <a:t>By analyzing factors such as music genres, artists, listening history, and device compatibility, the model categorizes users into specific segments and provides targeted recommendations. Leveraging machine learning techniques, user data, and device compatibility information, the system offers personalized recommendations tailored to individual preferences and usage patterns. </a:t>
            </a:r>
            <a:endParaRPr lang="en-IN" dirty="0"/>
          </a:p>
        </p:txBody>
      </p:sp>
    </p:spTree>
    <p:extLst>
      <p:ext uri="{BB962C8B-B14F-4D97-AF65-F5344CB8AC3E}">
        <p14:creationId xmlns:p14="http://schemas.microsoft.com/office/powerpoint/2010/main" val="1918668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3000"/>
            <a:lum/>
          </a:blip>
          <a:srcRect/>
          <a:tile tx="0" ty="0" sx="100000" sy="100000" flip="none" algn="tl"/>
        </a:blipFill>
        <a:effectLst/>
      </p:bgPr>
    </p:bg>
    <p:spTree>
      <p:nvGrpSpPr>
        <p:cNvPr id="1" name="">
          <a:extLst>
            <a:ext uri="{FF2B5EF4-FFF2-40B4-BE49-F238E27FC236}">
              <a16:creationId xmlns:a16="http://schemas.microsoft.com/office/drawing/2014/main" id="{C97D2588-E0B2-B246-ED90-FDCC2F9E1C13}"/>
            </a:ext>
          </a:extLst>
        </p:cNvPr>
        <p:cNvGrpSpPr/>
        <p:nvPr/>
      </p:nvGrpSpPr>
      <p:grpSpPr>
        <a:xfrm>
          <a:off x="0" y="0"/>
          <a:ext cx="0" cy="0"/>
          <a:chOff x="0" y="0"/>
          <a:chExt cx="0" cy="0"/>
        </a:xfrm>
      </p:grpSpPr>
      <p:pic>
        <p:nvPicPr>
          <p:cNvPr id="1026" name="Picture 2" descr="Music Seamless Border With Musical Instruments And Hand Drown Sound Stuff.  Template For Flyer, Banner, Poster, Brochure, Cover Illustration 56882220 -  Megapixl">
            <a:extLst>
              <a:ext uri="{FF2B5EF4-FFF2-40B4-BE49-F238E27FC236}">
                <a16:creationId xmlns:a16="http://schemas.microsoft.com/office/drawing/2014/main" id="{3F04F1F1-87E0-3B96-CF65-A910973DE0C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6573" b="4539"/>
          <a:stretch/>
        </p:blipFill>
        <p:spPr bwMode="auto">
          <a:xfrm>
            <a:off x="0" y="0"/>
            <a:ext cx="287067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D6B1BBE-6437-3585-017A-F1F04FD3A3FF}"/>
              </a:ext>
            </a:extLst>
          </p:cNvPr>
          <p:cNvSpPr>
            <a:spLocks noGrp="1"/>
          </p:cNvSpPr>
          <p:nvPr>
            <p:ph type="title"/>
          </p:nvPr>
        </p:nvSpPr>
        <p:spPr>
          <a:xfrm>
            <a:off x="3863435" y="313548"/>
            <a:ext cx="6767513" cy="1143000"/>
          </a:xfrm>
        </p:spPr>
        <p:txBody>
          <a:bodyPr>
            <a:normAutofit fontScale="90000"/>
          </a:bodyPr>
          <a:lstStyle/>
          <a:p>
            <a:pPr algn="ctr"/>
            <a:r>
              <a:rPr lang="en-US" altLang="ko-KR" dirty="0">
                <a:ea typeface="굴림" charset="-127"/>
              </a:rPr>
              <a:t>Project Architecture</a:t>
            </a:r>
            <a:br>
              <a:rPr lang="en-US" altLang="ko-KR" dirty="0">
                <a:ea typeface="굴림" charset="-127"/>
              </a:rPr>
            </a:br>
            <a:endParaRPr lang="en-IN" dirty="0"/>
          </a:p>
        </p:txBody>
      </p:sp>
      <p:pic>
        <p:nvPicPr>
          <p:cNvPr id="2050" name="Picture 2">
            <a:extLst>
              <a:ext uri="{FF2B5EF4-FFF2-40B4-BE49-F238E27FC236}">
                <a16:creationId xmlns:a16="http://schemas.microsoft.com/office/drawing/2014/main" id="{9391E745-64A5-5201-93A2-39EFE0BF01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9052" y="1878958"/>
            <a:ext cx="8334375" cy="2897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611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3000"/>
            <a:lum/>
          </a:blip>
          <a:srcRect/>
          <a:tile tx="0" ty="0" sx="100000" sy="100000" flip="none" algn="tl"/>
        </a:blipFill>
        <a:effectLst/>
      </p:bgPr>
    </p:bg>
    <p:spTree>
      <p:nvGrpSpPr>
        <p:cNvPr id="1" name="">
          <a:extLst>
            <a:ext uri="{FF2B5EF4-FFF2-40B4-BE49-F238E27FC236}">
              <a16:creationId xmlns:a16="http://schemas.microsoft.com/office/drawing/2014/main" id="{E4EBA219-4FAA-FED4-C8F3-67FBD48A7E8F}"/>
            </a:ext>
          </a:extLst>
        </p:cNvPr>
        <p:cNvGrpSpPr/>
        <p:nvPr/>
      </p:nvGrpSpPr>
      <p:grpSpPr>
        <a:xfrm>
          <a:off x="0" y="0"/>
          <a:ext cx="0" cy="0"/>
          <a:chOff x="0" y="0"/>
          <a:chExt cx="0" cy="0"/>
        </a:xfrm>
      </p:grpSpPr>
      <p:pic>
        <p:nvPicPr>
          <p:cNvPr id="1026" name="Picture 2" descr="Music Seamless Border With Musical Instruments And Hand Drown Sound Stuff.  Template For Flyer, Banner, Poster, Brochure, Cover Illustration 56882220 -  Megapixl">
            <a:extLst>
              <a:ext uri="{FF2B5EF4-FFF2-40B4-BE49-F238E27FC236}">
                <a16:creationId xmlns:a16="http://schemas.microsoft.com/office/drawing/2014/main" id="{3FDC9489-E19F-EA69-41AC-C1812CC94C0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6573" b="4539"/>
          <a:stretch/>
        </p:blipFill>
        <p:spPr bwMode="auto">
          <a:xfrm>
            <a:off x="0" y="0"/>
            <a:ext cx="2870673"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73D2E13D-E293-1763-7302-A862ED4972E1}"/>
              </a:ext>
            </a:extLst>
          </p:cNvPr>
          <p:cNvSpPr>
            <a:spLocks noGrp="1"/>
          </p:cNvSpPr>
          <p:nvPr>
            <p:ph type="title"/>
          </p:nvPr>
        </p:nvSpPr>
        <p:spPr>
          <a:xfrm>
            <a:off x="4981994" y="87549"/>
            <a:ext cx="4452536" cy="855724"/>
          </a:xfrm>
        </p:spPr>
        <p:txBody>
          <a:bodyPr/>
          <a:lstStyle/>
          <a:p>
            <a:r>
              <a:rPr lang="en-US" b="1" dirty="0">
                <a:solidFill>
                  <a:schemeClr val="tx1">
                    <a:lumMod val="75000"/>
                  </a:schemeClr>
                </a:solidFill>
              </a:rPr>
              <a:t>DATASET DETAILS</a:t>
            </a:r>
            <a:endParaRPr lang="en-IN" b="1" dirty="0">
              <a:solidFill>
                <a:schemeClr val="tx1">
                  <a:lumMod val="75000"/>
                </a:schemeClr>
              </a:solidFill>
            </a:endParaRPr>
          </a:p>
        </p:txBody>
      </p:sp>
      <p:pic>
        <p:nvPicPr>
          <p:cNvPr id="10" name="Picture 9">
            <a:extLst>
              <a:ext uri="{FF2B5EF4-FFF2-40B4-BE49-F238E27FC236}">
                <a16:creationId xmlns:a16="http://schemas.microsoft.com/office/drawing/2014/main" id="{15775F6E-983C-84C4-4BF3-EA58BF07B6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2550" y="1334029"/>
            <a:ext cx="6354550" cy="4189941"/>
          </a:xfrm>
          <a:prstGeom prst="rect">
            <a:avLst/>
          </a:prstGeom>
        </p:spPr>
      </p:pic>
      <p:sp>
        <p:nvSpPr>
          <p:cNvPr id="11" name="TextBox 10">
            <a:extLst>
              <a:ext uri="{FF2B5EF4-FFF2-40B4-BE49-F238E27FC236}">
                <a16:creationId xmlns:a16="http://schemas.microsoft.com/office/drawing/2014/main" id="{80775D1A-D8AE-136E-D45F-D95FFD91A953}"/>
              </a:ext>
            </a:extLst>
          </p:cNvPr>
          <p:cNvSpPr txBox="1"/>
          <p:nvPr/>
        </p:nvSpPr>
        <p:spPr>
          <a:xfrm>
            <a:off x="3467929" y="5712889"/>
            <a:ext cx="8183792" cy="792781"/>
          </a:xfrm>
          <a:prstGeom prst="rect">
            <a:avLst/>
          </a:prstGeom>
          <a:noFill/>
        </p:spPr>
        <p:txBody>
          <a:bodyPr wrap="square" rtlCol="0">
            <a:spAutoFit/>
          </a:bodyPr>
          <a:lstStyle/>
          <a:p>
            <a:pPr marL="214313" indent="-214313">
              <a:lnSpc>
                <a:spcPct val="150000"/>
              </a:lnSpc>
              <a:buFont typeface="Wingdings" panose="05000000000000000000" pitchFamily="2" charset="2"/>
              <a:buChar char="q"/>
            </a:pPr>
            <a:r>
              <a:rPr lang="en-US" sz="1600" dirty="0">
                <a:solidFill>
                  <a:srgbClr val="008080"/>
                </a:solidFill>
              </a:rPr>
              <a:t>There are Numerical variables and as well as Categorical.</a:t>
            </a:r>
          </a:p>
          <a:p>
            <a:pPr marL="214313" indent="-214313">
              <a:lnSpc>
                <a:spcPct val="150000"/>
              </a:lnSpc>
              <a:buFont typeface="Wingdings" panose="05000000000000000000" pitchFamily="2" charset="2"/>
              <a:buChar char="q"/>
            </a:pPr>
            <a:r>
              <a:rPr lang="en-IN" sz="1600" dirty="0">
                <a:solidFill>
                  <a:srgbClr val="008080"/>
                </a:solidFill>
              </a:rPr>
              <a:t>Popularity column is under focus.</a:t>
            </a:r>
          </a:p>
        </p:txBody>
      </p:sp>
    </p:spTree>
    <p:extLst>
      <p:ext uri="{BB962C8B-B14F-4D97-AF65-F5344CB8AC3E}">
        <p14:creationId xmlns:p14="http://schemas.microsoft.com/office/powerpoint/2010/main" val="2718282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3000"/>
            <a:lum/>
          </a:blip>
          <a:srcRect/>
          <a:tile tx="0" ty="0" sx="100000" sy="100000" flip="none" algn="tl"/>
        </a:blipFill>
        <a:effectLst/>
      </p:bgPr>
    </p:bg>
    <p:spTree>
      <p:nvGrpSpPr>
        <p:cNvPr id="1" name="">
          <a:extLst>
            <a:ext uri="{FF2B5EF4-FFF2-40B4-BE49-F238E27FC236}">
              <a16:creationId xmlns:a16="http://schemas.microsoft.com/office/drawing/2014/main" id="{4807BA34-A932-7737-CEA6-2150F03BC936}"/>
            </a:ext>
          </a:extLst>
        </p:cNvPr>
        <p:cNvGrpSpPr/>
        <p:nvPr/>
      </p:nvGrpSpPr>
      <p:grpSpPr>
        <a:xfrm>
          <a:off x="0" y="0"/>
          <a:ext cx="0" cy="0"/>
          <a:chOff x="0" y="0"/>
          <a:chExt cx="0" cy="0"/>
        </a:xfrm>
      </p:grpSpPr>
      <p:pic>
        <p:nvPicPr>
          <p:cNvPr id="1026" name="Picture 2" descr="Music Seamless Border With Musical Instruments And Hand Drown Sound Stuff.  Template For Flyer, Banner, Poster, Brochure, Cover Illustration 56882220 -  Megapixl">
            <a:extLst>
              <a:ext uri="{FF2B5EF4-FFF2-40B4-BE49-F238E27FC236}">
                <a16:creationId xmlns:a16="http://schemas.microsoft.com/office/drawing/2014/main" id="{F5FD4218-E913-68D6-4362-089EAFF02EF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6573" b="4539"/>
          <a:stretch/>
        </p:blipFill>
        <p:spPr bwMode="auto">
          <a:xfrm>
            <a:off x="0" y="0"/>
            <a:ext cx="287067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C3C0761-0000-8CED-7A03-C954AEB68CD0}"/>
              </a:ext>
            </a:extLst>
          </p:cNvPr>
          <p:cNvSpPr>
            <a:spLocks noGrp="1"/>
          </p:cNvSpPr>
          <p:nvPr>
            <p:ph type="title"/>
          </p:nvPr>
        </p:nvSpPr>
        <p:spPr>
          <a:xfrm>
            <a:off x="5530774" y="236908"/>
            <a:ext cx="3834245" cy="546320"/>
          </a:xfrm>
        </p:spPr>
        <p:txBody>
          <a:bodyPr>
            <a:normAutofit fontScale="90000"/>
          </a:bodyPr>
          <a:lstStyle/>
          <a:p>
            <a:pPr algn="ctr"/>
            <a:r>
              <a:rPr lang="en-US" b="1" dirty="0">
                <a:solidFill>
                  <a:schemeClr val="tx1">
                    <a:lumMod val="75000"/>
                  </a:schemeClr>
                </a:solidFill>
              </a:rPr>
              <a:t>CORRELATIONS</a:t>
            </a:r>
            <a:endParaRPr lang="en-IN" b="1" dirty="0">
              <a:solidFill>
                <a:schemeClr val="tx1">
                  <a:lumMod val="75000"/>
                </a:schemeClr>
              </a:solidFill>
            </a:endParaRPr>
          </a:p>
        </p:txBody>
      </p:sp>
      <p:pic>
        <p:nvPicPr>
          <p:cNvPr id="4" name="Picture 3">
            <a:extLst>
              <a:ext uri="{FF2B5EF4-FFF2-40B4-BE49-F238E27FC236}">
                <a16:creationId xmlns:a16="http://schemas.microsoft.com/office/drawing/2014/main" id="{ECC26B34-7F70-F47E-60EF-D28D450E26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6981" y="666495"/>
            <a:ext cx="4738829" cy="2949196"/>
          </a:xfrm>
          <a:prstGeom prst="rect">
            <a:avLst/>
          </a:prstGeom>
        </p:spPr>
      </p:pic>
      <p:sp>
        <p:nvSpPr>
          <p:cNvPr id="5" name="TextBox 4">
            <a:extLst>
              <a:ext uri="{FF2B5EF4-FFF2-40B4-BE49-F238E27FC236}">
                <a16:creationId xmlns:a16="http://schemas.microsoft.com/office/drawing/2014/main" id="{7E2E701B-2ED6-79B9-484F-99E47BD811E3}"/>
              </a:ext>
            </a:extLst>
          </p:cNvPr>
          <p:cNvSpPr txBox="1"/>
          <p:nvPr/>
        </p:nvSpPr>
        <p:spPr>
          <a:xfrm>
            <a:off x="7961783" y="940836"/>
            <a:ext cx="3834244" cy="923330"/>
          </a:xfrm>
          <a:prstGeom prst="rect">
            <a:avLst/>
          </a:prstGeom>
          <a:noFill/>
        </p:spPr>
        <p:txBody>
          <a:bodyPr wrap="square" rtlCol="0">
            <a:spAutoFit/>
          </a:bodyPr>
          <a:lstStyle/>
          <a:p>
            <a:pPr algn="ctr"/>
            <a:r>
              <a:rPr lang="en-US" sz="1800" dirty="0">
                <a:solidFill>
                  <a:srgbClr val="008080"/>
                </a:solidFill>
              </a:rPr>
              <a:t>CORRELATION  AMONG THE FEATURES OF THE DATASET USING </a:t>
            </a:r>
            <a:r>
              <a:rPr lang="en-US" dirty="0">
                <a:solidFill>
                  <a:srgbClr val="008080"/>
                </a:solidFill>
              </a:rPr>
              <a:t>CORRELATION MATRIX</a:t>
            </a:r>
            <a:endParaRPr lang="en-IN" sz="1800" dirty="0">
              <a:solidFill>
                <a:srgbClr val="008080"/>
              </a:solidFill>
            </a:endParaRPr>
          </a:p>
        </p:txBody>
      </p:sp>
      <p:pic>
        <p:nvPicPr>
          <p:cNvPr id="6" name="Graphic 5" descr="Arrow: Straight with solid fill">
            <a:extLst>
              <a:ext uri="{FF2B5EF4-FFF2-40B4-BE49-F238E27FC236}">
                <a16:creationId xmlns:a16="http://schemas.microsoft.com/office/drawing/2014/main" id="{C6F2C065-45B0-7359-DC0E-9874CE23FE7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21705" y="1683893"/>
            <a:ext cx="914400" cy="914400"/>
          </a:xfrm>
          <a:prstGeom prst="rect">
            <a:avLst/>
          </a:prstGeom>
        </p:spPr>
      </p:pic>
      <p:pic>
        <p:nvPicPr>
          <p:cNvPr id="8" name="Picture 7">
            <a:extLst>
              <a:ext uri="{FF2B5EF4-FFF2-40B4-BE49-F238E27FC236}">
                <a16:creationId xmlns:a16="http://schemas.microsoft.com/office/drawing/2014/main" id="{F1829CAB-5551-D758-66F6-61779A5B2DF7}"/>
              </a:ext>
            </a:extLst>
          </p:cNvPr>
          <p:cNvPicPr>
            <a:picLocks noChangeAspect="1"/>
          </p:cNvPicPr>
          <p:nvPr/>
        </p:nvPicPr>
        <p:blipFill rotWithShape="1">
          <a:blip r:embed="rId7">
            <a:extLst>
              <a:ext uri="{28A0092B-C50C-407E-A947-70E740481C1C}">
                <a14:useLocalDpi xmlns:a14="http://schemas.microsoft.com/office/drawing/2010/main" val="0"/>
              </a:ext>
            </a:extLst>
          </a:blip>
          <a:srcRect l="7695"/>
          <a:stretch/>
        </p:blipFill>
        <p:spPr>
          <a:xfrm>
            <a:off x="7499580" y="3098358"/>
            <a:ext cx="4692420" cy="3643252"/>
          </a:xfrm>
          <a:prstGeom prst="rect">
            <a:avLst/>
          </a:prstGeom>
        </p:spPr>
      </p:pic>
      <p:sp>
        <p:nvSpPr>
          <p:cNvPr id="9" name="TextBox 8">
            <a:extLst>
              <a:ext uri="{FF2B5EF4-FFF2-40B4-BE49-F238E27FC236}">
                <a16:creationId xmlns:a16="http://schemas.microsoft.com/office/drawing/2014/main" id="{AE196AC2-E685-8F03-475F-C1B50472A8DE}"/>
              </a:ext>
            </a:extLst>
          </p:cNvPr>
          <p:cNvSpPr txBox="1"/>
          <p:nvPr/>
        </p:nvSpPr>
        <p:spPr>
          <a:xfrm>
            <a:off x="3302695" y="4458319"/>
            <a:ext cx="3834244" cy="369332"/>
          </a:xfrm>
          <a:prstGeom prst="rect">
            <a:avLst/>
          </a:prstGeom>
          <a:noFill/>
        </p:spPr>
        <p:txBody>
          <a:bodyPr wrap="square" rtlCol="0">
            <a:spAutoFit/>
          </a:bodyPr>
          <a:lstStyle/>
          <a:p>
            <a:pPr algn="ctr"/>
            <a:r>
              <a:rPr lang="en-IN" dirty="0">
                <a:solidFill>
                  <a:srgbClr val="008080"/>
                </a:solidFill>
              </a:rPr>
              <a:t>HEAT MAP</a:t>
            </a:r>
            <a:endParaRPr lang="en-IN" sz="1800" dirty="0">
              <a:solidFill>
                <a:srgbClr val="008080"/>
              </a:solidFill>
            </a:endParaRPr>
          </a:p>
        </p:txBody>
      </p:sp>
      <p:pic>
        <p:nvPicPr>
          <p:cNvPr id="10" name="Graphic 9" descr="Arrow: Straight with solid fill">
            <a:extLst>
              <a:ext uri="{FF2B5EF4-FFF2-40B4-BE49-F238E27FC236}">
                <a16:creationId xmlns:a16="http://schemas.microsoft.com/office/drawing/2014/main" id="{7E94031C-9825-D1C5-E6FC-5FD63F7B3A7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0800000">
            <a:off x="4762617" y="4755878"/>
            <a:ext cx="914400" cy="914400"/>
          </a:xfrm>
          <a:prstGeom prst="rect">
            <a:avLst/>
          </a:prstGeom>
        </p:spPr>
      </p:pic>
    </p:spTree>
    <p:extLst>
      <p:ext uri="{BB962C8B-B14F-4D97-AF65-F5344CB8AC3E}">
        <p14:creationId xmlns:p14="http://schemas.microsoft.com/office/powerpoint/2010/main" val="1229454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3000"/>
            <a:lum/>
          </a:blip>
          <a:srcRect/>
          <a:tile tx="0" ty="0" sx="100000" sy="100000" flip="none" algn="tl"/>
        </a:blipFill>
        <a:effectLst/>
      </p:bgPr>
    </p:bg>
    <p:spTree>
      <p:nvGrpSpPr>
        <p:cNvPr id="1" name="">
          <a:extLst>
            <a:ext uri="{FF2B5EF4-FFF2-40B4-BE49-F238E27FC236}">
              <a16:creationId xmlns:a16="http://schemas.microsoft.com/office/drawing/2014/main" id="{12068AAE-0B86-D6CE-1B18-57566C489814}"/>
            </a:ext>
          </a:extLst>
        </p:cNvPr>
        <p:cNvGrpSpPr/>
        <p:nvPr/>
      </p:nvGrpSpPr>
      <p:grpSpPr>
        <a:xfrm>
          <a:off x="0" y="0"/>
          <a:ext cx="0" cy="0"/>
          <a:chOff x="0" y="0"/>
          <a:chExt cx="0" cy="0"/>
        </a:xfrm>
      </p:grpSpPr>
      <p:pic>
        <p:nvPicPr>
          <p:cNvPr id="1026" name="Picture 2" descr="Music Seamless Border With Musical Instruments And Hand Drown Sound Stuff.  Template For Flyer, Banner, Poster, Brochure, Cover Illustration 56882220 -  Megapixl">
            <a:extLst>
              <a:ext uri="{FF2B5EF4-FFF2-40B4-BE49-F238E27FC236}">
                <a16:creationId xmlns:a16="http://schemas.microsoft.com/office/drawing/2014/main" id="{A63E4D60-363C-C85D-5D97-D0614CDCBD5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6573" b="4539"/>
          <a:stretch/>
        </p:blipFill>
        <p:spPr bwMode="auto">
          <a:xfrm>
            <a:off x="0" y="0"/>
            <a:ext cx="287067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68FAACC-559C-A173-53C6-145584F6C48D}"/>
              </a:ext>
            </a:extLst>
          </p:cNvPr>
          <p:cNvSpPr>
            <a:spLocks noGrp="1"/>
          </p:cNvSpPr>
          <p:nvPr>
            <p:ph type="title"/>
          </p:nvPr>
        </p:nvSpPr>
        <p:spPr>
          <a:xfrm>
            <a:off x="4454279" y="227551"/>
            <a:ext cx="7053542" cy="647598"/>
          </a:xfrm>
        </p:spPr>
        <p:txBody>
          <a:bodyPr>
            <a:normAutofit fontScale="90000"/>
          </a:bodyPr>
          <a:lstStyle/>
          <a:p>
            <a:r>
              <a:rPr lang="en-US" b="1" dirty="0">
                <a:solidFill>
                  <a:schemeClr val="tx1">
                    <a:lumMod val="75000"/>
                  </a:schemeClr>
                </a:solidFill>
              </a:rPr>
              <a:t>DATA PREPROCESSING 1</a:t>
            </a:r>
            <a:endParaRPr lang="en-IN" b="1" dirty="0">
              <a:solidFill>
                <a:schemeClr val="tx1">
                  <a:lumMod val="75000"/>
                </a:schemeClr>
              </a:solidFill>
            </a:endParaRPr>
          </a:p>
        </p:txBody>
      </p:sp>
      <p:pic>
        <p:nvPicPr>
          <p:cNvPr id="4" name="Picture 3">
            <a:extLst>
              <a:ext uri="{FF2B5EF4-FFF2-40B4-BE49-F238E27FC236}">
                <a16:creationId xmlns:a16="http://schemas.microsoft.com/office/drawing/2014/main" id="{ACCD9AE9-34C6-111D-1B2B-355C8A3493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3305" y="1618646"/>
            <a:ext cx="4392632" cy="2126163"/>
          </a:xfrm>
          <a:prstGeom prst="rect">
            <a:avLst/>
          </a:prstGeom>
        </p:spPr>
      </p:pic>
      <p:sp>
        <p:nvSpPr>
          <p:cNvPr id="5" name="TextBox 4">
            <a:extLst>
              <a:ext uri="{FF2B5EF4-FFF2-40B4-BE49-F238E27FC236}">
                <a16:creationId xmlns:a16="http://schemas.microsoft.com/office/drawing/2014/main" id="{6A3F2893-2F0B-8307-1D04-1A6D31746A78}"/>
              </a:ext>
            </a:extLst>
          </p:cNvPr>
          <p:cNvSpPr txBox="1"/>
          <p:nvPr/>
        </p:nvSpPr>
        <p:spPr>
          <a:xfrm>
            <a:off x="2489480" y="2083998"/>
            <a:ext cx="5491570" cy="369332"/>
          </a:xfrm>
          <a:prstGeom prst="rect">
            <a:avLst/>
          </a:prstGeom>
          <a:noFill/>
        </p:spPr>
        <p:txBody>
          <a:bodyPr wrap="square" rtlCol="0">
            <a:spAutoFit/>
          </a:bodyPr>
          <a:lstStyle/>
          <a:p>
            <a:pPr algn="ctr"/>
            <a:r>
              <a:rPr lang="en-US" dirty="0">
                <a:solidFill>
                  <a:srgbClr val="008080"/>
                </a:solidFill>
              </a:rPr>
              <a:t>FILTERING THE POPULAR ARTISTS</a:t>
            </a:r>
            <a:endParaRPr lang="en-IN" sz="1800" dirty="0">
              <a:solidFill>
                <a:srgbClr val="008080"/>
              </a:solidFill>
            </a:endParaRPr>
          </a:p>
        </p:txBody>
      </p:sp>
      <p:pic>
        <p:nvPicPr>
          <p:cNvPr id="7" name="Picture 6">
            <a:extLst>
              <a:ext uri="{FF2B5EF4-FFF2-40B4-BE49-F238E27FC236}">
                <a16:creationId xmlns:a16="http://schemas.microsoft.com/office/drawing/2014/main" id="{54B68429-BAB3-D85E-7949-03A2347396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73887" y="4404670"/>
            <a:ext cx="3789418" cy="2126164"/>
          </a:xfrm>
          <a:prstGeom prst="rect">
            <a:avLst/>
          </a:prstGeom>
        </p:spPr>
      </p:pic>
      <p:pic>
        <p:nvPicPr>
          <p:cNvPr id="8" name="Graphic 7" descr="Arrow: Straight with solid fill">
            <a:extLst>
              <a:ext uri="{FF2B5EF4-FFF2-40B4-BE49-F238E27FC236}">
                <a16:creationId xmlns:a16="http://schemas.microsoft.com/office/drawing/2014/main" id="{53AF4DB7-87F5-2A4B-750E-947ABA86411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59058" y="5239354"/>
            <a:ext cx="914400" cy="914400"/>
          </a:xfrm>
          <a:prstGeom prst="rect">
            <a:avLst/>
          </a:prstGeom>
        </p:spPr>
      </p:pic>
      <p:pic>
        <p:nvPicPr>
          <p:cNvPr id="9" name="Graphic 8" descr="Arrow: Straight with solid fill">
            <a:extLst>
              <a:ext uri="{FF2B5EF4-FFF2-40B4-BE49-F238E27FC236}">
                <a16:creationId xmlns:a16="http://schemas.microsoft.com/office/drawing/2014/main" id="{D9577E6C-59AA-1EEB-453E-4430382304B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800000">
            <a:off x="4778065" y="2501947"/>
            <a:ext cx="914400" cy="914400"/>
          </a:xfrm>
          <a:prstGeom prst="rect">
            <a:avLst/>
          </a:prstGeom>
        </p:spPr>
      </p:pic>
      <p:sp>
        <p:nvSpPr>
          <p:cNvPr id="10" name="TextBox 9">
            <a:extLst>
              <a:ext uri="{FF2B5EF4-FFF2-40B4-BE49-F238E27FC236}">
                <a16:creationId xmlns:a16="http://schemas.microsoft.com/office/drawing/2014/main" id="{64AC4312-BEEB-E7FE-0E98-9D27C2284A1A}"/>
              </a:ext>
            </a:extLst>
          </p:cNvPr>
          <p:cNvSpPr txBox="1"/>
          <p:nvPr/>
        </p:nvSpPr>
        <p:spPr>
          <a:xfrm>
            <a:off x="6870473" y="4870022"/>
            <a:ext cx="5491570" cy="369332"/>
          </a:xfrm>
          <a:prstGeom prst="rect">
            <a:avLst/>
          </a:prstGeom>
          <a:noFill/>
        </p:spPr>
        <p:txBody>
          <a:bodyPr wrap="square" rtlCol="0">
            <a:spAutoFit/>
          </a:bodyPr>
          <a:lstStyle/>
          <a:p>
            <a:pPr algn="ctr"/>
            <a:r>
              <a:rPr lang="en-US" dirty="0">
                <a:solidFill>
                  <a:srgbClr val="008080"/>
                </a:solidFill>
              </a:rPr>
              <a:t>FILTERING THE POPULAR SONGS</a:t>
            </a:r>
            <a:endParaRPr lang="en-IN" sz="1800" dirty="0">
              <a:solidFill>
                <a:srgbClr val="008080"/>
              </a:solidFill>
            </a:endParaRPr>
          </a:p>
        </p:txBody>
      </p:sp>
    </p:spTree>
    <p:extLst>
      <p:ext uri="{BB962C8B-B14F-4D97-AF65-F5344CB8AC3E}">
        <p14:creationId xmlns:p14="http://schemas.microsoft.com/office/powerpoint/2010/main" val="1885695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3000"/>
            <a:lum/>
          </a:blip>
          <a:srcRect/>
          <a:tile tx="0" ty="0" sx="100000" sy="100000" flip="none" algn="tl"/>
        </a:blipFill>
        <a:effectLst/>
      </p:bgPr>
    </p:bg>
    <p:spTree>
      <p:nvGrpSpPr>
        <p:cNvPr id="1" name="">
          <a:extLst>
            <a:ext uri="{FF2B5EF4-FFF2-40B4-BE49-F238E27FC236}">
              <a16:creationId xmlns:a16="http://schemas.microsoft.com/office/drawing/2014/main" id="{C932D80C-2F4A-BBC5-C620-F3B8DE4C82E9}"/>
            </a:ext>
          </a:extLst>
        </p:cNvPr>
        <p:cNvGrpSpPr/>
        <p:nvPr/>
      </p:nvGrpSpPr>
      <p:grpSpPr>
        <a:xfrm>
          <a:off x="0" y="0"/>
          <a:ext cx="0" cy="0"/>
          <a:chOff x="0" y="0"/>
          <a:chExt cx="0" cy="0"/>
        </a:xfrm>
      </p:grpSpPr>
      <p:pic>
        <p:nvPicPr>
          <p:cNvPr id="1026" name="Picture 2" descr="Music Seamless Border With Musical Instruments And Hand Drown Sound Stuff.  Template For Flyer, Banner, Poster, Brochure, Cover Illustration 56882220 -  Megapixl">
            <a:extLst>
              <a:ext uri="{FF2B5EF4-FFF2-40B4-BE49-F238E27FC236}">
                <a16:creationId xmlns:a16="http://schemas.microsoft.com/office/drawing/2014/main" id="{63F71787-2169-82B7-D3F1-010862B3062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6573" b="4539"/>
          <a:stretch/>
        </p:blipFill>
        <p:spPr bwMode="auto">
          <a:xfrm>
            <a:off x="0" y="0"/>
            <a:ext cx="287067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96394C6-4E54-0EE3-37C6-B39A958DDB6A}"/>
              </a:ext>
            </a:extLst>
          </p:cNvPr>
          <p:cNvSpPr>
            <a:spLocks noGrp="1"/>
          </p:cNvSpPr>
          <p:nvPr>
            <p:ph type="title"/>
          </p:nvPr>
        </p:nvSpPr>
        <p:spPr>
          <a:xfrm>
            <a:off x="4616877" y="387108"/>
            <a:ext cx="7053542" cy="605704"/>
          </a:xfrm>
        </p:spPr>
        <p:txBody>
          <a:bodyPr>
            <a:normAutofit fontScale="90000"/>
          </a:bodyPr>
          <a:lstStyle/>
          <a:p>
            <a:r>
              <a:rPr lang="en-IN" b="1" dirty="0">
                <a:solidFill>
                  <a:schemeClr val="tx1">
                    <a:lumMod val="75000"/>
                  </a:schemeClr>
                </a:solidFill>
              </a:rPr>
              <a:t>DATA PREPROCESSING 2</a:t>
            </a:r>
          </a:p>
        </p:txBody>
      </p:sp>
      <p:sp>
        <p:nvSpPr>
          <p:cNvPr id="3" name="TextBox 2">
            <a:extLst>
              <a:ext uri="{FF2B5EF4-FFF2-40B4-BE49-F238E27FC236}">
                <a16:creationId xmlns:a16="http://schemas.microsoft.com/office/drawing/2014/main" id="{1F4BAD40-B622-ECF4-BE1A-2F45D2C86934}"/>
              </a:ext>
            </a:extLst>
          </p:cNvPr>
          <p:cNvSpPr txBox="1"/>
          <p:nvPr/>
        </p:nvSpPr>
        <p:spPr>
          <a:xfrm>
            <a:off x="4616877" y="1247419"/>
            <a:ext cx="5491570" cy="369332"/>
          </a:xfrm>
          <a:prstGeom prst="rect">
            <a:avLst/>
          </a:prstGeom>
          <a:noFill/>
        </p:spPr>
        <p:txBody>
          <a:bodyPr wrap="square" rtlCol="0">
            <a:spAutoFit/>
          </a:bodyPr>
          <a:lstStyle/>
          <a:p>
            <a:pPr algn="ctr"/>
            <a:r>
              <a:rPr lang="en-US" sz="1800" dirty="0">
                <a:solidFill>
                  <a:srgbClr val="008080"/>
                </a:solidFill>
              </a:rPr>
              <a:t>FEATURE EXTRACTION</a:t>
            </a:r>
            <a:endParaRPr lang="en-IN" sz="1800" dirty="0">
              <a:solidFill>
                <a:srgbClr val="008080"/>
              </a:solidFill>
            </a:endParaRPr>
          </a:p>
        </p:txBody>
      </p:sp>
      <p:pic>
        <p:nvPicPr>
          <p:cNvPr id="5" name="Picture 4">
            <a:extLst>
              <a:ext uri="{FF2B5EF4-FFF2-40B4-BE49-F238E27FC236}">
                <a16:creationId xmlns:a16="http://schemas.microsoft.com/office/drawing/2014/main" id="{6F6A5371-799A-7FCE-482B-218B323B2A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9219" y="1738462"/>
            <a:ext cx="7834039" cy="4732430"/>
          </a:xfrm>
          <a:prstGeom prst="rect">
            <a:avLst/>
          </a:prstGeom>
        </p:spPr>
      </p:pic>
    </p:spTree>
    <p:extLst>
      <p:ext uri="{BB962C8B-B14F-4D97-AF65-F5344CB8AC3E}">
        <p14:creationId xmlns:p14="http://schemas.microsoft.com/office/powerpoint/2010/main" val="4043168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460</Words>
  <Application>Microsoft Office PowerPoint</Application>
  <PresentationFormat>Widescreen</PresentationFormat>
  <Paragraphs>64</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굴림</vt:lpstr>
      <vt:lpstr>Arial</vt:lpstr>
      <vt:lpstr>Arial Black</vt:lpstr>
      <vt:lpstr>Britannic Bold</vt:lpstr>
      <vt:lpstr>Calibri</vt:lpstr>
      <vt:lpstr>Calibri Light</vt:lpstr>
      <vt:lpstr>Goudy Stout</vt:lpstr>
      <vt:lpstr>Söhne</vt:lpstr>
      <vt:lpstr>Wingdings</vt:lpstr>
      <vt:lpstr>Office Theme</vt:lpstr>
      <vt:lpstr>PowerPoint Presentation</vt:lpstr>
      <vt:lpstr>Concepts:</vt:lpstr>
      <vt:lpstr>Problem Statement </vt:lpstr>
      <vt:lpstr>Abstract</vt:lpstr>
      <vt:lpstr>Project Architecture </vt:lpstr>
      <vt:lpstr>DATASET DETAILS</vt:lpstr>
      <vt:lpstr>CORRELATIONS</vt:lpstr>
      <vt:lpstr>DATA PREPROCESSING 1</vt:lpstr>
      <vt:lpstr>DATA PREPROCESSING 2</vt:lpstr>
      <vt:lpstr>MODEL BUILDING</vt:lpstr>
      <vt:lpstr>INTRODUCTION TO COLLABORATIVE FILTERING AND CONTENT – BASED FILTERING</vt:lpstr>
      <vt:lpstr>WORKING OF COLLABORATIVE FILTERING AND CONTENT – BASED FILTERING</vt:lpstr>
      <vt:lpstr>IMPLEMENTING COLLABORATIVE FILTERING </vt:lpstr>
      <vt:lpstr>IMPLEMENTING CONTENT – BASED FILTERING </vt:lpstr>
      <vt:lpstr>VISUALISING THE REFCOMMENDATIONS</vt:lpstr>
      <vt:lpstr>DEPLOYMENT</vt:lpstr>
      <vt:lpstr>Challenges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codagandla sanjana</dc:creator>
  <cp:lastModifiedBy>codagandla sanjana</cp:lastModifiedBy>
  <cp:revision>1</cp:revision>
  <dcterms:created xsi:type="dcterms:W3CDTF">2024-02-08T16:21:33Z</dcterms:created>
  <dcterms:modified xsi:type="dcterms:W3CDTF">2024-02-08T17:32:08Z</dcterms:modified>
</cp:coreProperties>
</file>