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58" r:id="rId6"/>
    <p:sldId id="259" r:id="rId7"/>
    <p:sldId id="260" r:id="rId8"/>
    <p:sldId id="290"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1"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80CE9-48E6-4361-99E3-191908CC7A0C}" v="13" dt="2023-07-27T04:43:19.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CFF809-E428-445B-A4AA-360374AAB347}" type="doc">
      <dgm:prSet loTypeId="urn:microsoft.com/office/officeart/2009/3/layout/RandomtoResultProcess" loCatId="process" qsTypeId="urn:microsoft.com/office/officeart/2005/8/quickstyle/simple1" qsCatId="simple" csTypeId="urn:microsoft.com/office/officeart/2005/8/colors/accent1_2" csCatId="accent1" phldr="1"/>
      <dgm:spPr/>
    </dgm:pt>
    <dgm:pt modelId="{1338D268-53BB-4757-BB7C-8782DD32176D}">
      <dgm:prSet phldrT="[Text]"/>
      <dgm:spPr/>
      <dgm:t>
        <a:bodyPr/>
        <a:lstStyle/>
        <a:p>
          <a:r>
            <a:rPr lang="en-US" dirty="0"/>
            <a:t>Data Collection</a:t>
          </a:r>
        </a:p>
      </dgm:t>
    </dgm:pt>
    <dgm:pt modelId="{6EEAAB5B-33BA-4430-B8D0-79F4605A121A}" type="parTrans" cxnId="{029A9EBD-CE34-428E-B123-81243EC42C60}">
      <dgm:prSet/>
      <dgm:spPr/>
      <dgm:t>
        <a:bodyPr/>
        <a:lstStyle/>
        <a:p>
          <a:endParaRPr lang="en-US"/>
        </a:p>
      </dgm:t>
    </dgm:pt>
    <dgm:pt modelId="{AE4914F2-C45E-49C9-B191-19EA1D6D64F2}" type="sibTrans" cxnId="{029A9EBD-CE34-428E-B123-81243EC42C60}">
      <dgm:prSet/>
      <dgm:spPr/>
      <dgm:t>
        <a:bodyPr/>
        <a:lstStyle/>
        <a:p>
          <a:endParaRPr lang="en-US"/>
        </a:p>
      </dgm:t>
    </dgm:pt>
    <dgm:pt modelId="{CD5C8578-A2FE-40FD-9B07-08A7134480C5}">
      <dgm:prSet phldrT="[Text]"/>
      <dgm:spPr/>
      <dgm:t>
        <a:bodyPr/>
        <a:lstStyle/>
        <a:p>
          <a:r>
            <a:rPr lang="en-US" dirty="0"/>
            <a:t>Data Cleaning	</a:t>
          </a:r>
        </a:p>
      </dgm:t>
    </dgm:pt>
    <dgm:pt modelId="{285FB20D-DE61-486C-9397-F82B94A162FC}" type="parTrans" cxnId="{8AA7DF4D-C1BE-40C7-8F56-9F733AEDE571}">
      <dgm:prSet/>
      <dgm:spPr/>
      <dgm:t>
        <a:bodyPr/>
        <a:lstStyle/>
        <a:p>
          <a:endParaRPr lang="en-US"/>
        </a:p>
      </dgm:t>
    </dgm:pt>
    <dgm:pt modelId="{D1CDBDC4-79D6-4DC3-8CB4-1AB264FA3A2D}" type="sibTrans" cxnId="{8AA7DF4D-C1BE-40C7-8F56-9F733AEDE571}">
      <dgm:prSet/>
      <dgm:spPr/>
      <dgm:t>
        <a:bodyPr/>
        <a:lstStyle/>
        <a:p>
          <a:endParaRPr lang="en-US"/>
        </a:p>
      </dgm:t>
    </dgm:pt>
    <dgm:pt modelId="{6312CCA9-57D0-433E-961A-7EE9E02CEDBF}">
      <dgm:prSet phldrT="[Text]"/>
      <dgm:spPr/>
      <dgm:t>
        <a:bodyPr/>
        <a:lstStyle/>
        <a:p>
          <a:r>
            <a:rPr lang="en-US" dirty="0"/>
            <a:t>Data Preparation</a:t>
          </a:r>
        </a:p>
      </dgm:t>
    </dgm:pt>
    <dgm:pt modelId="{952C54D5-0886-4C2A-8A4D-FBDA033DEC69}" type="parTrans" cxnId="{B8BB36F9-C221-4CE6-B77C-8CF7517519AD}">
      <dgm:prSet/>
      <dgm:spPr/>
      <dgm:t>
        <a:bodyPr/>
        <a:lstStyle/>
        <a:p>
          <a:endParaRPr lang="en-US"/>
        </a:p>
      </dgm:t>
    </dgm:pt>
    <dgm:pt modelId="{35876598-38CE-4A1D-93ED-6853CD2945CC}" type="sibTrans" cxnId="{B8BB36F9-C221-4CE6-B77C-8CF7517519AD}">
      <dgm:prSet/>
      <dgm:spPr/>
      <dgm:t>
        <a:bodyPr/>
        <a:lstStyle/>
        <a:p>
          <a:endParaRPr lang="en-US"/>
        </a:p>
      </dgm:t>
    </dgm:pt>
    <dgm:pt modelId="{18CE9068-7DDF-4A9D-B23E-F98C645CBAF3}">
      <dgm:prSet phldrT="[Text]"/>
      <dgm:spPr/>
      <dgm:t>
        <a:bodyPr/>
        <a:lstStyle/>
        <a:p>
          <a:r>
            <a:rPr lang="en-US" dirty="0"/>
            <a:t>Visualization</a:t>
          </a:r>
        </a:p>
      </dgm:t>
    </dgm:pt>
    <dgm:pt modelId="{B20BB8A2-827B-4B7F-8CD7-417A1C692C56}" type="parTrans" cxnId="{59A091EF-FF4E-48FC-8B44-41201D4A20A4}">
      <dgm:prSet/>
      <dgm:spPr/>
      <dgm:t>
        <a:bodyPr/>
        <a:lstStyle/>
        <a:p>
          <a:endParaRPr lang="en-US"/>
        </a:p>
      </dgm:t>
    </dgm:pt>
    <dgm:pt modelId="{83979C72-165E-4775-B115-3C14267E8FD9}" type="sibTrans" cxnId="{59A091EF-FF4E-48FC-8B44-41201D4A20A4}">
      <dgm:prSet/>
      <dgm:spPr/>
      <dgm:t>
        <a:bodyPr/>
        <a:lstStyle/>
        <a:p>
          <a:endParaRPr lang="en-US"/>
        </a:p>
      </dgm:t>
    </dgm:pt>
    <dgm:pt modelId="{E26FD3B0-1414-429E-A4DF-CC553E52E7EC}">
      <dgm:prSet phldrT="[Text]"/>
      <dgm:spPr/>
      <dgm:t>
        <a:bodyPr/>
        <a:lstStyle/>
        <a:p>
          <a:r>
            <a:rPr lang="en-US" dirty="0"/>
            <a:t>Analysis</a:t>
          </a:r>
        </a:p>
      </dgm:t>
    </dgm:pt>
    <dgm:pt modelId="{33E67702-6E64-4554-95EB-53151E13001A}" type="parTrans" cxnId="{AC3C4C0F-2B62-449B-AA9A-4FB4BB08AABE}">
      <dgm:prSet/>
      <dgm:spPr/>
      <dgm:t>
        <a:bodyPr/>
        <a:lstStyle/>
        <a:p>
          <a:endParaRPr lang="en-US"/>
        </a:p>
      </dgm:t>
    </dgm:pt>
    <dgm:pt modelId="{B0DA7342-CAE3-47C3-A33F-03ED4C4D905A}" type="sibTrans" cxnId="{AC3C4C0F-2B62-449B-AA9A-4FB4BB08AABE}">
      <dgm:prSet/>
      <dgm:spPr/>
      <dgm:t>
        <a:bodyPr/>
        <a:lstStyle/>
        <a:p>
          <a:endParaRPr lang="en-US"/>
        </a:p>
      </dgm:t>
    </dgm:pt>
    <dgm:pt modelId="{6DAE28B1-1984-4594-8BB3-5C6BE619B019}" type="pres">
      <dgm:prSet presAssocID="{1ACFF809-E428-445B-A4AA-360374AAB347}" presName="Name0" presStyleCnt="0">
        <dgm:presLayoutVars>
          <dgm:dir/>
          <dgm:animOne val="branch"/>
          <dgm:animLvl val="lvl"/>
        </dgm:presLayoutVars>
      </dgm:prSet>
      <dgm:spPr/>
    </dgm:pt>
    <dgm:pt modelId="{397B56E9-C75A-43C6-97EC-874A182B5D6A}" type="pres">
      <dgm:prSet presAssocID="{1338D268-53BB-4757-BB7C-8782DD32176D}" presName="chaos" presStyleCnt="0"/>
      <dgm:spPr/>
    </dgm:pt>
    <dgm:pt modelId="{D3C2EB86-0CD0-42FB-901F-7732E19B178C}" type="pres">
      <dgm:prSet presAssocID="{1338D268-53BB-4757-BB7C-8782DD32176D}" presName="parTx1" presStyleLbl="revTx" presStyleIdx="0" presStyleCnt="4"/>
      <dgm:spPr/>
    </dgm:pt>
    <dgm:pt modelId="{62DF5ECB-BD89-4705-9834-84A0E680A8F1}" type="pres">
      <dgm:prSet presAssocID="{1338D268-53BB-4757-BB7C-8782DD32176D}" presName="c1" presStyleLbl="node1" presStyleIdx="0" presStyleCnt="19"/>
      <dgm:spPr/>
    </dgm:pt>
    <dgm:pt modelId="{6F0C187C-D7CB-44CE-A875-9E8D9455EC74}" type="pres">
      <dgm:prSet presAssocID="{1338D268-53BB-4757-BB7C-8782DD32176D}" presName="c2" presStyleLbl="node1" presStyleIdx="1" presStyleCnt="19"/>
      <dgm:spPr/>
    </dgm:pt>
    <dgm:pt modelId="{A8502AF5-67EE-42DF-8641-CF8EEC38720E}" type="pres">
      <dgm:prSet presAssocID="{1338D268-53BB-4757-BB7C-8782DD32176D}" presName="c3" presStyleLbl="node1" presStyleIdx="2" presStyleCnt="19"/>
      <dgm:spPr/>
    </dgm:pt>
    <dgm:pt modelId="{C945A6E4-9530-4E03-B872-373E09A90A63}" type="pres">
      <dgm:prSet presAssocID="{1338D268-53BB-4757-BB7C-8782DD32176D}" presName="c4" presStyleLbl="node1" presStyleIdx="3" presStyleCnt="19"/>
      <dgm:spPr/>
    </dgm:pt>
    <dgm:pt modelId="{2A471F15-9A57-4E22-BC97-CDA9BDC550D4}" type="pres">
      <dgm:prSet presAssocID="{1338D268-53BB-4757-BB7C-8782DD32176D}" presName="c5" presStyleLbl="node1" presStyleIdx="4" presStyleCnt="19"/>
      <dgm:spPr/>
    </dgm:pt>
    <dgm:pt modelId="{17AC0616-A182-46B5-BAD4-FA58A6B71397}" type="pres">
      <dgm:prSet presAssocID="{1338D268-53BB-4757-BB7C-8782DD32176D}" presName="c6" presStyleLbl="node1" presStyleIdx="5" presStyleCnt="19"/>
      <dgm:spPr/>
    </dgm:pt>
    <dgm:pt modelId="{E55CCBE8-34B2-4AA9-9A35-DC888D341E6C}" type="pres">
      <dgm:prSet presAssocID="{1338D268-53BB-4757-BB7C-8782DD32176D}" presName="c7" presStyleLbl="node1" presStyleIdx="6" presStyleCnt="19"/>
      <dgm:spPr/>
    </dgm:pt>
    <dgm:pt modelId="{385CE58A-5D17-4D6B-826E-0392073FF2F6}" type="pres">
      <dgm:prSet presAssocID="{1338D268-53BB-4757-BB7C-8782DD32176D}" presName="c8" presStyleLbl="node1" presStyleIdx="7" presStyleCnt="19"/>
      <dgm:spPr/>
    </dgm:pt>
    <dgm:pt modelId="{A30DB295-04FB-4017-9348-0968643C10DA}" type="pres">
      <dgm:prSet presAssocID="{1338D268-53BB-4757-BB7C-8782DD32176D}" presName="c9" presStyleLbl="node1" presStyleIdx="8" presStyleCnt="19"/>
      <dgm:spPr/>
    </dgm:pt>
    <dgm:pt modelId="{45D1291B-979A-4CF9-A33F-DB04A20B8FC8}" type="pres">
      <dgm:prSet presAssocID="{1338D268-53BB-4757-BB7C-8782DD32176D}" presName="c10" presStyleLbl="node1" presStyleIdx="9" presStyleCnt="19"/>
      <dgm:spPr/>
    </dgm:pt>
    <dgm:pt modelId="{95FE8052-062B-49C5-A148-BD49A240BFA1}" type="pres">
      <dgm:prSet presAssocID="{1338D268-53BB-4757-BB7C-8782DD32176D}" presName="c11" presStyleLbl="node1" presStyleIdx="10" presStyleCnt="19"/>
      <dgm:spPr/>
    </dgm:pt>
    <dgm:pt modelId="{812BC066-6ABA-4EC7-9E0B-2DED4586F208}" type="pres">
      <dgm:prSet presAssocID="{1338D268-53BB-4757-BB7C-8782DD32176D}" presName="c12" presStyleLbl="node1" presStyleIdx="11" presStyleCnt="19"/>
      <dgm:spPr/>
    </dgm:pt>
    <dgm:pt modelId="{B97E0CF1-E224-4017-8902-ADEAC93B7C4B}" type="pres">
      <dgm:prSet presAssocID="{1338D268-53BB-4757-BB7C-8782DD32176D}" presName="c13" presStyleLbl="node1" presStyleIdx="12" presStyleCnt="19"/>
      <dgm:spPr/>
    </dgm:pt>
    <dgm:pt modelId="{99249EF0-A819-4C0A-97FD-0359071BB161}" type="pres">
      <dgm:prSet presAssocID="{1338D268-53BB-4757-BB7C-8782DD32176D}" presName="c14" presStyleLbl="node1" presStyleIdx="13" presStyleCnt="19"/>
      <dgm:spPr/>
    </dgm:pt>
    <dgm:pt modelId="{3BA44C33-16BC-4C00-8A0A-CDC02C6E28CF}" type="pres">
      <dgm:prSet presAssocID="{1338D268-53BB-4757-BB7C-8782DD32176D}" presName="c15" presStyleLbl="node1" presStyleIdx="14" presStyleCnt="19"/>
      <dgm:spPr/>
    </dgm:pt>
    <dgm:pt modelId="{67CECDA7-1599-42B7-AD93-56C9EB221CEC}" type="pres">
      <dgm:prSet presAssocID="{1338D268-53BB-4757-BB7C-8782DD32176D}" presName="c16" presStyleLbl="node1" presStyleIdx="15" presStyleCnt="19"/>
      <dgm:spPr/>
    </dgm:pt>
    <dgm:pt modelId="{C9416FD8-3BDC-4EC8-BDEB-2FCC053FCE0A}" type="pres">
      <dgm:prSet presAssocID="{1338D268-53BB-4757-BB7C-8782DD32176D}" presName="c17" presStyleLbl="node1" presStyleIdx="16" presStyleCnt="19"/>
      <dgm:spPr/>
    </dgm:pt>
    <dgm:pt modelId="{8EACB61D-6DCA-47C6-BE1A-CF45F6044F5C}" type="pres">
      <dgm:prSet presAssocID="{1338D268-53BB-4757-BB7C-8782DD32176D}" presName="c18" presStyleLbl="node1" presStyleIdx="17" presStyleCnt="19"/>
      <dgm:spPr/>
    </dgm:pt>
    <dgm:pt modelId="{1320702C-BF1B-4EC8-AAB2-135894F3F749}" type="pres">
      <dgm:prSet presAssocID="{AE4914F2-C45E-49C9-B191-19EA1D6D64F2}" presName="chevronComposite1" presStyleCnt="0"/>
      <dgm:spPr/>
    </dgm:pt>
    <dgm:pt modelId="{1D28C17D-3DF4-4501-81D3-7C2E1C6BBBFF}" type="pres">
      <dgm:prSet presAssocID="{AE4914F2-C45E-49C9-B191-19EA1D6D64F2}" presName="chevron1" presStyleLbl="sibTrans2D1" presStyleIdx="0" presStyleCnt="4"/>
      <dgm:spPr/>
    </dgm:pt>
    <dgm:pt modelId="{80BC2293-15C4-4E03-BBE6-26CECD42E1AD}" type="pres">
      <dgm:prSet presAssocID="{AE4914F2-C45E-49C9-B191-19EA1D6D64F2}" presName="spChevron1" presStyleCnt="0"/>
      <dgm:spPr/>
    </dgm:pt>
    <dgm:pt modelId="{835EC13F-2BF0-4DE7-8052-873CB3EBF584}" type="pres">
      <dgm:prSet presAssocID="{CD5C8578-A2FE-40FD-9B07-08A7134480C5}" presName="middle" presStyleCnt="0"/>
      <dgm:spPr/>
    </dgm:pt>
    <dgm:pt modelId="{283F07B2-9F84-4DB3-9BEF-59335766FA9E}" type="pres">
      <dgm:prSet presAssocID="{CD5C8578-A2FE-40FD-9B07-08A7134480C5}" presName="parTxMid" presStyleLbl="revTx" presStyleIdx="1" presStyleCnt="4"/>
      <dgm:spPr/>
    </dgm:pt>
    <dgm:pt modelId="{FE245D68-2924-4C37-B205-6B61161D17F7}" type="pres">
      <dgm:prSet presAssocID="{CD5C8578-A2FE-40FD-9B07-08A7134480C5}" presName="spMid" presStyleCnt="0"/>
      <dgm:spPr/>
    </dgm:pt>
    <dgm:pt modelId="{85CE8318-4102-4774-8814-19B1D50E5DC0}" type="pres">
      <dgm:prSet presAssocID="{D1CDBDC4-79D6-4DC3-8CB4-1AB264FA3A2D}" presName="chevronComposite1" presStyleCnt="0"/>
      <dgm:spPr/>
    </dgm:pt>
    <dgm:pt modelId="{5096295F-6DD4-47BF-829C-CE7CD5A58F1A}" type="pres">
      <dgm:prSet presAssocID="{D1CDBDC4-79D6-4DC3-8CB4-1AB264FA3A2D}" presName="chevron1" presStyleLbl="sibTrans2D1" presStyleIdx="1" presStyleCnt="4"/>
      <dgm:spPr/>
    </dgm:pt>
    <dgm:pt modelId="{AA9DB986-CBE7-4E6D-9146-1B47AACFA2B5}" type="pres">
      <dgm:prSet presAssocID="{D1CDBDC4-79D6-4DC3-8CB4-1AB264FA3A2D}" presName="spChevron1" presStyleCnt="0"/>
      <dgm:spPr/>
    </dgm:pt>
    <dgm:pt modelId="{4EA6AEAD-D772-4B8C-92AD-046FB2E0C248}" type="pres">
      <dgm:prSet presAssocID="{6312CCA9-57D0-433E-961A-7EE9E02CEDBF}" presName="middle" presStyleCnt="0"/>
      <dgm:spPr/>
    </dgm:pt>
    <dgm:pt modelId="{A2492A67-C3BB-403E-B0E1-4CFEA44A8194}" type="pres">
      <dgm:prSet presAssocID="{6312CCA9-57D0-433E-961A-7EE9E02CEDBF}" presName="parTxMid" presStyleLbl="revTx" presStyleIdx="2" presStyleCnt="4"/>
      <dgm:spPr/>
    </dgm:pt>
    <dgm:pt modelId="{81FDCD22-9FE8-4339-82B2-9EE35DA539F3}" type="pres">
      <dgm:prSet presAssocID="{6312CCA9-57D0-433E-961A-7EE9E02CEDBF}" presName="spMid" presStyleCnt="0"/>
      <dgm:spPr/>
    </dgm:pt>
    <dgm:pt modelId="{D085A343-8605-4CFD-9CBB-4B1CF5D966D6}" type="pres">
      <dgm:prSet presAssocID="{35876598-38CE-4A1D-93ED-6853CD2945CC}" presName="chevronComposite1" presStyleCnt="0"/>
      <dgm:spPr/>
    </dgm:pt>
    <dgm:pt modelId="{D6B2C3DE-5CF1-4EAA-9CE8-3AF66FD37145}" type="pres">
      <dgm:prSet presAssocID="{35876598-38CE-4A1D-93ED-6853CD2945CC}" presName="chevron1" presStyleLbl="sibTrans2D1" presStyleIdx="2" presStyleCnt="4"/>
      <dgm:spPr/>
    </dgm:pt>
    <dgm:pt modelId="{DAC3C555-268C-4D76-90FD-7559952D16AE}" type="pres">
      <dgm:prSet presAssocID="{35876598-38CE-4A1D-93ED-6853CD2945CC}" presName="spChevron1" presStyleCnt="0"/>
      <dgm:spPr/>
    </dgm:pt>
    <dgm:pt modelId="{E79FE9E3-DBE7-4A59-BF59-597A5F744B4F}" type="pres">
      <dgm:prSet presAssocID="{18CE9068-7DDF-4A9D-B23E-F98C645CBAF3}" presName="middle" presStyleCnt="0"/>
      <dgm:spPr/>
    </dgm:pt>
    <dgm:pt modelId="{71655350-F271-44F6-ABAB-CEA16095E272}" type="pres">
      <dgm:prSet presAssocID="{18CE9068-7DDF-4A9D-B23E-F98C645CBAF3}" presName="parTxMid" presStyleLbl="revTx" presStyleIdx="3" presStyleCnt="4"/>
      <dgm:spPr/>
    </dgm:pt>
    <dgm:pt modelId="{B147ACCF-D51C-4653-935E-00C81A3CE20F}" type="pres">
      <dgm:prSet presAssocID="{18CE9068-7DDF-4A9D-B23E-F98C645CBAF3}" presName="spMid" presStyleCnt="0"/>
      <dgm:spPr/>
    </dgm:pt>
    <dgm:pt modelId="{4F420BF1-3903-48FC-9F9B-F02C7D97ECDA}" type="pres">
      <dgm:prSet presAssocID="{83979C72-165E-4775-B115-3C14267E8FD9}" presName="chevronComposite1" presStyleCnt="0"/>
      <dgm:spPr/>
    </dgm:pt>
    <dgm:pt modelId="{7CDFC8FF-74E8-4AC2-AC12-F87152709E85}" type="pres">
      <dgm:prSet presAssocID="{83979C72-165E-4775-B115-3C14267E8FD9}" presName="chevron1" presStyleLbl="sibTrans2D1" presStyleIdx="3" presStyleCnt="4"/>
      <dgm:spPr/>
    </dgm:pt>
    <dgm:pt modelId="{F9C65ECD-B6A6-4473-B18A-E6B2055C8BD2}" type="pres">
      <dgm:prSet presAssocID="{83979C72-165E-4775-B115-3C14267E8FD9}" presName="spChevron1" presStyleCnt="0"/>
      <dgm:spPr/>
    </dgm:pt>
    <dgm:pt modelId="{B51D1E3A-A592-4909-AC4C-FDFDA6B16E0D}" type="pres">
      <dgm:prSet presAssocID="{E26FD3B0-1414-429E-A4DF-CC553E52E7EC}" presName="last" presStyleCnt="0"/>
      <dgm:spPr/>
    </dgm:pt>
    <dgm:pt modelId="{B0A01070-62D2-4C66-98DB-25C617CAA84A}" type="pres">
      <dgm:prSet presAssocID="{E26FD3B0-1414-429E-A4DF-CC553E52E7EC}" presName="circleTx" presStyleLbl="node1" presStyleIdx="18" presStyleCnt="19"/>
      <dgm:spPr/>
    </dgm:pt>
    <dgm:pt modelId="{AE1B9ACC-B83F-494C-A9BA-00D7F2CC9EE4}" type="pres">
      <dgm:prSet presAssocID="{E26FD3B0-1414-429E-A4DF-CC553E52E7EC}" presName="spN" presStyleCnt="0"/>
      <dgm:spPr/>
    </dgm:pt>
  </dgm:ptLst>
  <dgm:cxnLst>
    <dgm:cxn modelId="{AC3C4C0F-2B62-449B-AA9A-4FB4BB08AABE}" srcId="{1ACFF809-E428-445B-A4AA-360374AAB347}" destId="{E26FD3B0-1414-429E-A4DF-CC553E52E7EC}" srcOrd="4" destOrd="0" parTransId="{33E67702-6E64-4554-95EB-53151E13001A}" sibTransId="{B0DA7342-CAE3-47C3-A33F-03ED4C4D905A}"/>
    <dgm:cxn modelId="{BB923841-70B0-4019-9BA7-9BC29256F083}" type="presOf" srcId="{1338D268-53BB-4757-BB7C-8782DD32176D}" destId="{D3C2EB86-0CD0-42FB-901F-7732E19B178C}" srcOrd="0" destOrd="0" presId="urn:microsoft.com/office/officeart/2009/3/layout/RandomtoResultProcess"/>
    <dgm:cxn modelId="{8AA7DF4D-C1BE-40C7-8F56-9F733AEDE571}" srcId="{1ACFF809-E428-445B-A4AA-360374AAB347}" destId="{CD5C8578-A2FE-40FD-9B07-08A7134480C5}" srcOrd="1" destOrd="0" parTransId="{285FB20D-DE61-486C-9397-F82B94A162FC}" sibTransId="{D1CDBDC4-79D6-4DC3-8CB4-1AB264FA3A2D}"/>
    <dgm:cxn modelId="{AF6F6453-07FB-42C4-9204-540AF7819787}" type="presOf" srcId="{CD5C8578-A2FE-40FD-9B07-08A7134480C5}" destId="{283F07B2-9F84-4DB3-9BEF-59335766FA9E}" srcOrd="0" destOrd="0" presId="urn:microsoft.com/office/officeart/2009/3/layout/RandomtoResultProcess"/>
    <dgm:cxn modelId="{029A9EBD-CE34-428E-B123-81243EC42C60}" srcId="{1ACFF809-E428-445B-A4AA-360374AAB347}" destId="{1338D268-53BB-4757-BB7C-8782DD32176D}" srcOrd="0" destOrd="0" parTransId="{6EEAAB5B-33BA-4430-B8D0-79F4605A121A}" sibTransId="{AE4914F2-C45E-49C9-B191-19EA1D6D64F2}"/>
    <dgm:cxn modelId="{02EB6EC2-5B3B-4A34-8A3E-5B9BF01B37C4}" type="presOf" srcId="{6312CCA9-57D0-433E-961A-7EE9E02CEDBF}" destId="{A2492A67-C3BB-403E-B0E1-4CFEA44A8194}" srcOrd="0" destOrd="0" presId="urn:microsoft.com/office/officeart/2009/3/layout/RandomtoResultProcess"/>
    <dgm:cxn modelId="{384A09ED-DD50-4DB1-BD3E-EFB445E66DA9}" type="presOf" srcId="{18CE9068-7DDF-4A9D-B23E-F98C645CBAF3}" destId="{71655350-F271-44F6-ABAB-CEA16095E272}" srcOrd="0" destOrd="0" presId="urn:microsoft.com/office/officeart/2009/3/layout/RandomtoResultProcess"/>
    <dgm:cxn modelId="{59A091EF-FF4E-48FC-8B44-41201D4A20A4}" srcId="{1ACFF809-E428-445B-A4AA-360374AAB347}" destId="{18CE9068-7DDF-4A9D-B23E-F98C645CBAF3}" srcOrd="3" destOrd="0" parTransId="{B20BB8A2-827B-4B7F-8CD7-417A1C692C56}" sibTransId="{83979C72-165E-4775-B115-3C14267E8FD9}"/>
    <dgm:cxn modelId="{B8BB36F9-C221-4CE6-B77C-8CF7517519AD}" srcId="{1ACFF809-E428-445B-A4AA-360374AAB347}" destId="{6312CCA9-57D0-433E-961A-7EE9E02CEDBF}" srcOrd="2" destOrd="0" parTransId="{952C54D5-0886-4C2A-8A4D-FBDA033DEC69}" sibTransId="{35876598-38CE-4A1D-93ED-6853CD2945CC}"/>
    <dgm:cxn modelId="{69F36CFB-4C0F-48AC-A840-623FD52EBA0C}" type="presOf" srcId="{1ACFF809-E428-445B-A4AA-360374AAB347}" destId="{6DAE28B1-1984-4594-8BB3-5C6BE619B019}" srcOrd="0" destOrd="0" presId="urn:microsoft.com/office/officeart/2009/3/layout/RandomtoResultProcess"/>
    <dgm:cxn modelId="{C6CA83FD-2EA1-4666-82AE-9D39458D5AA8}" type="presOf" srcId="{E26FD3B0-1414-429E-A4DF-CC553E52E7EC}" destId="{B0A01070-62D2-4C66-98DB-25C617CAA84A}" srcOrd="0" destOrd="0" presId="urn:microsoft.com/office/officeart/2009/3/layout/RandomtoResultProcess"/>
    <dgm:cxn modelId="{FF929A0E-0C49-4B4A-8F2B-8E3D3695ADEF}" type="presParOf" srcId="{6DAE28B1-1984-4594-8BB3-5C6BE619B019}" destId="{397B56E9-C75A-43C6-97EC-874A182B5D6A}" srcOrd="0" destOrd="0" presId="urn:microsoft.com/office/officeart/2009/3/layout/RandomtoResultProcess"/>
    <dgm:cxn modelId="{CE35B006-DCE8-4E7A-8BB7-4E01F0C3FFCE}" type="presParOf" srcId="{397B56E9-C75A-43C6-97EC-874A182B5D6A}" destId="{D3C2EB86-0CD0-42FB-901F-7732E19B178C}" srcOrd="0" destOrd="0" presId="urn:microsoft.com/office/officeart/2009/3/layout/RandomtoResultProcess"/>
    <dgm:cxn modelId="{119CACE9-1B94-4935-B81C-4A7BEED05B09}" type="presParOf" srcId="{397B56E9-C75A-43C6-97EC-874A182B5D6A}" destId="{62DF5ECB-BD89-4705-9834-84A0E680A8F1}" srcOrd="1" destOrd="0" presId="urn:microsoft.com/office/officeart/2009/3/layout/RandomtoResultProcess"/>
    <dgm:cxn modelId="{A745B691-5E28-43C3-8438-A243B6319536}" type="presParOf" srcId="{397B56E9-C75A-43C6-97EC-874A182B5D6A}" destId="{6F0C187C-D7CB-44CE-A875-9E8D9455EC74}" srcOrd="2" destOrd="0" presId="urn:microsoft.com/office/officeart/2009/3/layout/RandomtoResultProcess"/>
    <dgm:cxn modelId="{CD3D170D-706D-442A-A7F1-D09EE536D3B7}" type="presParOf" srcId="{397B56E9-C75A-43C6-97EC-874A182B5D6A}" destId="{A8502AF5-67EE-42DF-8641-CF8EEC38720E}" srcOrd="3" destOrd="0" presId="urn:microsoft.com/office/officeart/2009/3/layout/RandomtoResultProcess"/>
    <dgm:cxn modelId="{86F858D5-2CAD-4E60-87B7-4714B2063C2F}" type="presParOf" srcId="{397B56E9-C75A-43C6-97EC-874A182B5D6A}" destId="{C945A6E4-9530-4E03-B872-373E09A90A63}" srcOrd="4" destOrd="0" presId="urn:microsoft.com/office/officeart/2009/3/layout/RandomtoResultProcess"/>
    <dgm:cxn modelId="{96497302-1F63-4932-BB7C-E469E9A5D3D8}" type="presParOf" srcId="{397B56E9-C75A-43C6-97EC-874A182B5D6A}" destId="{2A471F15-9A57-4E22-BC97-CDA9BDC550D4}" srcOrd="5" destOrd="0" presId="urn:microsoft.com/office/officeart/2009/3/layout/RandomtoResultProcess"/>
    <dgm:cxn modelId="{D88FA6DA-1003-4BD0-86C0-AEA67736A6B6}" type="presParOf" srcId="{397B56E9-C75A-43C6-97EC-874A182B5D6A}" destId="{17AC0616-A182-46B5-BAD4-FA58A6B71397}" srcOrd="6" destOrd="0" presId="urn:microsoft.com/office/officeart/2009/3/layout/RandomtoResultProcess"/>
    <dgm:cxn modelId="{CA20DEF9-3459-4492-95D0-B0B1AE389926}" type="presParOf" srcId="{397B56E9-C75A-43C6-97EC-874A182B5D6A}" destId="{E55CCBE8-34B2-4AA9-9A35-DC888D341E6C}" srcOrd="7" destOrd="0" presId="urn:microsoft.com/office/officeart/2009/3/layout/RandomtoResultProcess"/>
    <dgm:cxn modelId="{776228DC-E059-4BF3-B9A8-4D51A86D8A52}" type="presParOf" srcId="{397B56E9-C75A-43C6-97EC-874A182B5D6A}" destId="{385CE58A-5D17-4D6B-826E-0392073FF2F6}" srcOrd="8" destOrd="0" presId="urn:microsoft.com/office/officeart/2009/3/layout/RandomtoResultProcess"/>
    <dgm:cxn modelId="{5907A7C6-F9A8-4074-B37A-ABE21F84C582}" type="presParOf" srcId="{397B56E9-C75A-43C6-97EC-874A182B5D6A}" destId="{A30DB295-04FB-4017-9348-0968643C10DA}" srcOrd="9" destOrd="0" presId="urn:microsoft.com/office/officeart/2009/3/layout/RandomtoResultProcess"/>
    <dgm:cxn modelId="{D6E1B388-17AF-4B39-9D7D-A7F7FB98E827}" type="presParOf" srcId="{397B56E9-C75A-43C6-97EC-874A182B5D6A}" destId="{45D1291B-979A-4CF9-A33F-DB04A20B8FC8}" srcOrd="10" destOrd="0" presId="urn:microsoft.com/office/officeart/2009/3/layout/RandomtoResultProcess"/>
    <dgm:cxn modelId="{66BF9583-EB9C-4E47-977F-F6C14580E65A}" type="presParOf" srcId="{397B56E9-C75A-43C6-97EC-874A182B5D6A}" destId="{95FE8052-062B-49C5-A148-BD49A240BFA1}" srcOrd="11" destOrd="0" presId="urn:microsoft.com/office/officeart/2009/3/layout/RandomtoResultProcess"/>
    <dgm:cxn modelId="{D69B327E-86EF-4A6B-AE99-3C69DDE68D20}" type="presParOf" srcId="{397B56E9-C75A-43C6-97EC-874A182B5D6A}" destId="{812BC066-6ABA-4EC7-9E0B-2DED4586F208}" srcOrd="12" destOrd="0" presId="urn:microsoft.com/office/officeart/2009/3/layout/RandomtoResultProcess"/>
    <dgm:cxn modelId="{360F200F-E885-46E6-964E-256DF0B282FA}" type="presParOf" srcId="{397B56E9-C75A-43C6-97EC-874A182B5D6A}" destId="{B97E0CF1-E224-4017-8902-ADEAC93B7C4B}" srcOrd="13" destOrd="0" presId="urn:microsoft.com/office/officeart/2009/3/layout/RandomtoResultProcess"/>
    <dgm:cxn modelId="{BCF2DEA0-5E42-4737-94E3-46DCA2E985DF}" type="presParOf" srcId="{397B56E9-C75A-43C6-97EC-874A182B5D6A}" destId="{99249EF0-A819-4C0A-97FD-0359071BB161}" srcOrd="14" destOrd="0" presId="urn:microsoft.com/office/officeart/2009/3/layout/RandomtoResultProcess"/>
    <dgm:cxn modelId="{AF3F550D-3E20-4B60-8FA8-CCF416C13755}" type="presParOf" srcId="{397B56E9-C75A-43C6-97EC-874A182B5D6A}" destId="{3BA44C33-16BC-4C00-8A0A-CDC02C6E28CF}" srcOrd="15" destOrd="0" presId="urn:microsoft.com/office/officeart/2009/3/layout/RandomtoResultProcess"/>
    <dgm:cxn modelId="{8AEF22BC-3BBD-4DC6-A787-769E7D350480}" type="presParOf" srcId="{397B56E9-C75A-43C6-97EC-874A182B5D6A}" destId="{67CECDA7-1599-42B7-AD93-56C9EB221CEC}" srcOrd="16" destOrd="0" presId="urn:microsoft.com/office/officeart/2009/3/layout/RandomtoResultProcess"/>
    <dgm:cxn modelId="{4568CD78-B909-418B-A3F7-B18F4217B223}" type="presParOf" srcId="{397B56E9-C75A-43C6-97EC-874A182B5D6A}" destId="{C9416FD8-3BDC-4EC8-BDEB-2FCC053FCE0A}" srcOrd="17" destOrd="0" presId="urn:microsoft.com/office/officeart/2009/3/layout/RandomtoResultProcess"/>
    <dgm:cxn modelId="{365AA9CB-4445-4E5D-8E48-46F05FB205E5}" type="presParOf" srcId="{397B56E9-C75A-43C6-97EC-874A182B5D6A}" destId="{8EACB61D-6DCA-47C6-BE1A-CF45F6044F5C}" srcOrd="18" destOrd="0" presId="urn:microsoft.com/office/officeart/2009/3/layout/RandomtoResultProcess"/>
    <dgm:cxn modelId="{63CDE455-938F-4B7B-A0FA-DE406216E3FD}" type="presParOf" srcId="{6DAE28B1-1984-4594-8BB3-5C6BE619B019}" destId="{1320702C-BF1B-4EC8-AAB2-135894F3F749}" srcOrd="1" destOrd="0" presId="urn:microsoft.com/office/officeart/2009/3/layout/RandomtoResultProcess"/>
    <dgm:cxn modelId="{152AA085-258D-4C28-BCA2-EB20C20355D4}" type="presParOf" srcId="{1320702C-BF1B-4EC8-AAB2-135894F3F749}" destId="{1D28C17D-3DF4-4501-81D3-7C2E1C6BBBFF}" srcOrd="0" destOrd="0" presId="urn:microsoft.com/office/officeart/2009/3/layout/RandomtoResultProcess"/>
    <dgm:cxn modelId="{6DCCBB81-1075-4082-86FD-6D4EDA541563}" type="presParOf" srcId="{1320702C-BF1B-4EC8-AAB2-135894F3F749}" destId="{80BC2293-15C4-4E03-BBE6-26CECD42E1AD}" srcOrd="1" destOrd="0" presId="urn:microsoft.com/office/officeart/2009/3/layout/RandomtoResultProcess"/>
    <dgm:cxn modelId="{2A6D680E-F156-4605-BD5C-F481EADB1380}" type="presParOf" srcId="{6DAE28B1-1984-4594-8BB3-5C6BE619B019}" destId="{835EC13F-2BF0-4DE7-8052-873CB3EBF584}" srcOrd="2" destOrd="0" presId="urn:microsoft.com/office/officeart/2009/3/layout/RandomtoResultProcess"/>
    <dgm:cxn modelId="{1ECE9A09-70F0-4F9A-A354-71B1A9ACE412}" type="presParOf" srcId="{835EC13F-2BF0-4DE7-8052-873CB3EBF584}" destId="{283F07B2-9F84-4DB3-9BEF-59335766FA9E}" srcOrd="0" destOrd="0" presId="urn:microsoft.com/office/officeart/2009/3/layout/RandomtoResultProcess"/>
    <dgm:cxn modelId="{723D3088-8886-48FE-8A4A-B06B074AD16F}" type="presParOf" srcId="{835EC13F-2BF0-4DE7-8052-873CB3EBF584}" destId="{FE245D68-2924-4C37-B205-6B61161D17F7}" srcOrd="1" destOrd="0" presId="urn:microsoft.com/office/officeart/2009/3/layout/RandomtoResultProcess"/>
    <dgm:cxn modelId="{6F585291-FA3A-4E07-AB17-3DD6E9E0D7C4}" type="presParOf" srcId="{6DAE28B1-1984-4594-8BB3-5C6BE619B019}" destId="{85CE8318-4102-4774-8814-19B1D50E5DC0}" srcOrd="3" destOrd="0" presId="urn:microsoft.com/office/officeart/2009/3/layout/RandomtoResultProcess"/>
    <dgm:cxn modelId="{D7EB1FBE-7AC7-4816-934B-EF32620C42F2}" type="presParOf" srcId="{85CE8318-4102-4774-8814-19B1D50E5DC0}" destId="{5096295F-6DD4-47BF-829C-CE7CD5A58F1A}" srcOrd="0" destOrd="0" presId="urn:microsoft.com/office/officeart/2009/3/layout/RandomtoResultProcess"/>
    <dgm:cxn modelId="{BC21C4FD-96AC-4573-91EC-2C871FFD8861}" type="presParOf" srcId="{85CE8318-4102-4774-8814-19B1D50E5DC0}" destId="{AA9DB986-CBE7-4E6D-9146-1B47AACFA2B5}" srcOrd="1" destOrd="0" presId="urn:microsoft.com/office/officeart/2009/3/layout/RandomtoResultProcess"/>
    <dgm:cxn modelId="{69D0117E-A7C8-49DC-917E-D1994D5F3404}" type="presParOf" srcId="{6DAE28B1-1984-4594-8BB3-5C6BE619B019}" destId="{4EA6AEAD-D772-4B8C-92AD-046FB2E0C248}" srcOrd="4" destOrd="0" presId="urn:microsoft.com/office/officeart/2009/3/layout/RandomtoResultProcess"/>
    <dgm:cxn modelId="{FDC84C74-B0B1-4CB7-877F-8DEA6A345616}" type="presParOf" srcId="{4EA6AEAD-D772-4B8C-92AD-046FB2E0C248}" destId="{A2492A67-C3BB-403E-B0E1-4CFEA44A8194}" srcOrd="0" destOrd="0" presId="urn:microsoft.com/office/officeart/2009/3/layout/RandomtoResultProcess"/>
    <dgm:cxn modelId="{9819F7AC-0D1A-4DE7-9884-DA009287DA66}" type="presParOf" srcId="{4EA6AEAD-D772-4B8C-92AD-046FB2E0C248}" destId="{81FDCD22-9FE8-4339-82B2-9EE35DA539F3}" srcOrd="1" destOrd="0" presId="urn:microsoft.com/office/officeart/2009/3/layout/RandomtoResultProcess"/>
    <dgm:cxn modelId="{2D307AB7-898D-432B-ACEA-E147632108FB}" type="presParOf" srcId="{6DAE28B1-1984-4594-8BB3-5C6BE619B019}" destId="{D085A343-8605-4CFD-9CBB-4B1CF5D966D6}" srcOrd="5" destOrd="0" presId="urn:microsoft.com/office/officeart/2009/3/layout/RandomtoResultProcess"/>
    <dgm:cxn modelId="{B28D25FD-17BD-44F5-AE1A-8D7EA7181E9F}" type="presParOf" srcId="{D085A343-8605-4CFD-9CBB-4B1CF5D966D6}" destId="{D6B2C3DE-5CF1-4EAA-9CE8-3AF66FD37145}" srcOrd="0" destOrd="0" presId="urn:microsoft.com/office/officeart/2009/3/layout/RandomtoResultProcess"/>
    <dgm:cxn modelId="{D153DEF3-D7FE-4FD0-9D86-8806CA025400}" type="presParOf" srcId="{D085A343-8605-4CFD-9CBB-4B1CF5D966D6}" destId="{DAC3C555-268C-4D76-90FD-7559952D16AE}" srcOrd="1" destOrd="0" presId="urn:microsoft.com/office/officeart/2009/3/layout/RandomtoResultProcess"/>
    <dgm:cxn modelId="{04546007-FFBE-4D12-A978-1DD5D7B9C9AF}" type="presParOf" srcId="{6DAE28B1-1984-4594-8BB3-5C6BE619B019}" destId="{E79FE9E3-DBE7-4A59-BF59-597A5F744B4F}" srcOrd="6" destOrd="0" presId="urn:microsoft.com/office/officeart/2009/3/layout/RandomtoResultProcess"/>
    <dgm:cxn modelId="{45AC3637-7DE5-4C21-B812-F106A9B13419}" type="presParOf" srcId="{E79FE9E3-DBE7-4A59-BF59-597A5F744B4F}" destId="{71655350-F271-44F6-ABAB-CEA16095E272}" srcOrd="0" destOrd="0" presId="urn:microsoft.com/office/officeart/2009/3/layout/RandomtoResultProcess"/>
    <dgm:cxn modelId="{F87D422C-FF38-4F66-ADA3-7B2D257F54F9}" type="presParOf" srcId="{E79FE9E3-DBE7-4A59-BF59-597A5F744B4F}" destId="{B147ACCF-D51C-4653-935E-00C81A3CE20F}" srcOrd="1" destOrd="0" presId="urn:microsoft.com/office/officeart/2009/3/layout/RandomtoResultProcess"/>
    <dgm:cxn modelId="{F5368F41-2992-419D-82F9-79864977042B}" type="presParOf" srcId="{6DAE28B1-1984-4594-8BB3-5C6BE619B019}" destId="{4F420BF1-3903-48FC-9F9B-F02C7D97ECDA}" srcOrd="7" destOrd="0" presId="urn:microsoft.com/office/officeart/2009/3/layout/RandomtoResultProcess"/>
    <dgm:cxn modelId="{71236ED8-F0E9-4626-B45D-755426F23D0F}" type="presParOf" srcId="{4F420BF1-3903-48FC-9F9B-F02C7D97ECDA}" destId="{7CDFC8FF-74E8-4AC2-AC12-F87152709E85}" srcOrd="0" destOrd="0" presId="urn:microsoft.com/office/officeart/2009/3/layout/RandomtoResultProcess"/>
    <dgm:cxn modelId="{129D6015-6C43-4061-81E1-B839B92486EC}" type="presParOf" srcId="{4F420BF1-3903-48FC-9F9B-F02C7D97ECDA}" destId="{F9C65ECD-B6A6-4473-B18A-E6B2055C8BD2}" srcOrd="1" destOrd="0" presId="urn:microsoft.com/office/officeart/2009/3/layout/RandomtoResultProcess"/>
    <dgm:cxn modelId="{3936AC91-9661-4C7F-9D50-E42A36316361}" type="presParOf" srcId="{6DAE28B1-1984-4594-8BB3-5C6BE619B019}" destId="{B51D1E3A-A592-4909-AC4C-FDFDA6B16E0D}" srcOrd="8" destOrd="0" presId="urn:microsoft.com/office/officeart/2009/3/layout/RandomtoResultProcess"/>
    <dgm:cxn modelId="{A6087CD0-F574-4FFB-AD17-1E18297A20AA}" type="presParOf" srcId="{B51D1E3A-A592-4909-AC4C-FDFDA6B16E0D}" destId="{B0A01070-62D2-4C66-98DB-25C617CAA84A}" srcOrd="0" destOrd="0" presId="urn:microsoft.com/office/officeart/2009/3/layout/RandomtoResultProcess"/>
    <dgm:cxn modelId="{DD1DBE05-375E-4D06-8F0D-FD00C50FECF1}" type="presParOf" srcId="{B51D1E3A-A592-4909-AC4C-FDFDA6B16E0D}" destId="{AE1B9ACC-B83F-494C-A9BA-00D7F2CC9EE4}"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2EB86-0CD0-42FB-901F-7732E19B178C}">
      <dsp:nvSpPr>
        <dsp:cNvPr id="0" name=""/>
        <dsp:cNvSpPr/>
      </dsp:nvSpPr>
      <dsp:spPr>
        <a:xfrm>
          <a:off x="112900" y="1949993"/>
          <a:ext cx="1611967" cy="531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Data Collection</a:t>
          </a:r>
        </a:p>
      </dsp:txBody>
      <dsp:txXfrm>
        <a:off x="112900" y="1949993"/>
        <a:ext cx="1611967" cy="531216"/>
      </dsp:txXfrm>
    </dsp:sp>
    <dsp:sp modelId="{62DF5ECB-BD89-4705-9834-84A0E680A8F1}">
      <dsp:nvSpPr>
        <dsp:cNvPr id="0" name=""/>
        <dsp:cNvSpPr/>
      </dsp:nvSpPr>
      <dsp:spPr>
        <a:xfrm>
          <a:off x="111068" y="1788430"/>
          <a:ext cx="128224" cy="1282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0C187C-D7CB-44CE-A875-9E8D9455EC74}">
      <dsp:nvSpPr>
        <dsp:cNvPr id="0" name=""/>
        <dsp:cNvSpPr/>
      </dsp:nvSpPr>
      <dsp:spPr>
        <a:xfrm>
          <a:off x="200825" y="1608915"/>
          <a:ext cx="128224" cy="1282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02AF5-67EE-42DF-8641-CF8EEC38720E}">
      <dsp:nvSpPr>
        <dsp:cNvPr id="0" name=""/>
        <dsp:cNvSpPr/>
      </dsp:nvSpPr>
      <dsp:spPr>
        <a:xfrm>
          <a:off x="416243" y="1644818"/>
          <a:ext cx="201495" cy="2014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5A6E4-9530-4E03-B872-373E09A90A63}">
      <dsp:nvSpPr>
        <dsp:cNvPr id="0" name=""/>
        <dsp:cNvSpPr/>
      </dsp:nvSpPr>
      <dsp:spPr>
        <a:xfrm>
          <a:off x="595758" y="1447352"/>
          <a:ext cx="128224" cy="1282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471F15-9A57-4E22-BC97-CDA9BDC550D4}">
      <dsp:nvSpPr>
        <dsp:cNvPr id="0" name=""/>
        <dsp:cNvSpPr/>
      </dsp:nvSpPr>
      <dsp:spPr>
        <a:xfrm>
          <a:off x="829126" y="1375546"/>
          <a:ext cx="128224" cy="1282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C0616-A182-46B5-BAD4-FA58A6B71397}">
      <dsp:nvSpPr>
        <dsp:cNvPr id="0" name=""/>
        <dsp:cNvSpPr/>
      </dsp:nvSpPr>
      <dsp:spPr>
        <a:xfrm>
          <a:off x="1116350" y="1501207"/>
          <a:ext cx="128224" cy="1282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5CCBE8-34B2-4AA9-9A35-DC888D341E6C}">
      <dsp:nvSpPr>
        <dsp:cNvPr id="0" name=""/>
        <dsp:cNvSpPr/>
      </dsp:nvSpPr>
      <dsp:spPr>
        <a:xfrm>
          <a:off x="1295864" y="1590964"/>
          <a:ext cx="201495" cy="2014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5CE58A-5D17-4D6B-826E-0392073FF2F6}">
      <dsp:nvSpPr>
        <dsp:cNvPr id="0" name=""/>
        <dsp:cNvSpPr/>
      </dsp:nvSpPr>
      <dsp:spPr>
        <a:xfrm>
          <a:off x="1547185" y="1788430"/>
          <a:ext cx="128224" cy="1282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0DB295-04FB-4017-9348-0968643C10DA}">
      <dsp:nvSpPr>
        <dsp:cNvPr id="0" name=""/>
        <dsp:cNvSpPr/>
      </dsp:nvSpPr>
      <dsp:spPr>
        <a:xfrm>
          <a:off x="1654894" y="1985896"/>
          <a:ext cx="128224" cy="1282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D1291B-979A-4CF9-A33F-DB04A20B8FC8}">
      <dsp:nvSpPr>
        <dsp:cNvPr id="0" name=""/>
        <dsp:cNvSpPr/>
      </dsp:nvSpPr>
      <dsp:spPr>
        <a:xfrm>
          <a:off x="721418" y="1608915"/>
          <a:ext cx="329720" cy="329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FE8052-062B-49C5-A148-BD49A240BFA1}">
      <dsp:nvSpPr>
        <dsp:cNvPr id="0" name=""/>
        <dsp:cNvSpPr/>
      </dsp:nvSpPr>
      <dsp:spPr>
        <a:xfrm>
          <a:off x="21311" y="2291071"/>
          <a:ext cx="128224" cy="1282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2BC066-6ABA-4EC7-9E0B-2DED4586F208}">
      <dsp:nvSpPr>
        <dsp:cNvPr id="0" name=""/>
        <dsp:cNvSpPr/>
      </dsp:nvSpPr>
      <dsp:spPr>
        <a:xfrm>
          <a:off x="129020" y="2452634"/>
          <a:ext cx="201495" cy="2014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E0CF1-E224-4017-8902-ADEAC93B7C4B}">
      <dsp:nvSpPr>
        <dsp:cNvPr id="0" name=""/>
        <dsp:cNvSpPr/>
      </dsp:nvSpPr>
      <dsp:spPr>
        <a:xfrm>
          <a:off x="398291" y="2596246"/>
          <a:ext cx="293085" cy="2930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249EF0-A819-4C0A-97FD-0359071BB161}">
      <dsp:nvSpPr>
        <dsp:cNvPr id="0" name=""/>
        <dsp:cNvSpPr/>
      </dsp:nvSpPr>
      <dsp:spPr>
        <a:xfrm>
          <a:off x="775272" y="2829615"/>
          <a:ext cx="128224" cy="1282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A44C33-16BC-4C00-8A0A-CDC02C6E28CF}">
      <dsp:nvSpPr>
        <dsp:cNvPr id="0" name=""/>
        <dsp:cNvSpPr/>
      </dsp:nvSpPr>
      <dsp:spPr>
        <a:xfrm>
          <a:off x="847078" y="2596246"/>
          <a:ext cx="201495" cy="2014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ECDA7-1599-42B7-AD93-56C9EB221CEC}">
      <dsp:nvSpPr>
        <dsp:cNvPr id="0" name=""/>
        <dsp:cNvSpPr/>
      </dsp:nvSpPr>
      <dsp:spPr>
        <a:xfrm>
          <a:off x="1026593" y="2847566"/>
          <a:ext cx="128224" cy="1282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16FD8-3BDC-4EC8-BDEB-2FCC053FCE0A}">
      <dsp:nvSpPr>
        <dsp:cNvPr id="0" name=""/>
        <dsp:cNvSpPr/>
      </dsp:nvSpPr>
      <dsp:spPr>
        <a:xfrm>
          <a:off x="1188156" y="2560343"/>
          <a:ext cx="293085" cy="2930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CB61D-6DCA-47C6-BE1A-CF45F6044F5C}">
      <dsp:nvSpPr>
        <dsp:cNvPr id="0" name=""/>
        <dsp:cNvSpPr/>
      </dsp:nvSpPr>
      <dsp:spPr>
        <a:xfrm>
          <a:off x="1583088" y="2488537"/>
          <a:ext cx="201495" cy="2014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8C17D-3DF4-4501-81D3-7C2E1C6BBBFF}">
      <dsp:nvSpPr>
        <dsp:cNvPr id="0" name=""/>
        <dsp:cNvSpPr/>
      </dsp:nvSpPr>
      <dsp:spPr>
        <a:xfrm>
          <a:off x="1784584" y="1644520"/>
          <a:ext cx="591764" cy="112974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3F07B2-9F84-4DB3-9BEF-59335766FA9E}">
      <dsp:nvSpPr>
        <dsp:cNvPr id="0" name=""/>
        <dsp:cNvSpPr/>
      </dsp:nvSpPr>
      <dsp:spPr>
        <a:xfrm>
          <a:off x="2376349" y="1645068"/>
          <a:ext cx="1613904" cy="112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Data Cleaning	</a:t>
          </a:r>
        </a:p>
      </dsp:txBody>
      <dsp:txXfrm>
        <a:off x="2376349" y="1645068"/>
        <a:ext cx="1613904" cy="1129733"/>
      </dsp:txXfrm>
    </dsp:sp>
    <dsp:sp modelId="{5096295F-6DD4-47BF-829C-CE7CD5A58F1A}">
      <dsp:nvSpPr>
        <dsp:cNvPr id="0" name=""/>
        <dsp:cNvSpPr/>
      </dsp:nvSpPr>
      <dsp:spPr>
        <a:xfrm>
          <a:off x="3990253" y="1644520"/>
          <a:ext cx="591764" cy="112974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492A67-C3BB-403E-B0E1-4CFEA44A8194}">
      <dsp:nvSpPr>
        <dsp:cNvPr id="0" name=""/>
        <dsp:cNvSpPr/>
      </dsp:nvSpPr>
      <dsp:spPr>
        <a:xfrm>
          <a:off x="4582018" y="1645068"/>
          <a:ext cx="1613904" cy="112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Data Preparation</a:t>
          </a:r>
        </a:p>
      </dsp:txBody>
      <dsp:txXfrm>
        <a:off x="4582018" y="1645068"/>
        <a:ext cx="1613904" cy="1129733"/>
      </dsp:txXfrm>
    </dsp:sp>
    <dsp:sp modelId="{D6B2C3DE-5CF1-4EAA-9CE8-3AF66FD37145}">
      <dsp:nvSpPr>
        <dsp:cNvPr id="0" name=""/>
        <dsp:cNvSpPr/>
      </dsp:nvSpPr>
      <dsp:spPr>
        <a:xfrm>
          <a:off x="6195923" y="1644520"/>
          <a:ext cx="591764" cy="112974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655350-F271-44F6-ABAB-CEA16095E272}">
      <dsp:nvSpPr>
        <dsp:cNvPr id="0" name=""/>
        <dsp:cNvSpPr/>
      </dsp:nvSpPr>
      <dsp:spPr>
        <a:xfrm>
          <a:off x="6787688" y="1645068"/>
          <a:ext cx="1613904" cy="112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Visualization</a:t>
          </a:r>
        </a:p>
      </dsp:txBody>
      <dsp:txXfrm>
        <a:off x="6787688" y="1645068"/>
        <a:ext cx="1613904" cy="1129733"/>
      </dsp:txXfrm>
    </dsp:sp>
    <dsp:sp modelId="{7CDFC8FF-74E8-4AC2-AC12-F87152709E85}">
      <dsp:nvSpPr>
        <dsp:cNvPr id="0" name=""/>
        <dsp:cNvSpPr/>
      </dsp:nvSpPr>
      <dsp:spPr>
        <a:xfrm>
          <a:off x="8401592" y="1644520"/>
          <a:ext cx="591764" cy="112974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A01070-62D2-4C66-98DB-25C617CAA84A}">
      <dsp:nvSpPr>
        <dsp:cNvPr id="0" name=""/>
        <dsp:cNvSpPr/>
      </dsp:nvSpPr>
      <dsp:spPr>
        <a:xfrm>
          <a:off x="9057913" y="1551155"/>
          <a:ext cx="1371818" cy="13718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Analysis</a:t>
          </a:r>
        </a:p>
      </dsp:txBody>
      <dsp:txXfrm>
        <a:off x="9258811" y="1752053"/>
        <a:ext cx="970022" cy="970022"/>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632C-2F6D-694A-8E74-2F2F24DE80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267DF0-7713-8A8D-AB9B-A460F7916A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5E2D4A-C588-2813-B9BE-C2EB8E1CE2D5}"/>
              </a:ext>
            </a:extLst>
          </p:cNvPr>
          <p:cNvSpPr>
            <a:spLocks noGrp="1"/>
          </p:cNvSpPr>
          <p:nvPr>
            <p:ph type="dt" sz="half" idx="10"/>
          </p:nvPr>
        </p:nvSpPr>
        <p:spPr/>
        <p:txBody>
          <a:bodyPr/>
          <a:lstStyle/>
          <a:p>
            <a:fld id="{CF1EA801-62BA-4E96-BD0C-DB79B3A6F75D}" type="datetimeFigureOut">
              <a:rPr lang="en-US" smtClean="0"/>
              <a:t>7/26/2023</a:t>
            </a:fld>
            <a:endParaRPr lang="en-US"/>
          </a:p>
        </p:txBody>
      </p:sp>
      <p:sp>
        <p:nvSpPr>
          <p:cNvPr id="5" name="Footer Placeholder 4">
            <a:extLst>
              <a:ext uri="{FF2B5EF4-FFF2-40B4-BE49-F238E27FC236}">
                <a16:creationId xmlns:a16="http://schemas.microsoft.com/office/drawing/2014/main" id="{2EABBE9A-8C6F-BA41-6250-6A8C6C69A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F8C67-7DD5-61CA-FDAB-DAD0509B47F0}"/>
              </a:ext>
            </a:extLst>
          </p:cNvPr>
          <p:cNvSpPr>
            <a:spLocks noGrp="1"/>
          </p:cNvSpPr>
          <p:nvPr>
            <p:ph type="sldNum" sz="quarter" idx="12"/>
          </p:nvPr>
        </p:nvSpPr>
        <p:spPr/>
        <p:txBody>
          <a:bodyPr/>
          <a:lstStyle/>
          <a:p>
            <a:fld id="{F8C1A14E-316F-4B34-A651-6266CABF0C7F}" type="slidenum">
              <a:rPr lang="en-US" smtClean="0"/>
              <a:t>‹#›</a:t>
            </a:fld>
            <a:endParaRPr lang="en-US"/>
          </a:p>
        </p:txBody>
      </p:sp>
    </p:spTree>
    <p:extLst>
      <p:ext uri="{BB962C8B-B14F-4D97-AF65-F5344CB8AC3E}">
        <p14:creationId xmlns:p14="http://schemas.microsoft.com/office/powerpoint/2010/main" val="30279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5A6F-8F0B-BDFF-F360-FF9949CAB4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DF391D-E0A7-11A8-61D5-0B9BA0DAF7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A8A87-ACDB-38F6-4BF6-B639D6621F26}"/>
              </a:ext>
            </a:extLst>
          </p:cNvPr>
          <p:cNvSpPr>
            <a:spLocks noGrp="1"/>
          </p:cNvSpPr>
          <p:nvPr>
            <p:ph type="dt" sz="half" idx="10"/>
          </p:nvPr>
        </p:nvSpPr>
        <p:spPr/>
        <p:txBody>
          <a:bodyPr/>
          <a:lstStyle/>
          <a:p>
            <a:fld id="{CF1EA801-62BA-4E96-BD0C-DB79B3A6F75D}" type="datetimeFigureOut">
              <a:rPr lang="en-US" smtClean="0"/>
              <a:t>7/26/2023</a:t>
            </a:fld>
            <a:endParaRPr lang="en-US"/>
          </a:p>
        </p:txBody>
      </p:sp>
      <p:sp>
        <p:nvSpPr>
          <p:cNvPr id="5" name="Footer Placeholder 4">
            <a:extLst>
              <a:ext uri="{FF2B5EF4-FFF2-40B4-BE49-F238E27FC236}">
                <a16:creationId xmlns:a16="http://schemas.microsoft.com/office/drawing/2014/main" id="{C363D1DE-440B-54F6-2DE6-C60EFF90E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8A3AD-A63F-4A7E-6AB5-95E678D47FE8}"/>
              </a:ext>
            </a:extLst>
          </p:cNvPr>
          <p:cNvSpPr>
            <a:spLocks noGrp="1"/>
          </p:cNvSpPr>
          <p:nvPr>
            <p:ph type="sldNum" sz="quarter" idx="12"/>
          </p:nvPr>
        </p:nvSpPr>
        <p:spPr/>
        <p:txBody>
          <a:bodyPr/>
          <a:lstStyle/>
          <a:p>
            <a:fld id="{F8C1A14E-316F-4B34-A651-6266CABF0C7F}" type="slidenum">
              <a:rPr lang="en-US" smtClean="0"/>
              <a:t>‹#›</a:t>
            </a:fld>
            <a:endParaRPr lang="en-US"/>
          </a:p>
        </p:txBody>
      </p:sp>
    </p:spTree>
    <p:extLst>
      <p:ext uri="{BB962C8B-B14F-4D97-AF65-F5344CB8AC3E}">
        <p14:creationId xmlns:p14="http://schemas.microsoft.com/office/powerpoint/2010/main" val="67064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7AD3C5-26D0-349A-897F-316EFB3CCC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07EFA9-D034-B4D5-E85A-B685604C43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0BA13-3D38-72F2-FEE0-777B6F6CD80E}"/>
              </a:ext>
            </a:extLst>
          </p:cNvPr>
          <p:cNvSpPr>
            <a:spLocks noGrp="1"/>
          </p:cNvSpPr>
          <p:nvPr>
            <p:ph type="dt" sz="half" idx="10"/>
          </p:nvPr>
        </p:nvSpPr>
        <p:spPr/>
        <p:txBody>
          <a:bodyPr/>
          <a:lstStyle/>
          <a:p>
            <a:fld id="{CF1EA801-62BA-4E96-BD0C-DB79B3A6F75D}" type="datetimeFigureOut">
              <a:rPr lang="en-US" smtClean="0"/>
              <a:t>7/26/2023</a:t>
            </a:fld>
            <a:endParaRPr lang="en-US"/>
          </a:p>
        </p:txBody>
      </p:sp>
      <p:sp>
        <p:nvSpPr>
          <p:cNvPr id="5" name="Footer Placeholder 4">
            <a:extLst>
              <a:ext uri="{FF2B5EF4-FFF2-40B4-BE49-F238E27FC236}">
                <a16:creationId xmlns:a16="http://schemas.microsoft.com/office/drawing/2014/main" id="{A36203CE-E458-4D2B-6C2A-0D264420F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4D85F-313E-1B56-7824-61315F8BC3EA}"/>
              </a:ext>
            </a:extLst>
          </p:cNvPr>
          <p:cNvSpPr>
            <a:spLocks noGrp="1"/>
          </p:cNvSpPr>
          <p:nvPr>
            <p:ph type="sldNum" sz="quarter" idx="12"/>
          </p:nvPr>
        </p:nvSpPr>
        <p:spPr/>
        <p:txBody>
          <a:bodyPr/>
          <a:lstStyle/>
          <a:p>
            <a:fld id="{F8C1A14E-316F-4B34-A651-6266CABF0C7F}" type="slidenum">
              <a:rPr lang="en-US" smtClean="0"/>
              <a:t>‹#›</a:t>
            </a:fld>
            <a:endParaRPr lang="en-US"/>
          </a:p>
        </p:txBody>
      </p:sp>
    </p:spTree>
    <p:extLst>
      <p:ext uri="{BB962C8B-B14F-4D97-AF65-F5344CB8AC3E}">
        <p14:creationId xmlns:p14="http://schemas.microsoft.com/office/powerpoint/2010/main" val="244877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143F-612E-8350-5D0B-12EDBE22A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9C2473-2FA5-BE31-4D27-BCB4A7E065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2EC56-16E5-4384-9EB8-E33F8A82E1A4}"/>
              </a:ext>
            </a:extLst>
          </p:cNvPr>
          <p:cNvSpPr>
            <a:spLocks noGrp="1"/>
          </p:cNvSpPr>
          <p:nvPr>
            <p:ph type="dt" sz="half" idx="10"/>
          </p:nvPr>
        </p:nvSpPr>
        <p:spPr/>
        <p:txBody>
          <a:bodyPr/>
          <a:lstStyle/>
          <a:p>
            <a:fld id="{CF1EA801-62BA-4E96-BD0C-DB79B3A6F75D}" type="datetimeFigureOut">
              <a:rPr lang="en-US" smtClean="0"/>
              <a:t>7/26/2023</a:t>
            </a:fld>
            <a:endParaRPr lang="en-US"/>
          </a:p>
        </p:txBody>
      </p:sp>
      <p:sp>
        <p:nvSpPr>
          <p:cNvPr id="5" name="Footer Placeholder 4">
            <a:extLst>
              <a:ext uri="{FF2B5EF4-FFF2-40B4-BE49-F238E27FC236}">
                <a16:creationId xmlns:a16="http://schemas.microsoft.com/office/drawing/2014/main" id="{DC8E5D0A-74A1-8630-CEDF-48E6F410B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93CBE-928B-CD24-6241-96DB0C026D49}"/>
              </a:ext>
            </a:extLst>
          </p:cNvPr>
          <p:cNvSpPr>
            <a:spLocks noGrp="1"/>
          </p:cNvSpPr>
          <p:nvPr>
            <p:ph type="sldNum" sz="quarter" idx="12"/>
          </p:nvPr>
        </p:nvSpPr>
        <p:spPr/>
        <p:txBody>
          <a:bodyPr/>
          <a:lstStyle/>
          <a:p>
            <a:fld id="{F8C1A14E-316F-4B34-A651-6266CABF0C7F}" type="slidenum">
              <a:rPr lang="en-US" smtClean="0"/>
              <a:t>‹#›</a:t>
            </a:fld>
            <a:endParaRPr lang="en-US"/>
          </a:p>
        </p:txBody>
      </p:sp>
    </p:spTree>
    <p:extLst>
      <p:ext uri="{BB962C8B-B14F-4D97-AF65-F5344CB8AC3E}">
        <p14:creationId xmlns:p14="http://schemas.microsoft.com/office/powerpoint/2010/main" val="130136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0A6F-AAB2-5DE9-BEEC-C23CE9FADE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B5AB2C-E484-47FC-1393-2EC33ECA7A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5289C5-B6E7-4067-BA34-AB9FD51AA5BA}"/>
              </a:ext>
            </a:extLst>
          </p:cNvPr>
          <p:cNvSpPr>
            <a:spLocks noGrp="1"/>
          </p:cNvSpPr>
          <p:nvPr>
            <p:ph type="dt" sz="half" idx="10"/>
          </p:nvPr>
        </p:nvSpPr>
        <p:spPr/>
        <p:txBody>
          <a:bodyPr/>
          <a:lstStyle/>
          <a:p>
            <a:fld id="{CF1EA801-62BA-4E96-BD0C-DB79B3A6F75D}" type="datetimeFigureOut">
              <a:rPr lang="en-US" smtClean="0"/>
              <a:t>7/26/2023</a:t>
            </a:fld>
            <a:endParaRPr lang="en-US"/>
          </a:p>
        </p:txBody>
      </p:sp>
      <p:sp>
        <p:nvSpPr>
          <p:cNvPr id="5" name="Footer Placeholder 4">
            <a:extLst>
              <a:ext uri="{FF2B5EF4-FFF2-40B4-BE49-F238E27FC236}">
                <a16:creationId xmlns:a16="http://schemas.microsoft.com/office/drawing/2014/main" id="{1232988B-F1E8-1ADC-636D-5EB5637C7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A44C5-A626-B8D6-15C2-08F58417C410}"/>
              </a:ext>
            </a:extLst>
          </p:cNvPr>
          <p:cNvSpPr>
            <a:spLocks noGrp="1"/>
          </p:cNvSpPr>
          <p:nvPr>
            <p:ph type="sldNum" sz="quarter" idx="12"/>
          </p:nvPr>
        </p:nvSpPr>
        <p:spPr/>
        <p:txBody>
          <a:bodyPr/>
          <a:lstStyle/>
          <a:p>
            <a:fld id="{F8C1A14E-316F-4B34-A651-6266CABF0C7F}" type="slidenum">
              <a:rPr lang="en-US" smtClean="0"/>
              <a:t>‹#›</a:t>
            </a:fld>
            <a:endParaRPr lang="en-US"/>
          </a:p>
        </p:txBody>
      </p:sp>
    </p:spTree>
    <p:extLst>
      <p:ext uri="{BB962C8B-B14F-4D97-AF65-F5344CB8AC3E}">
        <p14:creationId xmlns:p14="http://schemas.microsoft.com/office/powerpoint/2010/main" val="6633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209E-C007-E88B-4FB5-72F855A0F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386C80-978A-BB82-9EA4-7D6DAC2F3F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99826A-2E7A-EC02-A7F7-B991689E8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7DAC4E-82AC-C03C-8796-816E3B2F948B}"/>
              </a:ext>
            </a:extLst>
          </p:cNvPr>
          <p:cNvSpPr>
            <a:spLocks noGrp="1"/>
          </p:cNvSpPr>
          <p:nvPr>
            <p:ph type="dt" sz="half" idx="10"/>
          </p:nvPr>
        </p:nvSpPr>
        <p:spPr/>
        <p:txBody>
          <a:bodyPr/>
          <a:lstStyle/>
          <a:p>
            <a:fld id="{CF1EA801-62BA-4E96-BD0C-DB79B3A6F75D}" type="datetimeFigureOut">
              <a:rPr lang="en-US" smtClean="0"/>
              <a:t>7/26/2023</a:t>
            </a:fld>
            <a:endParaRPr lang="en-US"/>
          </a:p>
        </p:txBody>
      </p:sp>
      <p:sp>
        <p:nvSpPr>
          <p:cNvPr id="6" name="Footer Placeholder 5">
            <a:extLst>
              <a:ext uri="{FF2B5EF4-FFF2-40B4-BE49-F238E27FC236}">
                <a16:creationId xmlns:a16="http://schemas.microsoft.com/office/drawing/2014/main" id="{C3D254FE-F738-4494-23FA-A42C966B6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3D207-194A-E228-CF8A-6039AC365D56}"/>
              </a:ext>
            </a:extLst>
          </p:cNvPr>
          <p:cNvSpPr>
            <a:spLocks noGrp="1"/>
          </p:cNvSpPr>
          <p:nvPr>
            <p:ph type="sldNum" sz="quarter" idx="12"/>
          </p:nvPr>
        </p:nvSpPr>
        <p:spPr/>
        <p:txBody>
          <a:bodyPr/>
          <a:lstStyle/>
          <a:p>
            <a:fld id="{F8C1A14E-316F-4B34-A651-6266CABF0C7F}" type="slidenum">
              <a:rPr lang="en-US" smtClean="0"/>
              <a:t>‹#›</a:t>
            </a:fld>
            <a:endParaRPr lang="en-US"/>
          </a:p>
        </p:txBody>
      </p:sp>
    </p:spTree>
    <p:extLst>
      <p:ext uri="{BB962C8B-B14F-4D97-AF65-F5344CB8AC3E}">
        <p14:creationId xmlns:p14="http://schemas.microsoft.com/office/powerpoint/2010/main" val="288114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0C29-2A1D-62DC-1FCB-9550349699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8C8FA4-AFEA-40C0-32E9-C58CDE908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086E4-2F0D-BA9A-1441-A90C276CB1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F8CEBB-BB05-77A3-A851-8123FB8FC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7E32C-B290-CB9F-204A-7F1EB7E127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453B99-E3C8-4545-1BCD-EFDD1D1B91DB}"/>
              </a:ext>
            </a:extLst>
          </p:cNvPr>
          <p:cNvSpPr>
            <a:spLocks noGrp="1"/>
          </p:cNvSpPr>
          <p:nvPr>
            <p:ph type="dt" sz="half" idx="10"/>
          </p:nvPr>
        </p:nvSpPr>
        <p:spPr/>
        <p:txBody>
          <a:bodyPr/>
          <a:lstStyle/>
          <a:p>
            <a:fld id="{CF1EA801-62BA-4E96-BD0C-DB79B3A6F75D}" type="datetimeFigureOut">
              <a:rPr lang="en-US" smtClean="0"/>
              <a:t>7/26/2023</a:t>
            </a:fld>
            <a:endParaRPr lang="en-US"/>
          </a:p>
        </p:txBody>
      </p:sp>
      <p:sp>
        <p:nvSpPr>
          <p:cNvPr id="8" name="Footer Placeholder 7">
            <a:extLst>
              <a:ext uri="{FF2B5EF4-FFF2-40B4-BE49-F238E27FC236}">
                <a16:creationId xmlns:a16="http://schemas.microsoft.com/office/drawing/2014/main" id="{F5F9182F-9D08-C542-50F1-2693E2431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EB2726-D856-2DEB-E0C4-7D40A21EA960}"/>
              </a:ext>
            </a:extLst>
          </p:cNvPr>
          <p:cNvSpPr>
            <a:spLocks noGrp="1"/>
          </p:cNvSpPr>
          <p:nvPr>
            <p:ph type="sldNum" sz="quarter" idx="12"/>
          </p:nvPr>
        </p:nvSpPr>
        <p:spPr/>
        <p:txBody>
          <a:bodyPr/>
          <a:lstStyle/>
          <a:p>
            <a:fld id="{F8C1A14E-316F-4B34-A651-6266CABF0C7F}" type="slidenum">
              <a:rPr lang="en-US" smtClean="0"/>
              <a:t>‹#›</a:t>
            </a:fld>
            <a:endParaRPr lang="en-US"/>
          </a:p>
        </p:txBody>
      </p:sp>
    </p:spTree>
    <p:extLst>
      <p:ext uri="{BB962C8B-B14F-4D97-AF65-F5344CB8AC3E}">
        <p14:creationId xmlns:p14="http://schemas.microsoft.com/office/powerpoint/2010/main" val="272923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E6E0-21A3-FD39-D631-727DE922E2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D8C492-F7C6-5B69-F0B9-B306E3D73548}"/>
              </a:ext>
            </a:extLst>
          </p:cNvPr>
          <p:cNvSpPr>
            <a:spLocks noGrp="1"/>
          </p:cNvSpPr>
          <p:nvPr>
            <p:ph type="dt" sz="half" idx="10"/>
          </p:nvPr>
        </p:nvSpPr>
        <p:spPr/>
        <p:txBody>
          <a:bodyPr/>
          <a:lstStyle/>
          <a:p>
            <a:fld id="{CF1EA801-62BA-4E96-BD0C-DB79B3A6F75D}" type="datetimeFigureOut">
              <a:rPr lang="en-US" smtClean="0"/>
              <a:t>7/26/2023</a:t>
            </a:fld>
            <a:endParaRPr lang="en-US"/>
          </a:p>
        </p:txBody>
      </p:sp>
      <p:sp>
        <p:nvSpPr>
          <p:cNvPr id="4" name="Footer Placeholder 3">
            <a:extLst>
              <a:ext uri="{FF2B5EF4-FFF2-40B4-BE49-F238E27FC236}">
                <a16:creationId xmlns:a16="http://schemas.microsoft.com/office/drawing/2014/main" id="{04FCA1F6-65D2-F058-6026-9689AA63F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CE6FC3-2A57-FFF5-C1AC-87DDB2CC2114}"/>
              </a:ext>
            </a:extLst>
          </p:cNvPr>
          <p:cNvSpPr>
            <a:spLocks noGrp="1"/>
          </p:cNvSpPr>
          <p:nvPr>
            <p:ph type="sldNum" sz="quarter" idx="12"/>
          </p:nvPr>
        </p:nvSpPr>
        <p:spPr/>
        <p:txBody>
          <a:bodyPr/>
          <a:lstStyle/>
          <a:p>
            <a:fld id="{F8C1A14E-316F-4B34-A651-6266CABF0C7F}" type="slidenum">
              <a:rPr lang="en-US" smtClean="0"/>
              <a:t>‹#›</a:t>
            </a:fld>
            <a:endParaRPr lang="en-US"/>
          </a:p>
        </p:txBody>
      </p:sp>
    </p:spTree>
    <p:extLst>
      <p:ext uri="{BB962C8B-B14F-4D97-AF65-F5344CB8AC3E}">
        <p14:creationId xmlns:p14="http://schemas.microsoft.com/office/powerpoint/2010/main" val="91775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8CF82E-1AC8-ED32-EBA7-BF6827417D9D}"/>
              </a:ext>
            </a:extLst>
          </p:cNvPr>
          <p:cNvSpPr>
            <a:spLocks noGrp="1"/>
          </p:cNvSpPr>
          <p:nvPr>
            <p:ph type="dt" sz="half" idx="10"/>
          </p:nvPr>
        </p:nvSpPr>
        <p:spPr/>
        <p:txBody>
          <a:bodyPr/>
          <a:lstStyle/>
          <a:p>
            <a:fld id="{CF1EA801-62BA-4E96-BD0C-DB79B3A6F75D}" type="datetimeFigureOut">
              <a:rPr lang="en-US" smtClean="0"/>
              <a:t>7/26/2023</a:t>
            </a:fld>
            <a:endParaRPr lang="en-US"/>
          </a:p>
        </p:txBody>
      </p:sp>
      <p:sp>
        <p:nvSpPr>
          <p:cNvPr id="3" name="Footer Placeholder 2">
            <a:extLst>
              <a:ext uri="{FF2B5EF4-FFF2-40B4-BE49-F238E27FC236}">
                <a16:creationId xmlns:a16="http://schemas.microsoft.com/office/drawing/2014/main" id="{3D558086-51BB-D2EF-296D-7A9CCBA8D7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516AD8-C390-AD73-1381-B42F8C3E06F9}"/>
              </a:ext>
            </a:extLst>
          </p:cNvPr>
          <p:cNvSpPr>
            <a:spLocks noGrp="1"/>
          </p:cNvSpPr>
          <p:nvPr>
            <p:ph type="sldNum" sz="quarter" idx="12"/>
          </p:nvPr>
        </p:nvSpPr>
        <p:spPr/>
        <p:txBody>
          <a:bodyPr/>
          <a:lstStyle/>
          <a:p>
            <a:fld id="{F8C1A14E-316F-4B34-A651-6266CABF0C7F}" type="slidenum">
              <a:rPr lang="en-US" smtClean="0"/>
              <a:t>‹#›</a:t>
            </a:fld>
            <a:endParaRPr lang="en-US"/>
          </a:p>
        </p:txBody>
      </p:sp>
    </p:spTree>
    <p:extLst>
      <p:ext uri="{BB962C8B-B14F-4D97-AF65-F5344CB8AC3E}">
        <p14:creationId xmlns:p14="http://schemas.microsoft.com/office/powerpoint/2010/main" val="302252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C7B0-5D68-F786-0E73-B8095E2580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9F619B-B669-F625-A168-334103C18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E9265E-68C0-7E1A-7097-35AA7C665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2BF94-2944-AB25-9437-2496C564511B}"/>
              </a:ext>
            </a:extLst>
          </p:cNvPr>
          <p:cNvSpPr>
            <a:spLocks noGrp="1"/>
          </p:cNvSpPr>
          <p:nvPr>
            <p:ph type="dt" sz="half" idx="10"/>
          </p:nvPr>
        </p:nvSpPr>
        <p:spPr/>
        <p:txBody>
          <a:bodyPr/>
          <a:lstStyle/>
          <a:p>
            <a:fld id="{CF1EA801-62BA-4E96-BD0C-DB79B3A6F75D}" type="datetimeFigureOut">
              <a:rPr lang="en-US" smtClean="0"/>
              <a:t>7/26/2023</a:t>
            </a:fld>
            <a:endParaRPr lang="en-US"/>
          </a:p>
        </p:txBody>
      </p:sp>
      <p:sp>
        <p:nvSpPr>
          <p:cNvPr id="6" name="Footer Placeholder 5">
            <a:extLst>
              <a:ext uri="{FF2B5EF4-FFF2-40B4-BE49-F238E27FC236}">
                <a16:creationId xmlns:a16="http://schemas.microsoft.com/office/drawing/2014/main" id="{61D09EB1-D5C7-8978-A3DF-4CAD3B22A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3D750-185E-1CE5-DC5D-2D63B83CF080}"/>
              </a:ext>
            </a:extLst>
          </p:cNvPr>
          <p:cNvSpPr>
            <a:spLocks noGrp="1"/>
          </p:cNvSpPr>
          <p:nvPr>
            <p:ph type="sldNum" sz="quarter" idx="12"/>
          </p:nvPr>
        </p:nvSpPr>
        <p:spPr/>
        <p:txBody>
          <a:bodyPr/>
          <a:lstStyle/>
          <a:p>
            <a:fld id="{F8C1A14E-316F-4B34-A651-6266CABF0C7F}" type="slidenum">
              <a:rPr lang="en-US" smtClean="0"/>
              <a:t>‹#›</a:t>
            </a:fld>
            <a:endParaRPr lang="en-US"/>
          </a:p>
        </p:txBody>
      </p:sp>
    </p:spTree>
    <p:extLst>
      <p:ext uri="{BB962C8B-B14F-4D97-AF65-F5344CB8AC3E}">
        <p14:creationId xmlns:p14="http://schemas.microsoft.com/office/powerpoint/2010/main" val="263737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9235-6CC3-1067-833F-8562C526A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12EFEA-5DEA-9246-F9CC-BF8079CAD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77C825-6AF6-3BE1-31BC-881F49C1E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21DDA-28D2-AB00-A355-FF2A9BCF91DF}"/>
              </a:ext>
            </a:extLst>
          </p:cNvPr>
          <p:cNvSpPr>
            <a:spLocks noGrp="1"/>
          </p:cNvSpPr>
          <p:nvPr>
            <p:ph type="dt" sz="half" idx="10"/>
          </p:nvPr>
        </p:nvSpPr>
        <p:spPr/>
        <p:txBody>
          <a:bodyPr/>
          <a:lstStyle/>
          <a:p>
            <a:fld id="{CF1EA801-62BA-4E96-BD0C-DB79B3A6F75D}" type="datetimeFigureOut">
              <a:rPr lang="en-US" smtClean="0"/>
              <a:t>7/26/2023</a:t>
            </a:fld>
            <a:endParaRPr lang="en-US"/>
          </a:p>
        </p:txBody>
      </p:sp>
      <p:sp>
        <p:nvSpPr>
          <p:cNvPr id="6" name="Footer Placeholder 5">
            <a:extLst>
              <a:ext uri="{FF2B5EF4-FFF2-40B4-BE49-F238E27FC236}">
                <a16:creationId xmlns:a16="http://schemas.microsoft.com/office/drawing/2014/main" id="{ED0AC9C4-513A-BA74-F82E-5F04F9E7BB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B91D7-658E-6D83-F09B-5EFAC48DDE21}"/>
              </a:ext>
            </a:extLst>
          </p:cNvPr>
          <p:cNvSpPr>
            <a:spLocks noGrp="1"/>
          </p:cNvSpPr>
          <p:nvPr>
            <p:ph type="sldNum" sz="quarter" idx="12"/>
          </p:nvPr>
        </p:nvSpPr>
        <p:spPr/>
        <p:txBody>
          <a:bodyPr/>
          <a:lstStyle/>
          <a:p>
            <a:fld id="{F8C1A14E-316F-4B34-A651-6266CABF0C7F}" type="slidenum">
              <a:rPr lang="en-US" smtClean="0"/>
              <a:t>‹#›</a:t>
            </a:fld>
            <a:endParaRPr lang="en-US"/>
          </a:p>
        </p:txBody>
      </p:sp>
    </p:spTree>
    <p:extLst>
      <p:ext uri="{BB962C8B-B14F-4D97-AF65-F5344CB8AC3E}">
        <p14:creationId xmlns:p14="http://schemas.microsoft.com/office/powerpoint/2010/main" val="341295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43410-D3D9-7E81-9B95-ED4BC57CCD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55BCB2-E787-BD74-945B-12FC435EC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D3DCA-7500-4A0B-95DA-6AEE35F7B5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EA801-62BA-4E96-BD0C-DB79B3A6F75D}" type="datetimeFigureOut">
              <a:rPr lang="en-US" smtClean="0"/>
              <a:t>7/26/2023</a:t>
            </a:fld>
            <a:endParaRPr lang="en-US"/>
          </a:p>
        </p:txBody>
      </p:sp>
      <p:sp>
        <p:nvSpPr>
          <p:cNvPr id="5" name="Footer Placeholder 4">
            <a:extLst>
              <a:ext uri="{FF2B5EF4-FFF2-40B4-BE49-F238E27FC236}">
                <a16:creationId xmlns:a16="http://schemas.microsoft.com/office/drawing/2014/main" id="{87E8B653-15B0-8F24-B62E-34FEB3F53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30869C-E10D-36EE-9AA4-CEA70D7E36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1A14E-316F-4B34-A651-6266CABF0C7F}" type="slidenum">
              <a:rPr lang="en-US" smtClean="0"/>
              <a:t>‹#›</a:t>
            </a:fld>
            <a:endParaRPr lang="en-US"/>
          </a:p>
        </p:txBody>
      </p:sp>
    </p:spTree>
    <p:extLst>
      <p:ext uri="{BB962C8B-B14F-4D97-AF65-F5344CB8AC3E}">
        <p14:creationId xmlns:p14="http://schemas.microsoft.com/office/powerpoint/2010/main" val="1796835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hyperlink" Target="https://vizhub.com/saikrishnabussa/e46821b96d3f48108ef675f25ac1abcb?edit=files&amp;file=app.js" TargetMode="External"/><Relationship Id="rId7" Type="http://schemas.openxmlformats.org/officeDocument/2006/relationships/hyperlink" Target="https://vizhub.com/saikrishnabussa/111cc12d21e54524a1fd0f6ed9152760?edit=files&amp;file=index.html" TargetMode="External"/><Relationship Id="rId2" Type="http://schemas.openxmlformats.org/officeDocument/2006/relationships/hyperlink" Target="https://github.com/saikrishnabussa/DV_Project" TargetMode="External"/><Relationship Id="rId1" Type="http://schemas.openxmlformats.org/officeDocument/2006/relationships/slideLayout" Target="../slideLayouts/slideLayout2.xml"/><Relationship Id="rId6" Type="http://schemas.openxmlformats.org/officeDocument/2006/relationships/hyperlink" Target="https://vizhub.com/saikrishnabussa/a0880ccee2184d8eaa020ef5cc90e77e?edit=files&amp;file=index.html" TargetMode="External"/><Relationship Id="rId5" Type="http://schemas.openxmlformats.org/officeDocument/2006/relationships/hyperlink" Target="https://vizhub.com/saikrishnabussa/71e1a5baa70a46628c8cd7ed5996dacc?edit=files&amp;file=index.html" TargetMode="External"/><Relationship Id="rId4" Type="http://schemas.openxmlformats.org/officeDocument/2006/relationships/hyperlink" Target="https://vizhub.com/saikrishnabussa/7b48d660639545dd8683e772a92f1f7d?edit=files&amp;file=index.html" TargetMode="External"/><Relationship Id="rId9" Type="http://schemas.openxmlformats.org/officeDocument/2006/relationships/image" Target="../media/image1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CB20-2987-B47F-83D5-94AFA23E848D}"/>
              </a:ext>
            </a:extLst>
          </p:cNvPr>
          <p:cNvSpPr>
            <a:spLocks noGrp="1"/>
          </p:cNvSpPr>
          <p:nvPr>
            <p:ph type="ctrTitle"/>
          </p:nvPr>
        </p:nvSpPr>
        <p:spPr>
          <a:xfrm>
            <a:off x="1636144" y="845388"/>
            <a:ext cx="9144000" cy="1187167"/>
          </a:xfrm>
        </p:spPr>
        <p:txBody>
          <a:bodyPr>
            <a:normAutofit/>
          </a:bodyPr>
          <a:lstStyle/>
          <a:p>
            <a:pPr algn="l"/>
            <a:r>
              <a:rPr lang="en-US" sz="3200" b="1" dirty="0"/>
              <a:t>Unveiling Data Insights: Visualizing Business Performance with Tableau, d3,js and python libraries</a:t>
            </a:r>
          </a:p>
        </p:txBody>
      </p:sp>
      <p:sp>
        <p:nvSpPr>
          <p:cNvPr id="3" name="Subtitle 2">
            <a:extLst>
              <a:ext uri="{FF2B5EF4-FFF2-40B4-BE49-F238E27FC236}">
                <a16:creationId xmlns:a16="http://schemas.microsoft.com/office/drawing/2014/main" id="{8E5B2BDB-D4FF-D1E6-2829-73EEBDE1AF74}"/>
              </a:ext>
            </a:extLst>
          </p:cNvPr>
          <p:cNvSpPr>
            <a:spLocks noGrp="1"/>
          </p:cNvSpPr>
          <p:nvPr>
            <p:ph type="subTitle" idx="1"/>
          </p:nvPr>
        </p:nvSpPr>
        <p:spPr>
          <a:xfrm>
            <a:off x="1523999" y="3429000"/>
            <a:ext cx="9833811" cy="3068052"/>
          </a:xfrm>
        </p:spPr>
        <p:txBody>
          <a:bodyPr anchor="ctr"/>
          <a:lstStyle/>
          <a:p>
            <a:pPr algn="l"/>
            <a:r>
              <a:rPr lang="en-US" dirty="0"/>
              <a:t>		CSCE 5320 – Scientific Data Visualization</a:t>
            </a:r>
          </a:p>
          <a:p>
            <a:pPr algn="l"/>
            <a:endParaRPr lang="en-US" dirty="0"/>
          </a:p>
          <a:p>
            <a:pPr algn="l"/>
            <a:r>
              <a:rPr lang="en-US" dirty="0"/>
              <a:t>Prof: Tariq </a:t>
            </a:r>
            <a:r>
              <a:rPr lang="en-US" dirty="0" err="1"/>
              <a:t>Zeenat</a:t>
            </a:r>
            <a:r>
              <a:rPr lang="en-US" dirty="0"/>
              <a:t>                                     Sai Krishna </a:t>
            </a:r>
            <a:r>
              <a:rPr lang="en-US" dirty="0" err="1"/>
              <a:t>Bussa</a:t>
            </a:r>
            <a:r>
              <a:rPr lang="en-US" dirty="0"/>
              <a:t>(11554873)</a:t>
            </a:r>
          </a:p>
          <a:p>
            <a:pPr algn="l"/>
            <a:r>
              <a:rPr lang="en-US" dirty="0"/>
              <a:t>                                                                     Pardha Saradhi Pamarthi(11648100)</a:t>
            </a:r>
          </a:p>
          <a:p>
            <a:pPr algn="l"/>
            <a:r>
              <a:rPr lang="en-US" dirty="0"/>
              <a:t>                                                                     Hemanth Kumar </a:t>
            </a:r>
            <a:r>
              <a:rPr lang="en-US" dirty="0" err="1"/>
              <a:t>Munagala</a:t>
            </a:r>
            <a:r>
              <a:rPr lang="en-US" dirty="0"/>
              <a:t> (11637925)</a:t>
            </a:r>
          </a:p>
          <a:p>
            <a:pPr algn="l"/>
            <a:endParaRPr lang="en-US" dirty="0"/>
          </a:p>
          <a:p>
            <a:pPr algn="l"/>
            <a:endParaRPr lang="en-US" dirty="0"/>
          </a:p>
        </p:txBody>
      </p:sp>
    </p:spTree>
    <p:extLst>
      <p:ext uri="{BB962C8B-B14F-4D97-AF65-F5344CB8AC3E}">
        <p14:creationId xmlns:p14="http://schemas.microsoft.com/office/powerpoint/2010/main" val="620273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E061-FA2E-BC09-9550-3FA7075C2FB3}"/>
              </a:ext>
            </a:extLst>
          </p:cNvPr>
          <p:cNvSpPr>
            <a:spLocks noGrp="1"/>
          </p:cNvSpPr>
          <p:nvPr>
            <p:ph type="title"/>
          </p:nvPr>
        </p:nvSpPr>
        <p:spPr/>
        <p:txBody>
          <a:bodyPr/>
          <a:lstStyle/>
          <a:p>
            <a:r>
              <a:rPr lang="en-US" dirty="0"/>
              <a:t>Segment – Wise Profit Analysis</a:t>
            </a:r>
          </a:p>
        </p:txBody>
      </p:sp>
      <p:sp>
        <p:nvSpPr>
          <p:cNvPr id="3" name="Content Placeholder 2">
            <a:extLst>
              <a:ext uri="{FF2B5EF4-FFF2-40B4-BE49-F238E27FC236}">
                <a16:creationId xmlns:a16="http://schemas.microsoft.com/office/drawing/2014/main" id="{4F6904CD-AC1B-1E3E-E91C-C01D51F3C641}"/>
              </a:ext>
            </a:extLst>
          </p:cNvPr>
          <p:cNvSpPr>
            <a:spLocks noGrp="1"/>
          </p:cNvSpPr>
          <p:nvPr>
            <p:ph sz="half" idx="1"/>
          </p:nvPr>
        </p:nvSpPr>
        <p:spPr/>
        <p:txBody>
          <a:bodyPr>
            <a:normAutofit fontScale="85000" lnSpcReduction="10000"/>
          </a:bodyPr>
          <a:lstStyle/>
          <a:p>
            <a:r>
              <a:rPr lang="en-US" dirty="0"/>
              <a:t>Compare profit generated by each customer segment using a bar chart.</a:t>
            </a:r>
          </a:p>
          <a:p>
            <a:r>
              <a:rPr lang="en-US" dirty="0"/>
              <a:t>Bar chart reveals that certain customer segments are more profitable than others. </a:t>
            </a:r>
          </a:p>
          <a:p>
            <a:r>
              <a:rPr lang="en-US" dirty="0"/>
              <a:t>This insight can help in tailoring marketing efforts and improving customer engagement for higher profitability.</a:t>
            </a:r>
          </a:p>
          <a:p>
            <a:r>
              <a:rPr lang="en-US" dirty="0"/>
              <a:t>This visualization uses a orange blue gradient i.e., blue has the highest profit and orange has the lowest profit.</a:t>
            </a:r>
          </a:p>
        </p:txBody>
      </p:sp>
      <p:pic>
        <p:nvPicPr>
          <p:cNvPr id="6" name="Content Placeholder 5" descr="A graph of different colored lines&#10;&#10;Description automatically generated">
            <a:extLst>
              <a:ext uri="{FF2B5EF4-FFF2-40B4-BE49-F238E27FC236}">
                <a16:creationId xmlns:a16="http://schemas.microsoft.com/office/drawing/2014/main" id="{9BA5C20C-11B6-3AD7-8CA1-DF969EB3BED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57332"/>
            <a:ext cx="5181600" cy="3287923"/>
          </a:xfrm>
        </p:spPr>
      </p:pic>
    </p:spTree>
    <p:extLst>
      <p:ext uri="{BB962C8B-B14F-4D97-AF65-F5344CB8AC3E}">
        <p14:creationId xmlns:p14="http://schemas.microsoft.com/office/powerpoint/2010/main" val="224655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40C3-D7C0-D5C1-D077-661736617092}"/>
              </a:ext>
            </a:extLst>
          </p:cNvPr>
          <p:cNvSpPr>
            <a:spLocks noGrp="1"/>
          </p:cNvSpPr>
          <p:nvPr>
            <p:ph type="title"/>
          </p:nvPr>
        </p:nvSpPr>
        <p:spPr/>
        <p:txBody>
          <a:bodyPr/>
          <a:lstStyle/>
          <a:p>
            <a:r>
              <a:rPr lang="en-US" dirty="0"/>
              <a:t>Category Comparison</a:t>
            </a:r>
          </a:p>
        </p:txBody>
      </p:sp>
      <p:sp>
        <p:nvSpPr>
          <p:cNvPr id="3" name="Content Placeholder 2">
            <a:extLst>
              <a:ext uri="{FF2B5EF4-FFF2-40B4-BE49-F238E27FC236}">
                <a16:creationId xmlns:a16="http://schemas.microsoft.com/office/drawing/2014/main" id="{C161ECB0-1B8D-AEDA-6F87-A1CAEE4480ED}"/>
              </a:ext>
            </a:extLst>
          </p:cNvPr>
          <p:cNvSpPr>
            <a:spLocks noGrp="1"/>
          </p:cNvSpPr>
          <p:nvPr>
            <p:ph sz="half" idx="1"/>
          </p:nvPr>
        </p:nvSpPr>
        <p:spPr/>
        <p:txBody>
          <a:bodyPr>
            <a:normAutofit fontScale="85000" lnSpcReduction="10000"/>
          </a:bodyPr>
          <a:lstStyle/>
          <a:p>
            <a:r>
              <a:rPr lang="en-US" dirty="0"/>
              <a:t>Analyze sales and profit for different product categories using Tree maps.</a:t>
            </a:r>
          </a:p>
          <a:p>
            <a:r>
              <a:rPr lang="en-US" dirty="0"/>
              <a:t>The Tree Map enables a quick comparison of sales and profit across different product categories. </a:t>
            </a:r>
          </a:p>
          <a:p>
            <a:r>
              <a:rPr lang="en-US" dirty="0"/>
              <a:t>Businesses can identify top-performing categories and make data-driven decisions to optimize their product offerings.</a:t>
            </a:r>
          </a:p>
          <a:p>
            <a:r>
              <a:rPr lang="en-US" dirty="0"/>
              <a:t>This visualization uses a orange blue gradient i.e., blue has the highest profit and orange has the lowest profit.</a:t>
            </a:r>
          </a:p>
        </p:txBody>
      </p:sp>
      <p:pic>
        <p:nvPicPr>
          <p:cNvPr id="6" name="Content Placeholder 5" descr="A screenshot of a computer&#10;&#10;Description automatically generated">
            <a:extLst>
              <a:ext uri="{FF2B5EF4-FFF2-40B4-BE49-F238E27FC236}">
                <a16:creationId xmlns:a16="http://schemas.microsoft.com/office/drawing/2014/main" id="{B3B6C22C-8271-0904-860C-01CA9023C0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84539"/>
            <a:ext cx="5181600" cy="3233510"/>
          </a:xfrm>
        </p:spPr>
      </p:pic>
    </p:spTree>
    <p:extLst>
      <p:ext uri="{BB962C8B-B14F-4D97-AF65-F5344CB8AC3E}">
        <p14:creationId xmlns:p14="http://schemas.microsoft.com/office/powerpoint/2010/main" val="234355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674B-3D30-94EA-59E6-3131DBD92813}"/>
              </a:ext>
            </a:extLst>
          </p:cNvPr>
          <p:cNvSpPr>
            <a:spLocks noGrp="1"/>
          </p:cNvSpPr>
          <p:nvPr>
            <p:ph type="title"/>
          </p:nvPr>
        </p:nvSpPr>
        <p:spPr/>
        <p:txBody>
          <a:bodyPr/>
          <a:lstStyle/>
          <a:p>
            <a:r>
              <a:rPr lang="en-US" dirty="0"/>
              <a:t>Ship Mode Distribution</a:t>
            </a:r>
          </a:p>
        </p:txBody>
      </p:sp>
      <p:sp>
        <p:nvSpPr>
          <p:cNvPr id="3" name="Content Placeholder 2">
            <a:extLst>
              <a:ext uri="{FF2B5EF4-FFF2-40B4-BE49-F238E27FC236}">
                <a16:creationId xmlns:a16="http://schemas.microsoft.com/office/drawing/2014/main" id="{6012220A-0780-BA2E-5DE6-A55612CF8FBE}"/>
              </a:ext>
            </a:extLst>
          </p:cNvPr>
          <p:cNvSpPr>
            <a:spLocks noGrp="1"/>
          </p:cNvSpPr>
          <p:nvPr>
            <p:ph sz="half" idx="1"/>
          </p:nvPr>
        </p:nvSpPr>
        <p:spPr/>
        <p:txBody>
          <a:bodyPr>
            <a:normAutofit fontScale="92500" lnSpcReduction="20000"/>
          </a:bodyPr>
          <a:lstStyle/>
          <a:p>
            <a:r>
              <a:rPr lang="en-US" dirty="0"/>
              <a:t>The Bar chart displays the distribution of orders across different shipping modes. </a:t>
            </a:r>
          </a:p>
          <a:p>
            <a:r>
              <a:rPr lang="en-US" dirty="0"/>
              <a:t>This insight can be utilized to optimize logistics and improve delivery efficiency based on popular shipping choices.</a:t>
            </a:r>
          </a:p>
          <a:p>
            <a:r>
              <a:rPr lang="en-US" dirty="0"/>
              <a:t>This visualization uses a blue gradient i.e., darker the shade greater the sales.</a:t>
            </a:r>
          </a:p>
          <a:p>
            <a:r>
              <a:rPr lang="en-US" dirty="0"/>
              <a:t>This Graph is also using sales for the size i.e., greater the thickness of the bar greater the sales.</a:t>
            </a:r>
          </a:p>
          <a:p>
            <a:endParaRPr lang="en-US" dirty="0"/>
          </a:p>
        </p:txBody>
      </p:sp>
      <p:pic>
        <p:nvPicPr>
          <p:cNvPr id="6" name="Content Placeholder 5" descr="A screenshot of a computer screen&#10;&#10;Description automatically generated">
            <a:extLst>
              <a:ext uri="{FF2B5EF4-FFF2-40B4-BE49-F238E27FC236}">
                <a16:creationId xmlns:a16="http://schemas.microsoft.com/office/drawing/2014/main" id="{A05580E3-313F-8F08-15F9-E77C1D7028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23913" y="1825625"/>
            <a:ext cx="2878174" cy="4351338"/>
          </a:xfrm>
        </p:spPr>
      </p:pic>
    </p:spTree>
    <p:extLst>
      <p:ext uri="{BB962C8B-B14F-4D97-AF65-F5344CB8AC3E}">
        <p14:creationId xmlns:p14="http://schemas.microsoft.com/office/powerpoint/2010/main" val="1444997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2B19-4842-724A-B979-D77E090FCD8B}"/>
              </a:ext>
            </a:extLst>
          </p:cNvPr>
          <p:cNvSpPr>
            <a:spLocks noGrp="1"/>
          </p:cNvSpPr>
          <p:nvPr>
            <p:ph type="title"/>
          </p:nvPr>
        </p:nvSpPr>
        <p:spPr/>
        <p:txBody>
          <a:bodyPr/>
          <a:lstStyle/>
          <a:p>
            <a:r>
              <a:rPr lang="en-US" dirty="0"/>
              <a:t>Profit Vs Discount Analysis</a:t>
            </a:r>
          </a:p>
        </p:txBody>
      </p:sp>
      <p:sp>
        <p:nvSpPr>
          <p:cNvPr id="3" name="Content Placeholder 2">
            <a:extLst>
              <a:ext uri="{FF2B5EF4-FFF2-40B4-BE49-F238E27FC236}">
                <a16:creationId xmlns:a16="http://schemas.microsoft.com/office/drawing/2014/main" id="{E946A23D-FFE0-0C6B-5950-D6DD4E02A718}"/>
              </a:ext>
            </a:extLst>
          </p:cNvPr>
          <p:cNvSpPr>
            <a:spLocks noGrp="1"/>
          </p:cNvSpPr>
          <p:nvPr>
            <p:ph sz="half" idx="1"/>
          </p:nvPr>
        </p:nvSpPr>
        <p:spPr/>
        <p:txBody>
          <a:bodyPr/>
          <a:lstStyle/>
          <a:p>
            <a:r>
              <a:rPr lang="en-US" dirty="0"/>
              <a:t>Explore the relationship between profit and discount using a scatter plot.</a:t>
            </a:r>
          </a:p>
          <a:p>
            <a:r>
              <a:rPr lang="en-US" dirty="0"/>
              <a:t>The Bar plot shows the comparison between profit and discounts. </a:t>
            </a:r>
          </a:p>
          <a:p>
            <a:r>
              <a:rPr lang="en-US" dirty="0"/>
              <a:t>Businesses can identify the discount levels that lead to the highest profits and make informed pricing decisions.</a:t>
            </a:r>
          </a:p>
          <a:p>
            <a:pPr marL="0" indent="0">
              <a:buNone/>
            </a:pPr>
            <a:endParaRPr lang="en-US" dirty="0"/>
          </a:p>
        </p:txBody>
      </p:sp>
      <p:pic>
        <p:nvPicPr>
          <p:cNvPr id="6" name="Content Placeholder 5" descr="A graph with orange bars&#10;&#10;Description automatically generated">
            <a:extLst>
              <a:ext uri="{FF2B5EF4-FFF2-40B4-BE49-F238E27FC236}">
                <a16:creationId xmlns:a16="http://schemas.microsoft.com/office/drawing/2014/main" id="{0166A316-6E81-2627-2346-B1F1B3795E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80207" y="1825625"/>
            <a:ext cx="3165585" cy="4351338"/>
          </a:xfrm>
        </p:spPr>
      </p:pic>
    </p:spTree>
    <p:extLst>
      <p:ext uri="{BB962C8B-B14F-4D97-AF65-F5344CB8AC3E}">
        <p14:creationId xmlns:p14="http://schemas.microsoft.com/office/powerpoint/2010/main" val="329192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A348-ADB3-5879-F9F1-FA0C8CC3C526}"/>
              </a:ext>
            </a:extLst>
          </p:cNvPr>
          <p:cNvSpPr>
            <a:spLocks noGrp="1"/>
          </p:cNvSpPr>
          <p:nvPr>
            <p:ph type="title"/>
          </p:nvPr>
        </p:nvSpPr>
        <p:spPr/>
        <p:txBody>
          <a:bodyPr/>
          <a:lstStyle/>
          <a:p>
            <a:r>
              <a:rPr lang="en-US" dirty="0"/>
              <a:t>Seasonal Sales Trend</a:t>
            </a:r>
          </a:p>
        </p:txBody>
      </p:sp>
      <p:sp>
        <p:nvSpPr>
          <p:cNvPr id="3" name="Content Placeholder 2">
            <a:extLst>
              <a:ext uri="{FF2B5EF4-FFF2-40B4-BE49-F238E27FC236}">
                <a16:creationId xmlns:a16="http://schemas.microsoft.com/office/drawing/2014/main" id="{75F68811-3C23-147F-D734-FABF814D9650}"/>
              </a:ext>
            </a:extLst>
          </p:cNvPr>
          <p:cNvSpPr>
            <a:spLocks noGrp="1"/>
          </p:cNvSpPr>
          <p:nvPr>
            <p:ph sz="half" idx="1"/>
          </p:nvPr>
        </p:nvSpPr>
        <p:spPr/>
        <p:txBody>
          <a:bodyPr>
            <a:normAutofit fontScale="92500" lnSpcReduction="20000"/>
          </a:bodyPr>
          <a:lstStyle/>
          <a:p>
            <a:r>
              <a:rPr lang="en-US" dirty="0"/>
              <a:t>Identify sales trends over time, segmented by season, using a line chart.</a:t>
            </a:r>
          </a:p>
          <a:p>
            <a:r>
              <a:rPr lang="en-US" dirty="0"/>
              <a:t> The line chart showcases sales trends over time, segmented by seasons. </a:t>
            </a:r>
          </a:p>
          <a:p>
            <a:r>
              <a:rPr lang="en-US" dirty="0"/>
              <a:t>This line chart shows the segmented sales over the years for each category.</a:t>
            </a:r>
          </a:p>
          <a:p>
            <a:r>
              <a:rPr lang="en-US" dirty="0"/>
              <a:t>By understanding seasonal patterns, companies can align their inventory and marketing strategies to meet demand fluctuations.</a:t>
            </a:r>
          </a:p>
        </p:txBody>
      </p:sp>
      <p:pic>
        <p:nvPicPr>
          <p:cNvPr id="6" name="Content Placeholder 5" descr="A graph of a graph&#10;&#10;Description automatically generated">
            <a:extLst>
              <a:ext uri="{FF2B5EF4-FFF2-40B4-BE49-F238E27FC236}">
                <a16:creationId xmlns:a16="http://schemas.microsoft.com/office/drawing/2014/main" id="{90E9A33A-8527-2545-960D-C7A8F84E87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89694"/>
            <a:ext cx="5181600" cy="3223200"/>
          </a:xfrm>
        </p:spPr>
      </p:pic>
    </p:spTree>
    <p:extLst>
      <p:ext uri="{BB962C8B-B14F-4D97-AF65-F5344CB8AC3E}">
        <p14:creationId xmlns:p14="http://schemas.microsoft.com/office/powerpoint/2010/main" val="52687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CFC2-E7B5-5C66-0BD3-448283B8A21D}"/>
              </a:ext>
            </a:extLst>
          </p:cNvPr>
          <p:cNvSpPr>
            <a:spLocks noGrp="1"/>
          </p:cNvSpPr>
          <p:nvPr>
            <p:ph type="title"/>
          </p:nvPr>
        </p:nvSpPr>
        <p:spPr/>
        <p:txBody>
          <a:bodyPr/>
          <a:lstStyle/>
          <a:p>
            <a:r>
              <a:rPr lang="en-US" dirty="0"/>
              <a:t>Sales and Quantity Distribution</a:t>
            </a:r>
          </a:p>
        </p:txBody>
      </p:sp>
      <p:sp>
        <p:nvSpPr>
          <p:cNvPr id="3" name="Content Placeholder 2">
            <a:extLst>
              <a:ext uri="{FF2B5EF4-FFF2-40B4-BE49-F238E27FC236}">
                <a16:creationId xmlns:a16="http://schemas.microsoft.com/office/drawing/2014/main" id="{3E1C7192-4C82-1102-907B-5DF1E5C4309B}"/>
              </a:ext>
            </a:extLst>
          </p:cNvPr>
          <p:cNvSpPr>
            <a:spLocks noGrp="1"/>
          </p:cNvSpPr>
          <p:nvPr>
            <p:ph sz="half" idx="1"/>
          </p:nvPr>
        </p:nvSpPr>
        <p:spPr/>
        <p:txBody>
          <a:bodyPr>
            <a:normAutofit fontScale="70000" lnSpcReduction="20000"/>
          </a:bodyPr>
          <a:lstStyle/>
          <a:p>
            <a:r>
              <a:rPr lang="en-US" dirty="0"/>
              <a:t>Analyze the distribution of sales and quantity using a Bubble Plot.</a:t>
            </a:r>
          </a:p>
          <a:p>
            <a:r>
              <a:rPr lang="en-US" dirty="0"/>
              <a:t>The Bubble Plot visually represents the distribution of sales and quantity for each product, with bubble size indicating the sales value and position along the x-axis representing the quantity sold.</a:t>
            </a:r>
          </a:p>
          <a:p>
            <a:r>
              <a:rPr lang="en-US" dirty="0"/>
              <a:t>From the plot, we observe that certain products have high sales with a large quantity sold, indicating popular items, while others may have high sales despite a lower quantity, suggesting higher-priced products. </a:t>
            </a:r>
          </a:p>
          <a:p>
            <a:r>
              <a:rPr lang="en-US" dirty="0"/>
              <a:t>The plot helps identify potential outliers, explore sales patterns, and reveal the relationship between sales and quantity for different products in the dataset.</a:t>
            </a:r>
          </a:p>
        </p:txBody>
      </p:sp>
      <p:pic>
        <p:nvPicPr>
          <p:cNvPr id="6" name="Content Placeholder 5" descr="A diagram of a company&#10;&#10;Description automatically generated">
            <a:extLst>
              <a:ext uri="{FF2B5EF4-FFF2-40B4-BE49-F238E27FC236}">
                <a16:creationId xmlns:a16="http://schemas.microsoft.com/office/drawing/2014/main" id="{60A8FB02-FF57-380F-4CAC-32ABEFD047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3196" y="1825625"/>
            <a:ext cx="4619607" cy="4351338"/>
          </a:xfrm>
        </p:spPr>
      </p:pic>
    </p:spTree>
    <p:extLst>
      <p:ext uri="{BB962C8B-B14F-4D97-AF65-F5344CB8AC3E}">
        <p14:creationId xmlns:p14="http://schemas.microsoft.com/office/powerpoint/2010/main" val="3627820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94ED-544E-6928-BFC2-7E23944AEE38}"/>
              </a:ext>
            </a:extLst>
          </p:cNvPr>
          <p:cNvSpPr>
            <a:spLocks noGrp="1"/>
          </p:cNvSpPr>
          <p:nvPr>
            <p:ph type="title"/>
          </p:nvPr>
        </p:nvSpPr>
        <p:spPr/>
        <p:txBody>
          <a:bodyPr/>
          <a:lstStyle/>
          <a:p>
            <a:r>
              <a:rPr lang="en-US" dirty="0"/>
              <a:t>Profit and Discount Box Plot</a:t>
            </a:r>
          </a:p>
        </p:txBody>
      </p:sp>
      <p:sp>
        <p:nvSpPr>
          <p:cNvPr id="3" name="Content Placeholder 2">
            <a:extLst>
              <a:ext uri="{FF2B5EF4-FFF2-40B4-BE49-F238E27FC236}">
                <a16:creationId xmlns:a16="http://schemas.microsoft.com/office/drawing/2014/main" id="{1F9D698B-DDF3-BF72-A967-E94662D270A9}"/>
              </a:ext>
            </a:extLst>
          </p:cNvPr>
          <p:cNvSpPr>
            <a:spLocks noGrp="1"/>
          </p:cNvSpPr>
          <p:nvPr>
            <p:ph sz="half" idx="1"/>
          </p:nvPr>
        </p:nvSpPr>
        <p:spPr/>
        <p:txBody>
          <a:bodyPr/>
          <a:lstStyle/>
          <a:p>
            <a:r>
              <a:rPr lang="en-US" dirty="0"/>
              <a:t>Compare profit distribution across different discount levels using a box plot.</a:t>
            </a:r>
          </a:p>
          <a:p>
            <a:r>
              <a:rPr lang="en-US" dirty="0"/>
              <a:t>The box plot compares profit ranges at different discount levels. </a:t>
            </a:r>
          </a:p>
          <a:p>
            <a:r>
              <a:rPr lang="en-US" dirty="0"/>
              <a:t>This enables businesses to find an optimal discount strategy that maximizes profit without compromising revenue.</a:t>
            </a:r>
          </a:p>
        </p:txBody>
      </p:sp>
      <p:pic>
        <p:nvPicPr>
          <p:cNvPr id="6" name="Content Placeholder 5" descr="A graph with numbers and a bar&#10;&#10;Description automatically generated">
            <a:extLst>
              <a:ext uri="{FF2B5EF4-FFF2-40B4-BE49-F238E27FC236}">
                <a16:creationId xmlns:a16="http://schemas.microsoft.com/office/drawing/2014/main" id="{3691D346-6E87-B060-21A8-7760BA67D8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79420" y="1825625"/>
            <a:ext cx="1367159" cy="4351338"/>
          </a:xfrm>
        </p:spPr>
      </p:pic>
    </p:spTree>
    <p:extLst>
      <p:ext uri="{BB962C8B-B14F-4D97-AF65-F5344CB8AC3E}">
        <p14:creationId xmlns:p14="http://schemas.microsoft.com/office/powerpoint/2010/main" val="385701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794F-6B49-F066-CDBA-28D35D5C8B83}"/>
              </a:ext>
            </a:extLst>
          </p:cNvPr>
          <p:cNvSpPr>
            <a:spLocks noGrp="1"/>
          </p:cNvSpPr>
          <p:nvPr>
            <p:ph type="title"/>
          </p:nvPr>
        </p:nvSpPr>
        <p:spPr/>
        <p:txBody>
          <a:bodyPr/>
          <a:lstStyle/>
          <a:p>
            <a:r>
              <a:rPr lang="en-US" dirty="0"/>
              <a:t>Sales Performance Overview</a:t>
            </a:r>
          </a:p>
        </p:txBody>
      </p:sp>
      <p:sp>
        <p:nvSpPr>
          <p:cNvPr id="3" name="Content Placeholder 2">
            <a:extLst>
              <a:ext uri="{FF2B5EF4-FFF2-40B4-BE49-F238E27FC236}">
                <a16:creationId xmlns:a16="http://schemas.microsoft.com/office/drawing/2014/main" id="{35BF1F5A-0CF0-C2CF-16F6-A232FDD68226}"/>
              </a:ext>
            </a:extLst>
          </p:cNvPr>
          <p:cNvSpPr>
            <a:spLocks noGrp="1"/>
          </p:cNvSpPr>
          <p:nvPr>
            <p:ph sz="half" idx="1"/>
          </p:nvPr>
        </p:nvSpPr>
        <p:spPr/>
        <p:txBody>
          <a:bodyPr>
            <a:normAutofit fontScale="77500" lnSpcReduction="20000"/>
          </a:bodyPr>
          <a:lstStyle/>
          <a:p>
            <a:r>
              <a:rPr lang="en-US" dirty="0"/>
              <a:t>Track total sales over time and segment them by Ship Mode with trend lines, highlighting the top-performing mode.</a:t>
            </a:r>
          </a:p>
          <a:p>
            <a:r>
              <a:rPr lang="en-US" dirty="0"/>
              <a:t>The sales performance overview revealed an upward trend in overall sales over time. Ship Mode analysis showed that “Standard" shipping consistently outperformed other modes, contributing significantly to revenue growth.</a:t>
            </a:r>
          </a:p>
          <a:p>
            <a:r>
              <a:rPr lang="en-US" dirty="0"/>
              <a:t>Inferences: Businesses can capitalize on the popularity of “Standard" shipping to boost sales further. They should also monitor the performance of other shipping modes and consider targeted improvements to enhance customer satisfaction.</a:t>
            </a:r>
          </a:p>
        </p:txBody>
      </p:sp>
      <p:pic>
        <p:nvPicPr>
          <p:cNvPr id="6" name="Content Placeholder 5" descr="A graph of different colored lines&#10;&#10;Description automatically generated">
            <a:extLst>
              <a:ext uri="{FF2B5EF4-FFF2-40B4-BE49-F238E27FC236}">
                <a16:creationId xmlns:a16="http://schemas.microsoft.com/office/drawing/2014/main" id="{8097DC5B-1B3B-9B40-3740-FCEB5236D7A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281351"/>
            <a:ext cx="5181600" cy="3439885"/>
          </a:xfrm>
        </p:spPr>
      </p:pic>
    </p:spTree>
    <p:extLst>
      <p:ext uri="{BB962C8B-B14F-4D97-AF65-F5344CB8AC3E}">
        <p14:creationId xmlns:p14="http://schemas.microsoft.com/office/powerpoint/2010/main" val="2793408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CFB9-367A-93D6-91B8-07486DF0818A}"/>
              </a:ext>
            </a:extLst>
          </p:cNvPr>
          <p:cNvSpPr>
            <a:spLocks noGrp="1"/>
          </p:cNvSpPr>
          <p:nvPr>
            <p:ph type="title"/>
          </p:nvPr>
        </p:nvSpPr>
        <p:spPr/>
        <p:txBody>
          <a:bodyPr/>
          <a:lstStyle/>
          <a:p>
            <a:r>
              <a:rPr lang="en-US" dirty="0"/>
              <a:t>Customer Profitability Analysis</a:t>
            </a:r>
          </a:p>
        </p:txBody>
      </p:sp>
      <p:sp>
        <p:nvSpPr>
          <p:cNvPr id="3" name="Content Placeholder 2">
            <a:extLst>
              <a:ext uri="{FF2B5EF4-FFF2-40B4-BE49-F238E27FC236}">
                <a16:creationId xmlns:a16="http://schemas.microsoft.com/office/drawing/2014/main" id="{E0A7B1C9-299E-E3FB-8B6F-EAEF2B1D3F1F}"/>
              </a:ext>
            </a:extLst>
          </p:cNvPr>
          <p:cNvSpPr>
            <a:spLocks noGrp="1"/>
          </p:cNvSpPr>
          <p:nvPr>
            <p:ph sz="half" idx="1"/>
          </p:nvPr>
        </p:nvSpPr>
        <p:spPr/>
        <p:txBody>
          <a:bodyPr>
            <a:normAutofit fontScale="77500" lnSpcReduction="20000"/>
          </a:bodyPr>
          <a:lstStyle/>
          <a:p>
            <a:r>
              <a:rPr lang="en-US" dirty="0"/>
              <a:t>Analyze customer profitability using a Pareto chart to identify top contributors to overall profits.</a:t>
            </a:r>
          </a:p>
          <a:p>
            <a:r>
              <a:rPr lang="en-US" dirty="0"/>
              <a:t>Results: The chart showcased that a small percentage of customers contributed to a large proportion of the profits. This revealed the significance of retaining high-profit customers.</a:t>
            </a:r>
          </a:p>
          <a:p>
            <a:r>
              <a:rPr lang="en-US" dirty="0"/>
              <a:t>Inferences: Businesses should prioritize excellent customer service and targeted marketing to retain high-profit customers. They can also explore loyalty programs or personalized offers to strengthen customer relationships.</a:t>
            </a:r>
          </a:p>
        </p:txBody>
      </p:sp>
      <p:pic>
        <p:nvPicPr>
          <p:cNvPr id="10" name="Content Placeholder 9" descr="A screenshot of a computer&#10;&#10;Description automatically generated">
            <a:extLst>
              <a:ext uri="{FF2B5EF4-FFF2-40B4-BE49-F238E27FC236}">
                <a16:creationId xmlns:a16="http://schemas.microsoft.com/office/drawing/2014/main" id="{0E595C26-8865-8E21-DD76-83707B8B1F7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1263" y="1825625"/>
            <a:ext cx="5043474" cy="4351338"/>
          </a:xfrm>
        </p:spPr>
      </p:pic>
    </p:spTree>
    <p:extLst>
      <p:ext uri="{BB962C8B-B14F-4D97-AF65-F5344CB8AC3E}">
        <p14:creationId xmlns:p14="http://schemas.microsoft.com/office/powerpoint/2010/main" val="207504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150F-3A62-25C0-7B6E-97E962081161}"/>
              </a:ext>
            </a:extLst>
          </p:cNvPr>
          <p:cNvSpPr>
            <a:spLocks noGrp="1"/>
          </p:cNvSpPr>
          <p:nvPr>
            <p:ph type="title"/>
          </p:nvPr>
        </p:nvSpPr>
        <p:spPr/>
        <p:txBody>
          <a:bodyPr/>
          <a:lstStyle/>
          <a:p>
            <a:r>
              <a:rPr lang="en-US" dirty="0"/>
              <a:t>Sub-Category and Region</a:t>
            </a:r>
          </a:p>
        </p:txBody>
      </p:sp>
      <p:sp>
        <p:nvSpPr>
          <p:cNvPr id="3" name="Content Placeholder 2">
            <a:extLst>
              <a:ext uri="{FF2B5EF4-FFF2-40B4-BE49-F238E27FC236}">
                <a16:creationId xmlns:a16="http://schemas.microsoft.com/office/drawing/2014/main" id="{EE7A6596-A2BB-82BA-9116-47F8A603A36E}"/>
              </a:ext>
            </a:extLst>
          </p:cNvPr>
          <p:cNvSpPr>
            <a:spLocks noGrp="1"/>
          </p:cNvSpPr>
          <p:nvPr>
            <p:ph sz="half" idx="1"/>
          </p:nvPr>
        </p:nvSpPr>
        <p:spPr/>
        <p:txBody>
          <a:bodyPr>
            <a:normAutofit fontScale="92500"/>
          </a:bodyPr>
          <a:lstStyle/>
          <a:p>
            <a:r>
              <a:rPr lang="en-US" dirty="0"/>
              <a:t>Results: The chart identified the best-selling categories across different regions.</a:t>
            </a:r>
          </a:p>
          <a:p>
            <a:r>
              <a:rPr lang="en-US" dirty="0"/>
              <a:t>It revealed variations in customer preferences in different areas.</a:t>
            </a:r>
          </a:p>
          <a:p>
            <a:r>
              <a:rPr lang="en-US" dirty="0"/>
              <a:t>Inferences: Tailoring marketing strategies to regional preferences and demands can enhance product visibility and boost sales in specific sub-categories.</a:t>
            </a:r>
          </a:p>
        </p:txBody>
      </p:sp>
      <p:pic>
        <p:nvPicPr>
          <p:cNvPr id="10" name="Content Placeholder 9" descr="A screenshot of a graph&#10;&#10;Description automatically generated">
            <a:extLst>
              <a:ext uri="{FF2B5EF4-FFF2-40B4-BE49-F238E27FC236}">
                <a16:creationId xmlns:a16="http://schemas.microsoft.com/office/drawing/2014/main" id="{FF005EC5-5C51-B397-1A3B-5096E6C4817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83868" y="1825625"/>
            <a:ext cx="2958264" cy="4351338"/>
          </a:xfrm>
        </p:spPr>
      </p:pic>
    </p:spTree>
    <p:extLst>
      <p:ext uri="{BB962C8B-B14F-4D97-AF65-F5344CB8AC3E}">
        <p14:creationId xmlns:p14="http://schemas.microsoft.com/office/powerpoint/2010/main" val="302445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5324-355D-1585-9151-F568C5DBFAC4}"/>
              </a:ext>
            </a:extLst>
          </p:cNvPr>
          <p:cNvSpPr>
            <a:spLocks noGrp="1"/>
          </p:cNvSpPr>
          <p:nvPr>
            <p:ph type="title"/>
          </p:nvPr>
        </p:nvSpPr>
        <p:spPr/>
        <p:txBody>
          <a:bodyPr anchor="ctr"/>
          <a:lstStyle/>
          <a:p>
            <a:r>
              <a:rPr lang="en-US" dirty="0"/>
              <a:t>Dataset</a:t>
            </a:r>
          </a:p>
        </p:txBody>
      </p:sp>
      <p:sp>
        <p:nvSpPr>
          <p:cNvPr id="3" name="Content Placeholder 2">
            <a:extLst>
              <a:ext uri="{FF2B5EF4-FFF2-40B4-BE49-F238E27FC236}">
                <a16:creationId xmlns:a16="http://schemas.microsoft.com/office/drawing/2014/main" id="{1A29FD39-18DB-CF51-2C32-584E13ACE02A}"/>
              </a:ext>
            </a:extLst>
          </p:cNvPr>
          <p:cNvSpPr>
            <a:spLocks noGrp="1"/>
          </p:cNvSpPr>
          <p:nvPr>
            <p:ph idx="1"/>
          </p:nvPr>
        </p:nvSpPr>
        <p:spPr>
          <a:xfrm>
            <a:off x="838200" y="1495425"/>
            <a:ext cx="10515600" cy="4351338"/>
          </a:xfrm>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supermarket dataset consisting of transactional data captured at a retail supermarket.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dataset contains information about sales transactions, including attributes such as ship mode, customer segment, country, city, state, postal code, region, product category, sub-category, sales amount, quantity sold, discount, and profit.</a:t>
            </a:r>
          </a:p>
        </p:txBody>
      </p:sp>
      <p:pic>
        <p:nvPicPr>
          <p:cNvPr id="6" name="Picture 5" descr="A screenshot of a computer&#10;&#10;Description automatically generated">
            <a:extLst>
              <a:ext uri="{FF2B5EF4-FFF2-40B4-BE49-F238E27FC236}">
                <a16:creationId xmlns:a16="http://schemas.microsoft.com/office/drawing/2014/main" id="{F9BD12CD-661E-2F17-A90A-81BA3A947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201" y="2818235"/>
            <a:ext cx="7564459" cy="3657600"/>
          </a:xfrm>
          <a:prstGeom prst="rect">
            <a:avLst/>
          </a:prstGeom>
        </p:spPr>
      </p:pic>
    </p:spTree>
    <p:extLst>
      <p:ext uri="{BB962C8B-B14F-4D97-AF65-F5344CB8AC3E}">
        <p14:creationId xmlns:p14="http://schemas.microsoft.com/office/powerpoint/2010/main" val="2801271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3708-6450-4D74-9FD3-8944202AC858}"/>
              </a:ext>
            </a:extLst>
          </p:cNvPr>
          <p:cNvSpPr>
            <a:spLocks noGrp="1"/>
          </p:cNvSpPr>
          <p:nvPr>
            <p:ph type="title"/>
          </p:nvPr>
        </p:nvSpPr>
        <p:spPr/>
        <p:txBody>
          <a:bodyPr/>
          <a:lstStyle/>
          <a:p>
            <a:r>
              <a:rPr lang="en-US" dirty="0"/>
              <a:t>Ranks of All States according to Sales </a:t>
            </a:r>
          </a:p>
        </p:txBody>
      </p:sp>
      <p:sp>
        <p:nvSpPr>
          <p:cNvPr id="3" name="Content Placeholder 2">
            <a:extLst>
              <a:ext uri="{FF2B5EF4-FFF2-40B4-BE49-F238E27FC236}">
                <a16:creationId xmlns:a16="http://schemas.microsoft.com/office/drawing/2014/main" id="{6BD7C469-EFCA-CCE2-6F1A-E061BE245DD2}"/>
              </a:ext>
            </a:extLst>
          </p:cNvPr>
          <p:cNvSpPr>
            <a:spLocks noGrp="1"/>
          </p:cNvSpPr>
          <p:nvPr>
            <p:ph sz="half" idx="1"/>
          </p:nvPr>
        </p:nvSpPr>
        <p:spPr/>
        <p:txBody>
          <a:bodyPr>
            <a:normAutofit fontScale="85000" lnSpcReduction="10000"/>
          </a:bodyPr>
          <a:lstStyle/>
          <a:p>
            <a:r>
              <a:rPr lang="en-US" dirty="0"/>
              <a:t>A geographic Plot representing the sales of all the states, highlighting the ranks of states based on their sales values, revealing the top-performing states with the highest sales and the lowest-performing states with lower sales, aiding in identifying sales trends and potential areas for further analysis and improvement.</a:t>
            </a:r>
          </a:p>
          <a:p>
            <a:r>
              <a:rPr lang="en-US" dirty="0"/>
              <a:t>This visualization enables stakeholders to focus on states with the highest sales and identify areas for potential business growth or improvement in states with lower sales performance.</a:t>
            </a:r>
          </a:p>
        </p:txBody>
      </p:sp>
      <p:pic>
        <p:nvPicPr>
          <p:cNvPr id="5" name="Content Placeholder 4" descr="Map&#10;&#10;Description automatically generated">
            <a:extLst>
              <a:ext uri="{FF2B5EF4-FFF2-40B4-BE49-F238E27FC236}">
                <a16:creationId xmlns:a16="http://schemas.microsoft.com/office/drawing/2014/main" id="{081C6F45-237A-8BAD-FDEC-A8255A01C21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2729414"/>
            <a:ext cx="5181600" cy="2543759"/>
          </a:xfrm>
          <a:prstGeom prst="rect">
            <a:avLst/>
          </a:prstGeom>
        </p:spPr>
      </p:pic>
    </p:spTree>
    <p:extLst>
      <p:ext uri="{BB962C8B-B14F-4D97-AF65-F5344CB8AC3E}">
        <p14:creationId xmlns:p14="http://schemas.microsoft.com/office/powerpoint/2010/main" val="2090932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B60E-E827-3CE9-6378-48339F476E43}"/>
              </a:ext>
            </a:extLst>
          </p:cNvPr>
          <p:cNvSpPr>
            <a:spLocks noGrp="1"/>
          </p:cNvSpPr>
          <p:nvPr>
            <p:ph type="title"/>
          </p:nvPr>
        </p:nvSpPr>
        <p:spPr/>
        <p:txBody>
          <a:bodyPr/>
          <a:lstStyle/>
          <a:p>
            <a:r>
              <a:rPr lang="en-US" dirty="0"/>
              <a:t>Sales Over the Years</a:t>
            </a:r>
          </a:p>
        </p:txBody>
      </p:sp>
      <p:sp>
        <p:nvSpPr>
          <p:cNvPr id="3" name="Content Placeholder 2">
            <a:extLst>
              <a:ext uri="{FF2B5EF4-FFF2-40B4-BE49-F238E27FC236}">
                <a16:creationId xmlns:a16="http://schemas.microsoft.com/office/drawing/2014/main" id="{D86DF69D-0D20-2EFB-4962-0C75DDA6FF0F}"/>
              </a:ext>
            </a:extLst>
          </p:cNvPr>
          <p:cNvSpPr>
            <a:spLocks noGrp="1"/>
          </p:cNvSpPr>
          <p:nvPr>
            <p:ph sz="half" idx="1"/>
          </p:nvPr>
        </p:nvSpPr>
        <p:spPr/>
        <p:txBody>
          <a:bodyPr>
            <a:normAutofit fontScale="92500"/>
          </a:bodyPr>
          <a:lstStyle/>
          <a:p>
            <a:r>
              <a:rPr lang="en-US" dirty="0"/>
              <a:t>Observe the trend of sales and profit over time using a line chart.</a:t>
            </a:r>
          </a:p>
          <a:p>
            <a:r>
              <a:rPr lang="en-US" dirty="0"/>
              <a:t>The line chart illustrates the trends of sales and profit over time, helping companies identify growth patterns and make strategic decisions.</a:t>
            </a:r>
          </a:p>
          <a:p>
            <a:r>
              <a:rPr lang="en-US" dirty="0"/>
              <a:t>We can also infer that sales in the Technology category had a explosive growth in the later years.</a:t>
            </a:r>
          </a:p>
        </p:txBody>
      </p:sp>
      <p:pic>
        <p:nvPicPr>
          <p:cNvPr id="5" name="Content Placeholder 4" descr="Chart&#10;&#10;Description automatically generated">
            <a:extLst>
              <a:ext uri="{FF2B5EF4-FFF2-40B4-BE49-F238E27FC236}">
                <a16:creationId xmlns:a16="http://schemas.microsoft.com/office/drawing/2014/main" id="{848E57A8-ED9E-8222-547F-FD6B5EC7EF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09274" y="1825625"/>
            <a:ext cx="2307452" cy="4351338"/>
          </a:xfrm>
          <a:prstGeom prst="rect">
            <a:avLst/>
          </a:prstGeom>
        </p:spPr>
      </p:pic>
    </p:spTree>
    <p:extLst>
      <p:ext uri="{BB962C8B-B14F-4D97-AF65-F5344CB8AC3E}">
        <p14:creationId xmlns:p14="http://schemas.microsoft.com/office/powerpoint/2010/main" val="560696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0FD1-E959-4025-5660-13CB5731FC83}"/>
              </a:ext>
            </a:extLst>
          </p:cNvPr>
          <p:cNvSpPr>
            <a:spLocks noGrp="1"/>
          </p:cNvSpPr>
          <p:nvPr>
            <p:ph type="title"/>
          </p:nvPr>
        </p:nvSpPr>
        <p:spPr/>
        <p:txBody>
          <a:bodyPr/>
          <a:lstStyle/>
          <a:p>
            <a:r>
              <a:rPr lang="en-US" dirty="0"/>
              <a:t>Sales and Discount Correlation</a:t>
            </a:r>
          </a:p>
        </p:txBody>
      </p:sp>
      <p:sp>
        <p:nvSpPr>
          <p:cNvPr id="3" name="Content Placeholder 2">
            <a:extLst>
              <a:ext uri="{FF2B5EF4-FFF2-40B4-BE49-F238E27FC236}">
                <a16:creationId xmlns:a16="http://schemas.microsoft.com/office/drawing/2014/main" id="{2CBCAE52-CBC6-2EC1-E709-625DB9E45F40}"/>
              </a:ext>
            </a:extLst>
          </p:cNvPr>
          <p:cNvSpPr>
            <a:spLocks noGrp="1"/>
          </p:cNvSpPr>
          <p:nvPr>
            <p:ph sz="half" idx="1"/>
          </p:nvPr>
        </p:nvSpPr>
        <p:spPr/>
        <p:txBody>
          <a:bodyPr>
            <a:normAutofit fontScale="92500" lnSpcReduction="20000"/>
          </a:bodyPr>
          <a:lstStyle/>
          <a:p>
            <a:r>
              <a:rPr lang="en-US" dirty="0"/>
              <a:t>Using a scatter plot to explore the relationship between sales and discounts.</a:t>
            </a:r>
          </a:p>
          <a:p>
            <a:r>
              <a:rPr lang="en-US" dirty="0"/>
              <a:t>Results: The scatter plot showed a negative correlation between sales and discounts, suggesting that higher discounts may lead to reduced profits.</a:t>
            </a:r>
          </a:p>
          <a:p>
            <a:r>
              <a:rPr lang="en-US" dirty="0"/>
              <a:t>Inferences: Businesses should carefully balance discount strategies to attract customers without significantly impacting their profit margins.</a:t>
            </a:r>
          </a:p>
        </p:txBody>
      </p:sp>
      <p:pic>
        <p:nvPicPr>
          <p:cNvPr id="6" name="Content Placeholder 5" descr="A screen shot of a graph&#10;&#10;Description automatically generated">
            <a:extLst>
              <a:ext uri="{FF2B5EF4-FFF2-40B4-BE49-F238E27FC236}">
                <a16:creationId xmlns:a16="http://schemas.microsoft.com/office/drawing/2014/main" id="{47664757-9D9D-9CD6-1959-2E197E5350C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98952"/>
            <a:ext cx="5181600" cy="3204684"/>
          </a:xfrm>
        </p:spPr>
      </p:pic>
    </p:spTree>
    <p:extLst>
      <p:ext uri="{BB962C8B-B14F-4D97-AF65-F5344CB8AC3E}">
        <p14:creationId xmlns:p14="http://schemas.microsoft.com/office/powerpoint/2010/main" val="3070708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46DE-49A6-D024-9398-4B01ACC83FAF}"/>
              </a:ext>
            </a:extLst>
          </p:cNvPr>
          <p:cNvSpPr>
            <a:spLocks noGrp="1"/>
          </p:cNvSpPr>
          <p:nvPr>
            <p:ph type="title"/>
          </p:nvPr>
        </p:nvSpPr>
        <p:spPr/>
        <p:txBody>
          <a:bodyPr anchor="b"/>
          <a:lstStyle/>
          <a:p>
            <a:r>
              <a:rPr lang="en-US" dirty="0"/>
              <a:t>Conclusion</a:t>
            </a:r>
          </a:p>
        </p:txBody>
      </p:sp>
      <p:sp>
        <p:nvSpPr>
          <p:cNvPr id="3" name="Content Placeholder 2">
            <a:extLst>
              <a:ext uri="{FF2B5EF4-FFF2-40B4-BE49-F238E27FC236}">
                <a16:creationId xmlns:a16="http://schemas.microsoft.com/office/drawing/2014/main" id="{BF25579B-27B8-1460-6EE9-D391285090A1}"/>
              </a:ext>
            </a:extLst>
          </p:cNvPr>
          <p:cNvSpPr>
            <a:spLocks noGrp="1"/>
          </p:cNvSpPr>
          <p:nvPr>
            <p:ph idx="1"/>
          </p:nvPr>
        </p:nvSpPr>
        <p:spPr/>
        <p:txBody>
          <a:bodyPr>
            <a:normAutofit fontScale="77500" lnSpcReduction="20000"/>
          </a:bodyPr>
          <a:lstStyle/>
          <a:p>
            <a:r>
              <a:rPr lang="en-US" b="1" dirty="0"/>
              <a:t>Sales Performance Insights:</a:t>
            </a:r>
            <a:r>
              <a:rPr lang="en-US" dirty="0"/>
              <a:t> The visualizations provide valuable insights into sales performance trends over time and help identify the most effective ship mode in driving revenue. Managers can make informed decisions based on the identified patterns and optimize shipping strategies accordingly.</a:t>
            </a:r>
          </a:p>
          <a:p>
            <a:r>
              <a:rPr lang="en-US" b="1" dirty="0"/>
              <a:t>Geographical Sales Understanding: </a:t>
            </a:r>
            <a:r>
              <a:rPr lang="en-US" dirty="0"/>
              <a:t>The regional sales analysis enables a clear understanding of sales distribution across different states, allowing businesses to focus their marketing efforts on high-potential regions and tailor their sales strategies to meet regional demands effectively.</a:t>
            </a:r>
          </a:p>
          <a:p>
            <a:r>
              <a:rPr lang="en-US" b="1" dirty="0"/>
              <a:t>Customer Profiling and Profitability: </a:t>
            </a:r>
            <a:r>
              <a:rPr lang="en-US" dirty="0"/>
              <a:t>By visualizing customer profitability, businesses can identify key customers contributing the most to overall profits. This information aids in fostering customer loyalty and designing targeted marketing campaigns to attract high-value customers.</a:t>
            </a:r>
          </a:p>
          <a:p>
            <a:r>
              <a:rPr lang="en-US" b="1" dirty="0"/>
              <a:t>Product Analysis and Decision Making:</a:t>
            </a:r>
            <a:r>
              <a:rPr lang="en-US" dirty="0"/>
              <a:t> The visualizations reveal the performance of different product categories and sub-categories, allowing businesses to focus on the most profitable products. The analysis also aids in understanding seasonal fluctuations and identifying opportunities for optimizing inventory and pricing strategies.</a:t>
            </a:r>
          </a:p>
        </p:txBody>
      </p:sp>
    </p:spTree>
    <p:extLst>
      <p:ext uri="{BB962C8B-B14F-4D97-AF65-F5344CB8AC3E}">
        <p14:creationId xmlns:p14="http://schemas.microsoft.com/office/powerpoint/2010/main" val="1579112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3A4B-BE18-5252-C50C-F84970555F60}"/>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C8E94EE3-2730-7CFC-7955-91D0EAA1B208}"/>
              </a:ext>
            </a:extLst>
          </p:cNvPr>
          <p:cNvSpPr>
            <a:spLocks noGrp="1"/>
          </p:cNvSpPr>
          <p:nvPr>
            <p:ph idx="1"/>
          </p:nvPr>
        </p:nvSpPr>
        <p:spPr/>
        <p:txBody>
          <a:bodyPr>
            <a:normAutofit fontScale="92500" lnSpcReduction="10000"/>
          </a:bodyPr>
          <a:lstStyle/>
          <a:p>
            <a:r>
              <a:rPr lang="en-US" dirty="0"/>
              <a:t>GitHub Link</a:t>
            </a:r>
          </a:p>
          <a:p>
            <a:pPr lvl="1"/>
            <a:r>
              <a:rPr lang="en-US" sz="2800" dirty="0">
                <a:hlinkClick r:id="rId2"/>
              </a:rPr>
              <a:t>https://github.com/saikrishnabussa/DV_Project</a:t>
            </a:r>
            <a:endParaRPr lang="en-US" sz="2800" dirty="0"/>
          </a:p>
          <a:p>
            <a:pPr lvl="1"/>
            <a:endParaRPr lang="en-US" sz="2800" dirty="0"/>
          </a:p>
          <a:p>
            <a:pPr marL="457200" lvl="1" indent="0">
              <a:buNone/>
            </a:pPr>
            <a:r>
              <a:rPr lang="en-US" sz="2800" dirty="0" err="1"/>
              <a:t>Vizhub</a:t>
            </a:r>
            <a:r>
              <a:rPr lang="en-US" sz="2800" dirty="0"/>
              <a:t> Link:</a:t>
            </a:r>
          </a:p>
          <a:p>
            <a:pPr marL="457200" lvl="1" indent="0">
              <a:buNone/>
            </a:pPr>
            <a:r>
              <a:rPr lang="en-US" sz="1700" dirty="0">
                <a:hlinkClick r:id="rId3"/>
              </a:rPr>
              <a:t>https://vizhub.com/saikrishnabussa/e46821b96d3f48108ef675f25ac1abcb?edit=files&amp;file=app.js</a:t>
            </a:r>
            <a:endParaRPr lang="en-US" sz="1700" dirty="0"/>
          </a:p>
          <a:p>
            <a:pPr marL="457200" lvl="1" indent="0">
              <a:buNone/>
            </a:pPr>
            <a:r>
              <a:rPr lang="en-US" sz="1700" dirty="0">
                <a:hlinkClick r:id="rId4"/>
              </a:rPr>
              <a:t>https://vizhub.com/saikrishnabussa/7b48d660639545dd8683e772a92f1f7d?edit=files&amp;file=index.html</a:t>
            </a:r>
            <a:endParaRPr lang="en-US" sz="1700" dirty="0"/>
          </a:p>
          <a:p>
            <a:pPr marL="457200" lvl="1" indent="0">
              <a:buNone/>
            </a:pPr>
            <a:r>
              <a:rPr lang="en-US" sz="1700" dirty="0">
                <a:hlinkClick r:id="rId5"/>
              </a:rPr>
              <a:t>https://vizhub.com/saikrishnabussa/71e1a5baa70a46628c8cd7ed5996dacc?edit=files&amp;file=index.html</a:t>
            </a:r>
            <a:endParaRPr lang="en-US" sz="1700" dirty="0"/>
          </a:p>
          <a:p>
            <a:pPr marL="457200" lvl="1" indent="0">
              <a:buNone/>
            </a:pPr>
            <a:r>
              <a:rPr lang="en-US" sz="1700" dirty="0">
                <a:hlinkClick r:id="rId6"/>
              </a:rPr>
              <a:t>https://vizhub.com/saikrishnabussa/a0880ccee2184d8eaa020ef5cc90e77e?edit=files&amp;file=index.html</a:t>
            </a:r>
            <a:endParaRPr lang="en-US" sz="1700" dirty="0"/>
          </a:p>
          <a:p>
            <a:pPr marL="457200" lvl="1" indent="0">
              <a:buNone/>
            </a:pPr>
            <a:r>
              <a:rPr lang="en-US" sz="1700" dirty="0">
                <a:hlinkClick r:id="rId7"/>
              </a:rPr>
              <a:t>https://vizhub.com/saikrishnabussa/111cc12d21e54524a1fd0f6ed9152760?edit=files&amp;file=index.html</a:t>
            </a:r>
            <a:endParaRPr lang="en-US" sz="1700" dirty="0"/>
          </a:p>
          <a:p>
            <a:pPr marL="457200" lvl="1" indent="0">
              <a:buNone/>
            </a:pPr>
            <a:endParaRPr lang="en-US" sz="2800" dirty="0"/>
          </a:p>
          <a:p>
            <a:pPr marL="457200" lvl="1" indent="0">
              <a:buNone/>
            </a:pPr>
            <a:endParaRPr lang="en-US" sz="2800" dirty="0"/>
          </a:p>
          <a:p>
            <a:pPr marL="457200" lvl="1" indent="0">
              <a:buNone/>
            </a:pPr>
            <a:r>
              <a:rPr lang="en-US" sz="2800" dirty="0"/>
              <a:t>Webpage link:</a:t>
            </a:r>
          </a:p>
          <a:p>
            <a:pPr marL="457200" lvl="1" indent="0">
              <a:buNone/>
            </a:pPr>
            <a:endParaRPr lang="en-US" dirty="0"/>
          </a:p>
        </p:txBody>
      </p:sp>
      <p:graphicFrame>
        <p:nvGraphicFramePr>
          <p:cNvPr id="5" name="Object 4">
            <a:extLst>
              <a:ext uri="{FF2B5EF4-FFF2-40B4-BE49-F238E27FC236}">
                <a16:creationId xmlns:a16="http://schemas.microsoft.com/office/drawing/2014/main" id="{3406F077-59F4-F3E3-F840-8E8242A2FF24}"/>
              </a:ext>
            </a:extLst>
          </p:cNvPr>
          <p:cNvGraphicFramePr>
            <a:graphicFrameLocks noChangeAspect="1"/>
          </p:cNvGraphicFramePr>
          <p:nvPr>
            <p:extLst>
              <p:ext uri="{D42A27DB-BD31-4B8C-83A1-F6EECF244321}">
                <p14:modId xmlns:p14="http://schemas.microsoft.com/office/powerpoint/2010/main" val="4256852654"/>
              </p:ext>
            </p:extLst>
          </p:nvPr>
        </p:nvGraphicFramePr>
        <p:xfrm>
          <a:off x="4558492" y="5117042"/>
          <a:ext cx="2256376" cy="1059921"/>
        </p:xfrm>
        <a:graphic>
          <a:graphicData uri="http://schemas.openxmlformats.org/presentationml/2006/ole">
            <mc:AlternateContent xmlns:mc="http://schemas.openxmlformats.org/markup-compatibility/2006">
              <mc:Choice xmlns:v="urn:schemas-microsoft-com:vml" Requires="v">
                <p:oleObj name="Packager Shell Object" showAsIcon="1" r:id="rId8" imgW="996480" imgH="468000" progId="Package">
                  <p:embed/>
                </p:oleObj>
              </mc:Choice>
              <mc:Fallback>
                <p:oleObj name="Packager Shell Object" showAsIcon="1" r:id="rId8" imgW="996480" imgH="468000" progId="Package">
                  <p:embed/>
                  <p:pic>
                    <p:nvPicPr>
                      <p:cNvPr id="0" name=""/>
                      <p:cNvPicPr/>
                      <p:nvPr/>
                    </p:nvPicPr>
                    <p:blipFill>
                      <a:blip r:embed="rId9"/>
                      <a:stretch>
                        <a:fillRect/>
                      </a:stretch>
                    </p:blipFill>
                    <p:spPr>
                      <a:xfrm>
                        <a:off x="4558492" y="5117042"/>
                        <a:ext cx="2256376" cy="1059921"/>
                      </a:xfrm>
                      <a:prstGeom prst="rect">
                        <a:avLst/>
                      </a:prstGeom>
                    </p:spPr>
                  </p:pic>
                </p:oleObj>
              </mc:Fallback>
            </mc:AlternateContent>
          </a:graphicData>
        </a:graphic>
      </p:graphicFrame>
    </p:spTree>
    <p:extLst>
      <p:ext uri="{BB962C8B-B14F-4D97-AF65-F5344CB8AC3E}">
        <p14:creationId xmlns:p14="http://schemas.microsoft.com/office/powerpoint/2010/main" val="3455119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14D90-235D-0740-60EC-72525152E275}"/>
              </a:ext>
            </a:extLst>
          </p:cNvPr>
          <p:cNvSpPr>
            <a:spLocks noGrp="1"/>
          </p:cNvSpPr>
          <p:nvPr>
            <p:ph idx="1"/>
          </p:nvPr>
        </p:nvSpPr>
        <p:spPr>
          <a:xfrm>
            <a:off x="838200" y="1230084"/>
            <a:ext cx="10515600" cy="4348163"/>
          </a:xfrm>
        </p:spPr>
        <p:txBody>
          <a:bodyPr anchor="ctr">
            <a:normAutofit/>
          </a:bodyPr>
          <a:lstStyle/>
          <a:p>
            <a:pPr marL="0" indent="0" algn="ctr">
              <a:buNone/>
            </a:pPr>
            <a:r>
              <a:rPr lang="en-US" sz="9600" dirty="0"/>
              <a:t>THANK YOU</a:t>
            </a:r>
          </a:p>
        </p:txBody>
      </p:sp>
    </p:spTree>
    <p:extLst>
      <p:ext uri="{BB962C8B-B14F-4D97-AF65-F5344CB8AC3E}">
        <p14:creationId xmlns:p14="http://schemas.microsoft.com/office/powerpoint/2010/main" val="26075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56BE-1BC9-194C-FB49-2491BF6B8AAC}"/>
              </a:ext>
            </a:extLst>
          </p:cNvPr>
          <p:cNvSpPr>
            <a:spLocks noGrp="1"/>
          </p:cNvSpPr>
          <p:nvPr>
            <p:ph type="title"/>
          </p:nvPr>
        </p:nvSpPr>
        <p:spPr/>
        <p:txBody>
          <a:bodyPr anchor="b"/>
          <a:lstStyle/>
          <a:p>
            <a:r>
              <a:rPr lang="en-US" dirty="0"/>
              <a:t>Attributes </a:t>
            </a:r>
          </a:p>
        </p:txBody>
      </p:sp>
      <p:sp>
        <p:nvSpPr>
          <p:cNvPr id="3" name="Content Placeholder 2">
            <a:extLst>
              <a:ext uri="{FF2B5EF4-FFF2-40B4-BE49-F238E27FC236}">
                <a16:creationId xmlns:a16="http://schemas.microsoft.com/office/drawing/2014/main" id="{79FBA2C8-E543-51B1-9AFA-0ACB5DF87490}"/>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Row 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 unique identifier for each row in the dataset.</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Order 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identifier for each sales order.</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Order 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date when the sales order was placed.</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Ship 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date when the order was shipped.</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Ship Mode: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mode of shipping used for the sales order.</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Customer 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 unique identifier for each customer.</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Customer Name: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name of the customer who placed the order.</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Segment: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customer segment to which the sales order belongs (e.g., consumer, corporate, or home office).</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Country: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country where the sales order was placed.</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City: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city where the sales order was placed.</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state or province where the sales order was placed.</a:t>
            </a:r>
          </a:p>
        </p:txBody>
      </p:sp>
    </p:spTree>
    <p:extLst>
      <p:ext uri="{BB962C8B-B14F-4D97-AF65-F5344CB8AC3E}">
        <p14:creationId xmlns:p14="http://schemas.microsoft.com/office/powerpoint/2010/main" val="293033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2960-A314-84B8-1567-D62628E788C5}"/>
              </a:ext>
            </a:extLst>
          </p:cNvPr>
          <p:cNvSpPr>
            <a:spLocks noGrp="1"/>
          </p:cNvSpPr>
          <p:nvPr>
            <p:ph type="title"/>
          </p:nvPr>
        </p:nvSpPr>
        <p:spPr>
          <a:xfrm>
            <a:off x="838200" y="321582"/>
            <a:ext cx="10515600" cy="1325563"/>
          </a:xfrm>
        </p:spPr>
        <p:txBody>
          <a:bodyPr anchor="b"/>
          <a:lstStyle/>
          <a:p>
            <a:r>
              <a:rPr lang="en-US" dirty="0"/>
              <a:t>Attributes Cont’d</a:t>
            </a:r>
          </a:p>
        </p:txBody>
      </p:sp>
      <p:sp>
        <p:nvSpPr>
          <p:cNvPr id="3" name="Content Placeholder 2">
            <a:extLst>
              <a:ext uri="{FF2B5EF4-FFF2-40B4-BE49-F238E27FC236}">
                <a16:creationId xmlns:a16="http://schemas.microsoft.com/office/drawing/2014/main" id="{E5727167-13A2-00EC-BE22-74825761E3E9}"/>
              </a:ext>
            </a:extLst>
          </p:cNvPr>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Postal Code:</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postal code or ZIP code associated with the location of the customer.</a:t>
            </a:r>
          </a:p>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Region:</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geographical region (e.g., North, South, East, West) of the sales order.</a:t>
            </a:r>
          </a:p>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Product ID:</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 unique identifier for each product.</a:t>
            </a:r>
          </a:p>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Category:</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general category of the product sold (e.g., office supplies, furniture, technology).</a:t>
            </a:r>
          </a:p>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Sub-Category:</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 more specific sub-category of the product (e.g., chairs, tables, phones).</a:t>
            </a:r>
          </a:p>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Product Name:</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name of the product sold.</a:t>
            </a:r>
          </a:p>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Sales:</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total sales amount for the sales order.</a:t>
            </a:r>
          </a:p>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Quantity:</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quantity of products sold in the sales order.</a:t>
            </a:r>
          </a:p>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Discount:</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discount applied to the sales order, if any.</a:t>
            </a:r>
          </a:p>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Profit:</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profit generated from the sales order.</a:t>
            </a:r>
          </a:p>
        </p:txBody>
      </p:sp>
    </p:spTree>
    <p:extLst>
      <p:ext uri="{BB962C8B-B14F-4D97-AF65-F5344CB8AC3E}">
        <p14:creationId xmlns:p14="http://schemas.microsoft.com/office/powerpoint/2010/main" val="123567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B2FA-9299-093C-E045-81FF55DAC89E}"/>
              </a:ext>
            </a:extLst>
          </p:cNvPr>
          <p:cNvSpPr>
            <a:spLocks noGrp="1"/>
          </p:cNvSpPr>
          <p:nvPr>
            <p:ph type="title"/>
          </p:nvPr>
        </p:nvSpPr>
        <p:spPr/>
        <p:txBody>
          <a:bodyPr anchor="b"/>
          <a:lstStyle/>
          <a:p>
            <a:r>
              <a:rPr lang="en-US" dirty="0"/>
              <a:t>Exploratory Data Analysis (EDA)</a:t>
            </a:r>
          </a:p>
        </p:txBody>
      </p:sp>
      <p:pic>
        <p:nvPicPr>
          <p:cNvPr id="7" name="Content Placeholder 6" descr="A screenshot of a computer&#10;&#10;Description automatically generated">
            <a:extLst>
              <a:ext uri="{FF2B5EF4-FFF2-40B4-BE49-F238E27FC236}">
                <a16:creationId xmlns:a16="http://schemas.microsoft.com/office/drawing/2014/main" id="{AD9E14D3-AF5B-881A-9349-20A040855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8259"/>
            <a:ext cx="10515600" cy="3706070"/>
          </a:xfrm>
        </p:spPr>
      </p:pic>
    </p:spTree>
    <p:extLst>
      <p:ext uri="{BB962C8B-B14F-4D97-AF65-F5344CB8AC3E}">
        <p14:creationId xmlns:p14="http://schemas.microsoft.com/office/powerpoint/2010/main" val="354939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70C3-D4BA-24C6-1EC7-0BE28FAE993A}"/>
              </a:ext>
            </a:extLst>
          </p:cNvPr>
          <p:cNvSpPr>
            <a:spLocks noGrp="1"/>
          </p:cNvSpPr>
          <p:nvPr>
            <p:ph type="title"/>
          </p:nvPr>
        </p:nvSpPr>
        <p:spPr/>
        <p:txBody>
          <a:bodyPr anchor="b"/>
          <a:lstStyle/>
          <a:p>
            <a:r>
              <a:rPr lang="en-US" dirty="0"/>
              <a:t>EDA Cont’d</a:t>
            </a:r>
          </a:p>
        </p:txBody>
      </p:sp>
      <p:pic>
        <p:nvPicPr>
          <p:cNvPr id="7" name="Content Placeholder 6" descr="A screenshot of a computer&#10;&#10;Description automatically generated">
            <a:extLst>
              <a:ext uri="{FF2B5EF4-FFF2-40B4-BE49-F238E27FC236}">
                <a16:creationId xmlns:a16="http://schemas.microsoft.com/office/drawing/2014/main" id="{71727DB1-D243-FE50-080B-B5493E6CFF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7724"/>
            <a:ext cx="10515600" cy="4067140"/>
          </a:xfrm>
        </p:spPr>
      </p:pic>
    </p:spTree>
    <p:extLst>
      <p:ext uri="{BB962C8B-B14F-4D97-AF65-F5344CB8AC3E}">
        <p14:creationId xmlns:p14="http://schemas.microsoft.com/office/powerpoint/2010/main" val="275276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BD5E-A8EA-4584-3152-76F0497B362C}"/>
              </a:ext>
            </a:extLst>
          </p:cNvPr>
          <p:cNvSpPr>
            <a:spLocks noGrp="1"/>
          </p:cNvSpPr>
          <p:nvPr>
            <p:ph type="title"/>
          </p:nvPr>
        </p:nvSpPr>
        <p:spPr/>
        <p:txBody>
          <a:bodyPr/>
          <a:lstStyle/>
          <a:p>
            <a:r>
              <a:rPr lang="en-US" dirty="0"/>
              <a:t>EDA Cont’d</a:t>
            </a:r>
          </a:p>
        </p:txBody>
      </p:sp>
      <p:pic>
        <p:nvPicPr>
          <p:cNvPr id="7" name="Content Placeholder 6" descr="A screenshot of a computer&#10;&#10;Description automatically generated">
            <a:extLst>
              <a:ext uri="{FF2B5EF4-FFF2-40B4-BE49-F238E27FC236}">
                <a16:creationId xmlns:a16="http://schemas.microsoft.com/office/drawing/2014/main" id="{547027B0-769B-FEFB-B2D2-CEB146191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7607"/>
            <a:ext cx="10515600" cy="3707374"/>
          </a:xfrm>
        </p:spPr>
      </p:pic>
    </p:spTree>
    <p:extLst>
      <p:ext uri="{BB962C8B-B14F-4D97-AF65-F5344CB8AC3E}">
        <p14:creationId xmlns:p14="http://schemas.microsoft.com/office/powerpoint/2010/main" val="375800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A459-6C26-16F6-AAF8-E60FDF13BA8E}"/>
              </a:ext>
            </a:extLst>
          </p:cNvPr>
          <p:cNvSpPr>
            <a:spLocks noGrp="1"/>
          </p:cNvSpPr>
          <p:nvPr>
            <p:ph type="title"/>
          </p:nvPr>
        </p:nvSpPr>
        <p:spPr/>
        <p:txBody>
          <a:bodyPr/>
          <a:lstStyle/>
          <a:p>
            <a:r>
              <a:rPr lang="en-US" dirty="0"/>
              <a:t>Workflow Diagram</a:t>
            </a:r>
          </a:p>
        </p:txBody>
      </p:sp>
      <p:graphicFrame>
        <p:nvGraphicFramePr>
          <p:cNvPr id="4" name="Content Placeholder 3">
            <a:extLst>
              <a:ext uri="{FF2B5EF4-FFF2-40B4-BE49-F238E27FC236}">
                <a16:creationId xmlns:a16="http://schemas.microsoft.com/office/drawing/2014/main" id="{AF7FE508-E47B-F43B-7572-3FF8006B4286}"/>
              </a:ext>
            </a:extLst>
          </p:cNvPr>
          <p:cNvGraphicFramePr>
            <a:graphicFrameLocks noGrp="1"/>
          </p:cNvGraphicFramePr>
          <p:nvPr>
            <p:ph idx="1"/>
            <p:extLst>
              <p:ext uri="{D42A27DB-BD31-4B8C-83A1-F6EECF244321}">
                <p14:modId xmlns:p14="http://schemas.microsoft.com/office/powerpoint/2010/main" val="29199498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468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F8F6-5D07-D1C9-5490-F5858037BA08}"/>
              </a:ext>
            </a:extLst>
          </p:cNvPr>
          <p:cNvSpPr>
            <a:spLocks noGrp="1"/>
          </p:cNvSpPr>
          <p:nvPr>
            <p:ph type="title"/>
          </p:nvPr>
        </p:nvSpPr>
        <p:spPr/>
        <p:txBody>
          <a:bodyPr/>
          <a:lstStyle/>
          <a:p>
            <a:r>
              <a:rPr lang="en-US" dirty="0"/>
              <a:t>Geographic Sales Distribution</a:t>
            </a:r>
          </a:p>
        </p:txBody>
      </p:sp>
      <p:sp>
        <p:nvSpPr>
          <p:cNvPr id="3" name="Content Placeholder 2">
            <a:extLst>
              <a:ext uri="{FF2B5EF4-FFF2-40B4-BE49-F238E27FC236}">
                <a16:creationId xmlns:a16="http://schemas.microsoft.com/office/drawing/2014/main" id="{4FD4622D-836C-295D-BA55-6E7CF3FE808C}"/>
              </a:ext>
            </a:extLst>
          </p:cNvPr>
          <p:cNvSpPr>
            <a:spLocks noGrp="1"/>
          </p:cNvSpPr>
          <p:nvPr>
            <p:ph sz="half" idx="1"/>
          </p:nvPr>
        </p:nvSpPr>
        <p:spPr/>
        <p:txBody>
          <a:bodyPr>
            <a:normAutofit fontScale="92500" lnSpcReduction="10000"/>
          </a:bodyPr>
          <a:lstStyle/>
          <a:p>
            <a:r>
              <a:rPr lang="en-US" dirty="0"/>
              <a:t>Visualize sales across cities or states in the chosen country using a map.</a:t>
            </a:r>
          </a:p>
          <a:p>
            <a:r>
              <a:rPr lang="en-US" dirty="0"/>
              <a:t>This map visualization shows that sales are concentrated in specific cities or states, indicating potential high-demand regions for targeted marketing and distribution strategies.</a:t>
            </a:r>
          </a:p>
          <a:p>
            <a:r>
              <a:rPr lang="en-US" dirty="0"/>
              <a:t>This visualization uses a blue gradient i.e., darker the shade greater the sales.</a:t>
            </a:r>
          </a:p>
        </p:txBody>
      </p:sp>
      <p:pic>
        <p:nvPicPr>
          <p:cNvPr id="8" name="Content Placeholder 7" descr="A map of the united states&#10;&#10;Description automatically generated">
            <a:extLst>
              <a:ext uri="{FF2B5EF4-FFF2-40B4-BE49-F238E27FC236}">
                <a16:creationId xmlns:a16="http://schemas.microsoft.com/office/drawing/2014/main" id="{636AE4DD-8C2E-0932-799D-0CFDB596B3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21372"/>
            <a:ext cx="5181600" cy="2959844"/>
          </a:xfrm>
        </p:spPr>
      </p:pic>
    </p:spTree>
    <p:extLst>
      <p:ext uri="{BB962C8B-B14F-4D97-AF65-F5344CB8AC3E}">
        <p14:creationId xmlns:p14="http://schemas.microsoft.com/office/powerpoint/2010/main" val="3411335385"/>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1663</Words>
  <Application>Microsoft Office PowerPoint</Application>
  <PresentationFormat>Widescreen</PresentationFormat>
  <Paragraphs>120</Paragraphs>
  <Slides>25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Calibri</vt:lpstr>
      <vt:lpstr>Calibri Light</vt:lpstr>
      <vt:lpstr>Office Theme</vt:lpstr>
      <vt:lpstr>Package</vt:lpstr>
      <vt:lpstr>Unveiling Data Insights: Visualizing Business Performance with Tableau, d3,js and python libraries</vt:lpstr>
      <vt:lpstr>Dataset</vt:lpstr>
      <vt:lpstr>Attributes </vt:lpstr>
      <vt:lpstr>Attributes Cont’d</vt:lpstr>
      <vt:lpstr>Exploratory Data Analysis (EDA)</vt:lpstr>
      <vt:lpstr>EDA Cont’d</vt:lpstr>
      <vt:lpstr>EDA Cont’d</vt:lpstr>
      <vt:lpstr>Workflow Diagram</vt:lpstr>
      <vt:lpstr>Geographic Sales Distribution</vt:lpstr>
      <vt:lpstr>Segment – Wise Profit Analysis</vt:lpstr>
      <vt:lpstr>Category Comparison</vt:lpstr>
      <vt:lpstr>Ship Mode Distribution</vt:lpstr>
      <vt:lpstr>Profit Vs Discount Analysis</vt:lpstr>
      <vt:lpstr>Seasonal Sales Trend</vt:lpstr>
      <vt:lpstr>Sales and Quantity Distribution</vt:lpstr>
      <vt:lpstr>Profit and Discount Box Plot</vt:lpstr>
      <vt:lpstr>Sales Performance Overview</vt:lpstr>
      <vt:lpstr>Customer Profitability Analysis</vt:lpstr>
      <vt:lpstr>Sub-Category and Region</vt:lpstr>
      <vt:lpstr>Ranks of All States according to Sales </vt:lpstr>
      <vt:lpstr>Sales Over the Years</vt:lpstr>
      <vt:lpstr>Sales and Discount Correlation</vt:lpstr>
      <vt:lpstr>Conclusion</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Data Insights: Visualizing Business Performance with Tableau</dc:title>
  <dc:creator>pardhasaradhi</dc:creator>
  <cp:lastModifiedBy>pardha saradhi pamarthi</cp:lastModifiedBy>
  <cp:revision>4</cp:revision>
  <dcterms:created xsi:type="dcterms:W3CDTF">2023-07-25T00:11:38Z</dcterms:created>
  <dcterms:modified xsi:type="dcterms:W3CDTF">2023-07-27T04:44:24Z</dcterms:modified>
</cp:coreProperties>
</file>