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38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roxima Nova" panose="02000506030000020004" pitchFamily="2" charset="0"/>
      <p:regular r:id="rId17"/>
      <p:bold r:id="rId18"/>
      <p:italic r:id="rId19"/>
      <p:boldItalic r:id="rId20"/>
    </p:embeddedFont>
    <p:embeddedFont>
      <p:font typeface="Tw Cen MT" panose="020B0602020104020603" pitchFamily="34" charset="77"/>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7CA7FE-221B-4777-BA9C-0C3803257FC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144EB71-EEF4-4959-B84B-D6A29B664D5E}">
      <dgm:prSet/>
      <dgm:spPr/>
      <dgm:t>
        <a:bodyPr/>
        <a:lstStyle/>
        <a:p>
          <a:r>
            <a:rPr lang="en-US"/>
            <a:t>By:</a:t>
          </a:r>
        </a:p>
      </dgm:t>
    </dgm:pt>
    <dgm:pt modelId="{ACF5C9E9-62D0-4B78-88DD-C7B6C7E989D1}" type="parTrans" cxnId="{D2CDB519-57B5-4ED3-A67B-B419551DDBC4}">
      <dgm:prSet/>
      <dgm:spPr/>
      <dgm:t>
        <a:bodyPr/>
        <a:lstStyle/>
        <a:p>
          <a:endParaRPr lang="en-US"/>
        </a:p>
      </dgm:t>
    </dgm:pt>
    <dgm:pt modelId="{E485FECE-291C-4EA1-B146-9E19B46382DF}" type="sibTrans" cxnId="{D2CDB519-57B5-4ED3-A67B-B419551DDBC4}">
      <dgm:prSet/>
      <dgm:spPr/>
      <dgm:t>
        <a:bodyPr/>
        <a:lstStyle/>
        <a:p>
          <a:endParaRPr lang="en-US"/>
        </a:p>
      </dgm:t>
    </dgm:pt>
    <dgm:pt modelId="{08880993-C7CC-45B4-B426-FC76D5185197}">
      <dgm:prSet/>
      <dgm:spPr/>
      <dgm:t>
        <a:bodyPr/>
        <a:lstStyle/>
        <a:p>
          <a:r>
            <a:rPr lang="en-US"/>
            <a:t>Sai Krishna Gaduputi Subbammagari</a:t>
          </a:r>
        </a:p>
      </dgm:t>
    </dgm:pt>
    <dgm:pt modelId="{FEBE65A6-80B4-4E04-B327-5A6794D848B8}" type="parTrans" cxnId="{797FDAD8-0919-49FC-984B-41C9464C4477}">
      <dgm:prSet/>
      <dgm:spPr/>
      <dgm:t>
        <a:bodyPr/>
        <a:lstStyle/>
        <a:p>
          <a:endParaRPr lang="en-US"/>
        </a:p>
      </dgm:t>
    </dgm:pt>
    <dgm:pt modelId="{3CDB3DDE-F0F7-499D-8029-385DB0039CF5}" type="sibTrans" cxnId="{797FDAD8-0919-49FC-984B-41C9464C4477}">
      <dgm:prSet/>
      <dgm:spPr/>
      <dgm:t>
        <a:bodyPr/>
        <a:lstStyle/>
        <a:p>
          <a:endParaRPr lang="en-US"/>
        </a:p>
      </dgm:t>
    </dgm:pt>
    <dgm:pt modelId="{35C48140-AFAE-4598-A080-4D6887900F4B}">
      <dgm:prSet/>
      <dgm:spPr/>
      <dgm:t>
        <a:bodyPr/>
        <a:lstStyle/>
        <a:p>
          <a:r>
            <a:rPr lang="en-US"/>
            <a:t>Chad Crowe​ </a:t>
          </a:r>
        </a:p>
      </dgm:t>
    </dgm:pt>
    <dgm:pt modelId="{0010E0E2-D998-4348-A997-FFC4846FBBEB}" type="parTrans" cxnId="{BEA32DBE-A4EB-4D0C-936F-F1E0914D01D9}">
      <dgm:prSet/>
      <dgm:spPr/>
      <dgm:t>
        <a:bodyPr/>
        <a:lstStyle/>
        <a:p>
          <a:endParaRPr lang="en-US"/>
        </a:p>
      </dgm:t>
    </dgm:pt>
    <dgm:pt modelId="{B9B213A5-30D1-49D1-A510-08AF25358FD0}" type="sibTrans" cxnId="{BEA32DBE-A4EB-4D0C-936F-F1E0914D01D9}">
      <dgm:prSet/>
      <dgm:spPr/>
      <dgm:t>
        <a:bodyPr/>
        <a:lstStyle/>
        <a:p>
          <a:endParaRPr lang="en-US"/>
        </a:p>
      </dgm:t>
    </dgm:pt>
    <dgm:pt modelId="{279A0A8B-2C63-4AB0-A70B-EB11E9D21F37}">
      <dgm:prSet/>
      <dgm:spPr/>
      <dgm:t>
        <a:bodyPr/>
        <a:lstStyle/>
        <a:p>
          <a:r>
            <a:rPr lang="en-US"/>
            <a:t>Rhonda Silva​</a:t>
          </a:r>
        </a:p>
      </dgm:t>
    </dgm:pt>
    <dgm:pt modelId="{9A35C15E-0580-4EFE-9805-B64AE50ABBA7}" type="parTrans" cxnId="{8B94BDEC-A449-473D-B808-893ADBF5A541}">
      <dgm:prSet/>
      <dgm:spPr/>
      <dgm:t>
        <a:bodyPr/>
        <a:lstStyle/>
        <a:p>
          <a:endParaRPr lang="en-US"/>
        </a:p>
      </dgm:t>
    </dgm:pt>
    <dgm:pt modelId="{8258A768-C766-4B12-A360-63BE1E819277}" type="sibTrans" cxnId="{8B94BDEC-A449-473D-B808-893ADBF5A541}">
      <dgm:prSet/>
      <dgm:spPr/>
      <dgm:t>
        <a:bodyPr/>
        <a:lstStyle/>
        <a:p>
          <a:endParaRPr lang="en-US"/>
        </a:p>
      </dgm:t>
    </dgm:pt>
    <dgm:pt modelId="{57C16C3F-F9DC-044B-B6DF-7CEF8FD293B6}" type="pres">
      <dgm:prSet presAssocID="{437CA7FE-221B-4777-BA9C-0C3803257FC2}" presName="linear" presStyleCnt="0">
        <dgm:presLayoutVars>
          <dgm:animLvl val="lvl"/>
          <dgm:resizeHandles val="exact"/>
        </dgm:presLayoutVars>
      </dgm:prSet>
      <dgm:spPr/>
    </dgm:pt>
    <dgm:pt modelId="{2AE318B0-3F67-684A-8CFD-1FB4B627A4F3}" type="pres">
      <dgm:prSet presAssocID="{6144EB71-EEF4-4959-B84B-D6A29B664D5E}" presName="parentText" presStyleLbl="node1" presStyleIdx="0" presStyleCnt="4">
        <dgm:presLayoutVars>
          <dgm:chMax val="0"/>
          <dgm:bulletEnabled val="1"/>
        </dgm:presLayoutVars>
      </dgm:prSet>
      <dgm:spPr/>
    </dgm:pt>
    <dgm:pt modelId="{B1DC717A-A873-B241-9AF3-D2A7057CF9A2}" type="pres">
      <dgm:prSet presAssocID="{E485FECE-291C-4EA1-B146-9E19B46382DF}" presName="spacer" presStyleCnt="0"/>
      <dgm:spPr/>
    </dgm:pt>
    <dgm:pt modelId="{A182568B-904F-3F4E-A3FD-E2F6D00261E5}" type="pres">
      <dgm:prSet presAssocID="{08880993-C7CC-45B4-B426-FC76D5185197}" presName="parentText" presStyleLbl="node1" presStyleIdx="1" presStyleCnt="4">
        <dgm:presLayoutVars>
          <dgm:chMax val="0"/>
          <dgm:bulletEnabled val="1"/>
        </dgm:presLayoutVars>
      </dgm:prSet>
      <dgm:spPr/>
    </dgm:pt>
    <dgm:pt modelId="{1DFB915A-8E87-304F-BF87-10CDB60C4B9A}" type="pres">
      <dgm:prSet presAssocID="{3CDB3DDE-F0F7-499D-8029-385DB0039CF5}" presName="spacer" presStyleCnt="0"/>
      <dgm:spPr/>
    </dgm:pt>
    <dgm:pt modelId="{1DBBB093-B018-A341-B79F-90981717F48D}" type="pres">
      <dgm:prSet presAssocID="{35C48140-AFAE-4598-A080-4D6887900F4B}" presName="parentText" presStyleLbl="node1" presStyleIdx="2" presStyleCnt="4">
        <dgm:presLayoutVars>
          <dgm:chMax val="0"/>
          <dgm:bulletEnabled val="1"/>
        </dgm:presLayoutVars>
      </dgm:prSet>
      <dgm:spPr/>
    </dgm:pt>
    <dgm:pt modelId="{2A0776BE-2B5B-B944-B2CB-B7D2DEF7067A}" type="pres">
      <dgm:prSet presAssocID="{B9B213A5-30D1-49D1-A510-08AF25358FD0}" presName="spacer" presStyleCnt="0"/>
      <dgm:spPr/>
    </dgm:pt>
    <dgm:pt modelId="{7D00CD15-24E4-3C47-805D-16B57BFE656E}" type="pres">
      <dgm:prSet presAssocID="{279A0A8B-2C63-4AB0-A70B-EB11E9D21F37}" presName="parentText" presStyleLbl="node1" presStyleIdx="3" presStyleCnt="4">
        <dgm:presLayoutVars>
          <dgm:chMax val="0"/>
          <dgm:bulletEnabled val="1"/>
        </dgm:presLayoutVars>
      </dgm:prSet>
      <dgm:spPr/>
    </dgm:pt>
  </dgm:ptLst>
  <dgm:cxnLst>
    <dgm:cxn modelId="{D2CDB519-57B5-4ED3-A67B-B419551DDBC4}" srcId="{437CA7FE-221B-4777-BA9C-0C3803257FC2}" destId="{6144EB71-EEF4-4959-B84B-D6A29B664D5E}" srcOrd="0" destOrd="0" parTransId="{ACF5C9E9-62D0-4B78-88DD-C7B6C7E989D1}" sibTransId="{E485FECE-291C-4EA1-B146-9E19B46382DF}"/>
    <dgm:cxn modelId="{962C261E-2607-6A48-9AF2-5A7FD7B06CE1}" type="presOf" srcId="{35C48140-AFAE-4598-A080-4D6887900F4B}" destId="{1DBBB093-B018-A341-B79F-90981717F48D}" srcOrd="0" destOrd="0" presId="urn:microsoft.com/office/officeart/2005/8/layout/vList2"/>
    <dgm:cxn modelId="{55009593-9994-164E-8F8A-F5DB0F263608}" type="presOf" srcId="{279A0A8B-2C63-4AB0-A70B-EB11E9D21F37}" destId="{7D00CD15-24E4-3C47-805D-16B57BFE656E}" srcOrd="0" destOrd="0" presId="urn:microsoft.com/office/officeart/2005/8/layout/vList2"/>
    <dgm:cxn modelId="{7750F7A4-C778-E54F-8C6F-C852486026AA}" type="presOf" srcId="{08880993-C7CC-45B4-B426-FC76D5185197}" destId="{A182568B-904F-3F4E-A3FD-E2F6D00261E5}" srcOrd="0" destOrd="0" presId="urn:microsoft.com/office/officeart/2005/8/layout/vList2"/>
    <dgm:cxn modelId="{2C2E93AE-8671-9B40-A9E8-0285980E98A3}" type="presOf" srcId="{6144EB71-EEF4-4959-B84B-D6A29B664D5E}" destId="{2AE318B0-3F67-684A-8CFD-1FB4B627A4F3}" srcOrd="0" destOrd="0" presId="urn:microsoft.com/office/officeart/2005/8/layout/vList2"/>
    <dgm:cxn modelId="{BEA32DBE-A4EB-4D0C-936F-F1E0914D01D9}" srcId="{437CA7FE-221B-4777-BA9C-0C3803257FC2}" destId="{35C48140-AFAE-4598-A080-4D6887900F4B}" srcOrd="2" destOrd="0" parTransId="{0010E0E2-D998-4348-A997-FFC4846FBBEB}" sibTransId="{B9B213A5-30D1-49D1-A510-08AF25358FD0}"/>
    <dgm:cxn modelId="{263E7DCC-FD49-374C-8234-D7B40479135E}" type="presOf" srcId="{437CA7FE-221B-4777-BA9C-0C3803257FC2}" destId="{57C16C3F-F9DC-044B-B6DF-7CEF8FD293B6}" srcOrd="0" destOrd="0" presId="urn:microsoft.com/office/officeart/2005/8/layout/vList2"/>
    <dgm:cxn modelId="{797FDAD8-0919-49FC-984B-41C9464C4477}" srcId="{437CA7FE-221B-4777-BA9C-0C3803257FC2}" destId="{08880993-C7CC-45B4-B426-FC76D5185197}" srcOrd="1" destOrd="0" parTransId="{FEBE65A6-80B4-4E04-B327-5A6794D848B8}" sibTransId="{3CDB3DDE-F0F7-499D-8029-385DB0039CF5}"/>
    <dgm:cxn modelId="{8B94BDEC-A449-473D-B808-893ADBF5A541}" srcId="{437CA7FE-221B-4777-BA9C-0C3803257FC2}" destId="{279A0A8B-2C63-4AB0-A70B-EB11E9D21F37}" srcOrd="3" destOrd="0" parTransId="{9A35C15E-0580-4EFE-9805-B64AE50ABBA7}" sibTransId="{8258A768-C766-4B12-A360-63BE1E819277}"/>
    <dgm:cxn modelId="{D90C4582-84B1-4849-99EF-6C32C7B0E84F}" type="presParOf" srcId="{57C16C3F-F9DC-044B-B6DF-7CEF8FD293B6}" destId="{2AE318B0-3F67-684A-8CFD-1FB4B627A4F3}" srcOrd="0" destOrd="0" presId="urn:microsoft.com/office/officeart/2005/8/layout/vList2"/>
    <dgm:cxn modelId="{0CD429E3-520A-2848-816B-99F710E15C0B}" type="presParOf" srcId="{57C16C3F-F9DC-044B-B6DF-7CEF8FD293B6}" destId="{B1DC717A-A873-B241-9AF3-D2A7057CF9A2}" srcOrd="1" destOrd="0" presId="urn:microsoft.com/office/officeart/2005/8/layout/vList2"/>
    <dgm:cxn modelId="{B5C2A2FF-1B74-DA48-8262-05B5A4E99807}" type="presParOf" srcId="{57C16C3F-F9DC-044B-B6DF-7CEF8FD293B6}" destId="{A182568B-904F-3F4E-A3FD-E2F6D00261E5}" srcOrd="2" destOrd="0" presId="urn:microsoft.com/office/officeart/2005/8/layout/vList2"/>
    <dgm:cxn modelId="{6FC8BC05-ED8D-AE43-9983-7DCE6FD4EF00}" type="presParOf" srcId="{57C16C3F-F9DC-044B-B6DF-7CEF8FD293B6}" destId="{1DFB915A-8E87-304F-BF87-10CDB60C4B9A}" srcOrd="3" destOrd="0" presId="urn:microsoft.com/office/officeart/2005/8/layout/vList2"/>
    <dgm:cxn modelId="{D36B67A6-EF87-9D44-9C17-64098B662D54}" type="presParOf" srcId="{57C16C3F-F9DC-044B-B6DF-7CEF8FD293B6}" destId="{1DBBB093-B018-A341-B79F-90981717F48D}" srcOrd="4" destOrd="0" presId="urn:microsoft.com/office/officeart/2005/8/layout/vList2"/>
    <dgm:cxn modelId="{F41B0E28-0E0A-5E4A-8524-F88D9F5EAF21}" type="presParOf" srcId="{57C16C3F-F9DC-044B-B6DF-7CEF8FD293B6}" destId="{2A0776BE-2B5B-B944-B2CB-B7D2DEF7067A}" srcOrd="5" destOrd="0" presId="urn:microsoft.com/office/officeart/2005/8/layout/vList2"/>
    <dgm:cxn modelId="{4EC21B7C-A0EE-4B4B-91D4-BC637B69F9F8}" type="presParOf" srcId="{57C16C3F-F9DC-044B-B6DF-7CEF8FD293B6}" destId="{7D00CD15-24E4-3C47-805D-16B57BFE656E}"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BCDA1-A64F-4965-9657-6BDF6362AD7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3D40063-983B-4C8B-BC09-C8FF56C796C8}">
      <dgm:prSet/>
      <dgm:spPr/>
      <dgm:t>
        <a:bodyPr/>
        <a:lstStyle/>
        <a:p>
          <a:r>
            <a:rPr lang="en-US" baseline="0" dirty="0"/>
            <a:t>Do significant delays exist between enrolling in an event, its data entry into the system, and the enrollment approval?</a:t>
          </a:r>
          <a:endParaRPr lang="en-US" dirty="0"/>
        </a:p>
      </dgm:t>
    </dgm:pt>
    <dgm:pt modelId="{74E55C9E-84E6-4EAE-9E6D-1AAF03FBB73C}" type="parTrans" cxnId="{52529125-9353-4B5B-B316-348A2B532292}">
      <dgm:prSet/>
      <dgm:spPr/>
      <dgm:t>
        <a:bodyPr/>
        <a:lstStyle/>
        <a:p>
          <a:endParaRPr lang="en-US"/>
        </a:p>
      </dgm:t>
    </dgm:pt>
    <dgm:pt modelId="{50CCD07F-4C74-4212-9C96-BF9AD19BE486}" type="sibTrans" cxnId="{52529125-9353-4B5B-B316-348A2B532292}">
      <dgm:prSet/>
      <dgm:spPr/>
      <dgm:t>
        <a:bodyPr/>
        <a:lstStyle/>
        <a:p>
          <a:endParaRPr lang="en-US"/>
        </a:p>
      </dgm:t>
    </dgm:pt>
    <dgm:pt modelId="{558BE45E-D30F-4AFD-B411-8BA3C9725643}">
      <dgm:prSet/>
      <dgm:spPr/>
      <dgm:t>
        <a:bodyPr/>
        <a:lstStyle/>
        <a:p>
          <a:r>
            <a:rPr lang="en-US" b="1" baseline="0" dirty="0"/>
            <a:t>Importance? </a:t>
          </a:r>
          <a:r>
            <a:rPr lang="en-US" baseline="0" dirty="0"/>
            <a:t>It will help the HFS to know the average time taken for a person to complete the full enrollment process for any event to date, by facility. The goal is to provide input on what kind of delays exist in the HFS enrollment process.  Hopefully, they can take action on the particular facilities with large delays in order to improve the enrollment process .</a:t>
          </a:r>
          <a:endParaRPr lang="en-US" dirty="0"/>
        </a:p>
      </dgm:t>
    </dgm:pt>
    <dgm:pt modelId="{F21902FB-7D7B-4A37-9B50-3B5CA46C4C1C}" type="parTrans" cxnId="{8B07C8AA-3BAC-4A71-8985-906688B30943}">
      <dgm:prSet/>
      <dgm:spPr/>
      <dgm:t>
        <a:bodyPr/>
        <a:lstStyle/>
        <a:p>
          <a:endParaRPr lang="en-US"/>
        </a:p>
      </dgm:t>
    </dgm:pt>
    <dgm:pt modelId="{110C0E7F-AC13-477C-BA6A-57761879FC29}" type="sibTrans" cxnId="{8B07C8AA-3BAC-4A71-8985-906688B30943}">
      <dgm:prSet/>
      <dgm:spPr/>
      <dgm:t>
        <a:bodyPr/>
        <a:lstStyle/>
        <a:p>
          <a:endParaRPr lang="en-US"/>
        </a:p>
      </dgm:t>
    </dgm:pt>
    <dgm:pt modelId="{D322B8FD-3095-EE4C-9648-D3455826A36C}" type="pres">
      <dgm:prSet presAssocID="{22FBCDA1-A64F-4965-9657-6BDF6362AD71}" presName="linear" presStyleCnt="0">
        <dgm:presLayoutVars>
          <dgm:animLvl val="lvl"/>
          <dgm:resizeHandles val="exact"/>
        </dgm:presLayoutVars>
      </dgm:prSet>
      <dgm:spPr/>
    </dgm:pt>
    <dgm:pt modelId="{5D574999-E57E-6E48-9E96-23064CD9E044}" type="pres">
      <dgm:prSet presAssocID="{63D40063-983B-4C8B-BC09-C8FF56C796C8}" presName="parentText" presStyleLbl="node1" presStyleIdx="0" presStyleCnt="2">
        <dgm:presLayoutVars>
          <dgm:chMax val="0"/>
          <dgm:bulletEnabled val="1"/>
        </dgm:presLayoutVars>
      </dgm:prSet>
      <dgm:spPr/>
    </dgm:pt>
    <dgm:pt modelId="{DCACC2F7-DA50-124A-9FC9-AB5F503DB669}" type="pres">
      <dgm:prSet presAssocID="{50CCD07F-4C74-4212-9C96-BF9AD19BE486}" presName="spacer" presStyleCnt="0"/>
      <dgm:spPr/>
    </dgm:pt>
    <dgm:pt modelId="{F4B87DD2-D354-C34B-80B5-3A800FD08B92}" type="pres">
      <dgm:prSet presAssocID="{558BE45E-D30F-4AFD-B411-8BA3C9725643}" presName="parentText" presStyleLbl="node1" presStyleIdx="1" presStyleCnt="2">
        <dgm:presLayoutVars>
          <dgm:chMax val="0"/>
          <dgm:bulletEnabled val="1"/>
        </dgm:presLayoutVars>
      </dgm:prSet>
      <dgm:spPr/>
    </dgm:pt>
  </dgm:ptLst>
  <dgm:cxnLst>
    <dgm:cxn modelId="{52529125-9353-4B5B-B316-348A2B532292}" srcId="{22FBCDA1-A64F-4965-9657-6BDF6362AD71}" destId="{63D40063-983B-4C8B-BC09-C8FF56C796C8}" srcOrd="0" destOrd="0" parTransId="{74E55C9E-84E6-4EAE-9E6D-1AAF03FBB73C}" sibTransId="{50CCD07F-4C74-4212-9C96-BF9AD19BE486}"/>
    <dgm:cxn modelId="{B2E0723F-41CC-1742-9CB6-280F4372B7EB}" type="presOf" srcId="{22FBCDA1-A64F-4965-9657-6BDF6362AD71}" destId="{D322B8FD-3095-EE4C-9648-D3455826A36C}" srcOrd="0" destOrd="0" presId="urn:microsoft.com/office/officeart/2005/8/layout/vList2"/>
    <dgm:cxn modelId="{4F36A745-6E27-2B4C-8E96-726D7EF64E44}" type="presOf" srcId="{63D40063-983B-4C8B-BC09-C8FF56C796C8}" destId="{5D574999-E57E-6E48-9E96-23064CD9E044}" srcOrd="0" destOrd="0" presId="urn:microsoft.com/office/officeart/2005/8/layout/vList2"/>
    <dgm:cxn modelId="{C04B3099-BB9D-724A-A97A-AD18B7A42B02}" type="presOf" srcId="{558BE45E-D30F-4AFD-B411-8BA3C9725643}" destId="{F4B87DD2-D354-C34B-80B5-3A800FD08B92}" srcOrd="0" destOrd="0" presId="urn:microsoft.com/office/officeart/2005/8/layout/vList2"/>
    <dgm:cxn modelId="{8B07C8AA-3BAC-4A71-8985-906688B30943}" srcId="{22FBCDA1-A64F-4965-9657-6BDF6362AD71}" destId="{558BE45E-D30F-4AFD-B411-8BA3C9725643}" srcOrd="1" destOrd="0" parTransId="{F21902FB-7D7B-4A37-9B50-3B5CA46C4C1C}" sibTransId="{110C0E7F-AC13-477C-BA6A-57761879FC29}"/>
    <dgm:cxn modelId="{E5F27E2A-0779-CE47-BEC4-6E2770CDCE55}" type="presParOf" srcId="{D322B8FD-3095-EE4C-9648-D3455826A36C}" destId="{5D574999-E57E-6E48-9E96-23064CD9E044}" srcOrd="0" destOrd="0" presId="urn:microsoft.com/office/officeart/2005/8/layout/vList2"/>
    <dgm:cxn modelId="{4D2699A6-6BF2-0B48-9CDF-AFA39E000821}" type="presParOf" srcId="{D322B8FD-3095-EE4C-9648-D3455826A36C}" destId="{DCACC2F7-DA50-124A-9FC9-AB5F503DB669}" srcOrd="1" destOrd="0" presId="urn:microsoft.com/office/officeart/2005/8/layout/vList2"/>
    <dgm:cxn modelId="{15A512CA-80DB-C141-9CCB-25A29FA31E65}" type="presParOf" srcId="{D322B8FD-3095-EE4C-9648-D3455826A36C}" destId="{F4B87DD2-D354-C34B-80B5-3A800FD08B92}"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AB2BC1-B0A9-4534-BA41-9F6F23E5D00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1F333A5-05CC-4FE3-93CC-20098C3F2B4E}">
      <dgm:prSet/>
      <dgm:spPr/>
      <dgm:t>
        <a:bodyPr/>
        <a:lstStyle/>
        <a:p>
          <a:r>
            <a:rPr lang="en-US" baseline="0"/>
            <a:t>Do HFS facility locations have a significant effect on the number of missed appointments?</a:t>
          </a:r>
          <a:endParaRPr lang="en-US"/>
        </a:p>
      </dgm:t>
    </dgm:pt>
    <dgm:pt modelId="{F877F364-1006-4646-8FD5-6C28FB129E9F}" type="parTrans" cxnId="{5211A59C-FDA4-4158-9FBB-E991FDC97EA7}">
      <dgm:prSet/>
      <dgm:spPr/>
      <dgm:t>
        <a:bodyPr/>
        <a:lstStyle/>
        <a:p>
          <a:endParaRPr lang="en-US"/>
        </a:p>
      </dgm:t>
    </dgm:pt>
    <dgm:pt modelId="{D975F209-7DF0-4E07-9E70-26B3B7183C21}" type="sibTrans" cxnId="{5211A59C-FDA4-4158-9FBB-E991FDC97EA7}">
      <dgm:prSet/>
      <dgm:spPr/>
      <dgm:t>
        <a:bodyPr/>
        <a:lstStyle/>
        <a:p>
          <a:endParaRPr lang="en-US"/>
        </a:p>
      </dgm:t>
    </dgm:pt>
    <dgm:pt modelId="{CDDE6D40-5666-480D-91A4-8579DE1EB020}">
      <dgm:prSet/>
      <dgm:spPr/>
      <dgm:t>
        <a:bodyPr/>
        <a:lstStyle/>
        <a:p>
          <a:r>
            <a:rPr lang="en-US" b="1" baseline="0" dirty="0"/>
            <a:t>Importance? </a:t>
          </a:r>
          <a:r>
            <a:rPr lang="en-US" baseline="0" dirty="0"/>
            <a:t>There might be unknown but significant reasons why particular locations have higher rates of missing appointments, such as local traffic, parking issues, or a lack of reliable alternative transportation.</a:t>
          </a:r>
          <a:endParaRPr lang="en-US" dirty="0"/>
        </a:p>
      </dgm:t>
    </dgm:pt>
    <dgm:pt modelId="{838DBEEB-C8CD-41DA-8984-FEA9573F637D}" type="parTrans" cxnId="{C3D035FE-6C60-4C5E-B84C-E13564589952}">
      <dgm:prSet/>
      <dgm:spPr/>
      <dgm:t>
        <a:bodyPr/>
        <a:lstStyle/>
        <a:p>
          <a:endParaRPr lang="en-US"/>
        </a:p>
      </dgm:t>
    </dgm:pt>
    <dgm:pt modelId="{3D135D4B-1623-48ED-927C-DCEC12563842}" type="sibTrans" cxnId="{C3D035FE-6C60-4C5E-B84C-E13564589952}">
      <dgm:prSet/>
      <dgm:spPr/>
      <dgm:t>
        <a:bodyPr/>
        <a:lstStyle/>
        <a:p>
          <a:endParaRPr lang="en-US"/>
        </a:p>
      </dgm:t>
    </dgm:pt>
    <dgm:pt modelId="{D4FC0B66-B4F4-964B-BE84-47B02B625FD7}" type="pres">
      <dgm:prSet presAssocID="{2EAB2BC1-B0A9-4534-BA41-9F6F23E5D002}" presName="linear" presStyleCnt="0">
        <dgm:presLayoutVars>
          <dgm:animLvl val="lvl"/>
          <dgm:resizeHandles val="exact"/>
        </dgm:presLayoutVars>
      </dgm:prSet>
      <dgm:spPr/>
    </dgm:pt>
    <dgm:pt modelId="{7DC87BA3-20FF-7040-B201-1D2C11F5DBAD}" type="pres">
      <dgm:prSet presAssocID="{31F333A5-05CC-4FE3-93CC-20098C3F2B4E}" presName="parentText" presStyleLbl="node1" presStyleIdx="0" presStyleCnt="2">
        <dgm:presLayoutVars>
          <dgm:chMax val="0"/>
          <dgm:bulletEnabled val="1"/>
        </dgm:presLayoutVars>
      </dgm:prSet>
      <dgm:spPr/>
    </dgm:pt>
    <dgm:pt modelId="{AAE20EE5-AD8B-D546-B463-7CAFDD997283}" type="pres">
      <dgm:prSet presAssocID="{D975F209-7DF0-4E07-9E70-26B3B7183C21}" presName="spacer" presStyleCnt="0"/>
      <dgm:spPr/>
    </dgm:pt>
    <dgm:pt modelId="{AE413BFE-25A0-1E42-B964-680E502A0227}" type="pres">
      <dgm:prSet presAssocID="{CDDE6D40-5666-480D-91A4-8579DE1EB020}" presName="parentText" presStyleLbl="node1" presStyleIdx="1" presStyleCnt="2">
        <dgm:presLayoutVars>
          <dgm:chMax val="0"/>
          <dgm:bulletEnabled val="1"/>
        </dgm:presLayoutVars>
      </dgm:prSet>
      <dgm:spPr/>
    </dgm:pt>
  </dgm:ptLst>
  <dgm:cxnLst>
    <dgm:cxn modelId="{2C5B922A-EFA9-E346-942A-83FEA69D9EDF}" type="presOf" srcId="{2EAB2BC1-B0A9-4534-BA41-9F6F23E5D002}" destId="{D4FC0B66-B4F4-964B-BE84-47B02B625FD7}" srcOrd="0" destOrd="0" presId="urn:microsoft.com/office/officeart/2005/8/layout/vList2"/>
    <dgm:cxn modelId="{98F15C40-BC23-8446-994C-D7EF3053E5FE}" type="presOf" srcId="{CDDE6D40-5666-480D-91A4-8579DE1EB020}" destId="{AE413BFE-25A0-1E42-B964-680E502A0227}" srcOrd="0" destOrd="0" presId="urn:microsoft.com/office/officeart/2005/8/layout/vList2"/>
    <dgm:cxn modelId="{5211A59C-FDA4-4158-9FBB-E991FDC97EA7}" srcId="{2EAB2BC1-B0A9-4534-BA41-9F6F23E5D002}" destId="{31F333A5-05CC-4FE3-93CC-20098C3F2B4E}" srcOrd="0" destOrd="0" parTransId="{F877F364-1006-4646-8FD5-6C28FB129E9F}" sibTransId="{D975F209-7DF0-4E07-9E70-26B3B7183C21}"/>
    <dgm:cxn modelId="{C70B39E8-AFC2-164E-9490-9F39811157DA}" type="presOf" srcId="{31F333A5-05CC-4FE3-93CC-20098C3F2B4E}" destId="{7DC87BA3-20FF-7040-B201-1D2C11F5DBAD}" srcOrd="0" destOrd="0" presId="urn:microsoft.com/office/officeart/2005/8/layout/vList2"/>
    <dgm:cxn modelId="{C3D035FE-6C60-4C5E-B84C-E13564589952}" srcId="{2EAB2BC1-B0A9-4534-BA41-9F6F23E5D002}" destId="{CDDE6D40-5666-480D-91A4-8579DE1EB020}" srcOrd="1" destOrd="0" parTransId="{838DBEEB-C8CD-41DA-8984-FEA9573F637D}" sibTransId="{3D135D4B-1623-48ED-927C-DCEC12563842}"/>
    <dgm:cxn modelId="{7C96F810-9215-5D4A-9BC8-FF360192F084}" type="presParOf" srcId="{D4FC0B66-B4F4-964B-BE84-47B02B625FD7}" destId="{7DC87BA3-20FF-7040-B201-1D2C11F5DBAD}" srcOrd="0" destOrd="0" presId="urn:microsoft.com/office/officeart/2005/8/layout/vList2"/>
    <dgm:cxn modelId="{68A27806-6B78-584B-8459-15827EF881D6}" type="presParOf" srcId="{D4FC0B66-B4F4-964B-BE84-47B02B625FD7}" destId="{AAE20EE5-AD8B-D546-B463-7CAFDD997283}" srcOrd="1" destOrd="0" presId="urn:microsoft.com/office/officeart/2005/8/layout/vList2"/>
    <dgm:cxn modelId="{5E5BA64C-D2C4-FD45-83D5-E011119473A6}" type="presParOf" srcId="{D4FC0B66-B4F4-964B-BE84-47B02B625FD7}" destId="{AE413BFE-25A0-1E42-B964-680E502A022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BF7AF8-418A-44E4-8767-D37ED17D053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8DCF5CFB-6CCC-49F4-9441-0894213B4540}">
      <dgm:prSet/>
      <dgm:spPr/>
      <dgm:t>
        <a:bodyPr/>
        <a:lstStyle/>
        <a:p>
          <a:r>
            <a:rPr lang="en-US" baseline="0"/>
            <a:t>Which facilities provide services to clients identifying as Latino?</a:t>
          </a:r>
          <a:endParaRPr lang="en-US"/>
        </a:p>
      </dgm:t>
    </dgm:pt>
    <dgm:pt modelId="{E2AB9E8B-9AC6-43AE-9359-ED5F4EDE4E42}" type="parTrans" cxnId="{80831303-41F9-4242-BE08-2A61C30831C3}">
      <dgm:prSet/>
      <dgm:spPr/>
      <dgm:t>
        <a:bodyPr/>
        <a:lstStyle/>
        <a:p>
          <a:endParaRPr lang="en-US"/>
        </a:p>
      </dgm:t>
    </dgm:pt>
    <dgm:pt modelId="{D0BA1BE6-935D-40E9-BA0E-923CF96433FA}" type="sibTrans" cxnId="{80831303-41F9-4242-BE08-2A61C30831C3}">
      <dgm:prSet/>
      <dgm:spPr/>
      <dgm:t>
        <a:bodyPr/>
        <a:lstStyle/>
        <a:p>
          <a:endParaRPr lang="en-US"/>
        </a:p>
      </dgm:t>
    </dgm:pt>
    <dgm:pt modelId="{9D7008FD-9A97-4E34-8921-9A076FFCF5BF}">
      <dgm:prSet/>
      <dgm:spPr/>
      <dgm:t>
        <a:bodyPr/>
        <a:lstStyle/>
        <a:p>
          <a:r>
            <a:rPr lang="en-US" b="1" baseline="0" dirty="0"/>
            <a:t>Importance? </a:t>
          </a:r>
          <a:r>
            <a:rPr lang="en-US" baseline="0" dirty="0"/>
            <a:t>HFS will benefit from knowing if their clients at a particular location would prefer bilingual staff and/or literature in Spanish.</a:t>
          </a:r>
          <a:endParaRPr lang="en-US" dirty="0"/>
        </a:p>
      </dgm:t>
    </dgm:pt>
    <dgm:pt modelId="{8F772278-597E-4505-8A95-1BF888D6CE94}" type="parTrans" cxnId="{CF140D9D-119D-479C-A1D3-94F5E4DB0030}">
      <dgm:prSet/>
      <dgm:spPr/>
      <dgm:t>
        <a:bodyPr/>
        <a:lstStyle/>
        <a:p>
          <a:endParaRPr lang="en-US"/>
        </a:p>
      </dgm:t>
    </dgm:pt>
    <dgm:pt modelId="{4B282A30-58D8-4BCC-B68C-35544F0C83AA}" type="sibTrans" cxnId="{CF140D9D-119D-479C-A1D3-94F5E4DB0030}">
      <dgm:prSet/>
      <dgm:spPr/>
      <dgm:t>
        <a:bodyPr/>
        <a:lstStyle/>
        <a:p>
          <a:endParaRPr lang="en-US"/>
        </a:p>
      </dgm:t>
    </dgm:pt>
    <dgm:pt modelId="{298D4EF1-5408-4849-95B8-F484E82ACE2E}" type="pres">
      <dgm:prSet presAssocID="{63BF7AF8-418A-44E4-8767-D37ED17D0539}" presName="linear" presStyleCnt="0">
        <dgm:presLayoutVars>
          <dgm:animLvl val="lvl"/>
          <dgm:resizeHandles val="exact"/>
        </dgm:presLayoutVars>
      </dgm:prSet>
      <dgm:spPr/>
    </dgm:pt>
    <dgm:pt modelId="{83BD4701-790B-CE45-9884-B68782EABA9A}" type="pres">
      <dgm:prSet presAssocID="{8DCF5CFB-6CCC-49F4-9441-0894213B4540}" presName="parentText" presStyleLbl="node1" presStyleIdx="0" presStyleCnt="2">
        <dgm:presLayoutVars>
          <dgm:chMax val="0"/>
          <dgm:bulletEnabled val="1"/>
        </dgm:presLayoutVars>
      </dgm:prSet>
      <dgm:spPr/>
    </dgm:pt>
    <dgm:pt modelId="{D7F04833-32CD-D240-930C-BEAB7D6EAF7F}" type="pres">
      <dgm:prSet presAssocID="{D0BA1BE6-935D-40E9-BA0E-923CF96433FA}" presName="spacer" presStyleCnt="0"/>
      <dgm:spPr/>
    </dgm:pt>
    <dgm:pt modelId="{E3A1434E-4C59-854E-ADCA-5B7B9A0A1B22}" type="pres">
      <dgm:prSet presAssocID="{9D7008FD-9A97-4E34-8921-9A076FFCF5BF}" presName="parentText" presStyleLbl="node1" presStyleIdx="1" presStyleCnt="2">
        <dgm:presLayoutVars>
          <dgm:chMax val="0"/>
          <dgm:bulletEnabled val="1"/>
        </dgm:presLayoutVars>
      </dgm:prSet>
      <dgm:spPr/>
    </dgm:pt>
  </dgm:ptLst>
  <dgm:cxnLst>
    <dgm:cxn modelId="{80831303-41F9-4242-BE08-2A61C30831C3}" srcId="{63BF7AF8-418A-44E4-8767-D37ED17D0539}" destId="{8DCF5CFB-6CCC-49F4-9441-0894213B4540}" srcOrd="0" destOrd="0" parTransId="{E2AB9E8B-9AC6-43AE-9359-ED5F4EDE4E42}" sibTransId="{D0BA1BE6-935D-40E9-BA0E-923CF96433FA}"/>
    <dgm:cxn modelId="{5FC1C812-D131-4E4A-B2FA-7F440D21A498}" type="presOf" srcId="{8DCF5CFB-6CCC-49F4-9441-0894213B4540}" destId="{83BD4701-790B-CE45-9884-B68782EABA9A}" srcOrd="0" destOrd="0" presId="urn:microsoft.com/office/officeart/2005/8/layout/vList2"/>
    <dgm:cxn modelId="{CF140D9D-119D-479C-A1D3-94F5E4DB0030}" srcId="{63BF7AF8-418A-44E4-8767-D37ED17D0539}" destId="{9D7008FD-9A97-4E34-8921-9A076FFCF5BF}" srcOrd="1" destOrd="0" parTransId="{8F772278-597E-4505-8A95-1BF888D6CE94}" sibTransId="{4B282A30-58D8-4BCC-B68C-35544F0C83AA}"/>
    <dgm:cxn modelId="{925124CC-2E66-574E-831F-BB5D8B009444}" type="presOf" srcId="{9D7008FD-9A97-4E34-8921-9A076FFCF5BF}" destId="{E3A1434E-4C59-854E-ADCA-5B7B9A0A1B22}" srcOrd="0" destOrd="0" presId="urn:microsoft.com/office/officeart/2005/8/layout/vList2"/>
    <dgm:cxn modelId="{E2E3C1FC-8443-E340-B742-2A57C978380C}" type="presOf" srcId="{63BF7AF8-418A-44E4-8767-D37ED17D0539}" destId="{298D4EF1-5408-4849-95B8-F484E82ACE2E}" srcOrd="0" destOrd="0" presId="urn:microsoft.com/office/officeart/2005/8/layout/vList2"/>
    <dgm:cxn modelId="{7820F079-7EEE-E942-86C0-77AA3AA39FF0}" type="presParOf" srcId="{298D4EF1-5408-4849-95B8-F484E82ACE2E}" destId="{83BD4701-790B-CE45-9884-B68782EABA9A}" srcOrd="0" destOrd="0" presId="urn:microsoft.com/office/officeart/2005/8/layout/vList2"/>
    <dgm:cxn modelId="{74A04BA9-E03B-DF46-AB28-0942B87C110D}" type="presParOf" srcId="{298D4EF1-5408-4849-95B8-F484E82ACE2E}" destId="{D7F04833-32CD-D240-930C-BEAB7D6EAF7F}" srcOrd="1" destOrd="0" presId="urn:microsoft.com/office/officeart/2005/8/layout/vList2"/>
    <dgm:cxn modelId="{1E1C8688-EBD6-3A4D-BB28-04173479771C}" type="presParOf" srcId="{298D4EF1-5408-4849-95B8-F484E82ACE2E}" destId="{E3A1434E-4C59-854E-ADCA-5B7B9A0A1B22}"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87FE89-2EF6-4483-B36B-F554EFDB3E8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1228A6D-30A1-41D7-8250-34B228494C6A}">
      <dgm:prSet/>
      <dgm:spPr/>
      <dgm:t>
        <a:bodyPr/>
        <a:lstStyle/>
        <a:p>
          <a:r>
            <a:rPr lang="en-US" b="1" baseline="0" dirty="0"/>
            <a:t>We are unsure why we observe a large variance in the time required for patient data registration/submission/approved enrollment. </a:t>
          </a:r>
          <a:endParaRPr lang="en-US" dirty="0"/>
        </a:p>
      </dgm:t>
    </dgm:pt>
    <dgm:pt modelId="{13570B4D-D7AD-466D-8DE6-8DD3CED21274}" type="parTrans" cxnId="{ABBD7C89-1ACE-4173-A0F5-9A6D15427A00}">
      <dgm:prSet/>
      <dgm:spPr/>
      <dgm:t>
        <a:bodyPr/>
        <a:lstStyle/>
        <a:p>
          <a:endParaRPr lang="en-US"/>
        </a:p>
      </dgm:t>
    </dgm:pt>
    <dgm:pt modelId="{6E00B034-B422-4BA6-9BAD-DAEDF576ACA8}" type="sibTrans" cxnId="{ABBD7C89-1ACE-4173-A0F5-9A6D15427A00}">
      <dgm:prSet/>
      <dgm:spPr/>
      <dgm:t>
        <a:bodyPr/>
        <a:lstStyle/>
        <a:p>
          <a:endParaRPr lang="en-US"/>
        </a:p>
      </dgm:t>
    </dgm:pt>
    <dgm:pt modelId="{C8B8E048-77F3-4657-86CC-2099AD083B44}">
      <dgm:prSet/>
      <dgm:spPr/>
      <dgm:t>
        <a:bodyPr/>
        <a:lstStyle/>
        <a:p>
          <a:r>
            <a:rPr lang="en-US" b="1" baseline="0" dirty="0"/>
            <a:t>Covid might have affected the process. However, we noticed large differences in enrollment delays based on location.</a:t>
          </a:r>
          <a:endParaRPr lang="en-US" dirty="0"/>
        </a:p>
      </dgm:t>
    </dgm:pt>
    <dgm:pt modelId="{00A1C4F3-6914-406B-AAA2-43B69A911390}" type="parTrans" cxnId="{91377FE3-797B-4471-94CF-EB5FC5D5F38B}">
      <dgm:prSet/>
      <dgm:spPr/>
      <dgm:t>
        <a:bodyPr/>
        <a:lstStyle/>
        <a:p>
          <a:endParaRPr lang="en-US"/>
        </a:p>
      </dgm:t>
    </dgm:pt>
    <dgm:pt modelId="{43E9C17B-4979-4FEC-BC88-89E509AC3093}" type="sibTrans" cxnId="{91377FE3-797B-4471-94CF-EB5FC5D5F38B}">
      <dgm:prSet/>
      <dgm:spPr/>
      <dgm:t>
        <a:bodyPr/>
        <a:lstStyle/>
        <a:p>
          <a:endParaRPr lang="en-US"/>
        </a:p>
      </dgm:t>
    </dgm:pt>
    <dgm:pt modelId="{77CE85EF-26EA-0148-AA19-65EFF832C433}" type="pres">
      <dgm:prSet presAssocID="{D887FE89-2EF6-4483-B36B-F554EFDB3E8B}" presName="hierChild1" presStyleCnt="0">
        <dgm:presLayoutVars>
          <dgm:chPref val="1"/>
          <dgm:dir/>
          <dgm:animOne val="branch"/>
          <dgm:animLvl val="lvl"/>
          <dgm:resizeHandles/>
        </dgm:presLayoutVars>
      </dgm:prSet>
      <dgm:spPr/>
    </dgm:pt>
    <dgm:pt modelId="{F2BC0CFA-920C-5C4B-9A0C-548AF0B303C2}" type="pres">
      <dgm:prSet presAssocID="{C1228A6D-30A1-41D7-8250-34B228494C6A}" presName="hierRoot1" presStyleCnt="0"/>
      <dgm:spPr/>
    </dgm:pt>
    <dgm:pt modelId="{58E70D60-7A04-0044-94F3-32688ACE972E}" type="pres">
      <dgm:prSet presAssocID="{C1228A6D-30A1-41D7-8250-34B228494C6A}" presName="composite" presStyleCnt="0"/>
      <dgm:spPr/>
    </dgm:pt>
    <dgm:pt modelId="{1E19D6BF-038B-164B-889D-A3A7E1F03DF9}" type="pres">
      <dgm:prSet presAssocID="{C1228A6D-30A1-41D7-8250-34B228494C6A}" presName="background" presStyleLbl="node0" presStyleIdx="0" presStyleCnt="2"/>
      <dgm:spPr/>
    </dgm:pt>
    <dgm:pt modelId="{014B5D6D-32E6-D642-B899-0713BC480E02}" type="pres">
      <dgm:prSet presAssocID="{C1228A6D-30A1-41D7-8250-34B228494C6A}" presName="text" presStyleLbl="fgAcc0" presStyleIdx="0" presStyleCnt="2">
        <dgm:presLayoutVars>
          <dgm:chPref val="3"/>
        </dgm:presLayoutVars>
      </dgm:prSet>
      <dgm:spPr/>
    </dgm:pt>
    <dgm:pt modelId="{4FC67B56-2EDB-2344-9509-61A9F13ACB51}" type="pres">
      <dgm:prSet presAssocID="{C1228A6D-30A1-41D7-8250-34B228494C6A}" presName="hierChild2" presStyleCnt="0"/>
      <dgm:spPr/>
    </dgm:pt>
    <dgm:pt modelId="{D8135F19-9A83-D941-B028-88A3DCADED1A}" type="pres">
      <dgm:prSet presAssocID="{C8B8E048-77F3-4657-86CC-2099AD083B44}" presName="hierRoot1" presStyleCnt="0"/>
      <dgm:spPr/>
    </dgm:pt>
    <dgm:pt modelId="{1DE2528F-66A6-4446-90FC-37DFA613D358}" type="pres">
      <dgm:prSet presAssocID="{C8B8E048-77F3-4657-86CC-2099AD083B44}" presName="composite" presStyleCnt="0"/>
      <dgm:spPr/>
    </dgm:pt>
    <dgm:pt modelId="{832EDBB3-6BAC-7548-8540-9B240F838FCA}" type="pres">
      <dgm:prSet presAssocID="{C8B8E048-77F3-4657-86CC-2099AD083B44}" presName="background" presStyleLbl="node0" presStyleIdx="1" presStyleCnt="2"/>
      <dgm:spPr/>
    </dgm:pt>
    <dgm:pt modelId="{F4222554-B081-A746-8E7F-D1C3C3A5AA07}" type="pres">
      <dgm:prSet presAssocID="{C8B8E048-77F3-4657-86CC-2099AD083B44}" presName="text" presStyleLbl="fgAcc0" presStyleIdx="1" presStyleCnt="2">
        <dgm:presLayoutVars>
          <dgm:chPref val="3"/>
        </dgm:presLayoutVars>
      </dgm:prSet>
      <dgm:spPr/>
    </dgm:pt>
    <dgm:pt modelId="{EC6F1BE5-0B62-D44A-BA0D-80F2E51F3698}" type="pres">
      <dgm:prSet presAssocID="{C8B8E048-77F3-4657-86CC-2099AD083B44}" presName="hierChild2" presStyleCnt="0"/>
      <dgm:spPr/>
    </dgm:pt>
  </dgm:ptLst>
  <dgm:cxnLst>
    <dgm:cxn modelId="{3E671827-D40B-3745-B132-A61DC7227995}" type="presOf" srcId="{C1228A6D-30A1-41D7-8250-34B228494C6A}" destId="{014B5D6D-32E6-D642-B899-0713BC480E02}" srcOrd="0" destOrd="0" presId="urn:microsoft.com/office/officeart/2005/8/layout/hierarchy1"/>
    <dgm:cxn modelId="{087FD277-14CC-0A4E-AA1E-C924243E4141}" type="presOf" srcId="{C8B8E048-77F3-4657-86CC-2099AD083B44}" destId="{F4222554-B081-A746-8E7F-D1C3C3A5AA07}" srcOrd="0" destOrd="0" presId="urn:microsoft.com/office/officeart/2005/8/layout/hierarchy1"/>
    <dgm:cxn modelId="{ABBD7C89-1ACE-4173-A0F5-9A6D15427A00}" srcId="{D887FE89-2EF6-4483-B36B-F554EFDB3E8B}" destId="{C1228A6D-30A1-41D7-8250-34B228494C6A}" srcOrd="0" destOrd="0" parTransId="{13570B4D-D7AD-466D-8DE6-8DD3CED21274}" sibTransId="{6E00B034-B422-4BA6-9BAD-DAEDF576ACA8}"/>
    <dgm:cxn modelId="{872297DC-3B1C-A443-B4E3-4AF18533D651}" type="presOf" srcId="{D887FE89-2EF6-4483-B36B-F554EFDB3E8B}" destId="{77CE85EF-26EA-0148-AA19-65EFF832C433}" srcOrd="0" destOrd="0" presId="urn:microsoft.com/office/officeart/2005/8/layout/hierarchy1"/>
    <dgm:cxn modelId="{91377FE3-797B-4471-94CF-EB5FC5D5F38B}" srcId="{D887FE89-2EF6-4483-B36B-F554EFDB3E8B}" destId="{C8B8E048-77F3-4657-86CC-2099AD083B44}" srcOrd="1" destOrd="0" parTransId="{00A1C4F3-6914-406B-AAA2-43B69A911390}" sibTransId="{43E9C17B-4979-4FEC-BC88-89E509AC3093}"/>
    <dgm:cxn modelId="{9A4D77F6-9B1A-1241-A6BD-92EA4AEF44F1}" type="presParOf" srcId="{77CE85EF-26EA-0148-AA19-65EFF832C433}" destId="{F2BC0CFA-920C-5C4B-9A0C-548AF0B303C2}" srcOrd="0" destOrd="0" presId="urn:microsoft.com/office/officeart/2005/8/layout/hierarchy1"/>
    <dgm:cxn modelId="{C324993F-95C3-D645-9A4F-3E8E26359389}" type="presParOf" srcId="{F2BC0CFA-920C-5C4B-9A0C-548AF0B303C2}" destId="{58E70D60-7A04-0044-94F3-32688ACE972E}" srcOrd="0" destOrd="0" presId="urn:microsoft.com/office/officeart/2005/8/layout/hierarchy1"/>
    <dgm:cxn modelId="{0DDC7E42-0DA0-D34C-9515-46AC4DC2F420}" type="presParOf" srcId="{58E70D60-7A04-0044-94F3-32688ACE972E}" destId="{1E19D6BF-038B-164B-889D-A3A7E1F03DF9}" srcOrd="0" destOrd="0" presId="urn:microsoft.com/office/officeart/2005/8/layout/hierarchy1"/>
    <dgm:cxn modelId="{2736C6FF-3269-DC47-9897-E183FD8478AA}" type="presParOf" srcId="{58E70D60-7A04-0044-94F3-32688ACE972E}" destId="{014B5D6D-32E6-D642-B899-0713BC480E02}" srcOrd="1" destOrd="0" presId="urn:microsoft.com/office/officeart/2005/8/layout/hierarchy1"/>
    <dgm:cxn modelId="{9E815309-6CFD-334B-8E69-3268B8734806}" type="presParOf" srcId="{F2BC0CFA-920C-5C4B-9A0C-548AF0B303C2}" destId="{4FC67B56-2EDB-2344-9509-61A9F13ACB51}" srcOrd="1" destOrd="0" presId="urn:microsoft.com/office/officeart/2005/8/layout/hierarchy1"/>
    <dgm:cxn modelId="{6EA91D80-DA17-7C4E-80E2-4191FE37A333}" type="presParOf" srcId="{77CE85EF-26EA-0148-AA19-65EFF832C433}" destId="{D8135F19-9A83-D941-B028-88A3DCADED1A}" srcOrd="1" destOrd="0" presId="urn:microsoft.com/office/officeart/2005/8/layout/hierarchy1"/>
    <dgm:cxn modelId="{6B5A8E3C-B268-144E-827A-B3910E981941}" type="presParOf" srcId="{D8135F19-9A83-D941-B028-88A3DCADED1A}" destId="{1DE2528F-66A6-4446-90FC-37DFA613D358}" srcOrd="0" destOrd="0" presId="urn:microsoft.com/office/officeart/2005/8/layout/hierarchy1"/>
    <dgm:cxn modelId="{C6C73D2D-0537-7D4D-A1D5-F39910256EA3}" type="presParOf" srcId="{1DE2528F-66A6-4446-90FC-37DFA613D358}" destId="{832EDBB3-6BAC-7548-8540-9B240F838FCA}" srcOrd="0" destOrd="0" presId="urn:microsoft.com/office/officeart/2005/8/layout/hierarchy1"/>
    <dgm:cxn modelId="{F8D1EA33-DD70-9148-B4CE-5540144AA7DB}" type="presParOf" srcId="{1DE2528F-66A6-4446-90FC-37DFA613D358}" destId="{F4222554-B081-A746-8E7F-D1C3C3A5AA07}" srcOrd="1" destOrd="0" presId="urn:microsoft.com/office/officeart/2005/8/layout/hierarchy1"/>
    <dgm:cxn modelId="{3000E3BE-5169-E44E-8109-8DF898C89058}" type="presParOf" srcId="{D8135F19-9A83-D941-B028-88A3DCADED1A}" destId="{EC6F1BE5-0B62-D44A-BA0D-80F2E51F369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9444ED-6E86-42D7-9617-012B3079D8B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92DA380-3201-4A87-AE55-0D00DE56EAFC}">
      <dgm:prSet/>
      <dgm:spPr/>
      <dgm:t>
        <a:bodyPr/>
        <a:lstStyle/>
        <a:p>
          <a:r>
            <a:rPr lang="en-US" baseline="0"/>
            <a:t>Missed appointments are closely related to the facility.</a:t>
          </a:r>
          <a:endParaRPr lang="en-US"/>
        </a:p>
      </dgm:t>
    </dgm:pt>
    <dgm:pt modelId="{F71F9629-43F5-455F-AD11-27108DE218B1}" type="parTrans" cxnId="{527D5749-0FDE-411A-BEEB-144B9B1F09EA}">
      <dgm:prSet/>
      <dgm:spPr/>
      <dgm:t>
        <a:bodyPr/>
        <a:lstStyle/>
        <a:p>
          <a:endParaRPr lang="en-US"/>
        </a:p>
      </dgm:t>
    </dgm:pt>
    <dgm:pt modelId="{34036339-D806-430D-9DCF-22EA8AAAF48A}" type="sibTrans" cxnId="{527D5749-0FDE-411A-BEEB-144B9B1F09EA}">
      <dgm:prSet/>
      <dgm:spPr/>
      <dgm:t>
        <a:bodyPr/>
        <a:lstStyle/>
        <a:p>
          <a:endParaRPr lang="en-US"/>
        </a:p>
      </dgm:t>
    </dgm:pt>
    <dgm:pt modelId="{B13BD04E-CA90-43D3-A157-89A17B25A591}">
      <dgm:prSet/>
      <dgm:spPr/>
      <dgm:t>
        <a:bodyPr/>
        <a:lstStyle/>
        <a:p>
          <a:r>
            <a:rPr lang="en-US" baseline="0"/>
            <a:t>Slight differences in missed appointments by the type of therapist (I vs II).</a:t>
          </a:r>
          <a:endParaRPr lang="en-US"/>
        </a:p>
      </dgm:t>
    </dgm:pt>
    <dgm:pt modelId="{760AF0AF-5236-474F-A254-F7ECA675F3A6}" type="parTrans" cxnId="{DE050325-1548-4000-9F17-E23FE8D24B7A}">
      <dgm:prSet/>
      <dgm:spPr/>
      <dgm:t>
        <a:bodyPr/>
        <a:lstStyle/>
        <a:p>
          <a:endParaRPr lang="en-US"/>
        </a:p>
      </dgm:t>
    </dgm:pt>
    <dgm:pt modelId="{27318BB4-26E1-4B29-982C-338FCCFF78E1}" type="sibTrans" cxnId="{DE050325-1548-4000-9F17-E23FE8D24B7A}">
      <dgm:prSet/>
      <dgm:spPr/>
      <dgm:t>
        <a:bodyPr/>
        <a:lstStyle/>
        <a:p>
          <a:endParaRPr lang="en-US"/>
        </a:p>
      </dgm:t>
    </dgm:pt>
    <dgm:pt modelId="{C426B479-A11D-7A46-BFD4-8C872CDCC978}" type="pres">
      <dgm:prSet presAssocID="{3A9444ED-6E86-42D7-9617-012B3079D8BD}" presName="diagram" presStyleCnt="0">
        <dgm:presLayoutVars>
          <dgm:dir/>
          <dgm:resizeHandles val="exact"/>
        </dgm:presLayoutVars>
      </dgm:prSet>
      <dgm:spPr/>
    </dgm:pt>
    <dgm:pt modelId="{45B93648-212B-754C-A1DE-F54481AF5243}" type="pres">
      <dgm:prSet presAssocID="{592DA380-3201-4A87-AE55-0D00DE56EAFC}" presName="node" presStyleLbl="node1" presStyleIdx="0" presStyleCnt="2">
        <dgm:presLayoutVars>
          <dgm:bulletEnabled val="1"/>
        </dgm:presLayoutVars>
      </dgm:prSet>
      <dgm:spPr/>
    </dgm:pt>
    <dgm:pt modelId="{BF7B4ACF-4A2A-AC44-A743-2083734BCA59}" type="pres">
      <dgm:prSet presAssocID="{34036339-D806-430D-9DCF-22EA8AAAF48A}" presName="sibTrans" presStyleCnt="0"/>
      <dgm:spPr/>
    </dgm:pt>
    <dgm:pt modelId="{BC07CCE3-B1DB-F14B-B3DD-D5DA5D5A2650}" type="pres">
      <dgm:prSet presAssocID="{B13BD04E-CA90-43D3-A157-89A17B25A591}" presName="node" presStyleLbl="node1" presStyleIdx="1" presStyleCnt="2">
        <dgm:presLayoutVars>
          <dgm:bulletEnabled val="1"/>
        </dgm:presLayoutVars>
      </dgm:prSet>
      <dgm:spPr/>
    </dgm:pt>
  </dgm:ptLst>
  <dgm:cxnLst>
    <dgm:cxn modelId="{839FA919-5CF1-FE42-BAC2-9112C4E5B894}" type="presOf" srcId="{3A9444ED-6E86-42D7-9617-012B3079D8BD}" destId="{C426B479-A11D-7A46-BFD4-8C872CDCC978}" srcOrd="0" destOrd="0" presId="urn:microsoft.com/office/officeart/2005/8/layout/default"/>
    <dgm:cxn modelId="{DE050325-1548-4000-9F17-E23FE8D24B7A}" srcId="{3A9444ED-6E86-42D7-9617-012B3079D8BD}" destId="{B13BD04E-CA90-43D3-A157-89A17B25A591}" srcOrd="1" destOrd="0" parTransId="{760AF0AF-5236-474F-A254-F7ECA675F3A6}" sibTransId="{27318BB4-26E1-4B29-982C-338FCCFF78E1}"/>
    <dgm:cxn modelId="{527D5749-0FDE-411A-BEEB-144B9B1F09EA}" srcId="{3A9444ED-6E86-42D7-9617-012B3079D8BD}" destId="{592DA380-3201-4A87-AE55-0D00DE56EAFC}" srcOrd="0" destOrd="0" parTransId="{F71F9629-43F5-455F-AD11-27108DE218B1}" sibTransId="{34036339-D806-430D-9DCF-22EA8AAAF48A}"/>
    <dgm:cxn modelId="{D9C99249-9F06-8541-B062-28856D1B2348}" type="presOf" srcId="{592DA380-3201-4A87-AE55-0D00DE56EAFC}" destId="{45B93648-212B-754C-A1DE-F54481AF5243}" srcOrd="0" destOrd="0" presId="urn:microsoft.com/office/officeart/2005/8/layout/default"/>
    <dgm:cxn modelId="{A15DF2A6-4DF7-C544-81ED-FD947D7D2A57}" type="presOf" srcId="{B13BD04E-CA90-43D3-A157-89A17B25A591}" destId="{BC07CCE3-B1DB-F14B-B3DD-D5DA5D5A2650}" srcOrd="0" destOrd="0" presId="urn:microsoft.com/office/officeart/2005/8/layout/default"/>
    <dgm:cxn modelId="{F1468CCD-D9EB-B14E-96AC-192BD5E98F4C}" type="presParOf" srcId="{C426B479-A11D-7A46-BFD4-8C872CDCC978}" destId="{45B93648-212B-754C-A1DE-F54481AF5243}" srcOrd="0" destOrd="0" presId="urn:microsoft.com/office/officeart/2005/8/layout/default"/>
    <dgm:cxn modelId="{F9A06F80-3D65-A849-AB27-5EE28EFE9BFF}" type="presParOf" srcId="{C426B479-A11D-7A46-BFD4-8C872CDCC978}" destId="{BF7B4ACF-4A2A-AC44-A743-2083734BCA59}" srcOrd="1" destOrd="0" presId="urn:microsoft.com/office/officeart/2005/8/layout/default"/>
    <dgm:cxn modelId="{FD68EF7F-9E7A-2A47-B174-985B2A0C9705}" type="presParOf" srcId="{C426B479-A11D-7A46-BFD4-8C872CDCC978}" destId="{BC07CCE3-B1DB-F14B-B3DD-D5DA5D5A2650}"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A5A066-8D08-4035-B6C4-BDAF5E87B52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4D27D70-F5A0-4F45-AFE2-A92BC5329576}">
      <dgm:prSet/>
      <dgm:spPr/>
      <dgm:t>
        <a:bodyPr/>
        <a:lstStyle/>
        <a:p>
          <a:r>
            <a:rPr lang="en-US" baseline="0" dirty="0"/>
            <a:t>RQ1: Different facilities have significantly different delays.  Schools have an especially fast enrollment process but counties are slower.</a:t>
          </a:r>
          <a:endParaRPr lang="en-US" dirty="0"/>
        </a:p>
      </dgm:t>
    </dgm:pt>
    <dgm:pt modelId="{446811E8-487B-46D2-8A92-1898CEE7B9B8}" type="parTrans" cxnId="{32D48882-984F-4F86-83B8-F37B0143EBE9}">
      <dgm:prSet/>
      <dgm:spPr/>
      <dgm:t>
        <a:bodyPr/>
        <a:lstStyle/>
        <a:p>
          <a:endParaRPr lang="en-US"/>
        </a:p>
      </dgm:t>
    </dgm:pt>
    <dgm:pt modelId="{A7E4EEB2-0A6E-4B9D-BB36-86DC83E046F2}" type="sibTrans" cxnId="{32D48882-984F-4F86-83B8-F37B0143EBE9}">
      <dgm:prSet/>
      <dgm:spPr/>
      <dgm:t>
        <a:bodyPr/>
        <a:lstStyle/>
        <a:p>
          <a:endParaRPr lang="en-US"/>
        </a:p>
      </dgm:t>
    </dgm:pt>
    <dgm:pt modelId="{A2E3E825-711C-4E4D-86A7-B52F1397849A}">
      <dgm:prSet/>
      <dgm:spPr/>
      <dgm:t>
        <a:bodyPr/>
        <a:lstStyle/>
        <a:p>
          <a:r>
            <a:rPr lang="en-US" baseline="0" dirty="0"/>
            <a:t>RQ2: The rate of missed appointments is different, based on the facility. We also observe consistent differences in missed appointments by the type of therapist (I vs II).</a:t>
          </a:r>
          <a:endParaRPr lang="en-US" dirty="0"/>
        </a:p>
      </dgm:t>
    </dgm:pt>
    <dgm:pt modelId="{13D8A1B3-A9FF-484D-A951-1C616CCB05E9}" type="parTrans" cxnId="{0FB8F629-C8B8-4756-BCD6-6DAE06923DF8}">
      <dgm:prSet/>
      <dgm:spPr/>
      <dgm:t>
        <a:bodyPr/>
        <a:lstStyle/>
        <a:p>
          <a:endParaRPr lang="en-US"/>
        </a:p>
      </dgm:t>
    </dgm:pt>
    <dgm:pt modelId="{1956ADC3-A8A1-4144-8658-53EF83DDC3B0}" type="sibTrans" cxnId="{0FB8F629-C8B8-4756-BCD6-6DAE06923DF8}">
      <dgm:prSet/>
      <dgm:spPr/>
      <dgm:t>
        <a:bodyPr/>
        <a:lstStyle/>
        <a:p>
          <a:endParaRPr lang="en-US"/>
        </a:p>
      </dgm:t>
    </dgm:pt>
    <dgm:pt modelId="{CB70DCA6-CE36-43BA-A27A-F1A8FDD89A39}">
      <dgm:prSet/>
      <dgm:spPr/>
      <dgm:t>
        <a:bodyPr/>
        <a:lstStyle/>
        <a:p>
          <a:r>
            <a:rPr lang="en-US" baseline="0" dirty="0"/>
            <a:t>RQ3: HFS might benefit by having bilingual staff at the Sarpy office too.  Therefore, there would be three branches throughout the metro area that serve Latino clients</a:t>
          </a:r>
          <a:endParaRPr lang="en-US" dirty="0"/>
        </a:p>
      </dgm:t>
    </dgm:pt>
    <dgm:pt modelId="{EAC4ACEA-3DCA-4C07-93B9-DAA70203458E}" type="parTrans" cxnId="{339DD82F-49D1-4099-A712-4848AC802057}">
      <dgm:prSet/>
      <dgm:spPr/>
      <dgm:t>
        <a:bodyPr/>
        <a:lstStyle/>
        <a:p>
          <a:endParaRPr lang="en-US"/>
        </a:p>
      </dgm:t>
    </dgm:pt>
    <dgm:pt modelId="{3EB0DD91-24A7-4C0B-A711-8B04A2086C46}" type="sibTrans" cxnId="{339DD82F-49D1-4099-A712-4848AC802057}">
      <dgm:prSet/>
      <dgm:spPr/>
      <dgm:t>
        <a:bodyPr/>
        <a:lstStyle/>
        <a:p>
          <a:endParaRPr lang="en-US"/>
        </a:p>
      </dgm:t>
    </dgm:pt>
    <dgm:pt modelId="{0CD482C1-62FE-4143-BFA1-50297E0C89F4}" type="pres">
      <dgm:prSet presAssocID="{54A5A066-8D08-4035-B6C4-BDAF5E87B526}" presName="vert0" presStyleCnt="0">
        <dgm:presLayoutVars>
          <dgm:dir/>
          <dgm:animOne val="branch"/>
          <dgm:animLvl val="lvl"/>
        </dgm:presLayoutVars>
      </dgm:prSet>
      <dgm:spPr/>
    </dgm:pt>
    <dgm:pt modelId="{96F704EE-35DB-3246-883E-4CA57A12F714}" type="pres">
      <dgm:prSet presAssocID="{64D27D70-F5A0-4F45-AFE2-A92BC5329576}" presName="thickLine" presStyleLbl="alignNode1" presStyleIdx="0" presStyleCnt="3"/>
      <dgm:spPr/>
    </dgm:pt>
    <dgm:pt modelId="{C2945903-2F7C-944C-9A11-B73859298D15}" type="pres">
      <dgm:prSet presAssocID="{64D27D70-F5A0-4F45-AFE2-A92BC5329576}" presName="horz1" presStyleCnt="0"/>
      <dgm:spPr/>
    </dgm:pt>
    <dgm:pt modelId="{59E1BDAB-6AAB-8145-A099-CE85BEE0BD6B}" type="pres">
      <dgm:prSet presAssocID="{64D27D70-F5A0-4F45-AFE2-A92BC5329576}" presName="tx1" presStyleLbl="revTx" presStyleIdx="0" presStyleCnt="3"/>
      <dgm:spPr/>
    </dgm:pt>
    <dgm:pt modelId="{546637B9-72B4-B447-AA25-D35675F6E7B7}" type="pres">
      <dgm:prSet presAssocID="{64D27D70-F5A0-4F45-AFE2-A92BC5329576}" presName="vert1" presStyleCnt="0"/>
      <dgm:spPr/>
    </dgm:pt>
    <dgm:pt modelId="{5BFA4DDA-7FFF-6C4D-AD00-6796CFE601CD}" type="pres">
      <dgm:prSet presAssocID="{A2E3E825-711C-4E4D-86A7-B52F1397849A}" presName="thickLine" presStyleLbl="alignNode1" presStyleIdx="1" presStyleCnt="3"/>
      <dgm:spPr/>
    </dgm:pt>
    <dgm:pt modelId="{F1A23C1C-4BBE-634A-B46C-DCFD1C441D3C}" type="pres">
      <dgm:prSet presAssocID="{A2E3E825-711C-4E4D-86A7-B52F1397849A}" presName="horz1" presStyleCnt="0"/>
      <dgm:spPr/>
    </dgm:pt>
    <dgm:pt modelId="{29D288CA-0DD6-0544-B8AE-EF0A074E040C}" type="pres">
      <dgm:prSet presAssocID="{A2E3E825-711C-4E4D-86A7-B52F1397849A}" presName="tx1" presStyleLbl="revTx" presStyleIdx="1" presStyleCnt="3"/>
      <dgm:spPr/>
    </dgm:pt>
    <dgm:pt modelId="{39B93008-567E-2942-A341-141D753D50BA}" type="pres">
      <dgm:prSet presAssocID="{A2E3E825-711C-4E4D-86A7-B52F1397849A}" presName="vert1" presStyleCnt="0"/>
      <dgm:spPr/>
    </dgm:pt>
    <dgm:pt modelId="{85BD11F6-8285-2F4C-AD01-EF6295D30178}" type="pres">
      <dgm:prSet presAssocID="{CB70DCA6-CE36-43BA-A27A-F1A8FDD89A39}" presName="thickLine" presStyleLbl="alignNode1" presStyleIdx="2" presStyleCnt="3"/>
      <dgm:spPr/>
    </dgm:pt>
    <dgm:pt modelId="{8A68F496-ED46-0048-A4DC-9A21A9273D86}" type="pres">
      <dgm:prSet presAssocID="{CB70DCA6-CE36-43BA-A27A-F1A8FDD89A39}" presName="horz1" presStyleCnt="0"/>
      <dgm:spPr/>
    </dgm:pt>
    <dgm:pt modelId="{F464F48D-5295-B248-B0D5-0767CBDB13D8}" type="pres">
      <dgm:prSet presAssocID="{CB70DCA6-CE36-43BA-A27A-F1A8FDD89A39}" presName="tx1" presStyleLbl="revTx" presStyleIdx="2" presStyleCnt="3"/>
      <dgm:spPr/>
    </dgm:pt>
    <dgm:pt modelId="{3E83E052-ECB4-D34C-B22B-DCF31D16CB99}" type="pres">
      <dgm:prSet presAssocID="{CB70DCA6-CE36-43BA-A27A-F1A8FDD89A39}" presName="vert1" presStyleCnt="0"/>
      <dgm:spPr/>
    </dgm:pt>
  </dgm:ptLst>
  <dgm:cxnLst>
    <dgm:cxn modelId="{0FB8F629-C8B8-4756-BCD6-6DAE06923DF8}" srcId="{54A5A066-8D08-4035-B6C4-BDAF5E87B526}" destId="{A2E3E825-711C-4E4D-86A7-B52F1397849A}" srcOrd="1" destOrd="0" parTransId="{13D8A1B3-A9FF-484D-A951-1C616CCB05E9}" sibTransId="{1956ADC3-A8A1-4144-8658-53EF83DDC3B0}"/>
    <dgm:cxn modelId="{94C33F2C-8C2C-864C-92FB-03C86F3F8C9B}" type="presOf" srcId="{54A5A066-8D08-4035-B6C4-BDAF5E87B526}" destId="{0CD482C1-62FE-4143-BFA1-50297E0C89F4}" srcOrd="0" destOrd="0" presId="urn:microsoft.com/office/officeart/2008/layout/LinedList"/>
    <dgm:cxn modelId="{339DD82F-49D1-4099-A712-4848AC802057}" srcId="{54A5A066-8D08-4035-B6C4-BDAF5E87B526}" destId="{CB70DCA6-CE36-43BA-A27A-F1A8FDD89A39}" srcOrd="2" destOrd="0" parTransId="{EAC4ACEA-3DCA-4C07-93B9-DAA70203458E}" sibTransId="{3EB0DD91-24A7-4C0B-A711-8B04A2086C46}"/>
    <dgm:cxn modelId="{32B13C35-BA5F-1B42-B92A-8886E456D1A0}" type="presOf" srcId="{A2E3E825-711C-4E4D-86A7-B52F1397849A}" destId="{29D288CA-0DD6-0544-B8AE-EF0A074E040C}" srcOrd="0" destOrd="0" presId="urn:microsoft.com/office/officeart/2008/layout/LinedList"/>
    <dgm:cxn modelId="{7AF17F54-626C-A247-8411-CAE67A0763BB}" type="presOf" srcId="{CB70DCA6-CE36-43BA-A27A-F1A8FDD89A39}" destId="{F464F48D-5295-B248-B0D5-0767CBDB13D8}" srcOrd="0" destOrd="0" presId="urn:microsoft.com/office/officeart/2008/layout/LinedList"/>
    <dgm:cxn modelId="{32D48882-984F-4F86-83B8-F37B0143EBE9}" srcId="{54A5A066-8D08-4035-B6C4-BDAF5E87B526}" destId="{64D27D70-F5A0-4F45-AFE2-A92BC5329576}" srcOrd="0" destOrd="0" parTransId="{446811E8-487B-46D2-8A92-1898CEE7B9B8}" sibTransId="{A7E4EEB2-0A6E-4B9D-BB36-86DC83E046F2}"/>
    <dgm:cxn modelId="{DA41F7EA-6481-E541-A865-2BF93DF97B78}" type="presOf" srcId="{64D27D70-F5A0-4F45-AFE2-A92BC5329576}" destId="{59E1BDAB-6AAB-8145-A099-CE85BEE0BD6B}" srcOrd="0" destOrd="0" presId="urn:microsoft.com/office/officeart/2008/layout/LinedList"/>
    <dgm:cxn modelId="{01DAF878-73FA-2441-8B88-F5234ED66530}" type="presParOf" srcId="{0CD482C1-62FE-4143-BFA1-50297E0C89F4}" destId="{96F704EE-35DB-3246-883E-4CA57A12F714}" srcOrd="0" destOrd="0" presId="urn:microsoft.com/office/officeart/2008/layout/LinedList"/>
    <dgm:cxn modelId="{832C4E1E-96C1-F241-8F72-E8154172B9F9}" type="presParOf" srcId="{0CD482C1-62FE-4143-BFA1-50297E0C89F4}" destId="{C2945903-2F7C-944C-9A11-B73859298D15}" srcOrd="1" destOrd="0" presId="urn:microsoft.com/office/officeart/2008/layout/LinedList"/>
    <dgm:cxn modelId="{F7EACD13-180E-7743-8A0C-478E143BE11E}" type="presParOf" srcId="{C2945903-2F7C-944C-9A11-B73859298D15}" destId="{59E1BDAB-6AAB-8145-A099-CE85BEE0BD6B}" srcOrd="0" destOrd="0" presId="urn:microsoft.com/office/officeart/2008/layout/LinedList"/>
    <dgm:cxn modelId="{59468E9C-EA2A-BE48-A82F-ABB7801F8EAC}" type="presParOf" srcId="{C2945903-2F7C-944C-9A11-B73859298D15}" destId="{546637B9-72B4-B447-AA25-D35675F6E7B7}" srcOrd="1" destOrd="0" presId="urn:microsoft.com/office/officeart/2008/layout/LinedList"/>
    <dgm:cxn modelId="{7EE9621B-5781-1746-B362-26BCCDFA5335}" type="presParOf" srcId="{0CD482C1-62FE-4143-BFA1-50297E0C89F4}" destId="{5BFA4DDA-7FFF-6C4D-AD00-6796CFE601CD}" srcOrd="2" destOrd="0" presId="urn:microsoft.com/office/officeart/2008/layout/LinedList"/>
    <dgm:cxn modelId="{68CE83DB-4501-314F-B33F-2A6CCD6BE115}" type="presParOf" srcId="{0CD482C1-62FE-4143-BFA1-50297E0C89F4}" destId="{F1A23C1C-4BBE-634A-B46C-DCFD1C441D3C}" srcOrd="3" destOrd="0" presId="urn:microsoft.com/office/officeart/2008/layout/LinedList"/>
    <dgm:cxn modelId="{E869F492-5136-9140-BCC5-CF96BF27FAAC}" type="presParOf" srcId="{F1A23C1C-4BBE-634A-B46C-DCFD1C441D3C}" destId="{29D288CA-0DD6-0544-B8AE-EF0A074E040C}" srcOrd="0" destOrd="0" presId="urn:microsoft.com/office/officeart/2008/layout/LinedList"/>
    <dgm:cxn modelId="{5FB49B22-C186-FD44-97F1-CD1C194401B5}" type="presParOf" srcId="{F1A23C1C-4BBE-634A-B46C-DCFD1C441D3C}" destId="{39B93008-567E-2942-A341-141D753D50BA}" srcOrd="1" destOrd="0" presId="urn:microsoft.com/office/officeart/2008/layout/LinedList"/>
    <dgm:cxn modelId="{C9631558-EFB4-3746-AA32-45AD71CD93C7}" type="presParOf" srcId="{0CD482C1-62FE-4143-BFA1-50297E0C89F4}" destId="{85BD11F6-8285-2F4C-AD01-EF6295D30178}" srcOrd="4" destOrd="0" presId="urn:microsoft.com/office/officeart/2008/layout/LinedList"/>
    <dgm:cxn modelId="{74A82A34-D937-C74A-94F5-39810CEDA365}" type="presParOf" srcId="{0CD482C1-62FE-4143-BFA1-50297E0C89F4}" destId="{8A68F496-ED46-0048-A4DC-9A21A9273D86}" srcOrd="5" destOrd="0" presId="urn:microsoft.com/office/officeart/2008/layout/LinedList"/>
    <dgm:cxn modelId="{A5E2ADDF-B76C-354D-8793-BB9E36DBEC4A}" type="presParOf" srcId="{8A68F496-ED46-0048-A4DC-9A21A9273D86}" destId="{F464F48D-5295-B248-B0D5-0767CBDB13D8}" srcOrd="0" destOrd="0" presId="urn:microsoft.com/office/officeart/2008/layout/LinedList"/>
    <dgm:cxn modelId="{63C41EC8-E34E-194F-A92E-0B012CB46BF3}" type="presParOf" srcId="{8A68F496-ED46-0048-A4DC-9A21A9273D86}" destId="{3E83E052-ECB4-D34C-B22B-DCF31D16CB9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318B0-3F67-684A-8CFD-1FB4B627A4F3}">
      <dsp:nvSpPr>
        <dsp:cNvPr id="0" name=""/>
        <dsp:cNvSpPr/>
      </dsp:nvSpPr>
      <dsp:spPr>
        <a:xfrm>
          <a:off x="0" y="443198"/>
          <a:ext cx="5012532" cy="588199"/>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By:</a:t>
          </a:r>
        </a:p>
      </dsp:txBody>
      <dsp:txXfrm>
        <a:off x="28714" y="471912"/>
        <a:ext cx="4955104" cy="530771"/>
      </dsp:txXfrm>
    </dsp:sp>
    <dsp:sp modelId="{A182568B-904F-3F4E-A3FD-E2F6D00261E5}">
      <dsp:nvSpPr>
        <dsp:cNvPr id="0" name=""/>
        <dsp:cNvSpPr/>
      </dsp:nvSpPr>
      <dsp:spPr>
        <a:xfrm>
          <a:off x="0" y="1103397"/>
          <a:ext cx="5012532" cy="588199"/>
        </a:xfrm>
        <a:prstGeom prst="roundRect">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Sai Krishna Gaduputi Subbammagari</a:t>
          </a:r>
        </a:p>
      </dsp:txBody>
      <dsp:txXfrm>
        <a:off x="28714" y="1132111"/>
        <a:ext cx="4955104" cy="530771"/>
      </dsp:txXfrm>
    </dsp:sp>
    <dsp:sp modelId="{1DBBB093-B018-A341-B79F-90981717F48D}">
      <dsp:nvSpPr>
        <dsp:cNvPr id="0" name=""/>
        <dsp:cNvSpPr/>
      </dsp:nvSpPr>
      <dsp:spPr>
        <a:xfrm>
          <a:off x="0" y="1763596"/>
          <a:ext cx="5012532" cy="588199"/>
        </a:xfrm>
        <a:prstGeom prst="roundRect">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Chad Crowe​ </a:t>
          </a:r>
        </a:p>
      </dsp:txBody>
      <dsp:txXfrm>
        <a:off x="28714" y="1792310"/>
        <a:ext cx="4955104" cy="530771"/>
      </dsp:txXfrm>
    </dsp:sp>
    <dsp:sp modelId="{7D00CD15-24E4-3C47-805D-16B57BFE656E}">
      <dsp:nvSpPr>
        <dsp:cNvPr id="0" name=""/>
        <dsp:cNvSpPr/>
      </dsp:nvSpPr>
      <dsp:spPr>
        <a:xfrm>
          <a:off x="0" y="2423795"/>
          <a:ext cx="5012532" cy="588199"/>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Rhonda Silva​</a:t>
          </a:r>
        </a:p>
      </dsp:txBody>
      <dsp:txXfrm>
        <a:off x="28714" y="2452509"/>
        <a:ext cx="4955104" cy="530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74999-E57E-6E48-9E96-23064CD9E044}">
      <dsp:nvSpPr>
        <dsp:cNvPr id="0" name=""/>
        <dsp:cNvSpPr/>
      </dsp:nvSpPr>
      <dsp:spPr>
        <a:xfrm>
          <a:off x="0" y="311868"/>
          <a:ext cx="5012532" cy="1394128"/>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baseline="0" dirty="0"/>
            <a:t>Do significant delays exist between enrolling in an event, its data entry into the system, and the enrollment approval?</a:t>
          </a:r>
          <a:endParaRPr lang="en-US" sz="1500" kern="1200" dirty="0"/>
        </a:p>
      </dsp:txBody>
      <dsp:txXfrm>
        <a:off x="68056" y="379924"/>
        <a:ext cx="4876420" cy="1258016"/>
      </dsp:txXfrm>
    </dsp:sp>
    <dsp:sp modelId="{F4B87DD2-D354-C34B-80B5-3A800FD08B92}">
      <dsp:nvSpPr>
        <dsp:cNvPr id="0" name=""/>
        <dsp:cNvSpPr/>
      </dsp:nvSpPr>
      <dsp:spPr>
        <a:xfrm>
          <a:off x="0" y="1749196"/>
          <a:ext cx="5012532" cy="1394128"/>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baseline="0" dirty="0"/>
            <a:t>Importance? </a:t>
          </a:r>
          <a:r>
            <a:rPr lang="en-US" sz="1500" kern="1200" baseline="0" dirty="0"/>
            <a:t>It will help the HFS to know the average time taken for a person to complete the full enrollment process for any event to date, by facility. The goal is to provide input on what kind of delays exist in the HFS enrollment process.  Hopefully, they can take action on the particular facilities with large delays in order to improve the enrollment process .</a:t>
          </a:r>
          <a:endParaRPr lang="en-US" sz="1500" kern="1200" dirty="0"/>
        </a:p>
      </dsp:txBody>
      <dsp:txXfrm>
        <a:off x="68056" y="1817252"/>
        <a:ext cx="4876420" cy="1258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87BA3-20FF-7040-B201-1D2C11F5DBAD}">
      <dsp:nvSpPr>
        <dsp:cNvPr id="0" name=""/>
        <dsp:cNvSpPr/>
      </dsp:nvSpPr>
      <dsp:spPr>
        <a:xfrm>
          <a:off x="0" y="46559"/>
          <a:ext cx="5012532" cy="1650796"/>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Do HFS facility locations have a significant effect on the number of missed appointments?</a:t>
          </a:r>
          <a:endParaRPr lang="en-US" sz="2100" kern="1200"/>
        </a:p>
      </dsp:txBody>
      <dsp:txXfrm>
        <a:off x="80585" y="127144"/>
        <a:ext cx="4851362" cy="1489626"/>
      </dsp:txXfrm>
    </dsp:sp>
    <dsp:sp modelId="{AE413BFE-25A0-1E42-B964-680E502A0227}">
      <dsp:nvSpPr>
        <dsp:cNvPr id="0" name=""/>
        <dsp:cNvSpPr/>
      </dsp:nvSpPr>
      <dsp:spPr>
        <a:xfrm>
          <a:off x="0" y="1757836"/>
          <a:ext cx="5012532" cy="1650796"/>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baseline="0" dirty="0"/>
            <a:t>Importance? </a:t>
          </a:r>
          <a:r>
            <a:rPr lang="en-US" sz="2100" kern="1200" baseline="0" dirty="0"/>
            <a:t>There might be unknown but significant reasons why particular locations have higher rates of missing appointments, such as local traffic, parking issues, or a lack of reliable alternative transportation.</a:t>
          </a:r>
          <a:endParaRPr lang="en-US" sz="2100" kern="1200" dirty="0"/>
        </a:p>
      </dsp:txBody>
      <dsp:txXfrm>
        <a:off x="80585" y="1838421"/>
        <a:ext cx="4851362" cy="14896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D4701-790B-CE45-9884-B68782EABA9A}">
      <dsp:nvSpPr>
        <dsp:cNvPr id="0" name=""/>
        <dsp:cNvSpPr/>
      </dsp:nvSpPr>
      <dsp:spPr>
        <a:xfrm>
          <a:off x="0" y="142493"/>
          <a:ext cx="5012532" cy="1550542"/>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Which facilities provide services to clients identifying as Latino?</a:t>
          </a:r>
          <a:endParaRPr lang="en-US" sz="2400" kern="1200"/>
        </a:p>
      </dsp:txBody>
      <dsp:txXfrm>
        <a:off x="75691" y="218184"/>
        <a:ext cx="4861150" cy="1399160"/>
      </dsp:txXfrm>
    </dsp:sp>
    <dsp:sp modelId="{E3A1434E-4C59-854E-ADCA-5B7B9A0A1B22}">
      <dsp:nvSpPr>
        <dsp:cNvPr id="0" name=""/>
        <dsp:cNvSpPr/>
      </dsp:nvSpPr>
      <dsp:spPr>
        <a:xfrm>
          <a:off x="0" y="1762156"/>
          <a:ext cx="5012532" cy="1550542"/>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t>Importance? </a:t>
          </a:r>
          <a:r>
            <a:rPr lang="en-US" sz="2400" kern="1200" baseline="0" dirty="0"/>
            <a:t>HFS will benefit from knowing if their clients at a particular location would prefer bilingual staff and/or literature in Spanish.</a:t>
          </a:r>
          <a:endParaRPr lang="en-US" sz="2400" kern="1200" dirty="0"/>
        </a:p>
      </dsp:txBody>
      <dsp:txXfrm>
        <a:off x="75691" y="1837847"/>
        <a:ext cx="4861150" cy="1399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9D6BF-038B-164B-889D-A3A7E1F03DF9}">
      <dsp:nvSpPr>
        <dsp:cNvPr id="0" name=""/>
        <dsp:cNvSpPr/>
      </dsp:nvSpPr>
      <dsp:spPr>
        <a:xfrm>
          <a:off x="1040" y="356392"/>
          <a:ext cx="3650794" cy="23182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4B5D6D-32E6-D642-B899-0713BC480E02}">
      <dsp:nvSpPr>
        <dsp:cNvPr id="0" name=""/>
        <dsp:cNvSpPr/>
      </dsp:nvSpPr>
      <dsp:spPr>
        <a:xfrm>
          <a:off x="406683" y="741753"/>
          <a:ext cx="3650794" cy="23182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baseline="0" dirty="0"/>
            <a:t>We are unsure why we observe a large variance in the time required for patient data registration/submission/approved enrollment. </a:t>
          </a:r>
          <a:endParaRPr lang="en-US" sz="1800" kern="1200" dirty="0"/>
        </a:p>
      </dsp:txBody>
      <dsp:txXfrm>
        <a:off x="474582" y="809652"/>
        <a:ext cx="3514996" cy="2182456"/>
      </dsp:txXfrm>
    </dsp:sp>
    <dsp:sp modelId="{832EDBB3-6BAC-7548-8540-9B240F838FCA}">
      <dsp:nvSpPr>
        <dsp:cNvPr id="0" name=""/>
        <dsp:cNvSpPr/>
      </dsp:nvSpPr>
      <dsp:spPr>
        <a:xfrm>
          <a:off x="4463121" y="356392"/>
          <a:ext cx="3650794" cy="23182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222554-B081-A746-8E7F-D1C3C3A5AA07}">
      <dsp:nvSpPr>
        <dsp:cNvPr id="0" name=""/>
        <dsp:cNvSpPr/>
      </dsp:nvSpPr>
      <dsp:spPr>
        <a:xfrm>
          <a:off x="4868765" y="741753"/>
          <a:ext cx="3650794" cy="23182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baseline="0" dirty="0"/>
            <a:t>Covid might have affected the process. However, we noticed large differences in enrollment delays based on location.</a:t>
          </a:r>
          <a:endParaRPr lang="en-US" sz="1800" kern="1200" dirty="0"/>
        </a:p>
      </dsp:txBody>
      <dsp:txXfrm>
        <a:off x="4936664" y="809652"/>
        <a:ext cx="3514996" cy="21824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93648-212B-754C-A1DE-F54481AF5243}">
      <dsp:nvSpPr>
        <dsp:cNvPr id="0" name=""/>
        <dsp:cNvSpPr/>
      </dsp:nvSpPr>
      <dsp:spPr>
        <a:xfrm>
          <a:off x="84662" y="471"/>
          <a:ext cx="2627274" cy="15763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Missed appointments are closely related to the facility.</a:t>
          </a:r>
          <a:endParaRPr lang="en-US" sz="2300" kern="1200"/>
        </a:p>
      </dsp:txBody>
      <dsp:txXfrm>
        <a:off x="84662" y="471"/>
        <a:ext cx="2627274" cy="1576364"/>
      </dsp:txXfrm>
    </dsp:sp>
    <dsp:sp modelId="{BC07CCE3-B1DB-F14B-B3DD-D5DA5D5A2650}">
      <dsp:nvSpPr>
        <dsp:cNvPr id="0" name=""/>
        <dsp:cNvSpPr/>
      </dsp:nvSpPr>
      <dsp:spPr>
        <a:xfrm>
          <a:off x="84662" y="1839563"/>
          <a:ext cx="2627274" cy="157636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Slight differences in missed appointments by the type of therapist (I vs II).</a:t>
          </a:r>
          <a:endParaRPr lang="en-US" sz="2300" kern="1200"/>
        </a:p>
      </dsp:txBody>
      <dsp:txXfrm>
        <a:off x="84662" y="1839563"/>
        <a:ext cx="2627274" cy="15763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704EE-35DB-3246-883E-4CA57A12F714}">
      <dsp:nvSpPr>
        <dsp:cNvPr id="0" name=""/>
        <dsp:cNvSpPr/>
      </dsp:nvSpPr>
      <dsp:spPr>
        <a:xfrm>
          <a:off x="0" y="1668"/>
          <a:ext cx="8520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E1BDAB-6AAB-8145-A099-CE85BEE0BD6B}">
      <dsp:nvSpPr>
        <dsp:cNvPr id="0" name=""/>
        <dsp:cNvSpPr/>
      </dsp:nvSpPr>
      <dsp:spPr>
        <a:xfrm>
          <a:off x="0" y="1668"/>
          <a:ext cx="8520600" cy="1137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dirty="0"/>
            <a:t>RQ1: Different facilities have significantly different delays.  Schools have an especially fast enrollment process but counties are slower.</a:t>
          </a:r>
          <a:endParaRPr lang="en-US" sz="2500" kern="1200" dirty="0"/>
        </a:p>
      </dsp:txBody>
      <dsp:txXfrm>
        <a:off x="0" y="1668"/>
        <a:ext cx="8520600" cy="1137687"/>
      </dsp:txXfrm>
    </dsp:sp>
    <dsp:sp modelId="{5BFA4DDA-7FFF-6C4D-AD00-6796CFE601CD}">
      <dsp:nvSpPr>
        <dsp:cNvPr id="0" name=""/>
        <dsp:cNvSpPr/>
      </dsp:nvSpPr>
      <dsp:spPr>
        <a:xfrm>
          <a:off x="0" y="1139356"/>
          <a:ext cx="8520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D288CA-0DD6-0544-B8AE-EF0A074E040C}">
      <dsp:nvSpPr>
        <dsp:cNvPr id="0" name=""/>
        <dsp:cNvSpPr/>
      </dsp:nvSpPr>
      <dsp:spPr>
        <a:xfrm>
          <a:off x="0" y="1139356"/>
          <a:ext cx="8520600" cy="1137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dirty="0"/>
            <a:t>RQ2: The rate of missed appointments is different, based on the facility. We also observe consistent differences in missed appointments by the type of therapist (I vs II).</a:t>
          </a:r>
          <a:endParaRPr lang="en-US" sz="2500" kern="1200" dirty="0"/>
        </a:p>
      </dsp:txBody>
      <dsp:txXfrm>
        <a:off x="0" y="1139356"/>
        <a:ext cx="8520600" cy="1137687"/>
      </dsp:txXfrm>
    </dsp:sp>
    <dsp:sp modelId="{85BD11F6-8285-2F4C-AD01-EF6295D30178}">
      <dsp:nvSpPr>
        <dsp:cNvPr id="0" name=""/>
        <dsp:cNvSpPr/>
      </dsp:nvSpPr>
      <dsp:spPr>
        <a:xfrm>
          <a:off x="0" y="2277043"/>
          <a:ext cx="8520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64F48D-5295-B248-B0D5-0767CBDB13D8}">
      <dsp:nvSpPr>
        <dsp:cNvPr id="0" name=""/>
        <dsp:cNvSpPr/>
      </dsp:nvSpPr>
      <dsp:spPr>
        <a:xfrm>
          <a:off x="0" y="2277043"/>
          <a:ext cx="8520600" cy="1137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dirty="0"/>
            <a:t>RQ3: HFS might benefit by having bilingual staff at the Sarpy office too.  Therefore, there would be three branches throughout the metro area that serve Latino clients</a:t>
          </a:r>
          <a:endParaRPr lang="en-US" sz="2500" kern="1200" dirty="0"/>
        </a:p>
      </dsp:txBody>
      <dsp:txXfrm>
        <a:off x="0" y="2277043"/>
        <a:ext cx="8520600" cy="11376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5e6b9c5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5e6b9c5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5e6b9c5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5e6b9c5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50616e9e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50616e9e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50616e9ed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50616e9e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majority of Latino clients received services at the North Omaha Campus and at the HFS-Central location. HFS should look at staffing these two facilities with bi-lingual (Spanish) therapists and receptionists. HFS could possibly benefit by having the bilingual staff at the Sarpy Office as well so that there are 3 branches throughout the metro area to serve Latino clients.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5d111520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5d111520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50616e9ed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50616e9e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Sai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5e6b9c59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5e6b9c59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Sai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5e6b9c59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5e6b9c59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Sai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50616e9e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50616e9e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Sai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50616e9e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50616e9e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0616e9ed_5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0616e9ed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50616e9ed_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50616e9ed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51695d2e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51695d2e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12/5/21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35232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12/5/21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46920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12/5/21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33871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12/5/21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010921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12/5/21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64441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12/5/21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88022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12/5/21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18031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12/5/21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80485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12/5/21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108518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5398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2304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12/5/21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64753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12/5/21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77612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t>12/5/21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04661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12/5/21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04467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12/5/21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9830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921D9284-D300-4297-87F7-E791DCC15DB1}" type="datetimeFigureOut">
              <a:rPr lang="en-US" smtClean="0"/>
              <a:t>12/5/21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834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12/5/21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61323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12/5/21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41180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3CBC1C18-307B-4F68-A007-B5B542270E8D}" type="datetimeFigureOut">
              <a:rPr lang="en-US" smtClean="0"/>
              <a:t>12/5/21</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0158103"/>
      </p:ext>
    </p:extLst>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 id="2147484392" r:id="rId12"/>
    <p:sldLayoutId id="2147484393" r:id="rId13"/>
    <p:sldLayoutId id="2147484394" r:id="rId14"/>
    <p:sldLayoutId id="2147484395" r:id="rId15"/>
    <p:sldLayoutId id="2147484396" r:id="rId16"/>
    <p:sldLayoutId id="2147484397" r:id="rId17"/>
    <p:sldLayoutId id="2147484398" r:id="rId18"/>
    <p:sldLayoutId id="2147484399" r:id="rId19"/>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pn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Data" Target="../diagrams/data2.xml"/><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png"/><Relationship Id="rId7" Type="http://schemas.openxmlformats.org/officeDocument/2006/relationships/diagramLayout" Target="../diagrams/layout3.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Data" Target="../diagrams/data3.xml"/><Relationship Id="rId5" Type="http://schemas.openxmlformats.org/officeDocument/2006/relationships/image" Target="../media/image2.png"/><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png"/><Relationship Id="rId7" Type="http://schemas.openxmlformats.org/officeDocument/2006/relationships/diagramLayout" Target="../diagrams/layout4.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Data" Target="../diagrams/data4.xml"/><Relationship Id="rId5" Type="http://schemas.openxmlformats.org/officeDocument/2006/relationships/image" Target="../media/image2.png"/><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Shape 55"/>
        <p:cNvGrpSpPr/>
        <p:nvPr/>
      </p:nvGrpSpPr>
      <p:grpSpPr>
        <a:xfrm>
          <a:off x="0" y="0"/>
          <a:ext cx="0" cy="0"/>
          <a:chOff x="0" y="0"/>
          <a:chExt cx="0" cy="0"/>
        </a:xfrm>
      </p:grpSpPr>
      <p:pic>
        <p:nvPicPr>
          <p:cNvPr id="63" name="Picture 2">
            <a:extLst>
              <a:ext uri="{FF2B5EF4-FFF2-40B4-BE49-F238E27FC236}">
                <a16:creationId xmlns:a16="http://schemas.microsoft.com/office/drawing/2014/main" id="{AC1D0BB8-9BD1-42C5-91EA-27669094A4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5261E0EC-A983-4DF0-AF6B-CFFEA0192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7" name="Rectangle 66">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Google Shape;56;p13"/>
          <p:cNvSpPr txBox="1">
            <a:spLocks noGrp="1"/>
          </p:cNvSpPr>
          <p:nvPr>
            <p:ph type="ctrTitle"/>
          </p:nvPr>
        </p:nvSpPr>
        <p:spPr>
          <a:xfrm>
            <a:off x="480805" y="985837"/>
            <a:ext cx="2133002" cy="2760183"/>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3300"/>
              <a:t>HFS -Analytics</a:t>
            </a:r>
          </a:p>
        </p:txBody>
      </p:sp>
      <p:pic>
        <p:nvPicPr>
          <p:cNvPr id="71" name="Picture 70">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73" name="Picture 72">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graphicFrame>
        <p:nvGraphicFramePr>
          <p:cNvPr id="59" name="Google Shape;57;p13">
            <a:extLst>
              <a:ext uri="{FF2B5EF4-FFF2-40B4-BE49-F238E27FC236}">
                <a16:creationId xmlns:a16="http://schemas.microsoft.com/office/drawing/2014/main" id="{5306D3D4-2F64-44F3-B9D3-CB7CCBFFE721}"/>
              </a:ext>
            </a:extLst>
          </p:cNvPr>
          <p:cNvGraphicFramePr/>
          <p:nvPr>
            <p:extLst>
              <p:ext uri="{D42A27DB-BD31-4B8C-83A1-F6EECF244321}">
                <p14:modId xmlns:p14="http://schemas.microsoft.com/office/powerpoint/2010/main" val="688353223"/>
              </p:ext>
            </p:extLst>
          </p:nvPr>
        </p:nvGraphicFramePr>
        <p:xfrm>
          <a:off x="3445668" y="666750"/>
          <a:ext cx="5012532" cy="34551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457200" lvl="0" indent="0" algn="ctr" rtl="0">
              <a:lnSpc>
                <a:spcPct val="115000"/>
              </a:lnSpc>
              <a:spcBef>
                <a:spcPts val="0"/>
              </a:spcBef>
              <a:spcAft>
                <a:spcPts val="1200"/>
              </a:spcAft>
              <a:buNone/>
            </a:pPr>
            <a:r>
              <a:rPr lang="en-US" sz="2300" b="1">
                <a:solidFill>
                  <a:schemeClr val="dk2"/>
                </a:solidFill>
                <a:latin typeface="Proxima Nova"/>
                <a:ea typeface="Proxima Nova"/>
                <a:cs typeface="Proxima Nova"/>
                <a:sym typeface="Proxima Nova"/>
              </a:rPr>
              <a:t>Why?.. </a:t>
            </a:r>
            <a:endParaRPr lang="en-US" sz="3900"/>
          </a:p>
        </p:txBody>
      </p:sp>
      <p:graphicFrame>
        <p:nvGraphicFramePr>
          <p:cNvPr id="115" name="Google Shape;113;p22">
            <a:extLst>
              <a:ext uri="{FF2B5EF4-FFF2-40B4-BE49-F238E27FC236}">
                <a16:creationId xmlns:a16="http://schemas.microsoft.com/office/drawing/2014/main" id="{94BE068F-4208-4999-9F47-4E42E6640E47}"/>
              </a:ext>
            </a:extLst>
          </p:cNvPr>
          <p:cNvGraphicFramePr/>
          <p:nvPr>
            <p:extLst>
              <p:ext uri="{D42A27DB-BD31-4B8C-83A1-F6EECF244321}">
                <p14:modId xmlns:p14="http://schemas.microsoft.com/office/powerpoint/2010/main" val="3359006504"/>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1800" dirty="0">
                <a:solidFill>
                  <a:schemeClr val="dk2"/>
                </a:solidFill>
              </a:rPr>
              <a:t>Our results and interpretations of the data?</a:t>
            </a:r>
            <a:endParaRPr sz="1800" dirty="0">
              <a:solidFill>
                <a:schemeClr val="dk2"/>
              </a:solidFill>
            </a:endParaRPr>
          </a:p>
        </p:txBody>
      </p:sp>
      <p:pic>
        <p:nvPicPr>
          <p:cNvPr id="120" name="Google Shape;120;p23"/>
          <p:cNvPicPr preferRelativeResize="0"/>
          <p:nvPr/>
        </p:nvPicPr>
        <p:blipFill>
          <a:blip r:embed="rId3">
            <a:alphaModFix/>
          </a:blip>
          <a:stretch>
            <a:fillRect/>
          </a:stretch>
        </p:blipFill>
        <p:spPr>
          <a:xfrm>
            <a:off x="3206450" y="1017725"/>
            <a:ext cx="5625850" cy="3958674"/>
          </a:xfrm>
          <a:prstGeom prst="rect">
            <a:avLst/>
          </a:prstGeom>
          <a:noFill/>
          <a:ln>
            <a:noFill/>
          </a:ln>
        </p:spPr>
      </p:pic>
      <p:graphicFrame>
        <p:nvGraphicFramePr>
          <p:cNvPr id="122" name="Google Shape;119;p23">
            <a:extLst>
              <a:ext uri="{FF2B5EF4-FFF2-40B4-BE49-F238E27FC236}">
                <a16:creationId xmlns:a16="http://schemas.microsoft.com/office/drawing/2014/main" id="{80CDF3A8-457E-4DBB-B587-6C30A3484AFD}"/>
              </a:ext>
            </a:extLst>
          </p:cNvPr>
          <p:cNvGraphicFramePr/>
          <p:nvPr/>
        </p:nvGraphicFramePr>
        <p:xfrm>
          <a:off x="311700" y="1152475"/>
          <a:ext cx="2796600" cy="341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Shape 124"/>
        <p:cNvGrpSpPr/>
        <p:nvPr/>
      </p:nvGrpSpPr>
      <p:grpSpPr>
        <a:xfrm>
          <a:off x="0" y="0"/>
          <a:ext cx="0" cy="0"/>
          <a:chOff x="0" y="0"/>
          <a:chExt cx="0" cy="0"/>
        </a:xfrm>
      </p:grpSpPr>
      <p:pic>
        <p:nvPicPr>
          <p:cNvPr id="132" name="Picture 2">
            <a:extLst>
              <a:ext uri="{FF2B5EF4-FFF2-40B4-BE49-F238E27FC236}">
                <a16:creationId xmlns:a16="http://schemas.microsoft.com/office/drawing/2014/main" id="{06403CAC-6103-44C9-B687-A2C18173F2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33">
            <a:extLst>
              <a:ext uri="{FF2B5EF4-FFF2-40B4-BE49-F238E27FC236}">
                <a16:creationId xmlns:a16="http://schemas.microsoft.com/office/drawing/2014/main" id="{9FE846C3-878B-4A61-87F4-2A5656E986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36" name="Rectangle 135">
            <a:extLst>
              <a:ext uri="{FF2B5EF4-FFF2-40B4-BE49-F238E27FC236}">
                <a16:creationId xmlns:a16="http://schemas.microsoft.com/office/drawing/2014/main" id="{C4B690EE-E995-4D13-9D5F-A72EA9CAC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2">
            <a:extLst>
              <a:ext uri="{FF2B5EF4-FFF2-40B4-BE49-F238E27FC236}">
                <a16:creationId xmlns:a16="http://schemas.microsoft.com/office/drawing/2014/main" id="{A0E633B9-FE4A-4F0D-B7F5-EA63CD6F8F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27" name="Google Shape;127;p24"/>
          <p:cNvPicPr preferRelativeResize="0"/>
          <p:nvPr/>
        </p:nvPicPr>
        <p:blipFill rotWithShape="1">
          <a:blip r:embed="rId5"/>
          <a:srcRect t="33" r="2" b="8020"/>
          <a:stretch/>
        </p:blipFill>
        <p:spPr>
          <a:xfrm>
            <a:off x="20" y="10"/>
            <a:ext cx="5664688" cy="5143490"/>
          </a:xfrm>
          <a:prstGeom prst="rect">
            <a:avLst/>
          </a:prstGeom>
          <a:noFill/>
        </p:spPr>
      </p:pic>
      <p:cxnSp>
        <p:nvCxnSpPr>
          <p:cNvPr id="140" name="Straight Connector 139">
            <a:extLst>
              <a:ext uri="{FF2B5EF4-FFF2-40B4-BE49-F238E27FC236}">
                <a16:creationId xmlns:a16="http://schemas.microsoft.com/office/drawing/2014/main" id="{C82D2E27-E3C1-4F29-BC6A-7C7C3B07BF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1151" y="0"/>
            <a:ext cx="0" cy="51435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10306955-0FC8-4AB2-8488-8825A0F51B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5" name="Google Shape;125;p24"/>
          <p:cNvSpPr txBox="1">
            <a:spLocks noGrp="1"/>
          </p:cNvSpPr>
          <p:nvPr>
            <p:ph type="title"/>
          </p:nvPr>
        </p:nvSpPr>
        <p:spPr>
          <a:xfrm>
            <a:off x="6147306" y="480623"/>
            <a:ext cx="2514096" cy="1180397"/>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1200"/>
              </a:spcAft>
              <a:buClr>
                <a:schemeClr val="dk1"/>
              </a:buClr>
              <a:buSzPts val="1100"/>
            </a:pPr>
            <a:r>
              <a:rPr lang="en-US" sz="1700" dirty="0"/>
              <a:t>What decisions should be made based on Our analysis? </a:t>
            </a:r>
          </a:p>
        </p:txBody>
      </p:sp>
      <p:sp>
        <p:nvSpPr>
          <p:cNvPr id="126" name="Google Shape;126;p24"/>
          <p:cNvSpPr txBox="1">
            <a:spLocks noGrp="1"/>
          </p:cNvSpPr>
          <p:nvPr>
            <p:ph type="body" idx="1"/>
          </p:nvPr>
        </p:nvSpPr>
        <p:spPr>
          <a:xfrm>
            <a:off x="6147306" y="1775319"/>
            <a:ext cx="2514096" cy="2910981"/>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1800"/>
              <a:buFont typeface="Arial" panose="020B0604020202020204" pitchFamily="34" charset="0"/>
              <a:buChar char="•"/>
            </a:pPr>
            <a:r>
              <a:rPr lang="en-US" sz="1400" dirty="0"/>
              <a:t>Further research is required to understand the stark difference in missed appointments.  </a:t>
            </a:r>
          </a:p>
          <a:p>
            <a:pPr marL="457200" lvl="0" indent="-228600" defTabSz="914400">
              <a:spcBef>
                <a:spcPts val="0"/>
              </a:spcBef>
              <a:spcAft>
                <a:spcPts val="600"/>
              </a:spcAft>
              <a:buSzPts val="1800"/>
              <a:buFont typeface="Arial" panose="020B0604020202020204" pitchFamily="34" charset="0"/>
              <a:buChar char="•"/>
            </a:pPr>
            <a:r>
              <a:rPr lang="en-US" sz="1400" dirty="0"/>
              <a:t>It would be interesting to explore more detailed Target demographics for each area.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Shape 131"/>
        <p:cNvGrpSpPr/>
        <p:nvPr/>
      </p:nvGrpSpPr>
      <p:grpSpPr>
        <a:xfrm>
          <a:off x="0" y="0"/>
          <a:ext cx="0" cy="0"/>
          <a:chOff x="0" y="0"/>
          <a:chExt cx="0" cy="0"/>
        </a:xfrm>
      </p:grpSpPr>
      <p:pic>
        <p:nvPicPr>
          <p:cNvPr id="135" name="Picture 2">
            <a:extLst>
              <a:ext uri="{FF2B5EF4-FFF2-40B4-BE49-F238E27FC236}">
                <a16:creationId xmlns:a16="http://schemas.microsoft.com/office/drawing/2014/main" id="{06403CAC-6103-44C9-B687-A2C18173F2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75">
            <a:extLst>
              <a:ext uri="{FF2B5EF4-FFF2-40B4-BE49-F238E27FC236}">
                <a16:creationId xmlns:a16="http://schemas.microsoft.com/office/drawing/2014/main" id="{77669E88-AA72-437F-AA99-859F9E99ED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37" name="Rectangle 77">
            <a:extLst>
              <a:ext uri="{FF2B5EF4-FFF2-40B4-BE49-F238E27FC236}">
                <a16:creationId xmlns:a16="http://schemas.microsoft.com/office/drawing/2014/main" id="{AB67F330-2755-4362-BF47-E1C62BD4C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2">
            <a:extLst>
              <a:ext uri="{FF2B5EF4-FFF2-40B4-BE49-F238E27FC236}">
                <a16:creationId xmlns:a16="http://schemas.microsoft.com/office/drawing/2014/main" id="{175D806F-2346-4611-A64E-488684F2B3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sp>
        <p:nvSpPr>
          <p:cNvPr id="139" name="Rounded Rectangle 5">
            <a:extLst>
              <a:ext uri="{FF2B5EF4-FFF2-40B4-BE49-F238E27FC236}">
                <a16:creationId xmlns:a16="http://schemas.microsoft.com/office/drawing/2014/main" id="{12A46621-7CEF-4B20-897C-59F523410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79" y="911409"/>
            <a:ext cx="4503779" cy="3705296"/>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132" name="Google Shape;132;p25"/>
          <p:cNvPicPr preferRelativeResize="0"/>
          <p:nvPr/>
        </p:nvPicPr>
        <p:blipFill rotWithShape="1">
          <a:blip r:embed="rId5"/>
          <a:srcRect t="31245" r="3" b="4994"/>
          <a:stretch/>
        </p:blipFill>
        <p:spPr>
          <a:xfrm>
            <a:off x="1028564" y="1258541"/>
            <a:ext cx="3777809" cy="3011032"/>
          </a:xfrm>
          <a:prstGeom prst="rect">
            <a:avLst/>
          </a:prstGeom>
          <a:noFill/>
        </p:spPr>
      </p:pic>
      <p:pic>
        <p:nvPicPr>
          <p:cNvPr id="84" name="Picture 83">
            <a:extLst>
              <a:ext uri="{FF2B5EF4-FFF2-40B4-BE49-F238E27FC236}">
                <a16:creationId xmlns:a16="http://schemas.microsoft.com/office/drawing/2014/main" id="{9500B5CC-BA71-4A15-ACD0-F69DCEDCF3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955" y="0"/>
            <a:ext cx="9143999" cy="5143500"/>
          </a:xfrm>
          <a:prstGeom prst="rect">
            <a:avLst/>
          </a:prstGeom>
        </p:spPr>
      </p:pic>
      <p:sp>
        <p:nvSpPr>
          <p:cNvPr id="133" name="Google Shape;133;p25"/>
          <p:cNvSpPr txBox="1">
            <a:spLocks noGrp="1"/>
          </p:cNvSpPr>
          <p:nvPr>
            <p:ph type="title" idx="4294967295"/>
          </p:nvPr>
        </p:nvSpPr>
        <p:spPr>
          <a:xfrm>
            <a:off x="5677786" y="718114"/>
            <a:ext cx="2780883" cy="2348935"/>
          </a:xfrm>
          <a:prstGeom prst="rect">
            <a:avLst/>
          </a:prstGeom>
        </p:spPr>
        <p:txBody>
          <a:bodyPr spcFirstLastPara="1" vert="horz" lIns="91440" tIns="45720" rIns="91440" bIns="45720" rtlCol="0" anchor="b" anchorCtr="0">
            <a:normAutofit fontScale="90000"/>
          </a:bodyPr>
          <a:lstStyle/>
          <a:p>
            <a:pPr marL="0" lvl="0" indent="0" defTabSz="914400">
              <a:spcAft>
                <a:spcPts val="1200"/>
              </a:spcAft>
              <a:buClr>
                <a:schemeClr val="dk1"/>
              </a:buClr>
              <a:buSzPct val="61111"/>
            </a:pPr>
            <a:r>
              <a:rPr lang="en-US" sz="4800" dirty="0"/>
              <a:t>Ethnicity by Location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Clr>
                <a:schemeClr val="dk1"/>
              </a:buClr>
              <a:buSzPts val="1100"/>
              <a:buFont typeface="Arial"/>
              <a:buNone/>
            </a:pPr>
            <a:r>
              <a:rPr lang="en" sz="1800" dirty="0">
                <a:solidFill>
                  <a:schemeClr val="dk2"/>
                </a:solidFill>
              </a:rPr>
              <a:t>Summary</a:t>
            </a:r>
            <a:endParaRPr sz="2022" dirty="0">
              <a:solidFill>
                <a:schemeClr val="dk2"/>
              </a:solidFill>
            </a:endParaRPr>
          </a:p>
        </p:txBody>
      </p:sp>
      <p:graphicFrame>
        <p:nvGraphicFramePr>
          <p:cNvPr id="141" name="Google Shape;139;p26">
            <a:extLst>
              <a:ext uri="{FF2B5EF4-FFF2-40B4-BE49-F238E27FC236}">
                <a16:creationId xmlns:a16="http://schemas.microsoft.com/office/drawing/2014/main" id="{38244C7D-D7D8-4D7E-8A00-B865C1BB622E}"/>
              </a:ext>
            </a:extLst>
          </p:cNvPr>
          <p:cNvGraphicFramePr/>
          <p:nvPr>
            <p:extLst>
              <p:ext uri="{D42A27DB-BD31-4B8C-83A1-F6EECF244321}">
                <p14:modId xmlns:p14="http://schemas.microsoft.com/office/powerpoint/2010/main" val="1208715468"/>
              </p:ext>
            </p:extLst>
          </p:nvPr>
        </p:nvGraphicFramePr>
        <p:xfrm>
          <a:off x="217325"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Shape 61"/>
        <p:cNvGrpSpPr/>
        <p:nvPr/>
      </p:nvGrpSpPr>
      <p:grpSpPr>
        <a:xfrm>
          <a:off x="0" y="0"/>
          <a:ext cx="0" cy="0"/>
          <a:chOff x="0" y="0"/>
          <a:chExt cx="0" cy="0"/>
        </a:xfrm>
      </p:grpSpPr>
      <p:pic>
        <p:nvPicPr>
          <p:cNvPr id="84" name="Picture 2">
            <a:extLst>
              <a:ext uri="{FF2B5EF4-FFF2-40B4-BE49-F238E27FC236}">
                <a16:creationId xmlns:a16="http://schemas.microsoft.com/office/drawing/2014/main" id="{AC1D0BB8-9BD1-42C5-91EA-27669094A4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5">
            <a:extLst>
              <a:ext uri="{FF2B5EF4-FFF2-40B4-BE49-F238E27FC236}">
                <a16:creationId xmlns:a16="http://schemas.microsoft.com/office/drawing/2014/main" id="{5261E0EC-A983-4DF0-AF6B-CFFEA0192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8" name="Rectangle 87">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0" name="Rectangle 89">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2;p14"/>
          <p:cNvSpPr txBox="1">
            <a:spLocks noGrp="1"/>
          </p:cNvSpPr>
          <p:nvPr>
            <p:ph type="title"/>
          </p:nvPr>
        </p:nvSpPr>
        <p:spPr>
          <a:xfrm>
            <a:off x="480805" y="985837"/>
            <a:ext cx="2133002" cy="2760183"/>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1200"/>
              </a:spcAft>
            </a:pPr>
            <a:r>
              <a:rPr lang="en-US" sz="3300"/>
              <a:t>Research Question #1 (Sai)</a:t>
            </a:r>
          </a:p>
        </p:txBody>
      </p:sp>
      <p:pic>
        <p:nvPicPr>
          <p:cNvPr id="92" name="Picture 91">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94" name="Picture 93">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graphicFrame>
        <p:nvGraphicFramePr>
          <p:cNvPr id="65" name="Google Shape;63;p14">
            <a:extLst>
              <a:ext uri="{FF2B5EF4-FFF2-40B4-BE49-F238E27FC236}">
                <a16:creationId xmlns:a16="http://schemas.microsoft.com/office/drawing/2014/main" id="{4851F5B8-3796-432B-93CF-8489DFD8FB8A}"/>
              </a:ext>
            </a:extLst>
          </p:cNvPr>
          <p:cNvGraphicFramePr/>
          <p:nvPr>
            <p:extLst>
              <p:ext uri="{D42A27DB-BD31-4B8C-83A1-F6EECF244321}">
                <p14:modId xmlns:p14="http://schemas.microsoft.com/office/powerpoint/2010/main" val="518097379"/>
              </p:ext>
            </p:extLst>
          </p:nvPr>
        </p:nvGraphicFramePr>
        <p:xfrm>
          <a:off x="3445668" y="666750"/>
          <a:ext cx="5012532" cy="34551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Shape 67"/>
        <p:cNvGrpSpPr/>
        <p:nvPr/>
      </p:nvGrpSpPr>
      <p:grpSpPr>
        <a:xfrm>
          <a:off x="0" y="0"/>
          <a:ext cx="0" cy="0"/>
          <a:chOff x="0" y="0"/>
          <a:chExt cx="0" cy="0"/>
        </a:xfrm>
      </p:grpSpPr>
      <p:pic>
        <p:nvPicPr>
          <p:cNvPr id="88" name="Picture 2">
            <a:extLst>
              <a:ext uri="{FF2B5EF4-FFF2-40B4-BE49-F238E27FC236}">
                <a16:creationId xmlns:a16="http://schemas.microsoft.com/office/drawing/2014/main" id="{AC1D0BB8-9BD1-42C5-91EA-27669094A4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5261E0EC-A983-4DF0-AF6B-CFFEA0192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2" name="Rectangle 91">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Rectangle 93">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oogle Shape;68;p15"/>
          <p:cNvSpPr txBox="1">
            <a:spLocks noGrp="1"/>
          </p:cNvSpPr>
          <p:nvPr>
            <p:ph type="title"/>
          </p:nvPr>
        </p:nvSpPr>
        <p:spPr>
          <a:xfrm>
            <a:off x="480805" y="985837"/>
            <a:ext cx="2133002" cy="2760183"/>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1200"/>
              </a:spcAft>
            </a:pPr>
            <a:r>
              <a:rPr lang="en-US" sz="3300"/>
              <a:t>Research Question #2 (Chad)</a:t>
            </a:r>
          </a:p>
        </p:txBody>
      </p:sp>
      <p:pic>
        <p:nvPicPr>
          <p:cNvPr id="96" name="Picture 95">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98" name="Picture 97">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graphicFrame>
        <p:nvGraphicFramePr>
          <p:cNvPr id="84" name="Google Shape;69;p15">
            <a:extLst>
              <a:ext uri="{FF2B5EF4-FFF2-40B4-BE49-F238E27FC236}">
                <a16:creationId xmlns:a16="http://schemas.microsoft.com/office/drawing/2014/main" id="{62B29BAE-5E18-4C38-ABED-7933BB6419FA}"/>
              </a:ext>
            </a:extLst>
          </p:cNvPr>
          <p:cNvGraphicFramePr/>
          <p:nvPr>
            <p:extLst>
              <p:ext uri="{D42A27DB-BD31-4B8C-83A1-F6EECF244321}">
                <p14:modId xmlns:p14="http://schemas.microsoft.com/office/powerpoint/2010/main" val="2724080279"/>
              </p:ext>
            </p:extLst>
          </p:nvPr>
        </p:nvGraphicFramePr>
        <p:xfrm>
          <a:off x="3445668" y="666750"/>
          <a:ext cx="5012532" cy="34551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Shape 73"/>
        <p:cNvGrpSpPr/>
        <p:nvPr/>
      </p:nvGrpSpPr>
      <p:grpSpPr>
        <a:xfrm>
          <a:off x="0" y="0"/>
          <a:ext cx="0" cy="0"/>
          <a:chOff x="0" y="0"/>
          <a:chExt cx="0" cy="0"/>
        </a:xfrm>
      </p:grpSpPr>
      <p:pic>
        <p:nvPicPr>
          <p:cNvPr id="96" name="Picture 2">
            <a:extLst>
              <a:ext uri="{FF2B5EF4-FFF2-40B4-BE49-F238E27FC236}">
                <a16:creationId xmlns:a16="http://schemas.microsoft.com/office/drawing/2014/main" id="{AC1D0BB8-9BD1-42C5-91EA-27669094A4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5261E0EC-A983-4DF0-AF6B-CFFEA0192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0" name="Rectangle 99">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 name="Rectangle 101">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Google Shape;74;p16"/>
          <p:cNvSpPr txBox="1">
            <a:spLocks noGrp="1"/>
          </p:cNvSpPr>
          <p:nvPr>
            <p:ph type="title"/>
          </p:nvPr>
        </p:nvSpPr>
        <p:spPr>
          <a:xfrm>
            <a:off x="480805" y="985837"/>
            <a:ext cx="2133002" cy="2760183"/>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1200"/>
              </a:spcAft>
            </a:pPr>
            <a:r>
              <a:rPr lang="en-US" sz="3300"/>
              <a:t>Research Question #3 (Rhonda)</a:t>
            </a:r>
          </a:p>
        </p:txBody>
      </p:sp>
      <p:pic>
        <p:nvPicPr>
          <p:cNvPr id="104" name="Picture 103">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106" name="Picture 105">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graphicFrame>
        <p:nvGraphicFramePr>
          <p:cNvPr id="92" name="Google Shape;75;p16">
            <a:extLst>
              <a:ext uri="{FF2B5EF4-FFF2-40B4-BE49-F238E27FC236}">
                <a16:creationId xmlns:a16="http://schemas.microsoft.com/office/drawing/2014/main" id="{0FFC9D07-3CE6-41E8-AE76-02642BFC0A5D}"/>
              </a:ext>
            </a:extLst>
          </p:cNvPr>
          <p:cNvGraphicFramePr/>
          <p:nvPr>
            <p:extLst>
              <p:ext uri="{D42A27DB-BD31-4B8C-83A1-F6EECF244321}">
                <p14:modId xmlns:p14="http://schemas.microsoft.com/office/powerpoint/2010/main" val="748169678"/>
              </p:ext>
            </p:extLst>
          </p:nvPr>
        </p:nvGraphicFramePr>
        <p:xfrm>
          <a:off x="3445668" y="666750"/>
          <a:ext cx="5012532" cy="34551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9"/>
        <p:cNvGrpSpPr/>
        <p:nvPr/>
      </p:nvGrpSpPr>
      <p:grpSpPr>
        <a:xfrm>
          <a:off x="0" y="0"/>
          <a:ext cx="0" cy="0"/>
          <a:chOff x="0" y="0"/>
          <a:chExt cx="0" cy="0"/>
        </a:xfrm>
      </p:grpSpPr>
      <p:pic>
        <p:nvPicPr>
          <p:cNvPr id="10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7">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10" name="Rectangle 89">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38" y="0"/>
            <a:ext cx="9130362"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91">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Rectangle 93">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47800" cy="5143501"/>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82524" t="71774" r="2564"/>
          <a:stretch/>
        </p:blipFill>
        <p:spPr>
          <a:xfrm>
            <a:off x="13638" y="3616770"/>
            <a:ext cx="1433926" cy="1526730"/>
          </a:xfrm>
          <a:prstGeom prst="rect">
            <a:avLst/>
          </a:prstGeom>
        </p:spPr>
      </p:pic>
      <p:pic>
        <p:nvPicPr>
          <p:cNvPr id="98" name="Picture 97">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9896" t="75007" r="30510"/>
          <a:stretch/>
        </p:blipFill>
        <p:spPr>
          <a:xfrm>
            <a:off x="223391" y="4103968"/>
            <a:ext cx="667411" cy="47886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81" name="Google Shape;81;p17"/>
          <p:cNvSpPr txBox="1">
            <a:spLocks noGrp="1"/>
          </p:cNvSpPr>
          <p:nvPr>
            <p:ph type="body" idx="1"/>
          </p:nvPr>
        </p:nvSpPr>
        <p:spPr>
          <a:xfrm>
            <a:off x="2133364" y="1462830"/>
            <a:ext cx="6324835" cy="2880570"/>
          </a:xfrm>
          <a:prstGeom prst="rect">
            <a:avLst/>
          </a:prstGeom>
        </p:spPr>
        <p:txBody>
          <a:bodyPr spcFirstLastPara="1" vert="horz" lIns="91440" tIns="45720" rIns="91440" bIns="45720" rtlCol="0" anchor="ctr" anchorCtr="0">
            <a:normAutofit/>
          </a:bodyPr>
          <a:lstStyle/>
          <a:p>
            <a:pPr marL="457200" lvl="0" indent="-228600" defTabSz="914400">
              <a:lnSpc>
                <a:spcPct val="110000"/>
              </a:lnSpc>
              <a:spcBef>
                <a:spcPts val="0"/>
              </a:spcBef>
              <a:spcAft>
                <a:spcPts val="600"/>
              </a:spcAft>
              <a:buSzPts val="1800"/>
              <a:buFont typeface="Arial" panose="020B0604020202020204" pitchFamily="34" charset="0"/>
              <a:buChar char="•"/>
            </a:pPr>
            <a:r>
              <a:rPr lang="en-US" sz="1200" dirty="0"/>
              <a:t>RQ1: We Use Dates(MM/DD/YYYY) from the existing data set and calculated the time difference between enrollment and approval. We also Filtered out some Facilities to NE and IA locations.</a:t>
            </a:r>
          </a:p>
          <a:p>
            <a:pPr marL="457200" lvl="0" indent="-228600" defTabSz="914400">
              <a:lnSpc>
                <a:spcPct val="110000"/>
              </a:lnSpc>
              <a:spcBef>
                <a:spcPts val="0"/>
              </a:spcBef>
              <a:spcAft>
                <a:spcPts val="600"/>
              </a:spcAft>
              <a:buSzPts val="1800"/>
              <a:buFont typeface="Arial" panose="020B0604020202020204" pitchFamily="34" charset="0"/>
              <a:buChar char="•"/>
            </a:pPr>
            <a:r>
              <a:rPr lang="en-US" sz="1200" dirty="0"/>
              <a:t>RQ2: Filtered out facilities with too few records (fewer than 50 clients in the dataset for a facility).</a:t>
            </a:r>
          </a:p>
          <a:p>
            <a:pPr marL="457200" lvl="0" indent="-228600" defTabSz="914400">
              <a:lnSpc>
                <a:spcPct val="110000"/>
              </a:lnSpc>
              <a:spcBef>
                <a:spcPts val="0"/>
              </a:spcBef>
              <a:spcAft>
                <a:spcPts val="600"/>
              </a:spcAft>
              <a:buSzPts val="1800"/>
              <a:buFont typeface="Arial" panose="020B0604020202020204" pitchFamily="34" charset="0"/>
              <a:buChar char="•"/>
            </a:pPr>
            <a:r>
              <a:rPr lang="en-US" sz="1200" dirty="0"/>
              <a:t>RQ3: Omitted the rows that had “Not collected” or “Unknown” since this information will not help with the interpretation of data. We then changed “Mexican” to “Latino” and “Other Hispanic or Latino” to “Latino.” We changed “Not Spanish/Hispanic/Latino” to “Not Latino.” This leaves the data with two classes for the variable titled “</a:t>
            </a:r>
            <a:r>
              <a:rPr lang="en-US" sz="1200" dirty="0" err="1"/>
              <a:t>ethnic_identity</a:t>
            </a:r>
            <a:r>
              <a:rPr lang="en-US" sz="1200" dirty="0"/>
              <a:t>”: Latino and Not Latino.</a:t>
            </a:r>
          </a:p>
        </p:txBody>
      </p:sp>
      <p:sp>
        <p:nvSpPr>
          <p:cNvPr id="80" name="Google Shape;80;p17"/>
          <p:cNvSpPr txBox="1">
            <a:spLocks noGrp="1"/>
          </p:cNvSpPr>
          <p:nvPr>
            <p:ph type="title"/>
          </p:nvPr>
        </p:nvSpPr>
        <p:spPr>
          <a:xfrm>
            <a:off x="2133364" y="482600"/>
            <a:ext cx="6325304" cy="98022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1200"/>
              </a:spcAft>
            </a:pPr>
            <a:r>
              <a:rPr lang="en-US" sz="2600"/>
              <a:t>What kinds of data cleaning choices we made to focus our analysis?</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85"/>
        <p:cNvGrpSpPr/>
        <p:nvPr/>
      </p:nvGrpSpPr>
      <p:grpSpPr>
        <a:xfrm>
          <a:off x="0" y="0"/>
          <a:ext cx="0" cy="0"/>
          <a:chOff x="0" y="0"/>
          <a:chExt cx="0" cy="0"/>
        </a:xfrm>
      </p:grpSpPr>
      <p:pic>
        <p:nvPicPr>
          <p:cNvPr id="9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9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6" name="Rectangle 95">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sp>
        <p:nvSpPr>
          <p:cNvPr id="86" name="Google Shape;86;p18"/>
          <p:cNvSpPr txBox="1">
            <a:spLocks noGrp="1"/>
          </p:cNvSpPr>
          <p:nvPr>
            <p:ph type="title"/>
          </p:nvPr>
        </p:nvSpPr>
        <p:spPr>
          <a:xfrm>
            <a:off x="480805" y="1064925"/>
            <a:ext cx="2133002" cy="3013650"/>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1200"/>
              </a:spcAft>
            </a:pPr>
            <a:r>
              <a:rPr lang="en-US" sz="1600"/>
              <a:t>The limitations of the data (e.g., what you can or can't assume/interpret)?</a:t>
            </a:r>
          </a:p>
        </p:txBody>
      </p:sp>
      <p:sp>
        <p:nvSpPr>
          <p:cNvPr id="87" name="Google Shape;87;p18"/>
          <p:cNvSpPr txBox="1">
            <a:spLocks noGrp="1"/>
          </p:cNvSpPr>
          <p:nvPr>
            <p:ph type="body" idx="1"/>
          </p:nvPr>
        </p:nvSpPr>
        <p:spPr>
          <a:xfrm>
            <a:off x="3525756" y="895182"/>
            <a:ext cx="4932443" cy="3353137"/>
          </a:xfrm>
          <a:prstGeom prst="rect">
            <a:avLst/>
          </a:prstGeom>
        </p:spPr>
        <p:txBody>
          <a:bodyPr spcFirstLastPara="1" vert="horz" lIns="91440" tIns="45720" rIns="91440" bIns="45720" rtlCol="0" anchor="ctr" anchorCtr="0">
            <a:normAutofit lnSpcReduction="10000"/>
          </a:bodyPr>
          <a:lstStyle/>
          <a:p>
            <a:pPr marL="457200" lvl="0" indent="-228600" defTabSz="914400">
              <a:lnSpc>
                <a:spcPct val="110000"/>
              </a:lnSpc>
              <a:spcBef>
                <a:spcPts val="0"/>
              </a:spcBef>
              <a:spcAft>
                <a:spcPts val="600"/>
              </a:spcAft>
              <a:buSzPts val="1800"/>
              <a:buFont typeface="Arial" panose="020B0604020202020204" pitchFamily="34" charset="0"/>
              <a:buChar char="•"/>
            </a:pPr>
            <a:r>
              <a:rPr lang="en-US" sz="1300" dirty="0"/>
              <a:t>RQ1: In our analysis we found out that overall enrollment time decreases when compared to previous years for some facilities.  Some facilities maintained the same enrollment delays. In a few special cases, the facility did not conduct any event for the next few years. We are not aware of what effects covid had on the enrollment process, by facility, for the affected years.</a:t>
            </a:r>
          </a:p>
          <a:p>
            <a:pPr marL="457200" lvl="0" indent="-228600" defTabSz="914400">
              <a:lnSpc>
                <a:spcPct val="110000"/>
              </a:lnSpc>
              <a:spcBef>
                <a:spcPts val="0"/>
              </a:spcBef>
              <a:spcAft>
                <a:spcPts val="600"/>
              </a:spcAft>
              <a:buSzPts val="1800"/>
              <a:buFont typeface="Arial" panose="020B0604020202020204" pitchFamily="34" charset="0"/>
              <a:buChar char="•"/>
            </a:pPr>
            <a:r>
              <a:rPr lang="en-US" sz="1300" dirty="0"/>
              <a:t>RQ2: Although we looked into job title and its effect on missed appointments, We are not sure about the different types of care provided by different job titles.</a:t>
            </a:r>
          </a:p>
          <a:p>
            <a:pPr marL="457200" lvl="0" indent="-228600" defTabSz="914400">
              <a:lnSpc>
                <a:spcPct val="110000"/>
              </a:lnSpc>
              <a:spcBef>
                <a:spcPts val="0"/>
              </a:spcBef>
              <a:spcAft>
                <a:spcPts val="600"/>
              </a:spcAft>
              <a:buSzPts val="1800"/>
              <a:buFont typeface="Arial" panose="020B0604020202020204" pitchFamily="34" charset="0"/>
              <a:buChar char="•"/>
            </a:pPr>
            <a:r>
              <a:rPr lang="en-US" sz="1300" dirty="0"/>
              <a:t>RQ3: We are assuming that any Latino client would prefer services in Spanish.</a:t>
            </a:r>
          </a:p>
        </p:txBody>
      </p:sp>
      <p:pic>
        <p:nvPicPr>
          <p:cNvPr id="102" name="Picture 101">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Shape 91"/>
        <p:cNvGrpSpPr/>
        <p:nvPr/>
      </p:nvGrpSpPr>
      <p:grpSpPr>
        <a:xfrm>
          <a:off x="0" y="0"/>
          <a:ext cx="0" cy="0"/>
          <a:chOff x="0" y="0"/>
          <a:chExt cx="0" cy="0"/>
        </a:xfrm>
      </p:grpSpPr>
      <p:pic>
        <p:nvPicPr>
          <p:cNvPr id="9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02" name="Rectangle 10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92" name="Google Shape;92;p19"/>
          <p:cNvSpPr txBox="1">
            <a:spLocks noGrp="1"/>
          </p:cNvSpPr>
          <p:nvPr>
            <p:ph type="title"/>
          </p:nvPr>
        </p:nvSpPr>
        <p:spPr>
          <a:xfrm>
            <a:off x="480805" y="1191658"/>
            <a:ext cx="2133002" cy="2760183"/>
          </a:xfrm>
          <a:prstGeom prst="rect">
            <a:avLst/>
          </a:prstGeom>
        </p:spPr>
        <p:txBody>
          <a:bodyPr spcFirstLastPara="1" vert="horz" lIns="91440" tIns="45720" rIns="91440" bIns="45720" rtlCol="0" anchor="ctr" anchorCtr="0">
            <a:normAutofit fontScale="90000"/>
          </a:bodyPr>
          <a:lstStyle/>
          <a:p>
            <a:pPr marL="0" lvl="0" indent="0" algn="l" defTabSz="914400">
              <a:spcBef>
                <a:spcPct val="0"/>
              </a:spcBef>
              <a:spcAft>
                <a:spcPts val="0"/>
              </a:spcAft>
            </a:pPr>
            <a:r>
              <a:rPr lang="en-US" sz="2600" dirty="0">
                <a:solidFill>
                  <a:srgbClr val="FFFFFF"/>
                </a:solidFill>
              </a:rPr>
              <a:t>Decisions that need to be made based on Our analysis in Iowa and  Nebraska </a:t>
            </a:r>
          </a:p>
          <a:p>
            <a:pPr marL="0" lvl="0" indent="0" algn="l" defTabSz="914400">
              <a:spcBef>
                <a:spcPct val="0"/>
              </a:spcBef>
              <a:spcAft>
                <a:spcPts val="0"/>
              </a:spcAft>
            </a:pPr>
            <a:endParaRPr lang="en-US" sz="2600" dirty="0">
              <a:solidFill>
                <a:srgbClr val="FFFFFF"/>
              </a:solidFill>
            </a:endParaRPr>
          </a:p>
          <a:p>
            <a:pPr marL="0" lvl="0" indent="0" algn="l" defTabSz="914400">
              <a:spcBef>
                <a:spcPct val="0"/>
              </a:spcBef>
              <a:spcAft>
                <a:spcPts val="0"/>
              </a:spcAft>
            </a:pPr>
            <a:endParaRPr lang="en-US" sz="2600" dirty="0">
              <a:solidFill>
                <a:srgbClr val="FFFFFF"/>
              </a:solidFill>
            </a:endParaRPr>
          </a:p>
          <a:p>
            <a:pPr marL="0" lvl="0" indent="0" algn="l" defTabSz="914400">
              <a:spcBef>
                <a:spcPct val="0"/>
              </a:spcBef>
              <a:spcAft>
                <a:spcPts val="0"/>
              </a:spcAft>
            </a:pPr>
            <a:endParaRPr lang="en-US" sz="2600" dirty="0">
              <a:solidFill>
                <a:srgbClr val="FFFFFF"/>
              </a:solidFill>
            </a:endParaRPr>
          </a:p>
        </p:txBody>
      </p:sp>
      <p:pic>
        <p:nvPicPr>
          <p:cNvPr id="106" name="Picture 10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sp>
        <p:nvSpPr>
          <p:cNvPr id="93" name="Google Shape;93;p19"/>
          <p:cNvSpPr txBox="1">
            <a:spLocks noGrp="1"/>
          </p:cNvSpPr>
          <p:nvPr>
            <p:ph type="body" idx="1"/>
          </p:nvPr>
        </p:nvSpPr>
        <p:spPr>
          <a:xfrm>
            <a:off x="3476095" y="787271"/>
            <a:ext cx="4982105" cy="3568958"/>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600"/>
              </a:spcAft>
              <a:buSzPts val="1800"/>
              <a:buFont typeface="Arial" panose="020B0604020202020204" pitchFamily="34" charset="0"/>
              <a:buChar char="•"/>
            </a:pPr>
            <a:r>
              <a:rPr lang="en-US" dirty="0"/>
              <a:t>Most facilities increased their speed of enrollment over the course of the study.</a:t>
            </a:r>
          </a:p>
          <a:p>
            <a:pPr marL="457200" lvl="0" indent="-228600" defTabSz="914400">
              <a:spcBef>
                <a:spcPts val="0"/>
              </a:spcBef>
              <a:spcAft>
                <a:spcPts val="600"/>
              </a:spcAft>
              <a:buSzPts val="1800"/>
              <a:buFont typeface="Arial" panose="020B0604020202020204" pitchFamily="34" charset="0"/>
              <a:buChar char="•"/>
            </a:pPr>
            <a:r>
              <a:rPr lang="en-US" dirty="0"/>
              <a:t>A significant number of facilities had unchanged enrollment times. </a:t>
            </a:r>
          </a:p>
          <a:p>
            <a:pPr marL="457200" lvl="0" indent="-228600" defTabSz="914400">
              <a:spcBef>
                <a:spcPts val="0"/>
              </a:spcBef>
              <a:spcAft>
                <a:spcPts val="600"/>
              </a:spcAft>
              <a:buSzPts val="1800"/>
              <a:buFont typeface="Arial" panose="020B0604020202020204" pitchFamily="34" charset="0"/>
              <a:buChar char="•"/>
            </a:pPr>
            <a:r>
              <a:rPr lang="en-US" dirty="0"/>
              <a:t>A significant number of facilities stopped conducting events over the course of the study.</a:t>
            </a:r>
          </a:p>
        </p:txBody>
      </p:sp>
      <p:pic>
        <p:nvPicPr>
          <p:cNvPr id="108" name="Picture 10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110100"/>
            <a:ext cx="8520600" cy="424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61111"/>
              <a:buFont typeface="Arial"/>
              <a:buNone/>
            </a:pPr>
            <a:r>
              <a:rPr lang="en-US" sz="1800" dirty="0">
                <a:solidFill>
                  <a:schemeClr val="dk2"/>
                </a:solidFill>
              </a:rPr>
              <a:t>                    Review made based on Our analysis in Nebraska</a:t>
            </a:r>
          </a:p>
          <a:p>
            <a:pPr marL="0" lvl="0" indent="0" algn="l" rtl="0">
              <a:spcBef>
                <a:spcPts val="1200"/>
              </a:spcBef>
              <a:spcAft>
                <a:spcPts val="0"/>
              </a:spcAft>
              <a:buNone/>
            </a:pPr>
            <a:endParaRPr lang="en-US" dirty="0"/>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a:p>
        </p:txBody>
      </p:sp>
      <p:pic>
        <p:nvPicPr>
          <p:cNvPr id="100" name="Google Shape;100;p20"/>
          <p:cNvPicPr preferRelativeResize="0"/>
          <p:nvPr/>
        </p:nvPicPr>
        <p:blipFill>
          <a:blip r:embed="rId3">
            <a:alphaModFix/>
          </a:blip>
          <a:stretch>
            <a:fillRect/>
          </a:stretch>
        </p:blipFill>
        <p:spPr>
          <a:xfrm>
            <a:off x="0" y="471876"/>
            <a:ext cx="9144000" cy="449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78650"/>
            <a:ext cx="8520600" cy="440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61111"/>
              <a:buFont typeface="Arial"/>
              <a:buNone/>
            </a:pPr>
            <a:r>
              <a:rPr lang="en" sz="1800" dirty="0">
                <a:solidFill>
                  <a:schemeClr val="dk2"/>
                </a:solidFill>
              </a:rPr>
              <a:t>                              Review made based on Our analysis in Iowa</a:t>
            </a:r>
            <a:endParaRPr sz="1800" dirty="0">
              <a:solidFill>
                <a:schemeClr val="dk2"/>
              </a:solidFill>
            </a:endParaRPr>
          </a:p>
          <a:p>
            <a:pPr marL="0" lvl="0" indent="0" algn="l" rtl="0">
              <a:spcBef>
                <a:spcPts val="1200"/>
              </a:spcBef>
              <a:spcAft>
                <a:spcPts val="0"/>
              </a:spcAft>
              <a:buNone/>
            </a:pPr>
            <a:endParaRPr dirty="0"/>
          </a:p>
          <a:p>
            <a:pPr marL="0" lvl="0" indent="0" algn="l" rtl="0">
              <a:spcBef>
                <a:spcPts val="0"/>
              </a:spcBef>
              <a:spcAft>
                <a:spcPts val="0"/>
              </a:spcAft>
              <a:buNone/>
            </a:pPr>
            <a:endParaRPr sz="1800" dirty="0">
              <a:solidFill>
                <a:schemeClr val="dk2"/>
              </a:solidFill>
            </a:endParaRPr>
          </a:p>
        </p:txBody>
      </p:sp>
      <p:sp>
        <p:nvSpPr>
          <p:cNvPr id="106" name="Google Shape;106;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7" name="Google Shape;107;p21"/>
          <p:cNvPicPr preferRelativeResize="0"/>
          <p:nvPr/>
        </p:nvPicPr>
        <p:blipFill>
          <a:blip r:embed="rId3">
            <a:alphaModFix/>
          </a:blip>
          <a:stretch>
            <a:fillRect/>
          </a:stretch>
        </p:blipFill>
        <p:spPr>
          <a:xfrm>
            <a:off x="0" y="519049"/>
            <a:ext cx="9144000" cy="4638675"/>
          </a:xfrm>
          <a:prstGeom prst="rect">
            <a:avLst/>
          </a:prstGeom>
          <a:noFill/>
          <a:ln>
            <a:noFill/>
          </a:ln>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{3955ADEC-0F9E-254C-B345-A39324162117}tf10001073</Template>
  <TotalTime>24</TotalTime>
  <Words>854</Words>
  <Application>Microsoft Macintosh PowerPoint</Application>
  <PresentationFormat>On-screen Show (16:9)</PresentationFormat>
  <Paragraphs>48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Proxima Nova</vt:lpstr>
      <vt:lpstr>Tw Cen MT</vt:lpstr>
      <vt:lpstr>Droplet</vt:lpstr>
      <vt:lpstr>HFS -Analytics</vt:lpstr>
      <vt:lpstr>Research Question #1 (Sai)</vt:lpstr>
      <vt:lpstr>Research Question #2 (Chad)</vt:lpstr>
      <vt:lpstr>Research Question #3 (Rhonda)</vt:lpstr>
      <vt:lpstr>What kinds of data cleaning choices we made to focus our analysis?</vt:lpstr>
      <vt:lpstr>The limitations of the data (e.g., what you can or can't assume/interpret)?</vt:lpstr>
      <vt:lpstr>Decisions that need to be made based on Our analysis in Iowa and  Nebraska    </vt:lpstr>
      <vt:lpstr>                    Review made based on Our analysis in Nebraska </vt:lpstr>
      <vt:lpstr>                              Review made based on Our analysis in Iowa  </vt:lpstr>
      <vt:lpstr>Why?.. </vt:lpstr>
      <vt:lpstr>Our results and interpretations of the data?</vt:lpstr>
      <vt:lpstr>What decisions should be made based on Our analysis? </vt:lpstr>
      <vt:lpstr>Ethnicity by Location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HFS -Analytics</dc:title>
  <cp:lastModifiedBy>Chad Crowe</cp:lastModifiedBy>
  <cp:revision>21</cp:revision>
  <dcterms:modified xsi:type="dcterms:W3CDTF">2021-12-05T18:49:20Z</dcterms:modified>
</cp:coreProperties>
</file>