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8C9F00-B8E9-E238-AFA0-393E14CC2B20}" v="6" dt="2022-08-23T09:28:42.828"/>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81" d="100"/>
          <a:sy n="81" d="100"/>
        </p:scale>
        <p:origin x="706" y="4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BABU, CHEEMALADINNE" userId="S::cheemaladinne.haribabu@capgemini.com::6ad93a5d-6103-46b3-9535-25d14abb51ec" providerId="AD" clId="Web-{7C8C9F00-B8E9-E238-AFA0-393E14CC2B20}"/>
    <pc:docChg chg="modSld">
      <pc:chgData name="HARIBABU, CHEEMALADINNE" userId="S::cheemaladinne.haribabu@capgemini.com::6ad93a5d-6103-46b3-9535-25d14abb51ec" providerId="AD" clId="Web-{7C8C9F00-B8E9-E238-AFA0-393E14CC2B20}" dt="2022-08-23T09:28:42.828" v="3" actId="20577"/>
      <pc:docMkLst>
        <pc:docMk/>
      </pc:docMkLst>
      <pc:sldChg chg="modSp">
        <pc:chgData name="HARIBABU, CHEEMALADINNE" userId="S::cheemaladinne.haribabu@capgemini.com::6ad93a5d-6103-46b3-9535-25d14abb51ec" providerId="AD" clId="Web-{7C8C9F00-B8E9-E238-AFA0-393E14CC2B20}" dt="2022-08-23T09:28:42.828" v="3" actId="20577"/>
        <pc:sldMkLst>
          <pc:docMk/>
          <pc:sldMk cId="0" sldId="1989"/>
        </pc:sldMkLst>
        <pc:spChg chg="mod">
          <ac:chgData name="HARIBABU, CHEEMALADINNE" userId="S::cheemaladinne.haribabu@capgemini.com::6ad93a5d-6103-46b3-9535-25d14abb51ec" providerId="AD" clId="Web-{7C8C9F00-B8E9-E238-AFA0-393E14CC2B20}" dt="2022-08-23T09:28:42.828" v="3" actId="20577"/>
          <ac:spMkLst>
            <pc:docMk/>
            <pc:sldMk cId="0" sldId="1989"/>
            <ac:spMk id="7175" creationId="{00000000-0000-0000-0000-000000000000}"/>
          </ac:spMkLst>
        </pc:spChg>
      </pc:sldChg>
    </pc:docChg>
  </pc:docChgLst>
  <pc:docChgLst>
    <pc:chgData clId="Web-{7C8C9F00-B8E9-E238-AFA0-393E14CC2B20}"/>
    <pc:docChg chg="modSld">
      <pc:chgData name="" userId="" providerId="" clId="Web-{7C8C9F00-B8E9-E238-AFA0-393E14CC2B20}" dt="2022-08-23T09:28:10.483" v="1" actId="20577"/>
      <pc:docMkLst>
        <pc:docMk/>
      </pc:docMkLst>
      <pc:sldChg chg="modSp">
        <pc:chgData name="" userId="" providerId="" clId="Web-{7C8C9F00-B8E9-E238-AFA0-393E14CC2B20}" dt="2022-08-23T09:28:10.483" v="1" actId="20577"/>
        <pc:sldMkLst>
          <pc:docMk/>
          <pc:sldMk cId="0" sldId="1989"/>
        </pc:sldMkLst>
        <pc:spChg chg="mod">
          <ac:chgData name="" userId="" providerId="" clId="Web-{7C8C9F00-B8E9-E238-AFA0-393E14CC2B20}" dt="2022-08-23T09:28:10.483" v="1" actId="20577"/>
          <ac:spMkLst>
            <pc:docMk/>
            <pc:sldMk cId="0" sldId="1989"/>
            <ac:spMk id="7175"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27/09/2022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27/09/2022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1" name="think-cell Slide" r:id="rId6" imgW="360" imgH="360" progId="">
                  <p:embed/>
                </p:oleObj>
              </mc:Choice>
              <mc:Fallback>
                <p:oleObj name="think-cell Slide" r:id="rId6" imgW="360" imgH="360" progId="">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5" name="think-cell Slide" r:id="rId4" imgW="360" imgH="360" progId="">
                  <p:embed/>
                </p:oleObj>
              </mc:Choice>
              <mc:Fallback>
                <p:oleObj name="think-cell Slide" r:id="rId4" imgW="360" imgH="360" progId="">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9" name="think-cell Slide" r:id="rId4" imgW="360" imgH="360" progId="">
                  <p:embed/>
                </p:oleObj>
              </mc:Choice>
              <mc:Fallback>
                <p:oleObj name="think-cell Slide" r:id="rId4" imgW="360" imgH="360" progId="">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3" name="think-cell Slide" r:id="rId4" imgW="360" imgH="360" progId="">
                  <p:embed/>
                </p:oleObj>
              </mc:Choice>
              <mc:Fallback>
                <p:oleObj name="think-cell Slide" r:id="rId4" imgW="360" imgH="360" progId="">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xmlns=""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5" name="think-cell Slide" r:id="rId7" imgW="360" imgH="360" progId="">
                  <p:embed/>
                </p:oleObj>
              </mc:Choice>
              <mc:Fallback>
                <p:oleObj name="think-cell Slide" r:id="rId7" imgW="360" imgH="360" progId="">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1" name="think-cell Slide" r:id="rId4" imgW="360" imgH="360" progId="">
                  <p:embed/>
                </p:oleObj>
              </mc:Choice>
              <mc:Fallback>
                <p:oleObj name="think-cell Slide" r:id="rId4" imgW="360" imgH="360" progId="">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5" name="think-cell Slide" r:id="rId4" imgW="360" imgH="360" progId="">
                  <p:embed/>
                </p:oleObj>
              </mc:Choice>
              <mc:Fallback>
                <p:oleObj name="think-cell Slide" r:id="rId4" imgW="360" imgH="360" progId="">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9" name="think-cell Slide" r:id="rId4" imgW="360" imgH="360" progId="">
                  <p:embed/>
                </p:oleObj>
              </mc:Choice>
              <mc:Fallback>
                <p:oleObj name="think-cell Slide" r:id="rId4" imgW="360" imgH="360" progId="">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099" name="think-cell Slide" r:id="rId7" imgW="360" imgH="360" progId="">
                  <p:embed/>
                </p:oleObj>
              </mc:Choice>
              <mc:Fallback>
                <p:oleObj name="think-cell Slide" r:id="rId7" imgW="360" imgH="360" progId="">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3" name="think-cell Slide" r:id="rId9" imgW="360" imgH="360" progId="">
                  <p:embed/>
                </p:oleObj>
              </mc:Choice>
              <mc:Fallback>
                <p:oleObj name="think-cell Slide" r:id="rId9" imgW="360" imgH="360" progId="">
                  <p:embed/>
                  <p:pic>
                    <p:nvPicPr>
                      <p:cNvPr id="0"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47" name="think-cell Slide" r:id="rId5" imgW="360" imgH="360" progId="">
                  <p:embed/>
                </p:oleObj>
              </mc:Choice>
              <mc:Fallback>
                <p:oleObj name="think-cell Slide" r:id="rId5" imgW="360" imgH="360" progId="">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1" name="think-cell Slide" r:id="rId4" imgW="360" imgH="360" progId="">
                  <p:embed/>
                </p:oleObj>
              </mc:Choice>
              <mc:Fallback>
                <p:oleObj name="think-cell Slide" r:id="rId4" imgW="360" imgH="360" progId="">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pPr/>
              <a:t>9/27/2022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7" name="think-cell Slide" r:id="rId25" imgW="360" imgH="360" progId="">
                  <p:embed/>
                </p:oleObj>
              </mc:Choice>
              <mc:Fallback>
                <p:oleObj name="think-cell Slide" r:id="rId25" imgW="360" imgH="360" progId="">
                  <p:embed/>
                  <p:pic>
                    <p:nvPicPr>
                      <p:cNvPr id="0" name="Picture 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7" name="think-cell Slide" r:id="rId14" imgW="360" imgH="360" progId="">
                  <p:embed/>
                </p:oleObj>
              </mc:Choice>
              <mc:Fallback>
                <p:oleObj name="think-cell Slide" r:id="rId14" imgW="360" imgH="360" progId="">
                  <p:embed/>
                  <p:pic>
                    <p:nvPicPr>
                      <p:cNvPr id="0"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aikrishnakathroji"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screenrec.com/share/6QhOgkBlAI" TargetMode="External"/><Relationship Id="rId5" Type="http://schemas.openxmlformats.org/officeDocument/2006/relationships/image" Target="../media/image14.JP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283136205"/>
              </p:ext>
            </p:extLst>
          </p:nvPr>
        </p:nvGraphicFramePr>
        <p:xfrm>
          <a:off x="9241790" y="1214757"/>
          <a:ext cx="2950210" cy="5666800"/>
        </p:xfrm>
        <a:graphic>
          <a:graphicData uri="http://schemas.openxmlformats.org/drawingml/2006/table">
            <a:tbl>
              <a:tblPr firstRow="1" bandRow="1">
                <a:tableStyleId>{0E3FDE45-AF77-4B5C-9715-49D594BDF05E}</a:tableStyleId>
              </a:tblPr>
              <a:tblGrid>
                <a:gridCol w="673521">
                  <a:extLst>
                    <a:ext uri="{9D8B030D-6E8A-4147-A177-3AD203B41FA5}">
                      <a16:colId xmlns:a16="http://schemas.microsoft.com/office/drawing/2014/main" val="20000"/>
                    </a:ext>
                  </a:extLst>
                </a:gridCol>
                <a:gridCol w="2276689">
                  <a:extLst>
                    <a:ext uri="{9D8B030D-6E8A-4147-A177-3AD203B41FA5}">
                      <a16:colId xmlns:a16="http://schemas.microsoft.com/office/drawing/2014/main" val="20001"/>
                    </a:ext>
                  </a:extLst>
                </a:gridCol>
              </a:tblGrid>
              <a:tr h="541717">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0"/>
                  </a:ext>
                </a:extLst>
              </a:tr>
              <a:tr h="489077">
                <a:tc>
                  <a:txBody>
                    <a:bodyPr/>
                    <a:lstStyle/>
                    <a:p>
                      <a:r>
                        <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C#</a:t>
                      </a:r>
                    </a:p>
                  </a:txBody>
                  <a:tcPr/>
                </a:tc>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C#Basics, OOPS, Generics, Collections, Arrays.</a:t>
                      </a:r>
                    </a:p>
                  </a:txBody>
                  <a:tcPr/>
                </a:tc>
                <a:extLst>
                  <a:ext uri="{0D108BD9-81ED-4DB2-BD59-A6C34878D82A}">
                    <a16:rowId xmlns:a16="http://schemas.microsoft.com/office/drawing/2014/main" val="236619847"/>
                  </a:ext>
                </a:extLst>
              </a:tr>
              <a:tr h="502195">
                <a:tc>
                  <a:txBody>
                    <a:bodyPr/>
                    <a:lstStyle/>
                    <a:p>
                      <a:r>
                        <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a:t>
                      </a:r>
                    </a:p>
                  </a:txBody>
                  <a:tcPr/>
                </a:tc>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ADO.NET,ASP.NET with MVC5 and WEB API, Entity Framework</a:t>
                      </a:r>
                    </a:p>
                  </a:txBody>
                  <a:tcPr/>
                </a:tc>
                <a:extLst>
                  <a:ext uri="{0D108BD9-81ED-4DB2-BD59-A6C34878D82A}">
                    <a16:rowId xmlns:a16="http://schemas.microsoft.com/office/drawing/2014/main" val="2362141945"/>
                  </a:ext>
                </a:extLst>
              </a:tr>
              <a:tr h="21066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dirty="0" smtClean="0">
                          <a:ln>
                            <a:noFill/>
                          </a:ln>
                          <a:solidFill>
                            <a:prstClr val="black"/>
                          </a:solidFill>
                          <a:effectLst/>
                          <a:uLnTx/>
                          <a:uFillTx/>
                          <a:latin typeface="Verdana" panose="020B0604030504040204" pitchFamily="34" charset="0"/>
                          <a:ea typeface="+mn-ea"/>
                          <a:cs typeface="+mn-cs"/>
                        </a:rPr>
                        <a:t>Python</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1000" b="0" i="0" u="none" strike="noStrike" kern="1200" cap="none" spc="0" normalizeH="0" baseline="0" smtClean="0">
                          <a:ln>
                            <a:noFill/>
                          </a:ln>
                          <a:solidFill>
                            <a:prstClr val="black"/>
                          </a:solidFill>
                          <a:effectLst/>
                          <a:uLnTx/>
                          <a:uFillTx/>
                          <a:latin typeface="Verdana" panose="020B0604030504040204" pitchFamily="34" charset="0"/>
                          <a:ea typeface="+mn-ea"/>
                          <a:cs typeface="+mn-cs"/>
                        </a:rPr>
                        <a:t>Machine Learning</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1"/>
                  </a:ext>
                </a:extLst>
              </a:tr>
              <a:tr h="662098">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800" u="none" strike="noStrike" kern="1200" cap="none" spc="0" normalizeH="0" baseline="0" noProof="0" dirty="0">
                        <a:ln>
                          <a:noFill/>
                        </a:ln>
                        <a:effectLst/>
                        <a:uLnTx/>
                        <a:uFillTx/>
                      </a:endParaRPr>
                    </a:p>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Version Control Tool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sz="10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000" dirty="0">
                          <a:solidFill>
                            <a:schemeClr val="tx1"/>
                          </a:solidFill>
                        </a:rPr>
                        <a:t>Git, GitHub, Branches, Merging</a:t>
                      </a:r>
                    </a:p>
                  </a:txBody>
                  <a:tcPr/>
                </a:tc>
                <a:extLst>
                  <a:ext uri="{0D108BD9-81ED-4DB2-BD59-A6C34878D82A}">
                    <a16:rowId xmlns:a16="http://schemas.microsoft.com/office/drawing/2014/main" val="10002"/>
                  </a:ext>
                </a:extLst>
              </a:tr>
              <a:tr h="496574">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dirty="0">
                          <a:ln>
                            <a:noFill/>
                          </a:ln>
                          <a:solidFill>
                            <a:schemeClr val="tx1"/>
                          </a:solidFill>
                          <a:effectLst/>
                          <a:uLnTx/>
                          <a:uFillTx/>
                          <a:latin typeface="+mn-lt"/>
                          <a:ea typeface="+mn-ea"/>
                          <a:cs typeface="+mn-cs"/>
                        </a:rPr>
                        <a:t>Components, Services, Modules, Routing, Forms &amp; Validation.</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700" dirty="0">
                        <a:solidFill>
                          <a:schemeClr val="tx1"/>
                        </a:solidFill>
                      </a:endParaRPr>
                    </a:p>
                  </a:txBody>
                  <a:tcPr/>
                </a:tc>
                <a:extLst>
                  <a:ext uri="{0D108BD9-81ED-4DB2-BD59-A6C34878D82A}">
                    <a16:rowId xmlns:a16="http://schemas.microsoft.com/office/drawing/2014/main" val="10003"/>
                  </a:ext>
                </a:extLst>
              </a:tr>
              <a:tr h="49657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dirty="0">
                          <a:ln>
                            <a:noFill/>
                          </a:ln>
                          <a:solidFill>
                            <a:schemeClr val="tx1"/>
                          </a:solidFill>
                          <a:effectLst/>
                          <a:uLnTx/>
                          <a:uFillTx/>
                          <a:latin typeface="+mn-lt"/>
                          <a:ea typeface="+mn-ea"/>
                          <a:cs typeface="+mn-cs"/>
                        </a:rPr>
                        <a:t>HTML 5 &amp; CSS 3,JavaScript, ES6 &amp; TypeScript ,Bootstrap</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4"/>
                  </a:ext>
                </a:extLst>
              </a:tr>
              <a:tr h="327984">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Sql</a:t>
                      </a:r>
                    </a:p>
                  </a:txBody>
                  <a:tcPr/>
                </a:tc>
                <a:tc>
                  <a:txBody>
                    <a:bodyPr/>
                    <a:lstStyle/>
                    <a:p>
                      <a:pPr marL="0" lvl="1" indent="0" algn="l" defTabSz="914400" rtl="0" eaLnBrk="1" latinLnBrk="0" hangingPunct="1">
                        <a:buFont typeface="Arial" panose="020B0604020202020204" pitchFamily="34" charset="0"/>
                        <a:buNone/>
                      </a:pPr>
                      <a:r>
                        <a:rPr kumimoji="0" lang="en-US" sz="1000" u="none" strike="noStrike" kern="1200" cap="none" spc="0" normalizeH="0" baseline="0" dirty="0" err="1">
                          <a:ln>
                            <a:noFill/>
                          </a:ln>
                          <a:solidFill>
                            <a:schemeClr val="tx1"/>
                          </a:solidFill>
                          <a:effectLst/>
                          <a:uLnTx/>
                          <a:uFillTx/>
                          <a:latin typeface="+mn-lt"/>
                          <a:ea typeface="+mn-ea"/>
                          <a:cs typeface="+mn-cs"/>
                        </a:rPr>
                        <a:t>Sql</a:t>
                      </a:r>
                      <a:r>
                        <a:rPr kumimoji="0" lang="en-US" sz="1000" u="none" strike="noStrike" kern="1200" cap="none" spc="0" normalizeH="0" baseline="0" dirty="0">
                          <a:ln>
                            <a:noFill/>
                          </a:ln>
                          <a:solidFill>
                            <a:schemeClr val="tx1"/>
                          </a:solidFill>
                          <a:effectLst/>
                          <a:uLnTx/>
                          <a:uFillTx/>
                          <a:latin typeface="+mn-lt"/>
                          <a:ea typeface="+mn-ea"/>
                          <a:cs typeface="+mn-cs"/>
                        </a:rPr>
                        <a:t> database</a:t>
                      </a:r>
                    </a:p>
                  </a:txBody>
                  <a:tcPr/>
                </a:tc>
                <a:extLst>
                  <a:ext uri="{0D108BD9-81ED-4DB2-BD59-A6C34878D82A}">
                    <a16:rowId xmlns:a16="http://schemas.microsoft.com/office/drawing/2014/main" val="10005"/>
                  </a:ext>
                </a:extLst>
              </a:tr>
              <a:tr h="496574">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SSMS, Visual Studio, Visual Studio Code</a:t>
                      </a:r>
                    </a:p>
                    <a:p>
                      <a:pPr marL="0" lvl="1" indent="0" algn="l" defTabSz="914400" rtl="0" eaLnBrk="1" latinLnBrk="0" hangingPunct="1">
                        <a:buFont typeface="Arial" panose="020B0604020202020204" pitchFamily="34" charset="0"/>
                        <a:buNone/>
                      </a:pP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6"/>
                  </a:ext>
                </a:extLst>
              </a:tr>
              <a:tr h="34609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Self Learning</a:t>
                      </a:r>
                    </a:p>
                  </a:txBody>
                  <a:tcPr/>
                </a:tc>
                <a:extLst>
                  <a:ext uri="{0D108BD9-81ED-4DB2-BD59-A6C34878D82A}">
                    <a16:rowId xmlns:a16="http://schemas.microsoft.com/office/drawing/2014/main" val="10007"/>
                  </a:ext>
                </a:extLst>
              </a:tr>
              <a:tr h="381899">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10008"/>
                  </a:ext>
                </a:extLst>
              </a:tr>
              <a:tr h="255138">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9"/>
                  </a:ext>
                </a:extLst>
              </a:tr>
              <a:tr h="395110">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10"/>
                  </a:ext>
                </a:extLst>
              </a:tr>
            </a:tbl>
          </a:graphicData>
        </a:graphic>
      </p:graphicFrame>
      <p:sp>
        <p:nvSpPr>
          <p:cNvPr id="7170" name="Text Placeholder 18"/>
          <p:cNvSpPr>
            <a:spLocks noGrp="1"/>
          </p:cNvSpPr>
          <p:nvPr>
            <p:ph type="body" sz="quarter" idx="36"/>
          </p:nvPr>
        </p:nvSpPr>
        <p:spPr>
          <a:xfrm>
            <a:off x="4837113" y="2960181"/>
            <a:ext cx="4008437" cy="2932738"/>
          </a:xfrm>
        </p:spPr>
        <p:txBody>
          <a:bodyPr/>
          <a:lstStyle/>
          <a:p>
            <a:pPr>
              <a:lnSpc>
                <a:spcPct val="114000"/>
              </a:lnSpc>
            </a:pPr>
            <a:r>
              <a:rPr lang="en-US" altLang="en-US" b="1" dirty="0"/>
              <a:t>Online Hotel Management System   </a:t>
            </a:r>
            <a:r>
              <a:rPr lang="en-US" altLang="en-US" dirty="0"/>
              <a:t>[</a:t>
            </a:r>
            <a:r>
              <a:rPr kumimoji="0" lang="en-IN" altLang="en-US"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Video Profile]</a:t>
            </a:r>
            <a:endParaRPr lang="en-US" altLang="en-US" b="1" dirty="0"/>
          </a:p>
          <a:p>
            <a:pPr eaLnBrk="1" hangingPunct="1">
              <a:lnSpc>
                <a:spcPct val="114000"/>
              </a:lnSpc>
            </a:pPr>
            <a:r>
              <a:rPr lang="en-US" altLang="en-IN" dirty="0"/>
              <a:t>C</a:t>
            </a:r>
            <a:r>
              <a:rPr lang="en-IN" altLang="en-US" dirty="0"/>
              <a:t>ase study of </a:t>
            </a:r>
            <a:r>
              <a:rPr lang="en-US" altLang="en-IN" dirty="0"/>
              <a:t>Online </a:t>
            </a:r>
            <a:r>
              <a:rPr lang="en-US" altLang="en-IN" dirty="0">
                <a:sym typeface="+mn-ea"/>
              </a:rPr>
              <a:t>Hotel Management</a:t>
            </a:r>
            <a:r>
              <a:rPr lang="en-US" altLang="en-US" dirty="0">
                <a:sym typeface="+mn-ea"/>
              </a:rPr>
              <a:t> System </a:t>
            </a:r>
            <a:r>
              <a:rPr lang="en-IN" altLang="en-US" dirty="0"/>
              <a:t>along with </a:t>
            </a:r>
            <a:r>
              <a:rPr lang="en-US" altLang="en-IN" dirty="0"/>
              <a:t>API Gateway</a:t>
            </a:r>
            <a:r>
              <a:rPr lang="en-IN" altLang="en-US" dirty="0"/>
              <a:t>, Swagger</a:t>
            </a:r>
            <a:r>
              <a:rPr lang="en-US" altLang="en-IN" dirty="0"/>
              <a:t>, </a:t>
            </a:r>
            <a:r>
              <a:rPr lang="en-IN" altLang="en-US" dirty="0"/>
              <a:t> and payment , responsive UI with </a:t>
            </a:r>
            <a:r>
              <a:rPr lang="en-US" altLang="en-IN" dirty="0"/>
              <a:t>HTML5,</a:t>
            </a:r>
            <a:r>
              <a:rPr lang="en-US" altLang="en-US" dirty="0"/>
              <a:t> CSS, Bootstrap and Angular used as User Interface.</a:t>
            </a:r>
            <a:endParaRPr lang="en-US" altLang="nl-NL" b="1" dirty="0"/>
          </a:p>
          <a:p>
            <a:pPr>
              <a:lnSpc>
                <a:spcPct val="114000"/>
              </a:lnSpc>
            </a:pPr>
            <a:endParaRPr lang="en-IN" altLang="nl-NL" b="1" dirty="0"/>
          </a:p>
          <a:p>
            <a:pPr>
              <a:lnSpc>
                <a:spcPct val="114000"/>
              </a:lnSpc>
            </a:pPr>
            <a:r>
              <a:rPr lang="en-IN" altLang="nl-NL" b="1" dirty="0"/>
              <a:t>Degreed :</a:t>
            </a:r>
          </a:p>
          <a:p>
            <a:pPr>
              <a:lnSpc>
                <a:spcPct val="114000"/>
              </a:lnSpc>
            </a:pPr>
            <a:r>
              <a:rPr lang="en-IN" altLang="en-US" dirty="0"/>
              <a:t>Successfully completed the degreed training in git, Sql</a:t>
            </a:r>
          </a:p>
          <a:p>
            <a:pPr eaLnBrk="1" hangingPunct="1">
              <a:lnSpc>
                <a:spcPct val="114000"/>
              </a:lnSpc>
            </a:pPr>
            <a:r>
              <a:rPr lang="en-US" altLang="nl-NL" dirty="0"/>
              <a:t>C#, .Net Core, Angular ,html , css</a:t>
            </a:r>
            <a:r>
              <a:rPr lang="en-US" altLang="nl-NL" b="1" dirty="0"/>
              <a:t>.</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r>
              <a:rPr lang="en-US" altLang="nl-NL" dirty="0"/>
              <a:t/>
            </a:r>
            <a:br>
              <a:rPr lang="en-US" altLang="nl-NL" dirty="0"/>
            </a:br>
            <a:r>
              <a:rPr lang="en-US" altLang="nl-NL" dirty="0"/>
              <a:t/>
            </a: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3" name="Text Placeholder 24"/>
          <p:cNvSpPr>
            <a:spLocks noGrp="1"/>
          </p:cNvSpPr>
          <p:nvPr>
            <p:ph type="body" sz="quarter" idx="47"/>
          </p:nvPr>
        </p:nvSpPr>
        <p:spPr>
          <a:xfrm>
            <a:off x="3226085" y="1571467"/>
            <a:ext cx="4317716" cy="339525"/>
          </a:xfrm>
        </p:spPr>
        <p:txBody>
          <a:bodyPr/>
          <a:lstStyle/>
          <a:p>
            <a:pPr eaLnBrk="1" hangingPunct="1"/>
            <a:r>
              <a:rPr lang="en-US" altLang="nl-NL" dirty="0">
                <a:solidFill>
                  <a:schemeClr val="accent2">
                    <a:lumMod val="60000"/>
                    <a:lumOff val="40000"/>
                  </a:schemeClr>
                </a:solidFill>
              </a:rPr>
              <a:t>sai-krishna.kathroji@capgemini.com</a:t>
            </a:r>
            <a:r>
              <a:rPr lang="nl-NL" altLang="nl-NL" dirty="0"/>
              <a:t> </a:t>
            </a:r>
          </a:p>
        </p:txBody>
      </p:sp>
      <p:sp>
        <p:nvSpPr>
          <p:cNvPr id="7174" name="Text Placeholder 25"/>
          <p:cNvSpPr>
            <a:spLocks noGrp="1"/>
          </p:cNvSpPr>
          <p:nvPr>
            <p:ph type="body" sz="quarter" idx="48"/>
          </p:nvPr>
        </p:nvSpPr>
        <p:spPr>
          <a:xfrm>
            <a:off x="3352483" y="1833246"/>
            <a:ext cx="2382837" cy="325437"/>
          </a:xfrm>
        </p:spPr>
        <p:txBody>
          <a:bodyPr/>
          <a:lstStyle/>
          <a:p>
            <a:pPr eaLnBrk="1" hangingPunct="1"/>
            <a:r>
              <a:rPr lang="nl-NL" altLang="nl-NL" dirty="0"/>
              <a:t>+91 8466045263</a:t>
            </a:r>
            <a:endParaRPr lang="en-US" altLang="nl-NL" dirty="0"/>
          </a:p>
        </p:txBody>
      </p:sp>
      <p:sp>
        <p:nvSpPr>
          <p:cNvPr id="7175" name="Text Placeholder 26"/>
          <p:cNvSpPr>
            <a:spLocks noGrp="1"/>
          </p:cNvSpPr>
          <p:nvPr>
            <p:ph type="body" sz="quarter" idx="50"/>
          </p:nvPr>
        </p:nvSpPr>
        <p:spPr>
          <a:xfrm>
            <a:off x="518736" y="2773544"/>
            <a:ext cx="3978346" cy="3894772"/>
          </a:xfrm>
        </p:spPr>
        <p:txBody>
          <a:bodyPr vert="horz" lIns="0" tIns="0" rIns="0" bIns="0" rtlCol="0" anchor="t">
            <a:noAutofit/>
          </a:bodyPr>
          <a:lstStyle/>
          <a:p>
            <a:r>
              <a:rPr lang="en-US" altLang="en-US" sz="1100" b="1" dirty="0"/>
              <a:t>Full Stack Developer</a:t>
            </a:r>
            <a:r>
              <a:rPr lang="en-US" dirty="0"/>
              <a:t> </a:t>
            </a:r>
          </a:p>
          <a:p>
            <a:pPr marL="171450" indent="-171450">
              <a:buFont typeface="Arial" panose="020B0604020202020204" pitchFamily="34" charset="0"/>
              <a:buChar char="•"/>
            </a:pPr>
            <a:r>
              <a:rPr lang="en-US" dirty="0"/>
              <a:t>Hands on experience on </a:t>
            </a:r>
            <a:r>
              <a:rPr lang="en-US" b="1" dirty="0"/>
              <a:t>C#,ADO.NET, LINQ, Entity framework, Sql Server, ASP.NET MVC5 with WEB API</a:t>
            </a:r>
            <a:endParaRPr lang="en-US" altLang="en-US" dirty="0">
              <a:sym typeface="+mn-ea"/>
            </a:endParaRPr>
          </a:p>
          <a:p>
            <a:pPr marL="171450" indent="-171450">
              <a:buFont typeface="Arial" panose="020B0604020202020204" pitchFamily="34" charset="0"/>
              <a:buChar char="•"/>
            </a:pPr>
            <a:r>
              <a:rPr lang="en-US" dirty="0">
                <a:sym typeface="+mn-ea"/>
              </a:rPr>
              <a:t>Knowledge on creating </a:t>
            </a:r>
            <a:r>
              <a:rPr lang="en-US" b="1" dirty="0">
                <a:sym typeface="+mn-ea"/>
              </a:rPr>
              <a:t>Single page Web</a:t>
            </a:r>
            <a:r>
              <a:rPr lang="en-US" dirty="0">
                <a:sym typeface="+mn-ea"/>
              </a:rPr>
              <a:t> Application in </a:t>
            </a:r>
            <a:r>
              <a:rPr lang="en-US" b="1" dirty="0">
                <a:sym typeface="+mn-ea"/>
              </a:rPr>
              <a:t>Angular .</a:t>
            </a:r>
            <a:endParaRPr lang="en-US" altLang="en-US" dirty="0"/>
          </a:p>
          <a:p>
            <a:pPr marL="171450" indent="-171450">
              <a:buFont typeface="Arial" panose="020B0604020202020204" pitchFamily="34" charset="0"/>
              <a:buChar char="•"/>
            </a:pPr>
            <a:r>
              <a:rPr lang="en-US" dirty="0">
                <a:sym typeface="+mn-ea"/>
              </a:rPr>
              <a:t>Knowledge on creating databases in </a:t>
            </a:r>
            <a:r>
              <a:rPr lang="en-US" b="1" dirty="0">
                <a:sym typeface="+mn-ea"/>
              </a:rPr>
              <a:t>SSMS</a:t>
            </a:r>
            <a:endParaRPr lang="en-US" b="1" dirty="0"/>
          </a:p>
          <a:p>
            <a:pPr marL="171450" indent="-171450">
              <a:buFont typeface="Arial" panose="020B0604020202020204" pitchFamily="34" charset="0"/>
              <a:buChar char="•"/>
            </a:pPr>
            <a:r>
              <a:rPr lang="en-US" dirty="0"/>
              <a:t>Having Knowledge on </a:t>
            </a:r>
            <a:r>
              <a:rPr lang="en-US" b="1" dirty="0"/>
              <a:t>Git</a:t>
            </a:r>
            <a:r>
              <a:rPr lang="en-US" dirty="0"/>
              <a:t> And </a:t>
            </a:r>
            <a:r>
              <a:rPr lang="en-US" b="1" dirty="0"/>
              <a:t>GitHub</a:t>
            </a:r>
          </a:p>
          <a:p>
            <a:pPr marL="171450" indent="-171450">
              <a:lnSpc>
                <a:spcPct val="113999"/>
              </a:lnSpc>
              <a:buFont typeface="Arial" panose="020B0604020202020204" pitchFamily="34" charset="0"/>
              <a:buChar char="•"/>
            </a:pPr>
            <a:endParaRPr lang="en-US" b="1" dirty="0">
              <a:ea typeface="Verdana"/>
            </a:endParaRPr>
          </a:p>
          <a:p>
            <a:pPr marL="171450" indent="-171450">
              <a:lnSpc>
                <a:spcPct val="113999"/>
              </a:lnSpc>
              <a:buFont typeface="Arial,Sans-Serif" panose="020B0604020202020204" pitchFamily="34" charset="0"/>
              <a:buChar char="•"/>
            </a:pPr>
            <a:r>
              <a:rPr lang="en-US" b="1" dirty="0">
                <a:ea typeface="Verdana"/>
              </a:rPr>
              <a:t>Certifications:</a:t>
            </a:r>
            <a:endParaRPr lang="en-US" dirty="0">
              <a:ea typeface="+mj-lt"/>
              <a:cs typeface="+mj-lt"/>
            </a:endParaRPr>
          </a:p>
          <a:p>
            <a:pPr marL="171450" indent="-171450">
              <a:lnSpc>
                <a:spcPct val="113999"/>
              </a:lnSpc>
              <a:buFont typeface="Arial,Sans-Serif" panose="020B0604020202020204" pitchFamily="34" charset="0"/>
              <a:buChar char="•"/>
            </a:pPr>
            <a:r>
              <a:rPr lang="en-US" dirty="0" smtClean="0">
                <a:ea typeface="Verdana"/>
              </a:rPr>
              <a:t>AZ-900</a:t>
            </a:r>
          </a:p>
          <a:p>
            <a:pPr marL="171450" indent="-171450">
              <a:lnSpc>
                <a:spcPct val="113999"/>
              </a:lnSpc>
              <a:buFont typeface="Arial,Sans-Serif" panose="020B0604020202020204" pitchFamily="34" charset="0"/>
              <a:buChar char="•"/>
            </a:pPr>
            <a:r>
              <a:rPr lang="en-US" dirty="0">
                <a:ea typeface="Verdana"/>
              </a:rPr>
              <a:t>AZ-104</a:t>
            </a:r>
            <a:endParaRPr lang="en-US" dirty="0">
              <a:ea typeface="+mj-lt"/>
              <a:cs typeface="+mj-lt"/>
            </a:endParaRPr>
          </a:p>
          <a:p>
            <a:pPr marL="171450" indent="-171450">
              <a:lnSpc>
                <a:spcPct val="113999"/>
              </a:lnSpc>
              <a:buFont typeface="Arial,Sans-Serif" panose="020B0604020202020204" pitchFamily="34" charset="0"/>
              <a:buChar char="•"/>
            </a:pPr>
            <a:r>
              <a:rPr lang="en-US" dirty="0">
                <a:ea typeface="Verdana"/>
              </a:rPr>
              <a:t>Agile software development</a:t>
            </a:r>
            <a:endParaRPr lang="en-US" dirty="0">
              <a:ea typeface="+mj-lt"/>
              <a:cs typeface="+mj-lt"/>
            </a:endParaRPr>
          </a:p>
          <a:p>
            <a:pPr marL="171450" indent="-171450">
              <a:lnSpc>
                <a:spcPct val="113999"/>
              </a:lnSpc>
              <a:buChar char="•"/>
            </a:pPr>
            <a:endParaRPr lang="en-US" dirty="0">
              <a:ea typeface="Verdana"/>
            </a:endParaRPr>
          </a:p>
          <a:p>
            <a:pPr marL="171450" indent="-171450">
              <a:buChar char="•"/>
            </a:pPr>
            <a:endParaRPr lang="en-US" b="1" dirty="0">
              <a:ea typeface="Verdana"/>
            </a:endParaRPr>
          </a:p>
          <a:p>
            <a:endParaRPr lang="en-US" altLang="nl-NL" dirty="0">
              <a:ea typeface="Verdana"/>
            </a:endParaRPr>
          </a:p>
          <a:p>
            <a:endParaRPr lang="en-US" altLang="nl-NL" dirty="0">
              <a:ea typeface="Verdana"/>
            </a:endParaRPr>
          </a:p>
        </p:txBody>
      </p:sp>
      <p:sp>
        <p:nvSpPr>
          <p:cNvPr id="7178" name="Text Placeholder 1"/>
          <p:cNvSpPr>
            <a:spLocks noGrp="1"/>
          </p:cNvSpPr>
          <p:nvPr>
            <p:ph type="body" sz="quarter" idx="41"/>
          </p:nvPr>
        </p:nvSpPr>
        <p:spPr>
          <a:xfrm>
            <a:off x="2468563" y="290513"/>
            <a:ext cx="6223000" cy="306387"/>
          </a:xfrm>
        </p:spPr>
        <p:txBody>
          <a:bodyPr/>
          <a:lstStyle/>
          <a:p>
            <a:r>
              <a:rPr lang="en-IN" altLang="en-IN" dirty="0"/>
              <a:t>SAIKRISHNA KATHROJI</a:t>
            </a:r>
            <a:endParaRPr lang="en-US" altLang="en-IN" dirty="0"/>
          </a:p>
        </p:txBody>
      </p:sp>
      <p:pic>
        <p:nvPicPr>
          <p:cNvPr id="7179" name="Picture 7">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a:t>
            </a:r>
          </a:p>
        </p:txBody>
      </p:sp>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08478" y="552736"/>
            <a:ext cx="2540634" cy="443198"/>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lang="en-US" altLang="nl-NL" sz="1000" dirty="0">
                <a:solidFill>
                  <a:prstClr val="black"/>
                </a:solidFill>
                <a:latin typeface="Verdana" panose="020B0604030504040204" pitchFamily="34" charset="0"/>
              </a:rPr>
              <a:t>Master of computer application</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2016 - 2019</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7" name="Text Placeholder 6">
            <a:extLst>
              <a:ext uri="{FF2B5EF4-FFF2-40B4-BE49-F238E27FC236}">
                <a16:creationId xmlns:a16="http://schemas.microsoft.com/office/drawing/2014/main" id="{08E729D8-92DF-42D1-9A4F-E6D621453A44}"/>
              </a:ext>
            </a:extLst>
          </p:cNvPr>
          <p:cNvSpPr>
            <a:spLocks noGrp="1"/>
          </p:cNvSpPr>
          <p:nvPr>
            <p:ph type="body" sz="quarter" idx="43"/>
          </p:nvPr>
        </p:nvSpPr>
        <p:spPr>
          <a:xfrm>
            <a:off x="3713163" y="1345271"/>
            <a:ext cx="2382837" cy="155076"/>
          </a:xfrm>
        </p:spPr>
        <p:txBody>
          <a:bodyPr/>
          <a:lstStyle/>
          <a:p>
            <a:r>
              <a:rPr lang="en-IN" dirty="0"/>
              <a:t>Bangalore</a:t>
            </a:r>
          </a:p>
        </p:txBody>
      </p:sp>
      <p:pic>
        <p:nvPicPr>
          <p:cNvPr id="8" name="Picture Placeholder 7"/>
          <p:cNvPicPr>
            <a:picLocks noGrp="1" noChangeAspect="1"/>
          </p:cNvPicPr>
          <p:nvPr>
            <p:ph type="pic" sz="quarter" idx="46"/>
          </p:nvPr>
        </p:nvPicPr>
        <p:blipFill rotWithShape="1">
          <a:blip r:embed="rId5">
            <a:extLst>
              <a:ext uri="{28A0092B-C50C-407E-A947-70E740481C1C}">
                <a14:useLocalDpi xmlns:a14="http://schemas.microsoft.com/office/drawing/2010/main" val="0"/>
              </a:ext>
            </a:extLst>
          </a:blip>
          <a:srcRect l="6037" t="2743" r="347" b="36638"/>
          <a:stretch/>
        </p:blipFill>
        <p:spPr>
          <a:xfrm>
            <a:off x="440045" y="260336"/>
            <a:ext cx="1623507" cy="1584488"/>
          </a:xfrm>
        </p:spPr>
      </p:pic>
      <p:pic>
        <p:nvPicPr>
          <p:cNvPr id="16" name="Picture 6" descr="Movie, play, video icon">
            <a:hlinkClick r:id="rId6"/>
            <a:extLst>
              <a:ext uri="{FF2B5EF4-FFF2-40B4-BE49-F238E27FC236}">
                <a16:creationId xmlns:a16="http://schemas.microsoft.com/office/drawing/2014/main" id="{D3A7EC4C-170C-4DBD-8E81-EC6CF2753EA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455025" y="2773544"/>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5A248773DC9D48BF09FA863687EDD5" ma:contentTypeVersion="2" ma:contentTypeDescription="Create a new document." ma:contentTypeScope="" ma:versionID="42c1056a85c3fb3ade343eee025f50f6">
  <xsd:schema xmlns:xsd="http://www.w3.org/2001/XMLSchema" xmlns:xs="http://www.w3.org/2001/XMLSchema" xmlns:p="http://schemas.microsoft.com/office/2006/metadata/properties" xmlns:ns2="23e0b11b-d854-4e13-b2dc-268ff2d1feba" targetNamespace="http://schemas.microsoft.com/office/2006/metadata/properties" ma:root="true" ma:fieldsID="b7c70e4f06a8a228146d59eef8ff01f1" ns2:_="">
    <xsd:import namespace="23e0b11b-d854-4e13-b2dc-268ff2d1feb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e0b11b-d854-4e13-b2dc-268ff2d1fe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3F7962A-AFCC-437E-9F95-15F719D2F2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e0b11b-d854-4e13-b2dc-268ff2d1fe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A5C22E-5216-4733-BC9D-0C61C175D54F}">
  <ds:schemaRefs>
    <ds:schemaRef ds:uri="http://schemas.microsoft.com/sharepoint/v3/contenttype/forms"/>
  </ds:schemaRefs>
</ds:datastoreItem>
</file>

<file path=customXml/itemProps3.xml><?xml version="1.0" encoding="utf-8"?>
<ds:datastoreItem xmlns:ds="http://schemas.openxmlformats.org/officeDocument/2006/customXml" ds:itemID="{C7CD8EA8-CE81-498D-B48C-901DD069B11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268</TotalTime>
  <Words>225</Words>
  <Application>Microsoft Office PowerPoint</Application>
  <PresentationFormat>Widescreen</PresentationFormat>
  <Paragraphs>61</Paragraphs>
  <Slides>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Arial</vt:lpstr>
      <vt:lpstr>Arial,Sans-Serif</vt:lpstr>
      <vt:lpstr>Helvetica Light</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HP</cp:lastModifiedBy>
  <cp:revision>133</cp:revision>
  <dcterms:created xsi:type="dcterms:W3CDTF">2020-09-22T06:24:00Z</dcterms:created>
  <dcterms:modified xsi:type="dcterms:W3CDTF">2022-09-27T12:32:31Z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