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.xml" ContentType="application/vnd.openxmlformats-officedocument.presentationml.notesSlide+xml"/>
  <Override PartName="/ppt/charts/chart8.xml" ContentType="application/vnd.openxmlformats-officedocument.drawingml.chart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2" r:id="rId1"/>
  </p:sldMasterIdLst>
  <p:notesMasterIdLst>
    <p:notesMasterId r:id="rId7"/>
  </p:notesMasterIdLst>
  <p:sldIdLst>
    <p:sldId id="271" r:id="rId2"/>
    <p:sldId id="697" r:id="rId3"/>
    <p:sldId id="283" r:id="rId4"/>
    <p:sldId id="287" r:id="rId5"/>
    <p:sldId id="69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0B0B"/>
    <a:srgbClr val="254169"/>
    <a:srgbClr val="7DDDFF"/>
    <a:srgbClr val="38619E"/>
    <a:srgbClr val="266DA2"/>
    <a:srgbClr val="B9B9B9"/>
    <a:srgbClr val="A32D92"/>
    <a:srgbClr val="96450E"/>
    <a:srgbClr val="38C3C1"/>
    <a:srgbClr val="2E9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7" d="100"/>
          <a:sy n="67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8.xlsx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554607667842645E-2"/>
          <c:y val="8.8971391096522509E-2"/>
          <c:w val="0.97544528922180018"/>
          <c:h val="0.822056917585094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54169"/>
            </a:solidFill>
            <a:ln w="38100">
              <a:solidFill>
                <a:srgbClr val="2B426C"/>
              </a:solidFill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Open Sans" panose="020B0606030504020204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6836-4F89-B8F7-F2DF338813C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1197" b="0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Open Sans" panose="020B0606030504020204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836-4F89-B8F7-F2DF338813C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1197" b="0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Open Sans" panose="020B0606030504020204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836-4F89-B8F7-F2DF338813C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1197" b="0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Open Sans" panose="020B0606030504020204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836-4F89-B8F7-F2DF338813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2019-01</c:v>
                </c:pt>
                <c:pt idx="1">
                  <c:v>2019-02</c:v>
                </c:pt>
                <c:pt idx="2">
                  <c:v>2019-03</c:v>
                </c:pt>
                <c:pt idx="3">
                  <c:v>2019-04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4931</c:v>
                </c:pt>
                <c:pt idx="1">
                  <c:v>5346</c:v>
                </c:pt>
                <c:pt idx="2">
                  <c:v>5701</c:v>
                </c:pt>
                <c:pt idx="3">
                  <c:v>3697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1E-4FA4-9D62-2816AC0C55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5"/>
        <c:overlap val="-16"/>
        <c:axId val="338031000"/>
        <c:axId val="338030016"/>
      </c:barChart>
      <c:catAx>
        <c:axId val="3380310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8030016"/>
        <c:crosses val="autoZero"/>
        <c:auto val="1"/>
        <c:lblAlgn val="ctr"/>
        <c:lblOffset val="100"/>
        <c:noMultiLvlLbl val="0"/>
      </c:catAx>
      <c:valAx>
        <c:axId val="3380300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8031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695225377469842E-2"/>
          <c:y val="0.1837101567507721"/>
          <c:w val="0.82467050416956633"/>
          <c:h val="0.7657892896684342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explosion val="2"/>
          <c:dPt>
            <c:idx val="0"/>
            <c:bubble3D val="0"/>
            <c:spPr>
              <a:solidFill>
                <a:srgbClr val="7DDDF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C8B-49E7-8FFB-78FB28F37B80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C8B-49E7-8FFB-78FB28F37B8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950-402A-8073-B484D70D2C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950-402A-8073-B484D70D2C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950-402A-8073-B484D70D2C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950-402A-8073-B484D70D2C4F}"/>
              </c:ext>
            </c:extLst>
          </c:dPt>
          <c:cat>
            <c:strRef>
              <c:f>Sheet1!$A$2:$A$7</c:f>
              <c:strCache>
                <c:ptCount val="6"/>
                <c:pt idx="0">
                  <c:v>NSW</c:v>
                </c:pt>
                <c:pt idx="1">
                  <c:v>VIC</c:v>
                </c:pt>
                <c:pt idx="2">
                  <c:v>QLD</c:v>
                </c:pt>
                <c:pt idx="3">
                  <c:v>WA</c:v>
                </c:pt>
                <c:pt idx="4">
                  <c:v>SA</c:v>
                </c:pt>
                <c:pt idx="5">
                  <c:v>Other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8090</c:v>
                </c:pt>
                <c:pt idx="1">
                  <c:v>4331</c:v>
                </c:pt>
                <c:pt idx="2">
                  <c:v>4234</c:v>
                </c:pt>
                <c:pt idx="3">
                  <c:v>1671</c:v>
                </c:pt>
                <c:pt idx="4">
                  <c:v>754</c:v>
                </c:pt>
                <c:pt idx="5">
                  <c:v>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8B-49E7-8FFB-78FB28F37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7DDDF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D2C-4BA4-8736-1C8EC2CE427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D2C-4BA4-8736-1C8EC2CE427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98.4</c:v>
                </c:pt>
                <c:pt idx="1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2C-4BA4-8736-1C8EC2CE42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explosion val="16"/>
          <c:dPt>
            <c:idx val="0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19-4865-8974-5AA0A1E951DA}"/>
              </c:ext>
            </c:extLst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719-4865-8974-5AA0A1E951DA}"/>
              </c:ext>
            </c:extLst>
          </c:dPt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9962</c:v>
                </c:pt>
                <c:pt idx="1">
                  <c:v>9713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719-4865-8974-5AA0A1E951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258222172771716E-2"/>
          <c:y val="0"/>
          <c:w val="0.90574177782722831"/>
          <c:h val="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bg1">
                  <a:lumMod val="9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AC27-435F-8F1A-904780C23301}"/>
              </c:ext>
            </c:extLst>
          </c:dPt>
          <c:dPt>
            <c:idx val="31"/>
            <c:marker>
              <c:symbol val="none"/>
            </c:marker>
            <c:bubble3D val="0"/>
            <c:spPr>
              <a:ln w="28575" cap="rnd">
                <a:solidFill>
                  <a:schemeClr val="bg1">
                    <a:lumMod val="95000"/>
                  </a:schemeClr>
                </a:solidFill>
                <a:round/>
              </a:ln>
              <a:effectLst>
                <a:outerShdw blurRad="50800" dist="50800" dir="6000000" algn="ctr" rotWithShape="0">
                  <a:srgbClr val="000000">
                    <a:alpha val="43137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E087-4FC6-8404-563021B7C90F}"/>
              </c:ext>
            </c:extLst>
          </c:dPt>
          <c:cat>
            <c:numRef>
              <c:f>Sheet1!$A$2:$A$119</c:f>
              <c:numCache>
                <c:formatCode>m/d/yyyy</c:formatCode>
                <c:ptCount val="118"/>
                <c:pt idx="0">
                  <c:v>43466</c:v>
                </c:pt>
                <c:pt idx="1">
                  <c:v>43467</c:v>
                </c:pt>
                <c:pt idx="2">
                  <c:v>43468</c:v>
                </c:pt>
                <c:pt idx="3">
                  <c:v>43469</c:v>
                </c:pt>
                <c:pt idx="4">
                  <c:v>43470</c:v>
                </c:pt>
                <c:pt idx="5">
                  <c:v>43471</c:v>
                </c:pt>
                <c:pt idx="6">
                  <c:v>43472</c:v>
                </c:pt>
                <c:pt idx="7">
                  <c:v>43473</c:v>
                </c:pt>
                <c:pt idx="8">
                  <c:v>43474</c:v>
                </c:pt>
                <c:pt idx="9">
                  <c:v>43475</c:v>
                </c:pt>
                <c:pt idx="10">
                  <c:v>43476</c:v>
                </c:pt>
                <c:pt idx="11">
                  <c:v>43477</c:v>
                </c:pt>
                <c:pt idx="12">
                  <c:v>43478</c:v>
                </c:pt>
                <c:pt idx="13">
                  <c:v>43479</c:v>
                </c:pt>
                <c:pt idx="14">
                  <c:v>43480</c:v>
                </c:pt>
                <c:pt idx="15">
                  <c:v>43481</c:v>
                </c:pt>
                <c:pt idx="16">
                  <c:v>43482</c:v>
                </c:pt>
                <c:pt idx="17">
                  <c:v>43483</c:v>
                </c:pt>
                <c:pt idx="18">
                  <c:v>43484</c:v>
                </c:pt>
                <c:pt idx="19">
                  <c:v>43485</c:v>
                </c:pt>
                <c:pt idx="20">
                  <c:v>43486</c:v>
                </c:pt>
                <c:pt idx="21">
                  <c:v>43487</c:v>
                </c:pt>
                <c:pt idx="22">
                  <c:v>43488</c:v>
                </c:pt>
                <c:pt idx="23">
                  <c:v>43489</c:v>
                </c:pt>
                <c:pt idx="24">
                  <c:v>43490</c:v>
                </c:pt>
                <c:pt idx="25">
                  <c:v>43491</c:v>
                </c:pt>
                <c:pt idx="26">
                  <c:v>43492</c:v>
                </c:pt>
                <c:pt idx="27">
                  <c:v>43493</c:v>
                </c:pt>
                <c:pt idx="28">
                  <c:v>43494</c:v>
                </c:pt>
                <c:pt idx="29">
                  <c:v>43495</c:v>
                </c:pt>
                <c:pt idx="30">
                  <c:v>43496</c:v>
                </c:pt>
                <c:pt idx="31">
                  <c:v>43497</c:v>
                </c:pt>
                <c:pt idx="32">
                  <c:v>43498</c:v>
                </c:pt>
                <c:pt idx="33">
                  <c:v>43499</c:v>
                </c:pt>
                <c:pt idx="34">
                  <c:v>43500</c:v>
                </c:pt>
                <c:pt idx="35">
                  <c:v>43501</c:v>
                </c:pt>
                <c:pt idx="36">
                  <c:v>43502</c:v>
                </c:pt>
                <c:pt idx="37">
                  <c:v>43503</c:v>
                </c:pt>
                <c:pt idx="38">
                  <c:v>43504</c:v>
                </c:pt>
                <c:pt idx="39">
                  <c:v>43505</c:v>
                </c:pt>
                <c:pt idx="40">
                  <c:v>43506</c:v>
                </c:pt>
                <c:pt idx="41">
                  <c:v>43507</c:v>
                </c:pt>
                <c:pt idx="42">
                  <c:v>43508</c:v>
                </c:pt>
                <c:pt idx="43">
                  <c:v>43509</c:v>
                </c:pt>
                <c:pt idx="44">
                  <c:v>43510</c:v>
                </c:pt>
                <c:pt idx="45">
                  <c:v>43511</c:v>
                </c:pt>
                <c:pt idx="46">
                  <c:v>43512</c:v>
                </c:pt>
                <c:pt idx="47">
                  <c:v>43513</c:v>
                </c:pt>
                <c:pt idx="48">
                  <c:v>43514</c:v>
                </c:pt>
                <c:pt idx="49">
                  <c:v>43515</c:v>
                </c:pt>
                <c:pt idx="50">
                  <c:v>43516</c:v>
                </c:pt>
                <c:pt idx="51">
                  <c:v>43517</c:v>
                </c:pt>
                <c:pt idx="52">
                  <c:v>43518</c:v>
                </c:pt>
                <c:pt idx="53">
                  <c:v>43519</c:v>
                </c:pt>
                <c:pt idx="54">
                  <c:v>43520</c:v>
                </c:pt>
                <c:pt idx="55">
                  <c:v>43521</c:v>
                </c:pt>
                <c:pt idx="56">
                  <c:v>43522</c:v>
                </c:pt>
                <c:pt idx="57">
                  <c:v>43523</c:v>
                </c:pt>
                <c:pt idx="58">
                  <c:v>43524</c:v>
                </c:pt>
                <c:pt idx="59">
                  <c:v>43525</c:v>
                </c:pt>
                <c:pt idx="60">
                  <c:v>43526</c:v>
                </c:pt>
                <c:pt idx="61">
                  <c:v>43527</c:v>
                </c:pt>
                <c:pt idx="62">
                  <c:v>43528</c:v>
                </c:pt>
                <c:pt idx="63">
                  <c:v>43529</c:v>
                </c:pt>
                <c:pt idx="64">
                  <c:v>43530</c:v>
                </c:pt>
                <c:pt idx="65">
                  <c:v>43531</c:v>
                </c:pt>
                <c:pt idx="66">
                  <c:v>43532</c:v>
                </c:pt>
                <c:pt idx="67">
                  <c:v>43533</c:v>
                </c:pt>
                <c:pt idx="68">
                  <c:v>43534</c:v>
                </c:pt>
                <c:pt idx="69">
                  <c:v>43535</c:v>
                </c:pt>
                <c:pt idx="70">
                  <c:v>43536</c:v>
                </c:pt>
                <c:pt idx="71">
                  <c:v>43537</c:v>
                </c:pt>
                <c:pt idx="72">
                  <c:v>43538</c:v>
                </c:pt>
                <c:pt idx="73">
                  <c:v>43539</c:v>
                </c:pt>
                <c:pt idx="74">
                  <c:v>43540</c:v>
                </c:pt>
                <c:pt idx="75">
                  <c:v>43541</c:v>
                </c:pt>
                <c:pt idx="76">
                  <c:v>43542</c:v>
                </c:pt>
                <c:pt idx="77">
                  <c:v>43543</c:v>
                </c:pt>
                <c:pt idx="78">
                  <c:v>43544</c:v>
                </c:pt>
                <c:pt idx="79">
                  <c:v>43545</c:v>
                </c:pt>
                <c:pt idx="80">
                  <c:v>43546</c:v>
                </c:pt>
                <c:pt idx="81">
                  <c:v>43547</c:v>
                </c:pt>
                <c:pt idx="82">
                  <c:v>43548</c:v>
                </c:pt>
                <c:pt idx="83">
                  <c:v>43549</c:v>
                </c:pt>
                <c:pt idx="84">
                  <c:v>43550</c:v>
                </c:pt>
                <c:pt idx="85">
                  <c:v>43551</c:v>
                </c:pt>
                <c:pt idx="86">
                  <c:v>43552</c:v>
                </c:pt>
                <c:pt idx="87">
                  <c:v>43553</c:v>
                </c:pt>
                <c:pt idx="88">
                  <c:v>43554</c:v>
                </c:pt>
                <c:pt idx="89">
                  <c:v>43555</c:v>
                </c:pt>
                <c:pt idx="90">
                  <c:v>43556</c:v>
                </c:pt>
                <c:pt idx="91">
                  <c:v>43557</c:v>
                </c:pt>
                <c:pt idx="92">
                  <c:v>43558</c:v>
                </c:pt>
                <c:pt idx="93">
                  <c:v>43559</c:v>
                </c:pt>
                <c:pt idx="94">
                  <c:v>43560</c:v>
                </c:pt>
                <c:pt idx="95">
                  <c:v>43561</c:v>
                </c:pt>
                <c:pt idx="96">
                  <c:v>43562</c:v>
                </c:pt>
                <c:pt idx="97">
                  <c:v>43563</c:v>
                </c:pt>
                <c:pt idx="98">
                  <c:v>43564</c:v>
                </c:pt>
                <c:pt idx="99">
                  <c:v>43565</c:v>
                </c:pt>
                <c:pt idx="100">
                  <c:v>43566</c:v>
                </c:pt>
                <c:pt idx="101">
                  <c:v>43567</c:v>
                </c:pt>
                <c:pt idx="102">
                  <c:v>43568</c:v>
                </c:pt>
                <c:pt idx="103">
                  <c:v>43569</c:v>
                </c:pt>
                <c:pt idx="104">
                  <c:v>43570</c:v>
                </c:pt>
                <c:pt idx="105">
                  <c:v>43571</c:v>
                </c:pt>
                <c:pt idx="106">
                  <c:v>43572</c:v>
                </c:pt>
                <c:pt idx="107">
                  <c:v>43573</c:v>
                </c:pt>
                <c:pt idx="108">
                  <c:v>43574</c:v>
                </c:pt>
                <c:pt idx="109">
                  <c:v>43575</c:v>
                </c:pt>
                <c:pt idx="110">
                  <c:v>43576</c:v>
                </c:pt>
                <c:pt idx="111">
                  <c:v>43577</c:v>
                </c:pt>
                <c:pt idx="112">
                  <c:v>43578</c:v>
                </c:pt>
                <c:pt idx="113">
                  <c:v>43579</c:v>
                </c:pt>
                <c:pt idx="114">
                  <c:v>43580</c:v>
                </c:pt>
                <c:pt idx="115">
                  <c:v>43581</c:v>
                </c:pt>
                <c:pt idx="116">
                  <c:v>43582</c:v>
                </c:pt>
                <c:pt idx="117">
                  <c:v>43583</c:v>
                </c:pt>
              </c:numCache>
            </c:numRef>
          </c:cat>
          <c:val>
            <c:numRef>
              <c:f>Sheet1!$B$2:$B$119</c:f>
              <c:numCache>
                <c:formatCode>General</c:formatCode>
                <c:ptCount val="118"/>
                <c:pt idx="0">
                  <c:v>5</c:v>
                </c:pt>
                <c:pt idx="1">
                  <c:v>19</c:v>
                </c:pt>
                <c:pt idx="2">
                  <c:v>31</c:v>
                </c:pt>
                <c:pt idx="3">
                  <c:v>29</c:v>
                </c:pt>
                <c:pt idx="4">
                  <c:v>9</c:v>
                </c:pt>
                <c:pt idx="5">
                  <c:v>6</c:v>
                </c:pt>
                <c:pt idx="6">
                  <c:v>49</c:v>
                </c:pt>
                <c:pt idx="7">
                  <c:v>45</c:v>
                </c:pt>
                <c:pt idx="8">
                  <c:v>40</c:v>
                </c:pt>
                <c:pt idx="9">
                  <c:v>41</c:v>
                </c:pt>
                <c:pt idx="10">
                  <c:v>41</c:v>
                </c:pt>
                <c:pt idx="11">
                  <c:v>13</c:v>
                </c:pt>
                <c:pt idx="12">
                  <c:v>7</c:v>
                </c:pt>
                <c:pt idx="13">
                  <c:v>47</c:v>
                </c:pt>
                <c:pt idx="14">
                  <c:v>53</c:v>
                </c:pt>
                <c:pt idx="15">
                  <c:v>54</c:v>
                </c:pt>
                <c:pt idx="16">
                  <c:v>45</c:v>
                </c:pt>
                <c:pt idx="17">
                  <c:v>31</c:v>
                </c:pt>
                <c:pt idx="18">
                  <c:v>8</c:v>
                </c:pt>
                <c:pt idx="19">
                  <c:v>10</c:v>
                </c:pt>
                <c:pt idx="20">
                  <c:v>59</c:v>
                </c:pt>
                <c:pt idx="21">
                  <c:v>47</c:v>
                </c:pt>
                <c:pt idx="22">
                  <c:v>49</c:v>
                </c:pt>
                <c:pt idx="23">
                  <c:v>55</c:v>
                </c:pt>
                <c:pt idx="24">
                  <c:v>33</c:v>
                </c:pt>
                <c:pt idx="25">
                  <c:v>6</c:v>
                </c:pt>
                <c:pt idx="26">
                  <c:v>9</c:v>
                </c:pt>
                <c:pt idx="27">
                  <c:v>10</c:v>
                </c:pt>
                <c:pt idx="28">
                  <c:v>33</c:v>
                </c:pt>
                <c:pt idx="29">
                  <c:v>50</c:v>
                </c:pt>
                <c:pt idx="30">
                  <c:v>40</c:v>
                </c:pt>
                <c:pt idx="31">
                  <c:v>47</c:v>
                </c:pt>
                <c:pt idx="32">
                  <c:v>7</c:v>
                </c:pt>
                <c:pt idx="33">
                  <c:v>13</c:v>
                </c:pt>
                <c:pt idx="34">
                  <c:v>55</c:v>
                </c:pt>
                <c:pt idx="35">
                  <c:v>53</c:v>
                </c:pt>
                <c:pt idx="36">
                  <c:v>43</c:v>
                </c:pt>
                <c:pt idx="37">
                  <c:v>40</c:v>
                </c:pt>
                <c:pt idx="38">
                  <c:v>52</c:v>
                </c:pt>
                <c:pt idx="39">
                  <c:v>11</c:v>
                </c:pt>
                <c:pt idx="40">
                  <c:v>9</c:v>
                </c:pt>
                <c:pt idx="41">
                  <c:v>48</c:v>
                </c:pt>
                <c:pt idx="42">
                  <c:v>40</c:v>
                </c:pt>
                <c:pt idx="43">
                  <c:v>45</c:v>
                </c:pt>
                <c:pt idx="44">
                  <c:v>28</c:v>
                </c:pt>
                <c:pt idx="45">
                  <c:v>51</c:v>
                </c:pt>
                <c:pt idx="46">
                  <c:v>15</c:v>
                </c:pt>
                <c:pt idx="47">
                  <c:v>17</c:v>
                </c:pt>
                <c:pt idx="48">
                  <c:v>41</c:v>
                </c:pt>
                <c:pt idx="49">
                  <c:v>48</c:v>
                </c:pt>
                <c:pt idx="50">
                  <c:v>68</c:v>
                </c:pt>
                <c:pt idx="51">
                  <c:v>51</c:v>
                </c:pt>
                <c:pt idx="52">
                  <c:v>41</c:v>
                </c:pt>
                <c:pt idx="53">
                  <c:v>11</c:v>
                </c:pt>
                <c:pt idx="54">
                  <c:v>11</c:v>
                </c:pt>
                <c:pt idx="55">
                  <c:v>39</c:v>
                </c:pt>
                <c:pt idx="56">
                  <c:v>63</c:v>
                </c:pt>
                <c:pt idx="57">
                  <c:v>62</c:v>
                </c:pt>
                <c:pt idx="58">
                  <c:v>53</c:v>
                </c:pt>
                <c:pt idx="59">
                  <c:v>34</c:v>
                </c:pt>
                <c:pt idx="60">
                  <c:v>9</c:v>
                </c:pt>
                <c:pt idx="61">
                  <c:v>10</c:v>
                </c:pt>
                <c:pt idx="62">
                  <c:v>51</c:v>
                </c:pt>
                <c:pt idx="63">
                  <c:v>57</c:v>
                </c:pt>
                <c:pt idx="64">
                  <c:v>56</c:v>
                </c:pt>
                <c:pt idx="65">
                  <c:v>49</c:v>
                </c:pt>
                <c:pt idx="66">
                  <c:v>44</c:v>
                </c:pt>
                <c:pt idx="67">
                  <c:v>15</c:v>
                </c:pt>
                <c:pt idx="68">
                  <c:v>6</c:v>
                </c:pt>
                <c:pt idx="69">
                  <c:v>44</c:v>
                </c:pt>
                <c:pt idx="70">
                  <c:v>53</c:v>
                </c:pt>
                <c:pt idx="71">
                  <c:v>49</c:v>
                </c:pt>
                <c:pt idx="72">
                  <c:v>53</c:v>
                </c:pt>
                <c:pt idx="73">
                  <c:v>44</c:v>
                </c:pt>
                <c:pt idx="74">
                  <c:v>11</c:v>
                </c:pt>
                <c:pt idx="75">
                  <c:v>10</c:v>
                </c:pt>
                <c:pt idx="76">
                  <c:v>50</c:v>
                </c:pt>
                <c:pt idx="77">
                  <c:v>52</c:v>
                </c:pt>
                <c:pt idx="78">
                  <c:v>56</c:v>
                </c:pt>
                <c:pt idx="79">
                  <c:v>36</c:v>
                </c:pt>
                <c:pt idx="80">
                  <c:v>42</c:v>
                </c:pt>
                <c:pt idx="81">
                  <c:v>5</c:v>
                </c:pt>
                <c:pt idx="82">
                  <c:v>12</c:v>
                </c:pt>
                <c:pt idx="83">
                  <c:v>47</c:v>
                </c:pt>
                <c:pt idx="84">
                  <c:v>62</c:v>
                </c:pt>
                <c:pt idx="85">
                  <c:v>54</c:v>
                </c:pt>
                <c:pt idx="86">
                  <c:v>54</c:v>
                </c:pt>
                <c:pt idx="87">
                  <c:v>53</c:v>
                </c:pt>
                <c:pt idx="88">
                  <c:v>7</c:v>
                </c:pt>
                <c:pt idx="89">
                  <c:v>11</c:v>
                </c:pt>
                <c:pt idx="90">
                  <c:v>47</c:v>
                </c:pt>
                <c:pt idx="91">
                  <c:v>51</c:v>
                </c:pt>
                <c:pt idx="92">
                  <c:v>37</c:v>
                </c:pt>
                <c:pt idx="93">
                  <c:v>53</c:v>
                </c:pt>
                <c:pt idx="94">
                  <c:v>40</c:v>
                </c:pt>
                <c:pt idx="95">
                  <c:v>10</c:v>
                </c:pt>
                <c:pt idx="96">
                  <c:v>7</c:v>
                </c:pt>
                <c:pt idx="97">
                  <c:v>48</c:v>
                </c:pt>
                <c:pt idx="98">
                  <c:v>48</c:v>
                </c:pt>
                <c:pt idx="99">
                  <c:v>50</c:v>
                </c:pt>
                <c:pt idx="100">
                  <c:v>47</c:v>
                </c:pt>
                <c:pt idx="101">
                  <c:v>29</c:v>
                </c:pt>
                <c:pt idx="102">
                  <c:v>6</c:v>
                </c:pt>
                <c:pt idx="103">
                  <c:v>10</c:v>
                </c:pt>
                <c:pt idx="104">
                  <c:v>41</c:v>
                </c:pt>
                <c:pt idx="105">
                  <c:v>45</c:v>
                </c:pt>
                <c:pt idx="106">
                  <c:v>35</c:v>
                </c:pt>
                <c:pt idx="107">
                  <c:v>30</c:v>
                </c:pt>
                <c:pt idx="108">
                  <c:v>7</c:v>
                </c:pt>
                <c:pt idx="109">
                  <c:v>3</c:v>
                </c:pt>
                <c:pt idx="110">
                  <c:v>3</c:v>
                </c:pt>
                <c:pt idx="111">
                  <c:v>7</c:v>
                </c:pt>
                <c:pt idx="112">
                  <c:v>35</c:v>
                </c:pt>
                <c:pt idx="113">
                  <c:v>31</c:v>
                </c:pt>
                <c:pt idx="114">
                  <c:v>5</c:v>
                </c:pt>
                <c:pt idx="115">
                  <c:v>32</c:v>
                </c:pt>
                <c:pt idx="116">
                  <c:v>4</c:v>
                </c:pt>
                <c:pt idx="11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27-435F-8F1A-904780C233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3249456"/>
        <c:axId val="633245520"/>
      </c:lineChart>
      <c:dateAx>
        <c:axId val="633249456"/>
        <c:scaling>
          <c:orientation val="minMax"/>
        </c:scaling>
        <c:delete val="1"/>
        <c:axPos val="b"/>
        <c:numFmt formatCode="m/d/yyyy" sourceLinked="1"/>
        <c:majorTickMark val="none"/>
        <c:minorTickMark val="none"/>
        <c:tickLblPos val="nextTo"/>
        <c:crossAx val="633245520"/>
        <c:crosses val="autoZero"/>
        <c:auto val="1"/>
        <c:lblOffset val="100"/>
        <c:baseTimeUnit val="days"/>
      </c:dateAx>
      <c:valAx>
        <c:axId val="6332455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3249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351635599341052E-2"/>
          <c:y val="1.7523848071456825E-2"/>
          <c:w val="0.84461077752729252"/>
          <c:h val="0.5508178789494296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E889268-1582-48D4-B03B-9A19C447EBF4}" type="CATEGORYNAME">
                      <a:rPr lang="en-US" smtClean="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pPr>
                        <a:defRPr>
                          <a:solidFill>
                            <a:schemeClr val="bg1">
                              <a:lumMod val="95000"/>
                            </a:schemeClr>
                          </a:solidFill>
                        </a:defRPr>
                      </a:pPr>
                      <a:t>[CATEGORY NAME]</a:t>
                    </a:fld>
                    <a:r>
                      <a:rPr lang="en-US" dirty="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t> (65%)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8697356025133217"/>
                      <c:h val="6.3669981326293132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F53-4F9F-9FE4-B1895775D576}"/>
                </c:ext>
              </c:extLst>
            </c:dLbl>
            <c:dLbl>
              <c:idx val="1"/>
              <c:layout>
                <c:manualLayout>
                  <c:x val="-0.38251615459126798"/>
                  <c:y val="-1.168256538097118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F2BE440-B98D-424F-A5A7-1E38E502D1C9}" type="CATEGORYNAME">
                      <a:rPr lang="en-US" smtClean="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pPr>
                        <a:defRPr>
                          <a:solidFill>
                            <a:schemeClr val="bg1">
                              <a:lumMod val="95000"/>
                            </a:schemeClr>
                          </a:solidFill>
                        </a:defRPr>
                      </a:pPr>
                      <a:t>[CATEGORY NAME]</a:t>
                    </a:fld>
                    <a:r>
                      <a:rPr lang="en-US" baseline="0" dirty="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t> (</a:t>
                    </a:r>
                    <a:r>
                      <a:rPr lang="en-US" dirty="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t>32%)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1894633481298743"/>
                      <c:h val="0.1799115068669567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F53-4F9F-9FE4-B1895775D576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61EF5D1-CB84-4550-AA88-80EB4A07E4AC}" type="CATEGORYNAME">
                      <a:rPr lang="en-US" smtClean="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pPr>
                        <a:defRPr>
                          <a:solidFill>
                            <a:schemeClr val="bg1">
                              <a:lumMod val="95000"/>
                            </a:schemeClr>
                          </a:solidFill>
                        </a:defRPr>
                      </a:pPr>
                      <a:t>[CATEGORY NAME]</a:t>
                    </a:fld>
                    <a:r>
                      <a:rPr lang="en-US" dirty="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t> (3%) 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6579262071402583"/>
                      <c:h val="0.1799115068669567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F53-4F9F-9FE4-B1895775D5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Direct</c:v>
                </c:pt>
                <c:pt idx="1">
                  <c:v>Partner</c:v>
                </c:pt>
                <c:pt idx="2">
                  <c:v>Partner -2 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12792</c:v>
                </c:pt>
                <c:pt idx="1">
                  <c:v>6202</c:v>
                </c:pt>
                <c:pt idx="2">
                  <c:v>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53-4F9F-9FE4-B1895775D5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"/>
        <c:overlap val="3"/>
        <c:axId val="885515120"/>
        <c:axId val="885516760"/>
      </c:barChart>
      <c:catAx>
        <c:axId val="8855151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5516760"/>
        <c:crosses val="autoZero"/>
        <c:auto val="1"/>
        <c:lblAlgn val="ctr"/>
        <c:lblOffset val="100"/>
        <c:noMultiLvlLbl val="0"/>
      </c:catAx>
      <c:valAx>
        <c:axId val="885516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85515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RFM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0692325962596376E-2"/>
          <c:y val="9.7717027256236808E-2"/>
          <c:w val="0.90413859726294687"/>
          <c:h val="0.477175077022615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Promising</c:v>
                </c:pt>
                <c:pt idx="1">
                  <c:v>Potential</c:v>
                </c:pt>
                <c:pt idx="2">
                  <c:v>Needs Attention</c:v>
                </c:pt>
                <c:pt idx="3">
                  <c:v>Risk</c:v>
                </c:pt>
                <c:pt idx="4">
                  <c:v>Loyal</c:v>
                </c:pt>
                <c:pt idx="5">
                  <c:v>New Customers</c:v>
                </c:pt>
                <c:pt idx="6">
                  <c:v>Champions</c:v>
                </c:pt>
                <c:pt idx="7">
                  <c:v>Dormant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4840</c:v>
                </c:pt>
                <c:pt idx="1">
                  <c:v>3622</c:v>
                </c:pt>
                <c:pt idx="2">
                  <c:v>2439</c:v>
                </c:pt>
                <c:pt idx="3">
                  <c:v>2422</c:v>
                </c:pt>
                <c:pt idx="4">
                  <c:v>2335</c:v>
                </c:pt>
                <c:pt idx="5">
                  <c:v>1258</c:v>
                </c:pt>
                <c:pt idx="6">
                  <c:v>1248</c:v>
                </c:pt>
                <c:pt idx="7">
                  <c:v>1224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73-4B41-A718-8F57E5FB85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"/>
        <c:overlap val="-27"/>
        <c:axId val="1019056456"/>
        <c:axId val="1019051536"/>
      </c:barChart>
      <c:catAx>
        <c:axId val="1019056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051536"/>
        <c:crosses val="autoZero"/>
        <c:auto val="1"/>
        <c:lblAlgn val="ctr"/>
        <c:lblOffset val="100"/>
        <c:noMultiLvlLbl val="0"/>
      </c:catAx>
      <c:valAx>
        <c:axId val="10190515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19056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887152158058027"/>
          <c:y val="2.069755654751719E-2"/>
          <c:w val="0.68225695683883947"/>
          <c:h val="0.90893075119092437"/>
        </c:manualLayout>
      </c:layout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explosion val="2"/>
          <c:dPt>
            <c:idx val="3"/>
            <c:bubble3D val="0"/>
            <c:explosion val="4"/>
            <c:extLst>
              <c:ext xmlns:c16="http://schemas.microsoft.com/office/drawing/2014/chart" uri="{C3380CC4-5D6E-409C-BE32-E72D297353CC}">
                <c16:uniqueId val="{00000001-0844-4145-8008-FD8BE4779D68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44-4145-8008-FD8BE4779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Tradies</cx:pt>
          <cx:pt idx="1">Service </cx:pt>
          <cx:pt idx="2">Retail</cx:pt>
          <cx:pt idx="3">Other </cx:pt>
        </cx:lvl>
      </cx:strDim>
      <cx:numDim type="val">
        <cx:f>Sheet1!$B$2:$B$6</cx:f>
        <cx:lvl ptCount="5" formatCode="General">
          <cx:pt idx="0">10787</cx:pt>
          <cx:pt idx="1">6403</cx:pt>
          <cx:pt idx="2">1586</cx:pt>
          <cx:pt idx="3">899</cx:pt>
        </cx:lvl>
      </cx:numDim>
    </cx:data>
  </cx:chartData>
  <cx:chart>
    <cx:plotArea>
      <cx:plotAreaRegion>
        <cx:series layoutId="funnel" uniqueId="{87952789-35B4-4DA8-BD8A-8273EEBFD524}">
          <cx:tx>
            <cx:txData>
              <cx:f>Sheet1!$B$1</cx:f>
              <cx:v>Occupation</cx:v>
            </cx:txData>
          </cx:tx>
          <cx:spPr>
            <a:ln>
              <a:noFill/>
            </a:ln>
          </cx:spPr>
          <cx:dataLabels>
            <cx:visibility seriesName="0" categoryName="1" value="0"/>
            <cx:separator>, </cx:separator>
            <cx:dataLabel idx="2">
              <cx:visibility seriesName="0" categoryName="1" value="1"/>
              <cx:separator>, </cx:separator>
            </cx:dataLabel>
          </cx:dataLabels>
          <cx:dataId val="0"/>
        </cx:series>
      </cx:plotAreaRegion>
      <cx:axis id="0" hidden="1">
        <cx:catScaling gapWidth="0.319999993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0.16231</cdr:x>
      <cdr:y>0.31446</cdr:y>
    </cdr:from>
    <cdr:to>
      <cdr:x>0.90115</cdr:x>
      <cdr:y>0.61935</cdr:y>
    </cdr:to>
    <cdr:sp macro="" textlink="">
      <cdr:nvSpPr>
        <cdr:cNvPr id="3" name="TextBox 57">
          <a:extLst xmlns:a="http://schemas.openxmlformats.org/drawingml/2006/main">
            <a:ext uri="{FF2B5EF4-FFF2-40B4-BE49-F238E27FC236}">
              <a16:creationId xmlns:a16="http://schemas.microsoft.com/office/drawing/2014/main" id="{309C4FD1-5664-40D1-8957-8B3A65E4D704}"/>
            </a:ext>
          </a:extLst>
        </cdr:cNvPr>
        <cdr:cNvSpPr txBox="1"/>
      </cdr:nvSpPr>
      <cdr:spPr>
        <a:xfrm xmlns:a="http://schemas.openxmlformats.org/drawingml/2006/main">
          <a:off x="258658" y="539638"/>
          <a:ext cx="1177385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IN" sz="2800" b="1" dirty="0">
              <a:solidFill>
                <a:schemeClr val="bg1">
                  <a:lumMod val="9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51</a:t>
          </a:r>
          <a:r>
            <a:rPr lang="en-IN" sz="2800" b="1" dirty="0">
              <a:solidFill>
                <a:schemeClr val="bg1">
                  <a:lumMod val="95000"/>
                </a:schemeClr>
              </a:solidFill>
              <a:latin typeface="Open Sans" panose="020B0606030504020204" pitchFamily="34" charset="0"/>
            </a:rPr>
            <a:t>%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0.48103</cdr:x>
      <cdr:y>0.02875</cdr:y>
    </cdr:from>
    <cdr:to>
      <cdr:x>0.92341</cdr:x>
      <cdr:y>0.29771</cdr:y>
    </cdr:to>
    <cdr:sp macro="" textlink="">
      <cdr:nvSpPr>
        <cdr:cNvPr id="2" name="TextBox 81">
          <a:extLst xmlns:a="http://schemas.openxmlformats.org/drawingml/2006/main">
            <a:ext uri="{FF2B5EF4-FFF2-40B4-BE49-F238E27FC236}">
              <a16:creationId xmlns:a16="http://schemas.microsoft.com/office/drawing/2014/main" id="{F26A0572-7D18-443A-B81A-545C59C5FC31}"/>
            </a:ext>
          </a:extLst>
        </cdr:cNvPr>
        <cdr:cNvSpPr txBox="1"/>
      </cdr:nvSpPr>
      <cdr:spPr>
        <a:xfrm xmlns:a="http://schemas.openxmlformats.org/drawingml/2006/main">
          <a:off x="1304059" y="62502"/>
          <a:ext cx="1199310" cy="58477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IN" sz="1600" b="1" dirty="0">
              <a:solidFill>
                <a:schemeClr val="bg1">
                  <a:lumMod val="95000"/>
                </a:schemeClr>
              </a:solidFill>
            </a:rPr>
            <a:t>Affiliate Group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0.29802</cdr:x>
      <cdr:y>0.11555</cdr:y>
    </cdr:from>
    <cdr:to>
      <cdr:x>0.44652</cdr:x>
      <cdr:y>0.33607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B723C9F9-7F74-41C6-888D-16D520BB7479}"/>
            </a:ext>
          </a:extLst>
        </cdr:cNvPr>
        <cdr:cNvSpPr txBox="1"/>
      </cdr:nvSpPr>
      <cdr:spPr>
        <a:xfrm xmlns:a="http://schemas.openxmlformats.org/drawingml/2006/main">
          <a:off x="1218091" y="354497"/>
          <a:ext cx="606976" cy="676553"/>
        </a:xfrm>
        <a:prstGeom xmlns:a="http://schemas.openxmlformats.org/drawingml/2006/main" prst="rect">
          <a:avLst/>
        </a:prstGeom>
        <a:effectLst xmlns:a="http://schemas.openxmlformats.org/drawingml/2006/main">
          <a:outerShdw dist="50800" dir="14280000" sx="171000" sy="171000" algn="ctr" rotWithShape="0">
            <a:srgbClr val="000000">
              <a:alpha val="43137"/>
            </a:srgbClr>
          </a:outerShdw>
          <a:reflection endPos="25000" dist="50800" dir="5400000" sy="-100000" algn="bl" rotWithShape="0"/>
        </a:effectLst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AU" sz="5000" dirty="0">
              <a:solidFill>
                <a:schemeClr val="bg1"/>
              </a:solidFill>
            </a:rPr>
            <a:t>1</a:t>
          </a:r>
        </a:p>
      </cdr:txBody>
    </cdr:sp>
  </cdr:relSizeAnchor>
  <cdr:relSizeAnchor xmlns:cdr="http://schemas.openxmlformats.org/drawingml/2006/chartDrawing">
    <cdr:from>
      <cdr:x>0.58286</cdr:x>
      <cdr:y>0.11031</cdr:y>
    </cdr:from>
    <cdr:to>
      <cdr:x>0.7446</cdr:x>
      <cdr:y>0.36179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C608BB4C-690A-4372-BCDC-4A7E32683315}"/>
            </a:ext>
          </a:extLst>
        </cdr:cNvPr>
        <cdr:cNvSpPr txBox="1"/>
      </cdr:nvSpPr>
      <cdr:spPr>
        <a:xfrm xmlns:a="http://schemas.openxmlformats.org/drawingml/2006/main">
          <a:off x="2382330" y="338428"/>
          <a:ext cx="661060" cy="77155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AU" sz="5000" dirty="0">
              <a:solidFill>
                <a:schemeClr val="bg1"/>
              </a:solidFill>
            </a:rPr>
            <a:t>2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9FACA-139E-4D17-9D65-E7FB242E76BB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C062B-0CD6-42DB-9538-D736BA2A47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816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F703B-B795-4BBE-8215-AC53009B08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8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265D-F33A-4BA8-AE0B-E627678C905F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6E6-B6BB-48BA-8017-10CB68C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08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265D-F33A-4BA8-AE0B-E627678C905F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6E6-B6BB-48BA-8017-10CB68C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51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265D-F33A-4BA8-AE0B-E627678C905F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6E6-B6BB-48BA-8017-10CB68CB307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4396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265D-F33A-4BA8-AE0B-E627678C905F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6E6-B6BB-48BA-8017-10CB68C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608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265D-F33A-4BA8-AE0B-E627678C905F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6E6-B6BB-48BA-8017-10CB68CB307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782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265D-F33A-4BA8-AE0B-E627678C905F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6E6-B6BB-48BA-8017-10CB68C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22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265D-F33A-4BA8-AE0B-E627678C905F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6E6-B6BB-48BA-8017-10CB68C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551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265D-F33A-4BA8-AE0B-E627678C905F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6E6-B6BB-48BA-8017-10CB68C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011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4051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320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807712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5497147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265D-F33A-4BA8-AE0B-E627678C905F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6E6-B6BB-48BA-8017-10CB68C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99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265D-F33A-4BA8-AE0B-E627678C905F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6E6-B6BB-48BA-8017-10CB68C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37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265D-F33A-4BA8-AE0B-E627678C905F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6E6-B6BB-48BA-8017-10CB68C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8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265D-F33A-4BA8-AE0B-E627678C905F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6E6-B6BB-48BA-8017-10CB68C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15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265D-F33A-4BA8-AE0B-E627678C905F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6E6-B6BB-48BA-8017-10CB68C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35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265D-F33A-4BA8-AE0B-E627678C905F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6E6-B6BB-48BA-8017-10CB68C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07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265D-F33A-4BA8-AE0B-E627678C905F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6E6-B6BB-48BA-8017-10CB68C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88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96E6-B6BB-48BA-8017-10CB68CB3074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265D-F33A-4BA8-AE0B-E627678C905F}" type="datetimeFigureOut">
              <a:rPr lang="en-IN" smtClean="0"/>
              <a:t>27-05-2020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12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7265D-F33A-4BA8-AE0B-E627678C905F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C396E6-B6BB-48BA-8017-10CB68CB3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70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  <p:sldLayoutId id="2147484085" r:id="rId13"/>
    <p:sldLayoutId id="2147484086" r:id="rId14"/>
    <p:sldLayoutId id="2147484087" r:id="rId15"/>
    <p:sldLayoutId id="2147484088" r:id="rId16"/>
    <p:sldLayoutId id="21474840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chart" Target="../charts/chart6.xml"/><Relationship Id="rId3" Type="http://schemas.openxmlformats.org/officeDocument/2006/relationships/chart" Target="../charts/chart2.xml"/><Relationship Id="rId7" Type="http://schemas.openxmlformats.org/officeDocument/2006/relationships/image" Target="../media/image1.png"/><Relationship Id="rId12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11" Type="http://schemas.openxmlformats.org/officeDocument/2006/relationships/image" Target="../media/image4.png"/><Relationship Id="rId5" Type="http://schemas.openxmlformats.org/officeDocument/2006/relationships/chart" Target="../charts/chart4.xml"/><Relationship Id="rId10" Type="http://schemas.microsoft.com/office/2014/relationships/chartEx" Target="../charts/chartEx1.xml"/><Relationship Id="rId4" Type="http://schemas.openxmlformats.org/officeDocument/2006/relationships/chart" Target="../charts/chart3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770342" y="1582015"/>
            <a:ext cx="9812057" cy="1463040"/>
          </a:xfrm>
          <a:prstGeom prst="rect">
            <a:avLst/>
          </a:prstGeom>
          <a:noFill/>
          <a:ln w="12700">
            <a:solidFill>
              <a:srgbClr val="8C8C8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eaLnBrk="0" hangingPunct="0">
              <a:lnSpc>
                <a:spcPct val="106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cs typeface="Arial" pitchFamily="34" charset="0"/>
            </a:endParaRPr>
          </a:p>
          <a:p>
            <a:pPr marL="171450" indent="-171450" eaLnBrk="0" hangingPunct="0">
              <a:lnSpc>
                <a:spcPct val="106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cs typeface="Arial" pitchFamily="34" charset="0"/>
            </a:endParaRPr>
          </a:p>
          <a:p>
            <a:pPr marL="171450" indent="-171450" eaLnBrk="0" hangingPunct="0">
              <a:lnSpc>
                <a:spcPct val="106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cs typeface="Arial" pitchFamily="34" charset="0"/>
            </a:endParaRPr>
          </a:p>
          <a:p>
            <a:pPr marL="171450" indent="-171450" eaLnBrk="0" hangingPunct="0">
              <a:lnSpc>
                <a:spcPct val="106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Perform data analysis and visualize with graphs to understand trends, outliers, and hidden patterns.</a:t>
            </a:r>
          </a:p>
          <a:p>
            <a:pPr marL="171450" indent="-171450" eaLnBrk="0" hangingPunct="0">
              <a:lnSpc>
                <a:spcPct val="106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Find the customer cohorts with homogeneous characteristics to enable customer marketing effectively.</a:t>
            </a:r>
          </a:p>
          <a:p>
            <a:pPr marL="171450" indent="-171450" eaLnBrk="0" hangingPunct="0">
              <a:lnSpc>
                <a:spcPct val="106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Determine customer value, journey to better understand them, and forecast business outcomes with time-series.</a:t>
            </a:r>
          </a:p>
          <a:p>
            <a:pPr marL="171450" indent="-171450" eaLnBrk="0" hangingPunct="0">
              <a:lnSpc>
                <a:spcPct val="106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To answer the questions which are formulated as part of this case study,</a:t>
            </a:r>
          </a:p>
          <a:p>
            <a:pPr marL="171450" indent="-171450" eaLnBrk="0" hangingPunct="0">
              <a:lnSpc>
                <a:spcPct val="106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cs typeface="Arial" pitchFamily="34" charset="0"/>
            </a:endParaRPr>
          </a:p>
          <a:p>
            <a:pPr marL="171450" indent="-171450" eaLnBrk="0" hangingPunct="0">
              <a:lnSpc>
                <a:spcPct val="106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cs typeface="Arial" pitchFamily="34" charset="0"/>
            </a:endParaRPr>
          </a:p>
          <a:p>
            <a:pPr marL="171450" indent="-171450" eaLnBrk="0" hangingPunct="0">
              <a:lnSpc>
                <a:spcPct val="106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gray">
          <a:xfrm>
            <a:off x="609207" y="1582014"/>
            <a:ext cx="1161135" cy="14630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rgbClr val="8C8C8C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9064" y="2556578"/>
            <a:ext cx="1275750" cy="341753"/>
          </a:xfrm>
          <a:prstGeom prst="rect">
            <a:avLst/>
          </a:prstGeom>
          <a:noFill/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</a:rPr>
              <a:t>Objectives</a:t>
            </a:r>
          </a:p>
        </p:txBody>
      </p:sp>
      <p:grpSp>
        <p:nvGrpSpPr>
          <p:cNvPr id="42" name="Group 614"/>
          <p:cNvGrpSpPr>
            <a:grpSpLocks noChangeAspect="1"/>
          </p:cNvGrpSpPr>
          <p:nvPr/>
        </p:nvGrpSpPr>
        <p:grpSpPr bwMode="auto">
          <a:xfrm>
            <a:off x="918047" y="2011674"/>
            <a:ext cx="557784" cy="557784"/>
            <a:chOff x="3780" y="2658"/>
            <a:chExt cx="340" cy="340"/>
          </a:xfrm>
          <a:solidFill>
            <a:schemeClr val="bg1"/>
          </a:solidFill>
        </p:grpSpPr>
        <p:sp>
          <p:nvSpPr>
            <p:cNvPr id="43" name="Freeform 615"/>
            <p:cNvSpPr>
              <a:spLocks/>
            </p:cNvSpPr>
            <p:nvPr/>
          </p:nvSpPr>
          <p:spPr bwMode="auto">
            <a:xfrm>
              <a:off x="3858" y="2799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616"/>
            <p:cNvSpPr>
              <a:spLocks/>
            </p:cNvSpPr>
            <p:nvPr/>
          </p:nvSpPr>
          <p:spPr bwMode="auto">
            <a:xfrm>
              <a:off x="3858" y="2757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617"/>
            <p:cNvSpPr>
              <a:spLocks/>
            </p:cNvSpPr>
            <p:nvPr/>
          </p:nvSpPr>
          <p:spPr bwMode="auto">
            <a:xfrm>
              <a:off x="3858" y="2842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618"/>
            <p:cNvSpPr>
              <a:spLocks/>
            </p:cNvSpPr>
            <p:nvPr/>
          </p:nvSpPr>
          <p:spPr bwMode="auto">
            <a:xfrm>
              <a:off x="3907" y="2799"/>
              <a:ext cx="135" cy="14"/>
            </a:xfrm>
            <a:custGeom>
              <a:avLst/>
              <a:gdLst>
                <a:gd name="T0" fmla="*/ 192 w 202"/>
                <a:gd name="T1" fmla="*/ 0 h 21"/>
                <a:gd name="T2" fmla="*/ 10 w 202"/>
                <a:gd name="T3" fmla="*/ 0 h 21"/>
                <a:gd name="T4" fmla="*/ 0 w 202"/>
                <a:gd name="T5" fmla="*/ 11 h 21"/>
                <a:gd name="T6" fmla="*/ 10 w 202"/>
                <a:gd name="T7" fmla="*/ 21 h 21"/>
                <a:gd name="T8" fmla="*/ 192 w 202"/>
                <a:gd name="T9" fmla="*/ 21 h 21"/>
                <a:gd name="T10" fmla="*/ 202 w 202"/>
                <a:gd name="T11" fmla="*/ 11 h 21"/>
                <a:gd name="T12" fmla="*/ 192 w 20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21">
                  <a:moveTo>
                    <a:pt x="19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8" y="21"/>
                    <a:pt x="202" y="17"/>
                    <a:pt x="202" y="11"/>
                  </a:cubicBezTo>
                  <a:cubicBezTo>
                    <a:pt x="202" y="5"/>
                    <a:pt x="198" y="0"/>
                    <a:pt x="1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619"/>
            <p:cNvSpPr>
              <a:spLocks/>
            </p:cNvSpPr>
            <p:nvPr/>
          </p:nvSpPr>
          <p:spPr bwMode="auto">
            <a:xfrm>
              <a:off x="3907" y="2757"/>
              <a:ext cx="135" cy="14"/>
            </a:xfrm>
            <a:custGeom>
              <a:avLst/>
              <a:gdLst>
                <a:gd name="T0" fmla="*/ 10 w 202"/>
                <a:gd name="T1" fmla="*/ 21 h 21"/>
                <a:gd name="T2" fmla="*/ 192 w 202"/>
                <a:gd name="T3" fmla="*/ 21 h 21"/>
                <a:gd name="T4" fmla="*/ 202 w 202"/>
                <a:gd name="T5" fmla="*/ 11 h 21"/>
                <a:gd name="T6" fmla="*/ 192 w 202"/>
                <a:gd name="T7" fmla="*/ 0 h 21"/>
                <a:gd name="T8" fmla="*/ 10 w 202"/>
                <a:gd name="T9" fmla="*/ 0 h 21"/>
                <a:gd name="T10" fmla="*/ 0 w 202"/>
                <a:gd name="T11" fmla="*/ 11 h 21"/>
                <a:gd name="T12" fmla="*/ 10 w 202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21">
                  <a:moveTo>
                    <a:pt x="10" y="21"/>
                  </a:moveTo>
                  <a:cubicBezTo>
                    <a:pt x="192" y="21"/>
                    <a:pt x="192" y="21"/>
                    <a:pt x="192" y="21"/>
                  </a:cubicBezTo>
                  <a:cubicBezTo>
                    <a:pt x="198" y="21"/>
                    <a:pt x="202" y="17"/>
                    <a:pt x="202" y="11"/>
                  </a:cubicBezTo>
                  <a:cubicBezTo>
                    <a:pt x="202" y="5"/>
                    <a:pt x="198" y="0"/>
                    <a:pt x="19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620"/>
            <p:cNvSpPr>
              <a:spLocks/>
            </p:cNvSpPr>
            <p:nvPr/>
          </p:nvSpPr>
          <p:spPr bwMode="auto">
            <a:xfrm>
              <a:off x="3907" y="2842"/>
              <a:ext cx="135" cy="14"/>
            </a:xfrm>
            <a:custGeom>
              <a:avLst/>
              <a:gdLst>
                <a:gd name="T0" fmla="*/ 192 w 202"/>
                <a:gd name="T1" fmla="*/ 0 h 21"/>
                <a:gd name="T2" fmla="*/ 10 w 202"/>
                <a:gd name="T3" fmla="*/ 0 h 21"/>
                <a:gd name="T4" fmla="*/ 0 w 202"/>
                <a:gd name="T5" fmla="*/ 11 h 21"/>
                <a:gd name="T6" fmla="*/ 10 w 202"/>
                <a:gd name="T7" fmla="*/ 21 h 21"/>
                <a:gd name="T8" fmla="*/ 192 w 202"/>
                <a:gd name="T9" fmla="*/ 21 h 21"/>
                <a:gd name="T10" fmla="*/ 202 w 202"/>
                <a:gd name="T11" fmla="*/ 11 h 21"/>
                <a:gd name="T12" fmla="*/ 192 w 20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21">
                  <a:moveTo>
                    <a:pt x="19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8" y="21"/>
                    <a:pt x="202" y="17"/>
                    <a:pt x="202" y="11"/>
                  </a:cubicBezTo>
                  <a:cubicBezTo>
                    <a:pt x="202" y="5"/>
                    <a:pt x="198" y="0"/>
                    <a:pt x="1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21"/>
            <p:cNvSpPr>
              <a:spLocks/>
            </p:cNvSpPr>
            <p:nvPr/>
          </p:nvSpPr>
          <p:spPr bwMode="auto">
            <a:xfrm>
              <a:off x="3858" y="2884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22"/>
            <p:cNvSpPr>
              <a:spLocks/>
            </p:cNvSpPr>
            <p:nvPr/>
          </p:nvSpPr>
          <p:spPr bwMode="auto">
            <a:xfrm>
              <a:off x="3907" y="2884"/>
              <a:ext cx="135" cy="14"/>
            </a:xfrm>
            <a:custGeom>
              <a:avLst/>
              <a:gdLst>
                <a:gd name="T0" fmla="*/ 192 w 202"/>
                <a:gd name="T1" fmla="*/ 0 h 21"/>
                <a:gd name="T2" fmla="*/ 10 w 202"/>
                <a:gd name="T3" fmla="*/ 0 h 21"/>
                <a:gd name="T4" fmla="*/ 0 w 202"/>
                <a:gd name="T5" fmla="*/ 11 h 21"/>
                <a:gd name="T6" fmla="*/ 10 w 202"/>
                <a:gd name="T7" fmla="*/ 21 h 21"/>
                <a:gd name="T8" fmla="*/ 192 w 202"/>
                <a:gd name="T9" fmla="*/ 21 h 21"/>
                <a:gd name="T10" fmla="*/ 202 w 202"/>
                <a:gd name="T11" fmla="*/ 11 h 21"/>
                <a:gd name="T12" fmla="*/ 192 w 20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21">
                  <a:moveTo>
                    <a:pt x="19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8" y="21"/>
                    <a:pt x="202" y="17"/>
                    <a:pt x="202" y="11"/>
                  </a:cubicBezTo>
                  <a:cubicBezTo>
                    <a:pt x="202" y="5"/>
                    <a:pt x="198" y="0"/>
                    <a:pt x="1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623"/>
            <p:cNvSpPr>
              <a:spLocks noEditPoints="1"/>
            </p:cNvSpPr>
            <p:nvPr/>
          </p:nvSpPr>
          <p:spPr bwMode="auto">
            <a:xfrm>
              <a:off x="3780" y="265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8" name="Rectangle 87"/>
          <p:cNvSpPr/>
          <p:nvPr/>
        </p:nvSpPr>
        <p:spPr bwMode="gray">
          <a:xfrm>
            <a:off x="617224" y="3309660"/>
            <a:ext cx="1160283" cy="14630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rgbClr val="8C8C8C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558213" y="3659929"/>
            <a:ext cx="1275750" cy="886999"/>
            <a:chOff x="355285" y="4166073"/>
            <a:chExt cx="1275750" cy="886999"/>
          </a:xfrm>
        </p:grpSpPr>
        <p:sp>
          <p:nvSpPr>
            <p:cNvPr id="90" name="Rectangle 89"/>
            <p:cNvSpPr/>
            <p:nvPr/>
          </p:nvSpPr>
          <p:spPr>
            <a:xfrm>
              <a:off x="355285" y="4711319"/>
              <a:ext cx="1275750" cy="341753"/>
            </a:xfrm>
            <a:prstGeom prst="rect">
              <a:avLst/>
            </a:prstGeom>
            <a:noFill/>
            <a:ln w="254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FFFF"/>
                  </a:solidFill>
                </a:rPr>
                <a:t>Approach</a:t>
              </a:r>
            </a:p>
          </p:txBody>
        </p:sp>
        <p:grpSp>
          <p:nvGrpSpPr>
            <p:cNvPr id="91" name="Group 90"/>
            <p:cNvGrpSpPr>
              <a:grpSpLocks noChangeAspect="1"/>
            </p:cNvGrpSpPr>
            <p:nvPr/>
          </p:nvGrpSpPr>
          <p:grpSpPr bwMode="auto">
            <a:xfrm>
              <a:off x="707086" y="4166073"/>
              <a:ext cx="557784" cy="557784"/>
              <a:chOff x="3987" y="1509"/>
              <a:chExt cx="340" cy="340"/>
            </a:xfrm>
            <a:solidFill>
              <a:schemeClr val="bg1"/>
            </a:solidFill>
          </p:grpSpPr>
          <p:sp>
            <p:nvSpPr>
              <p:cNvPr id="92" name="Freeform 91"/>
              <p:cNvSpPr>
                <a:spLocks noEditPoints="1"/>
              </p:cNvSpPr>
              <p:nvPr/>
            </p:nvSpPr>
            <p:spPr bwMode="auto">
              <a:xfrm>
                <a:off x="3987" y="1509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92"/>
              <p:cNvSpPr>
                <a:spLocks noEditPoints="1"/>
              </p:cNvSpPr>
              <p:nvPr/>
            </p:nvSpPr>
            <p:spPr bwMode="auto">
              <a:xfrm>
                <a:off x="4053" y="1568"/>
                <a:ext cx="215" cy="214"/>
              </a:xfrm>
              <a:custGeom>
                <a:avLst/>
                <a:gdLst>
                  <a:gd name="T0" fmla="*/ 168 w 324"/>
                  <a:gd name="T1" fmla="*/ 177 h 322"/>
                  <a:gd name="T2" fmla="*/ 123 w 324"/>
                  <a:gd name="T3" fmla="*/ 143 h 322"/>
                  <a:gd name="T4" fmla="*/ 65 w 324"/>
                  <a:gd name="T5" fmla="*/ 142 h 322"/>
                  <a:gd name="T6" fmla="*/ 18 w 324"/>
                  <a:gd name="T7" fmla="*/ 175 h 322"/>
                  <a:gd name="T8" fmla="*/ 0 w 324"/>
                  <a:gd name="T9" fmla="*/ 229 h 322"/>
                  <a:gd name="T10" fmla="*/ 17 w 324"/>
                  <a:gd name="T11" fmla="*/ 284 h 322"/>
                  <a:gd name="T12" fmla="*/ 63 w 324"/>
                  <a:gd name="T13" fmla="*/ 319 h 322"/>
                  <a:gd name="T14" fmla="*/ 115 w 324"/>
                  <a:gd name="T15" fmla="*/ 320 h 322"/>
                  <a:gd name="T16" fmla="*/ 145 w 324"/>
                  <a:gd name="T17" fmla="*/ 294 h 322"/>
                  <a:gd name="T18" fmla="*/ 172 w 324"/>
                  <a:gd name="T19" fmla="*/ 252 h 322"/>
                  <a:gd name="T20" fmla="*/ 146 w 324"/>
                  <a:gd name="T21" fmla="*/ 249 h 322"/>
                  <a:gd name="T22" fmla="*/ 125 w 324"/>
                  <a:gd name="T23" fmla="*/ 277 h 322"/>
                  <a:gd name="T24" fmla="*/ 92 w 324"/>
                  <a:gd name="T25" fmla="*/ 284 h 322"/>
                  <a:gd name="T26" fmla="*/ 69 w 324"/>
                  <a:gd name="T27" fmla="*/ 293 h 322"/>
                  <a:gd name="T28" fmla="*/ 37 w 324"/>
                  <a:gd name="T29" fmla="*/ 267 h 322"/>
                  <a:gd name="T30" fmla="*/ 26 w 324"/>
                  <a:gd name="T31" fmla="*/ 227 h 322"/>
                  <a:gd name="T32" fmla="*/ 41 w 324"/>
                  <a:gd name="T33" fmla="*/ 189 h 322"/>
                  <a:gd name="T34" fmla="*/ 76 w 324"/>
                  <a:gd name="T35" fmla="*/ 168 h 322"/>
                  <a:gd name="T36" fmla="*/ 115 w 324"/>
                  <a:gd name="T37" fmla="*/ 164 h 322"/>
                  <a:gd name="T38" fmla="*/ 150 w 324"/>
                  <a:gd name="T39" fmla="*/ 190 h 322"/>
                  <a:gd name="T40" fmla="*/ 163 w 324"/>
                  <a:gd name="T41" fmla="*/ 232 h 322"/>
                  <a:gd name="T42" fmla="*/ 61 w 324"/>
                  <a:gd name="T43" fmla="*/ 214 h 322"/>
                  <a:gd name="T44" fmla="*/ 103 w 324"/>
                  <a:gd name="T45" fmla="*/ 265 h 322"/>
                  <a:gd name="T46" fmla="*/ 105 w 324"/>
                  <a:gd name="T47" fmla="*/ 237 h 322"/>
                  <a:gd name="T48" fmla="*/ 80 w 324"/>
                  <a:gd name="T49" fmla="*/ 224 h 322"/>
                  <a:gd name="T50" fmla="*/ 106 w 324"/>
                  <a:gd name="T51" fmla="*/ 226 h 322"/>
                  <a:gd name="T52" fmla="*/ 308 w 324"/>
                  <a:gd name="T53" fmla="*/ 62 h 322"/>
                  <a:gd name="T54" fmla="*/ 276 w 324"/>
                  <a:gd name="T55" fmla="*/ 23 h 322"/>
                  <a:gd name="T56" fmla="*/ 227 w 324"/>
                  <a:gd name="T57" fmla="*/ 10 h 322"/>
                  <a:gd name="T58" fmla="*/ 180 w 324"/>
                  <a:gd name="T59" fmla="*/ 29 h 322"/>
                  <a:gd name="T60" fmla="*/ 152 w 324"/>
                  <a:gd name="T61" fmla="*/ 71 h 322"/>
                  <a:gd name="T62" fmla="*/ 155 w 324"/>
                  <a:gd name="T63" fmla="*/ 122 h 322"/>
                  <a:gd name="T64" fmla="*/ 187 w 324"/>
                  <a:gd name="T65" fmla="*/ 161 h 322"/>
                  <a:gd name="T66" fmla="*/ 236 w 324"/>
                  <a:gd name="T67" fmla="*/ 174 h 322"/>
                  <a:gd name="T68" fmla="*/ 276 w 324"/>
                  <a:gd name="T69" fmla="*/ 156 h 322"/>
                  <a:gd name="T70" fmla="*/ 305 w 324"/>
                  <a:gd name="T71" fmla="*/ 117 h 322"/>
                  <a:gd name="T72" fmla="*/ 298 w 324"/>
                  <a:gd name="T73" fmla="*/ 96 h 322"/>
                  <a:gd name="T74" fmla="*/ 283 w 324"/>
                  <a:gd name="T75" fmla="*/ 134 h 322"/>
                  <a:gd name="T76" fmla="*/ 248 w 324"/>
                  <a:gd name="T77" fmla="*/ 155 h 322"/>
                  <a:gd name="T78" fmla="*/ 209 w 324"/>
                  <a:gd name="T79" fmla="*/ 158 h 322"/>
                  <a:gd name="T80" fmla="*/ 174 w 324"/>
                  <a:gd name="T81" fmla="*/ 132 h 322"/>
                  <a:gd name="T82" fmla="*/ 161 w 324"/>
                  <a:gd name="T83" fmla="*/ 91 h 322"/>
                  <a:gd name="T84" fmla="*/ 175 w 324"/>
                  <a:gd name="T85" fmla="*/ 50 h 322"/>
                  <a:gd name="T86" fmla="*/ 211 w 324"/>
                  <a:gd name="T87" fmla="*/ 26 h 322"/>
                  <a:gd name="T88" fmla="*/ 250 w 324"/>
                  <a:gd name="T89" fmla="*/ 30 h 322"/>
                  <a:gd name="T90" fmla="*/ 284 w 324"/>
                  <a:gd name="T91" fmla="*/ 51 h 322"/>
                  <a:gd name="T92" fmla="*/ 298 w 324"/>
                  <a:gd name="T93" fmla="*/ 90 h 322"/>
                  <a:gd name="T94" fmla="*/ 221 w 324"/>
                  <a:gd name="T95" fmla="*/ 58 h 322"/>
                  <a:gd name="T96" fmla="*/ 231 w 324"/>
                  <a:gd name="T97" fmla="*/ 128 h 322"/>
                  <a:gd name="T98" fmla="*/ 248 w 324"/>
                  <a:gd name="T99" fmla="*/ 61 h 322"/>
                  <a:gd name="T100" fmla="*/ 218 w 324"/>
                  <a:gd name="T101" fmla="*/ 96 h 322"/>
                  <a:gd name="T102" fmla="*/ 238 w 324"/>
                  <a:gd name="T103" fmla="*/ 79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24" h="322">
                    <a:moveTo>
                      <a:pt x="172" y="212"/>
                    </a:moveTo>
                    <a:cubicBezTo>
                      <a:pt x="171" y="211"/>
                      <a:pt x="168" y="209"/>
                      <a:pt x="167" y="208"/>
                    </a:cubicBezTo>
                    <a:cubicBezTo>
                      <a:pt x="167" y="206"/>
                      <a:pt x="168" y="203"/>
                      <a:pt x="169" y="201"/>
                    </a:cubicBezTo>
                    <a:cubicBezTo>
                      <a:pt x="171" y="194"/>
                      <a:pt x="174" y="185"/>
                      <a:pt x="168" y="177"/>
                    </a:cubicBezTo>
                    <a:cubicBezTo>
                      <a:pt x="163" y="169"/>
                      <a:pt x="153" y="169"/>
                      <a:pt x="146" y="169"/>
                    </a:cubicBezTo>
                    <a:cubicBezTo>
                      <a:pt x="144" y="169"/>
                      <a:pt x="141" y="168"/>
                      <a:pt x="139" y="168"/>
                    </a:cubicBezTo>
                    <a:cubicBezTo>
                      <a:pt x="139" y="167"/>
                      <a:pt x="138" y="164"/>
                      <a:pt x="137" y="162"/>
                    </a:cubicBezTo>
                    <a:cubicBezTo>
                      <a:pt x="135" y="155"/>
                      <a:pt x="132" y="146"/>
                      <a:pt x="123" y="143"/>
                    </a:cubicBezTo>
                    <a:cubicBezTo>
                      <a:pt x="114" y="140"/>
                      <a:pt x="105" y="145"/>
                      <a:pt x="100" y="149"/>
                    </a:cubicBezTo>
                    <a:cubicBezTo>
                      <a:pt x="98" y="150"/>
                      <a:pt x="95" y="152"/>
                      <a:pt x="94" y="153"/>
                    </a:cubicBezTo>
                    <a:cubicBezTo>
                      <a:pt x="92" y="152"/>
                      <a:pt x="90" y="150"/>
                      <a:pt x="88" y="149"/>
                    </a:cubicBezTo>
                    <a:cubicBezTo>
                      <a:pt x="83" y="145"/>
                      <a:pt x="74" y="139"/>
                      <a:pt x="65" y="142"/>
                    </a:cubicBezTo>
                    <a:cubicBezTo>
                      <a:pt x="56" y="145"/>
                      <a:pt x="53" y="154"/>
                      <a:pt x="50" y="161"/>
                    </a:cubicBezTo>
                    <a:cubicBezTo>
                      <a:pt x="49" y="163"/>
                      <a:pt x="48" y="166"/>
                      <a:pt x="48" y="167"/>
                    </a:cubicBezTo>
                    <a:cubicBezTo>
                      <a:pt x="46" y="167"/>
                      <a:pt x="43" y="167"/>
                      <a:pt x="41" y="167"/>
                    </a:cubicBezTo>
                    <a:cubicBezTo>
                      <a:pt x="34" y="167"/>
                      <a:pt x="24" y="168"/>
                      <a:pt x="18" y="175"/>
                    </a:cubicBezTo>
                    <a:cubicBezTo>
                      <a:pt x="13" y="183"/>
                      <a:pt x="15" y="192"/>
                      <a:pt x="17" y="199"/>
                    </a:cubicBezTo>
                    <a:cubicBezTo>
                      <a:pt x="18" y="201"/>
                      <a:pt x="19" y="204"/>
                      <a:pt x="19" y="206"/>
                    </a:cubicBezTo>
                    <a:cubicBezTo>
                      <a:pt x="18" y="207"/>
                      <a:pt x="15" y="209"/>
                      <a:pt x="14" y="210"/>
                    </a:cubicBezTo>
                    <a:cubicBezTo>
                      <a:pt x="8" y="214"/>
                      <a:pt x="0" y="220"/>
                      <a:pt x="0" y="229"/>
                    </a:cubicBezTo>
                    <a:cubicBezTo>
                      <a:pt x="0" y="239"/>
                      <a:pt x="7" y="245"/>
                      <a:pt x="13" y="249"/>
                    </a:cubicBezTo>
                    <a:cubicBezTo>
                      <a:pt x="15" y="251"/>
                      <a:pt x="18" y="253"/>
                      <a:pt x="18" y="253"/>
                    </a:cubicBezTo>
                    <a:cubicBezTo>
                      <a:pt x="18" y="255"/>
                      <a:pt x="17" y="258"/>
                      <a:pt x="16" y="261"/>
                    </a:cubicBezTo>
                    <a:cubicBezTo>
                      <a:pt x="14" y="268"/>
                      <a:pt x="11" y="277"/>
                      <a:pt x="17" y="284"/>
                    </a:cubicBezTo>
                    <a:cubicBezTo>
                      <a:pt x="22" y="292"/>
                      <a:pt x="32" y="292"/>
                      <a:pt x="39" y="293"/>
                    </a:cubicBezTo>
                    <a:cubicBezTo>
                      <a:pt x="41" y="293"/>
                      <a:pt x="44" y="293"/>
                      <a:pt x="46" y="293"/>
                    </a:cubicBezTo>
                    <a:cubicBezTo>
                      <a:pt x="47" y="295"/>
                      <a:pt x="48" y="298"/>
                      <a:pt x="48" y="299"/>
                    </a:cubicBezTo>
                    <a:cubicBezTo>
                      <a:pt x="51" y="306"/>
                      <a:pt x="54" y="315"/>
                      <a:pt x="63" y="319"/>
                    </a:cubicBezTo>
                    <a:cubicBezTo>
                      <a:pt x="72" y="322"/>
                      <a:pt x="80" y="316"/>
                      <a:pt x="86" y="312"/>
                    </a:cubicBezTo>
                    <a:cubicBezTo>
                      <a:pt x="87" y="311"/>
                      <a:pt x="90" y="309"/>
                      <a:pt x="92" y="309"/>
                    </a:cubicBezTo>
                    <a:cubicBezTo>
                      <a:pt x="93" y="309"/>
                      <a:pt x="95" y="311"/>
                      <a:pt x="97" y="312"/>
                    </a:cubicBezTo>
                    <a:cubicBezTo>
                      <a:pt x="102" y="316"/>
                      <a:pt x="108" y="320"/>
                      <a:pt x="115" y="320"/>
                    </a:cubicBezTo>
                    <a:cubicBezTo>
                      <a:pt x="117" y="320"/>
                      <a:pt x="118" y="320"/>
                      <a:pt x="120" y="319"/>
                    </a:cubicBezTo>
                    <a:cubicBezTo>
                      <a:pt x="129" y="316"/>
                      <a:pt x="133" y="307"/>
                      <a:pt x="135" y="300"/>
                    </a:cubicBezTo>
                    <a:cubicBezTo>
                      <a:pt x="136" y="298"/>
                      <a:pt x="137" y="296"/>
                      <a:pt x="138" y="294"/>
                    </a:cubicBezTo>
                    <a:cubicBezTo>
                      <a:pt x="139" y="294"/>
                      <a:pt x="142" y="294"/>
                      <a:pt x="145" y="294"/>
                    </a:cubicBezTo>
                    <a:cubicBezTo>
                      <a:pt x="152" y="294"/>
                      <a:pt x="161" y="294"/>
                      <a:pt x="167" y="286"/>
                    </a:cubicBezTo>
                    <a:cubicBezTo>
                      <a:pt x="173" y="279"/>
                      <a:pt x="170" y="269"/>
                      <a:pt x="168" y="262"/>
                    </a:cubicBezTo>
                    <a:cubicBezTo>
                      <a:pt x="168" y="260"/>
                      <a:pt x="167" y="257"/>
                      <a:pt x="167" y="256"/>
                    </a:cubicBezTo>
                    <a:cubicBezTo>
                      <a:pt x="168" y="255"/>
                      <a:pt x="170" y="253"/>
                      <a:pt x="172" y="252"/>
                    </a:cubicBezTo>
                    <a:cubicBezTo>
                      <a:pt x="177" y="247"/>
                      <a:pt x="185" y="242"/>
                      <a:pt x="185" y="232"/>
                    </a:cubicBezTo>
                    <a:cubicBezTo>
                      <a:pt x="186" y="223"/>
                      <a:pt x="178" y="217"/>
                      <a:pt x="172" y="212"/>
                    </a:cubicBezTo>
                    <a:close/>
                    <a:moveTo>
                      <a:pt x="159" y="235"/>
                    </a:moveTo>
                    <a:cubicBezTo>
                      <a:pt x="154" y="238"/>
                      <a:pt x="148" y="242"/>
                      <a:pt x="146" y="249"/>
                    </a:cubicBezTo>
                    <a:cubicBezTo>
                      <a:pt x="144" y="255"/>
                      <a:pt x="146" y="262"/>
                      <a:pt x="148" y="268"/>
                    </a:cubicBezTo>
                    <a:cubicBezTo>
                      <a:pt x="148" y="269"/>
                      <a:pt x="148" y="271"/>
                      <a:pt x="149" y="272"/>
                    </a:cubicBezTo>
                    <a:cubicBezTo>
                      <a:pt x="147" y="273"/>
                      <a:pt x="145" y="273"/>
                      <a:pt x="144" y="273"/>
                    </a:cubicBezTo>
                    <a:cubicBezTo>
                      <a:pt x="138" y="273"/>
                      <a:pt x="131" y="273"/>
                      <a:pt x="125" y="277"/>
                    </a:cubicBezTo>
                    <a:cubicBezTo>
                      <a:pt x="120" y="281"/>
                      <a:pt x="117" y="287"/>
                      <a:pt x="115" y="293"/>
                    </a:cubicBezTo>
                    <a:cubicBezTo>
                      <a:pt x="115" y="294"/>
                      <a:pt x="114" y="295"/>
                      <a:pt x="113" y="297"/>
                    </a:cubicBezTo>
                    <a:cubicBezTo>
                      <a:pt x="112" y="296"/>
                      <a:pt x="110" y="294"/>
                      <a:pt x="109" y="293"/>
                    </a:cubicBezTo>
                    <a:cubicBezTo>
                      <a:pt x="104" y="290"/>
                      <a:pt x="99" y="284"/>
                      <a:pt x="92" y="284"/>
                    </a:cubicBezTo>
                    <a:cubicBezTo>
                      <a:pt x="92" y="284"/>
                      <a:pt x="92" y="284"/>
                      <a:pt x="92" y="284"/>
                    </a:cubicBezTo>
                    <a:cubicBezTo>
                      <a:pt x="85" y="284"/>
                      <a:pt x="79" y="289"/>
                      <a:pt x="74" y="293"/>
                    </a:cubicBezTo>
                    <a:cubicBezTo>
                      <a:pt x="73" y="294"/>
                      <a:pt x="71" y="296"/>
                      <a:pt x="70" y="297"/>
                    </a:cubicBezTo>
                    <a:cubicBezTo>
                      <a:pt x="70" y="296"/>
                      <a:pt x="69" y="294"/>
                      <a:pt x="69" y="293"/>
                    </a:cubicBezTo>
                    <a:cubicBezTo>
                      <a:pt x="67" y="287"/>
                      <a:pt x="64" y="280"/>
                      <a:pt x="59" y="276"/>
                    </a:cubicBezTo>
                    <a:cubicBezTo>
                      <a:pt x="53" y="272"/>
                      <a:pt x="46" y="272"/>
                      <a:pt x="40" y="271"/>
                    </a:cubicBezTo>
                    <a:cubicBezTo>
                      <a:pt x="39" y="271"/>
                      <a:pt x="37" y="271"/>
                      <a:pt x="36" y="271"/>
                    </a:cubicBezTo>
                    <a:cubicBezTo>
                      <a:pt x="36" y="270"/>
                      <a:pt x="36" y="268"/>
                      <a:pt x="37" y="267"/>
                    </a:cubicBezTo>
                    <a:cubicBezTo>
                      <a:pt x="39" y="261"/>
                      <a:pt x="41" y="254"/>
                      <a:pt x="39" y="247"/>
                    </a:cubicBezTo>
                    <a:cubicBezTo>
                      <a:pt x="37" y="241"/>
                      <a:pt x="31" y="236"/>
                      <a:pt x="26" y="232"/>
                    </a:cubicBezTo>
                    <a:cubicBezTo>
                      <a:pt x="25" y="232"/>
                      <a:pt x="24" y="231"/>
                      <a:pt x="23" y="230"/>
                    </a:cubicBezTo>
                    <a:cubicBezTo>
                      <a:pt x="24" y="229"/>
                      <a:pt x="25" y="228"/>
                      <a:pt x="26" y="227"/>
                    </a:cubicBezTo>
                    <a:cubicBezTo>
                      <a:pt x="31" y="223"/>
                      <a:pt x="37" y="219"/>
                      <a:pt x="39" y="213"/>
                    </a:cubicBezTo>
                    <a:cubicBezTo>
                      <a:pt x="41" y="206"/>
                      <a:pt x="39" y="199"/>
                      <a:pt x="38" y="193"/>
                    </a:cubicBezTo>
                    <a:cubicBezTo>
                      <a:pt x="37" y="192"/>
                      <a:pt x="37" y="190"/>
                      <a:pt x="37" y="189"/>
                    </a:cubicBezTo>
                    <a:cubicBezTo>
                      <a:pt x="38" y="189"/>
                      <a:pt x="40" y="189"/>
                      <a:pt x="41" y="189"/>
                    </a:cubicBezTo>
                    <a:cubicBezTo>
                      <a:pt x="47" y="189"/>
                      <a:pt x="54" y="189"/>
                      <a:pt x="60" y="185"/>
                    </a:cubicBezTo>
                    <a:cubicBezTo>
                      <a:pt x="66" y="181"/>
                      <a:pt x="68" y="174"/>
                      <a:pt x="70" y="169"/>
                    </a:cubicBezTo>
                    <a:cubicBezTo>
                      <a:pt x="71" y="167"/>
                      <a:pt x="71" y="166"/>
                      <a:pt x="72" y="164"/>
                    </a:cubicBezTo>
                    <a:cubicBezTo>
                      <a:pt x="73" y="165"/>
                      <a:pt x="75" y="167"/>
                      <a:pt x="76" y="168"/>
                    </a:cubicBezTo>
                    <a:cubicBezTo>
                      <a:pt x="81" y="172"/>
                      <a:pt x="87" y="177"/>
                      <a:pt x="93" y="177"/>
                    </a:cubicBezTo>
                    <a:cubicBezTo>
                      <a:pt x="94" y="177"/>
                      <a:pt x="94" y="177"/>
                      <a:pt x="94" y="177"/>
                    </a:cubicBezTo>
                    <a:cubicBezTo>
                      <a:pt x="101" y="177"/>
                      <a:pt x="106" y="172"/>
                      <a:pt x="111" y="168"/>
                    </a:cubicBezTo>
                    <a:cubicBezTo>
                      <a:pt x="112" y="168"/>
                      <a:pt x="114" y="165"/>
                      <a:pt x="115" y="164"/>
                    </a:cubicBezTo>
                    <a:cubicBezTo>
                      <a:pt x="116" y="166"/>
                      <a:pt x="116" y="168"/>
                      <a:pt x="117" y="169"/>
                    </a:cubicBezTo>
                    <a:cubicBezTo>
                      <a:pt x="119" y="175"/>
                      <a:pt x="121" y="181"/>
                      <a:pt x="127" y="185"/>
                    </a:cubicBezTo>
                    <a:cubicBezTo>
                      <a:pt x="132" y="189"/>
                      <a:pt x="139" y="190"/>
                      <a:pt x="145" y="190"/>
                    </a:cubicBezTo>
                    <a:cubicBezTo>
                      <a:pt x="146" y="190"/>
                      <a:pt x="148" y="190"/>
                      <a:pt x="150" y="190"/>
                    </a:cubicBezTo>
                    <a:cubicBezTo>
                      <a:pt x="149" y="192"/>
                      <a:pt x="149" y="193"/>
                      <a:pt x="149" y="194"/>
                    </a:cubicBezTo>
                    <a:cubicBezTo>
                      <a:pt x="147" y="200"/>
                      <a:pt x="145" y="207"/>
                      <a:pt x="147" y="214"/>
                    </a:cubicBezTo>
                    <a:cubicBezTo>
                      <a:pt x="149" y="221"/>
                      <a:pt x="154" y="225"/>
                      <a:pt x="159" y="229"/>
                    </a:cubicBezTo>
                    <a:cubicBezTo>
                      <a:pt x="160" y="230"/>
                      <a:pt x="162" y="231"/>
                      <a:pt x="163" y="232"/>
                    </a:cubicBezTo>
                    <a:cubicBezTo>
                      <a:pt x="161" y="233"/>
                      <a:pt x="160" y="234"/>
                      <a:pt x="159" y="235"/>
                    </a:cubicBezTo>
                    <a:close/>
                    <a:moveTo>
                      <a:pt x="109" y="199"/>
                    </a:moveTo>
                    <a:cubicBezTo>
                      <a:pt x="101" y="195"/>
                      <a:pt x="91" y="194"/>
                      <a:pt x="82" y="197"/>
                    </a:cubicBezTo>
                    <a:cubicBezTo>
                      <a:pt x="73" y="200"/>
                      <a:pt x="66" y="206"/>
                      <a:pt x="61" y="214"/>
                    </a:cubicBezTo>
                    <a:cubicBezTo>
                      <a:pt x="57" y="223"/>
                      <a:pt x="56" y="232"/>
                      <a:pt x="59" y="241"/>
                    </a:cubicBezTo>
                    <a:cubicBezTo>
                      <a:pt x="62" y="250"/>
                      <a:pt x="68" y="258"/>
                      <a:pt x="76" y="262"/>
                    </a:cubicBezTo>
                    <a:cubicBezTo>
                      <a:pt x="81" y="265"/>
                      <a:pt x="87" y="266"/>
                      <a:pt x="93" y="266"/>
                    </a:cubicBezTo>
                    <a:cubicBezTo>
                      <a:pt x="96" y="266"/>
                      <a:pt x="100" y="266"/>
                      <a:pt x="103" y="265"/>
                    </a:cubicBezTo>
                    <a:cubicBezTo>
                      <a:pt x="112" y="262"/>
                      <a:pt x="120" y="256"/>
                      <a:pt x="124" y="247"/>
                    </a:cubicBezTo>
                    <a:cubicBezTo>
                      <a:pt x="129" y="239"/>
                      <a:pt x="129" y="229"/>
                      <a:pt x="127" y="220"/>
                    </a:cubicBezTo>
                    <a:cubicBezTo>
                      <a:pt x="124" y="211"/>
                      <a:pt x="118" y="204"/>
                      <a:pt x="109" y="199"/>
                    </a:cubicBezTo>
                    <a:close/>
                    <a:moveTo>
                      <a:pt x="105" y="237"/>
                    </a:moveTo>
                    <a:cubicBezTo>
                      <a:pt x="103" y="241"/>
                      <a:pt x="101" y="243"/>
                      <a:pt x="97" y="244"/>
                    </a:cubicBezTo>
                    <a:cubicBezTo>
                      <a:pt x="93" y="245"/>
                      <a:pt x="89" y="245"/>
                      <a:pt x="86" y="243"/>
                    </a:cubicBezTo>
                    <a:cubicBezTo>
                      <a:pt x="83" y="241"/>
                      <a:pt x="80" y="239"/>
                      <a:pt x="79" y="235"/>
                    </a:cubicBezTo>
                    <a:cubicBezTo>
                      <a:pt x="78" y="231"/>
                      <a:pt x="78" y="227"/>
                      <a:pt x="80" y="224"/>
                    </a:cubicBezTo>
                    <a:cubicBezTo>
                      <a:pt x="82" y="221"/>
                      <a:pt x="85" y="218"/>
                      <a:pt x="88" y="217"/>
                    </a:cubicBezTo>
                    <a:cubicBezTo>
                      <a:pt x="90" y="217"/>
                      <a:pt x="91" y="216"/>
                      <a:pt x="93" y="216"/>
                    </a:cubicBezTo>
                    <a:cubicBezTo>
                      <a:pt x="95" y="216"/>
                      <a:pt x="97" y="217"/>
                      <a:pt x="99" y="218"/>
                    </a:cubicBezTo>
                    <a:cubicBezTo>
                      <a:pt x="103" y="220"/>
                      <a:pt x="105" y="223"/>
                      <a:pt x="106" y="226"/>
                    </a:cubicBezTo>
                    <a:cubicBezTo>
                      <a:pt x="107" y="230"/>
                      <a:pt x="107" y="234"/>
                      <a:pt x="105" y="237"/>
                    </a:cubicBezTo>
                    <a:close/>
                    <a:moveTo>
                      <a:pt x="311" y="74"/>
                    </a:moveTo>
                    <a:cubicBezTo>
                      <a:pt x="309" y="72"/>
                      <a:pt x="307" y="70"/>
                      <a:pt x="306" y="69"/>
                    </a:cubicBezTo>
                    <a:cubicBezTo>
                      <a:pt x="306" y="67"/>
                      <a:pt x="307" y="64"/>
                      <a:pt x="308" y="62"/>
                    </a:cubicBezTo>
                    <a:cubicBezTo>
                      <a:pt x="310" y="55"/>
                      <a:pt x="313" y="46"/>
                      <a:pt x="307" y="38"/>
                    </a:cubicBezTo>
                    <a:cubicBezTo>
                      <a:pt x="302" y="31"/>
                      <a:pt x="292" y="30"/>
                      <a:pt x="285" y="30"/>
                    </a:cubicBezTo>
                    <a:cubicBezTo>
                      <a:pt x="283" y="30"/>
                      <a:pt x="280" y="30"/>
                      <a:pt x="278" y="29"/>
                    </a:cubicBezTo>
                    <a:cubicBezTo>
                      <a:pt x="277" y="28"/>
                      <a:pt x="276" y="25"/>
                      <a:pt x="276" y="23"/>
                    </a:cubicBezTo>
                    <a:cubicBezTo>
                      <a:pt x="273" y="16"/>
                      <a:pt x="270" y="7"/>
                      <a:pt x="261" y="4"/>
                    </a:cubicBezTo>
                    <a:cubicBezTo>
                      <a:pt x="252" y="1"/>
                      <a:pt x="244" y="6"/>
                      <a:pt x="238" y="10"/>
                    </a:cubicBezTo>
                    <a:cubicBezTo>
                      <a:pt x="237" y="12"/>
                      <a:pt x="234" y="13"/>
                      <a:pt x="232" y="14"/>
                    </a:cubicBezTo>
                    <a:cubicBezTo>
                      <a:pt x="231" y="13"/>
                      <a:pt x="229" y="12"/>
                      <a:pt x="227" y="10"/>
                    </a:cubicBezTo>
                    <a:cubicBezTo>
                      <a:pt x="221" y="6"/>
                      <a:pt x="213" y="0"/>
                      <a:pt x="204" y="3"/>
                    </a:cubicBezTo>
                    <a:cubicBezTo>
                      <a:pt x="195" y="6"/>
                      <a:pt x="191" y="16"/>
                      <a:pt x="189" y="22"/>
                    </a:cubicBezTo>
                    <a:cubicBezTo>
                      <a:pt x="188" y="24"/>
                      <a:pt x="187" y="27"/>
                      <a:pt x="186" y="28"/>
                    </a:cubicBezTo>
                    <a:cubicBezTo>
                      <a:pt x="185" y="29"/>
                      <a:pt x="182" y="29"/>
                      <a:pt x="180" y="29"/>
                    </a:cubicBezTo>
                    <a:cubicBezTo>
                      <a:pt x="172" y="29"/>
                      <a:pt x="163" y="29"/>
                      <a:pt x="157" y="36"/>
                    </a:cubicBezTo>
                    <a:cubicBezTo>
                      <a:pt x="151" y="44"/>
                      <a:pt x="154" y="53"/>
                      <a:pt x="156" y="60"/>
                    </a:cubicBezTo>
                    <a:cubicBezTo>
                      <a:pt x="156" y="62"/>
                      <a:pt x="157" y="65"/>
                      <a:pt x="157" y="67"/>
                    </a:cubicBezTo>
                    <a:cubicBezTo>
                      <a:pt x="156" y="68"/>
                      <a:pt x="154" y="70"/>
                      <a:pt x="152" y="71"/>
                    </a:cubicBezTo>
                    <a:cubicBezTo>
                      <a:pt x="147" y="75"/>
                      <a:pt x="139" y="81"/>
                      <a:pt x="139" y="91"/>
                    </a:cubicBezTo>
                    <a:cubicBezTo>
                      <a:pt x="138" y="100"/>
                      <a:pt x="146" y="106"/>
                      <a:pt x="152" y="110"/>
                    </a:cubicBezTo>
                    <a:cubicBezTo>
                      <a:pt x="153" y="112"/>
                      <a:pt x="156" y="114"/>
                      <a:pt x="157" y="115"/>
                    </a:cubicBezTo>
                    <a:cubicBezTo>
                      <a:pt x="157" y="116"/>
                      <a:pt x="156" y="120"/>
                      <a:pt x="155" y="122"/>
                    </a:cubicBezTo>
                    <a:cubicBezTo>
                      <a:pt x="153" y="129"/>
                      <a:pt x="150" y="138"/>
                      <a:pt x="156" y="146"/>
                    </a:cubicBezTo>
                    <a:cubicBezTo>
                      <a:pt x="161" y="153"/>
                      <a:pt x="171" y="154"/>
                      <a:pt x="178" y="154"/>
                    </a:cubicBezTo>
                    <a:cubicBezTo>
                      <a:pt x="180" y="154"/>
                      <a:pt x="183" y="154"/>
                      <a:pt x="185" y="155"/>
                    </a:cubicBezTo>
                    <a:cubicBezTo>
                      <a:pt x="185" y="156"/>
                      <a:pt x="186" y="159"/>
                      <a:pt x="187" y="161"/>
                    </a:cubicBezTo>
                    <a:cubicBezTo>
                      <a:pt x="189" y="168"/>
                      <a:pt x="192" y="177"/>
                      <a:pt x="201" y="180"/>
                    </a:cubicBezTo>
                    <a:cubicBezTo>
                      <a:pt x="210" y="183"/>
                      <a:pt x="218" y="178"/>
                      <a:pt x="224" y="174"/>
                    </a:cubicBezTo>
                    <a:cubicBezTo>
                      <a:pt x="226" y="172"/>
                      <a:pt x="229" y="171"/>
                      <a:pt x="230" y="170"/>
                    </a:cubicBezTo>
                    <a:cubicBezTo>
                      <a:pt x="232" y="171"/>
                      <a:pt x="234" y="172"/>
                      <a:pt x="236" y="174"/>
                    </a:cubicBezTo>
                    <a:cubicBezTo>
                      <a:pt x="240" y="177"/>
                      <a:pt x="247" y="181"/>
                      <a:pt x="254" y="181"/>
                    </a:cubicBezTo>
                    <a:cubicBezTo>
                      <a:pt x="255" y="181"/>
                      <a:pt x="257" y="181"/>
                      <a:pt x="259" y="181"/>
                    </a:cubicBezTo>
                    <a:cubicBezTo>
                      <a:pt x="268" y="178"/>
                      <a:pt x="271" y="168"/>
                      <a:pt x="274" y="162"/>
                    </a:cubicBezTo>
                    <a:cubicBezTo>
                      <a:pt x="275" y="160"/>
                      <a:pt x="276" y="157"/>
                      <a:pt x="276" y="156"/>
                    </a:cubicBezTo>
                    <a:cubicBezTo>
                      <a:pt x="278" y="155"/>
                      <a:pt x="281" y="155"/>
                      <a:pt x="283" y="155"/>
                    </a:cubicBezTo>
                    <a:cubicBezTo>
                      <a:pt x="290" y="155"/>
                      <a:pt x="300" y="155"/>
                      <a:pt x="306" y="148"/>
                    </a:cubicBezTo>
                    <a:cubicBezTo>
                      <a:pt x="311" y="140"/>
                      <a:pt x="309" y="131"/>
                      <a:pt x="307" y="124"/>
                    </a:cubicBezTo>
                    <a:cubicBezTo>
                      <a:pt x="306" y="122"/>
                      <a:pt x="305" y="119"/>
                      <a:pt x="305" y="117"/>
                    </a:cubicBezTo>
                    <a:cubicBezTo>
                      <a:pt x="306" y="116"/>
                      <a:pt x="309" y="114"/>
                      <a:pt x="310" y="113"/>
                    </a:cubicBezTo>
                    <a:cubicBezTo>
                      <a:pt x="316" y="109"/>
                      <a:pt x="324" y="103"/>
                      <a:pt x="324" y="93"/>
                    </a:cubicBezTo>
                    <a:cubicBezTo>
                      <a:pt x="324" y="84"/>
                      <a:pt x="317" y="78"/>
                      <a:pt x="311" y="74"/>
                    </a:cubicBezTo>
                    <a:close/>
                    <a:moveTo>
                      <a:pt x="298" y="96"/>
                    </a:moveTo>
                    <a:cubicBezTo>
                      <a:pt x="293" y="100"/>
                      <a:pt x="287" y="104"/>
                      <a:pt x="285" y="110"/>
                    </a:cubicBezTo>
                    <a:cubicBezTo>
                      <a:pt x="283" y="117"/>
                      <a:pt x="285" y="123"/>
                      <a:pt x="286" y="129"/>
                    </a:cubicBezTo>
                    <a:cubicBezTo>
                      <a:pt x="287" y="131"/>
                      <a:pt x="287" y="132"/>
                      <a:pt x="287" y="134"/>
                    </a:cubicBezTo>
                    <a:cubicBezTo>
                      <a:pt x="286" y="134"/>
                      <a:pt x="284" y="134"/>
                      <a:pt x="283" y="134"/>
                    </a:cubicBezTo>
                    <a:cubicBezTo>
                      <a:pt x="277" y="134"/>
                      <a:pt x="270" y="134"/>
                      <a:pt x="264" y="138"/>
                    </a:cubicBezTo>
                    <a:cubicBezTo>
                      <a:pt x="258" y="142"/>
                      <a:pt x="256" y="148"/>
                      <a:pt x="254" y="154"/>
                    </a:cubicBezTo>
                    <a:cubicBezTo>
                      <a:pt x="253" y="155"/>
                      <a:pt x="253" y="157"/>
                      <a:pt x="252" y="158"/>
                    </a:cubicBezTo>
                    <a:cubicBezTo>
                      <a:pt x="251" y="157"/>
                      <a:pt x="249" y="155"/>
                      <a:pt x="248" y="155"/>
                    </a:cubicBezTo>
                    <a:cubicBezTo>
                      <a:pt x="243" y="151"/>
                      <a:pt x="237" y="145"/>
                      <a:pt x="231" y="145"/>
                    </a:cubicBezTo>
                    <a:cubicBezTo>
                      <a:pt x="230" y="145"/>
                      <a:pt x="230" y="145"/>
                      <a:pt x="230" y="145"/>
                    </a:cubicBezTo>
                    <a:cubicBezTo>
                      <a:pt x="223" y="145"/>
                      <a:pt x="218" y="151"/>
                      <a:pt x="213" y="154"/>
                    </a:cubicBezTo>
                    <a:cubicBezTo>
                      <a:pt x="212" y="155"/>
                      <a:pt x="210" y="157"/>
                      <a:pt x="209" y="158"/>
                    </a:cubicBezTo>
                    <a:cubicBezTo>
                      <a:pt x="208" y="157"/>
                      <a:pt x="208" y="155"/>
                      <a:pt x="207" y="154"/>
                    </a:cubicBezTo>
                    <a:cubicBezTo>
                      <a:pt x="205" y="148"/>
                      <a:pt x="203" y="141"/>
                      <a:pt x="197" y="137"/>
                    </a:cubicBezTo>
                    <a:cubicBezTo>
                      <a:pt x="192" y="133"/>
                      <a:pt x="185" y="133"/>
                      <a:pt x="179" y="133"/>
                    </a:cubicBezTo>
                    <a:cubicBezTo>
                      <a:pt x="178" y="133"/>
                      <a:pt x="176" y="133"/>
                      <a:pt x="174" y="132"/>
                    </a:cubicBezTo>
                    <a:cubicBezTo>
                      <a:pt x="175" y="131"/>
                      <a:pt x="175" y="129"/>
                      <a:pt x="175" y="128"/>
                    </a:cubicBezTo>
                    <a:cubicBezTo>
                      <a:pt x="177" y="122"/>
                      <a:pt x="179" y="115"/>
                      <a:pt x="177" y="109"/>
                    </a:cubicBezTo>
                    <a:cubicBezTo>
                      <a:pt x="175" y="102"/>
                      <a:pt x="170" y="98"/>
                      <a:pt x="165" y="94"/>
                    </a:cubicBezTo>
                    <a:cubicBezTo>
                      <a:pt x="164" y="93"/>
                      <a:pt x="162" y="92"/>
                      <a:pt x="161" y="91"/>
                    </a:cubicBezTo>
                    <a:cubicBezTo>
                      <a:pt x="163" y="90"/>
                      <a:pt x="164" y="89"/>
                      <a:pt x="165" y="88"/>
                    </a:cubicBezTo>
                    <a:cubicBezTo>
                      <a:pt x="170" y="84"/>
                      <a:pt x="176" y="80"/>
                      <a:pt x="178" y="74"/>
                    </a:cubicBezTo>
                    <a:cubicBezTo>
                      <a:pt x="180" y="67"/>
                      <a:pt x="178" y="61"/>
                      <a:pt x="176" y="55"/>
                    </a:cubicBezTo>
                    <a:cubicBezTo>
                      <a:pt x="176" y="53"/>
                      <a:pt x="176" y="52"/>
                      <a:pt x="175" y="50"/>
                    </a:cubicBezTo>
                    <a:cubicBezTo>
                      <a:pt x="177" y="50"/>
                      <a:pt x="179" y="50"/>
                      <a:pt x="180" y="50"/>
                    </a:cubicBezTo>
                    <a:cubicBezTo>
                      <a:pt x="186" y="50"/>
                      <a:pt x="193" y="50"/>
                      <a:pt x="199" y="46"/>
                    </a:cubicBezTo>
                    <a:cubicBezTo>
                      <a:pt x="204" y="42"/>
                      <a:pt x="207" y="36"/>
                      <a:pt x="209" y="30"/>
                    </a:cubicBezTo>
                    <a:cubicBezTo>
                      <a:pt x="209" y="29"/>
                      <a:pt x="210" y="27"/>
                      <a:pt x="211" y="26"/>
                    </a:cubicBezTo>
                    <a:cubicBezTo>
                      <a:pt x="212" y="27"/>
                      <a:pt x="214" y="29"/>
                      <a:pt x="215" y="29"/>
                    </a:cubicBezTo>
                    <a:cubicBezTo>
                      <a:pt x="220" y="33"/>
                      <a:pt x="225" y="39"/>
                      <a:pt x="232" y="39"/>
                    </a:cubicBezTo>
                    <a:cubicBezTo>
                      <a:pt x="232" y="39"/>
                      <a:pt x="232" y="39"/>
                      <a:pt x="232" y="39"/>
                    </a:cubicBezTo>
                    <a:cubicBezTo>
                      <a:pt x="239" y="39"/>
                      <a:pt x="245" y="33"/>
                      <a:pt x="250" y="30"/>
                    </a:cubicBezTo>
                    <a:cubicBezTo>
                      <a:pt x="251" y="29"/>
                      <a:pt x="253" y="27"/>
                      <a:pt x="254" y="26"/>
                    </a:cubicBezTo>
                    <a:cubicBezTo>
                      <a:pt x="254" y="27"/>
                      <a:pt x="255" y="29"/>
                      <a:pt x="255" y="30"/>
                    </a:cubicBezTo>
                    <a:cubicBezTo>
                      <a:pt x="257" y="36"/>
                      <a:pt x="260" y="43"/>
                      <a:pt x="265" y="47"/>
                    </a:cubicBezTo>
                    <a:cubicBezTo>
                      <a:pt x="271" y="51"/>
                      <a:pt x="278" y="51"/>
                      <a:pt x="284" y="51"/>
                    </a:cubicBezTo>
                    <a:cubicBezTo>
                      <a:pt x="285" y="51"/>
                      <a:pt x="287" y="51"/>
                      <a:pt x="288" y="52"/>
                    </a:cubicBezTo>
                    <a:cubicBezTo>
                      <a:pt x="288" y="53"/>
                      <a:pt x="288" y="55"/>
                      <a:pt x="287" y="56"/>
                    </a:cubicBezTo>
                    <a:cubicBezTo>
                      <a:pt x="285" y="62"/>
                      <a:pt x="283" y="69"/>
                      <a:pt x="285" y="75"/>
                    </a:cubicBezTo>
                    <a:cubicBezTo>
                      <a:pt x="287" y="82"/>
                      <a:pt x="293" y="86"/>
                      <a:pt x="298" y="90"/>
                    </a:cubicBezTo>
                    <a:cubicBezTo>
                      <a:pt x="299" y="91"/>
                      <a:pt x="300" y="92"/>
                      <a:pt x="301" y="93"/>
                    </a:cubicBezTo>
                    <a:cubicBezTo>
                      <a:pt x="300" y="94"/>
                      <a:pt x="299" y="95"/>
                      <a:pt x="298" y="96"/>
                    </a:cubicBezTo>
                    <a:close/>
                    <a:moveTo>
                      <a:pt x="248" y="61"/>
                    </a:moveTo>
                    <a:cubicBezTo>
                      <a:pt x="239" y="56"/>
                      <a:pt x="230" y="55"/>
                      <a:pt x="221" y="58"/>
                    </a:cubicBezTo>
                    <a:cubicBezTo>
                      <a:pt x="212" y="61"/>
                      <a:pt x="204" y="67"/>
                      <a:pt x="200" y="75"/>
                    </a:cubicBezTo>
                    <a:cubicBezTo>
                      <a:pt x="195" y="84"/>
                      <a:pt x="195" y="93"/>
                      <a:pt x="197" y="103"/>
                    </a:cubicBezTo>
                    <a:cubicBezTo>
                      <a:pt x="200" y="112"/>
                      <a:pt x="206" y="119"/>
                      <a:pt x="215" y="123"/>
                    </a:cubicBezTo>
                    <a:cubicBezTo>
                      <a:pt x="220" y="126"/>
                      <a:pt x="226" y="128"/>
                      <a:pt x="231" y="128"/>
                    </a:cubicBezTo>
                    <a:cubicBezTo>
                      <a:pt x="235" y="128"/>
                      <a:pt x="238" y="127"/>
                      <a:pt x="242" y="126"/>
                    </a:cubicBezTo>
                    <a:cubicBezTo>
                      <a:pt x="251" y="123"/>
                      <a:pt x="258" y="117"/>
                      <a:pt x="263" y="109"/>
                    </a:cubicBezTo>
                    <a:cubicBezTo>
                      <a:pt x="267" y="100"/>
                      <a:pt x="268" y="91"/>
                      <a:pt x="265" y="81"/>
                    </a:cubicBezTo>
                    <a:cubicBezTo>
                      <a:pt x="262" y="72"/>
                      <a:pt x="256" y="65"/>
                      <a:pt x="248" y="61"/>
                    </a:cubicBezTo>
                    <a:close/>
                    <a:moveTo>
                      <a:pt x="244" y="99"/>
                    </a:moveTo>
                    <a:cubicBezTo>
                      <a:pt x="242" y="102"/>
                      <a:pt x="239" y="104"/>
                      <a:pt x="236" y="106"/>
                    </a:cubicBezTo>
                    <a:cubicBezTo>
                      <a:pt x="232" y="107"/>
                      <a:pt x="228" y="106"/>
                      <a:pt x="225" y="105"/>
                    </a:cubicBezTo>
                    <a:cubicBezTo>
                      <a:pt x="221" y="103"/>
                      <a:pt x="219" y="100"/>
                      <a:pt x="218" y="96"/>
                    </a:cubicBezTo>
                    <a:cubicBezTo>
                      <a:pt x="217" y="93"/>
                      <a:pt x="217" y="89"/>
                      <a:pt x="219" y="85"/>
                    </a:cubicBezTo>
                    <a:cubicBezTo>
                      <a:pt x="221" y="82"/>
                      <a:pt x="223" y="80"/>
                      <a:pt x="227" y="78"/>
                    </a:cubicBezTo>
                    <a:cubicBezTo>
                      <a:pt x="229" y="78"/>
                      <a:pt x="230" y="78"/>
                      <a:pt x="231" y="78"/>
                    </a:cubicBezTo>
                    <a:cubicBezTo>
                      <a:pt x="234" y="78"/>
                      <a:pt x="236" y="78"/>
                      <a:pt x="238" y="79"/>
                    </a:cubicBezTo>
                    <a:cubicBezTo>
                      <a:pt x="241" y="81"/>
                      <a:pt x="244" y="84"/>
                      <a:pt x="245" y="88"/>
                    </a:cubicBezTo>
                    <a:cubicBezTo>
                      <a:pt x="246" y="91"/>
                      <a:pt x="246" y="95"/>
                      <a:pt x="244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94" name="Rectangle 93"/>
          <p:cNvSpPr/>
          <p:nvPr/>
        </p:nvSpPr>
        <p:spPr>
          <a:xfrm>
            <a:off x="1776023" y="4975857"/>
            <a:ext cx="9874068" cy="1666196"/>
          </a:xfrm>
          <a:prstGeom prst="rect">
            <a:avLst/>
          </a:prstGeom>
          <a:noFill/>
          <a:ln w="12700">
            <a:solidFill>
              <a:srgbClr val="8C8C8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eaLnBrk="0" hangingPunct="0">
              <a:lnSpc>
                <a:spcPct val="106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cs typeface="Arial" pitchFamily="34" charset="0"/>
            </a:endParaRPr>
          </a:p>
          <a:p>
            <a:pPr marL="171450" indent="-171450" eaLnBrk="0" hangingPunct="0">
              <a:lnSpc>
                <a:spcPct val="106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cs typeface="Arial" pitchFamily="34" charset="0"/>
            </a:endParaRPr>
          </a:p>
          <a:p>
            <a:pPr marL="171450" indent="-171450" eaLnBrk="0" hangingPunct="0">
              <a:lnSpc>
                <a:spcPct val="106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cs typeface="Arial" pitchFamily="34" charset="0"/>
            </a:endParaRPr>
          </a:p>
          <a:p>
            <a:pPr marL="171450" indent="-171450" eaLnBrk="0" hangingPunct="0">
              <a:lnSpc>
                <a:spcPct val="106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cs typeface="Arial" pitchFamily="34" charset="0"/>
            </a:endParaRPr>
          </a:p>
          <a:p>
            <a:pPr marL="171450" indent="-171450" eaLnBrk="0" hangingPunct="0">
              <a:lnSpc>
                <a:spcPct val="106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EDA and descriptive statistics offered a holistic view of dataset which is cardinal to intuition and model development.</a:t>
            </a:r>
          </a:p>
          <a:p>
            <a:pPr marL="171450" indent="-171450" eaLnBrk="0" hangingPunct="0">
              <a:lnSpc>
                <a:spcPct val="106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RFM model assigned </a:t>
            </a:r>
            <a:r>
              <a:rPr lang="en-US" sz="1400" b="1" dirty="0">
                <a:solidFill>
                  <a:schemeClr val="tx1"/>
                </a:solidFill>
                <a:cs typeface="Arial" pitchFamily="34" charset="0"/>
              </a:rPr>
              <a:t>8</a:t>
            </a: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 levels that resulted in customer segments: 23% risk; 18% loyal; 24% potential campaign targets.</a:t>
            </a:r>
          </a:p>
          <a:p>
            <a:pPr marL="171450" indent="-171450" eaLnBrk="0" hangingPunct="0">
              <a:lnSpc>
                <a:spcPct val="106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K – Means clustering segmented the customers into </a:t>
            </a:r>
            <a:r>
              <a:rPr lang="en-US" sz="1400" b="1" dirty="0">
                <a:solidFill>
                  <a:schemeClr val="tx1"/>
                </a:solidFill>
                <a:cs typeface="Arial" pitchFamily="34" charset="0"/>
              </a:rPr>
              <a:t>3</a:t>
            </a: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 clusters. The model is built with reasonable inertia and the number of clusters is chosen based on a hybrid strategy. An additional random classifier is also built to predict the cluster for new customers.</a:t>
            </a:r>
          </a:p>
          <a:p>
            <a:pPr marL="171450" indent="-171450" eaLnBrk="0" hangingPunct="0">
              <a:lnSpc>
                <a:spcPct val="106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SARIMAX </a:t>
            </a:r>
            <a:r>
              <a:rPr lang="en-US" sz="1400" dirty="0" err="1">
                <a:solidFill>
                  <a:schemeClr val="tx1"/>
                </a:solidFill>
                <a:cs typeface="Arial" pitchFamily="34" charset="0"/>
              </a:rPr>
              <a:t>ts</a:t>
            </a: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 model accurately modeled the seasonality and predicted the future results with acceptable error</a:t>
            </a:r>
            <a:r>
              <a:rPr lang="en-US" sz="1400" b="1" dirty="0">
                <a:solidFill>
                  <a:schemeClr val="tx1"/>
                </a:solidFill>
                <a:cs typeface="Arial" pitchFamily="34" charset="0"/>
              </a:rPr>
              <a:t>(31)</a:t>
            </a: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.</a:t>
            </a:r>
          </a:p>
          <a:p>
            <a:pPr marL="171450" indent="-171450" eaLnBrk="0" hangingPunct="0">
              <a:lnSpc>
                <a:spcPct val="106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cs typeface="Arial" pitchFamily="34" charset="0"/>
            </a:endParaRPr>
          </a:p>
          <a:p>
            <a:pPr marL="171450" indent="-171450" eaLnBrk="0" hangingPunct="0">
              <a:lnSpc>
                <a:spcPct val="106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cs typeface="Arial" pitchFamily="34" charset="0"/>
            </a:endParaRPr>
          </a:p>
          <a:p>
            <a:pPr marL="171450" indent="-171450" eaLnBrk="0" hangingPunct="0">
              <a:lnSpc>
                <a:spcPct val="106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cs typeface="Arial" pitchFamily="34" charset="0"/>
            </a:endParaRPr>
          </a:p>
          <a:p>
            <a:pPr marL="171450" indent="-17145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 bwMode="gray">
          <a:xfrm>
            <a:off x="618077" y="4975856"/>
            <a:ext cx="1159430" cy="166619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rgbClr val="8C8C8C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540427" y="5332829"/>
            <a:ext cx="1275750" cy="848404"/>
            <a:chOff x="354432" y="5485758"/>
            <a:chExt cx="1275750" cy="848404"/>
          </a:xfrm>
        </p:grpSpPr>
        <p:sp>
          <p:nvSpPr>
            <p:cNvPr id="97" name="Rectangle 96"/>
            <p:cNvSpPr/>
            <p:nvPr/>
          </p:nvSpPr>
          <p:spPr>
            <a:xfrm>
              <a:off x="354432" y="5992409"/>
              <a:ext cx="1275750" cy="341753"/>
            </a:xfrm>
            <a:prstGeom prst="rect">
              <a:avLst/>
            </a:prstGeom>
            <a:noFill/>
            <a:ln w="254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FFFF"/>
                  </a:solidFill>
                </a:rPr>
                <a:t>Outcomes</a:t>
              </a:r>
            </a:p>
          </p:txBody>
        </p:sp>
        <p:grpSp>
          <p:nvGrpSpPr>
            <p:cNvPr id="98" name="Group 592"/>
            <p:cNvGrpSpPr>
              <a:grpSpLocks noChangeAspect="1"/>
            </p:cNvGrpSpPr>
            <p:nvPr/>
          </p:nvGrpSpPr>
          <p:grpSpPr bwMode="auto">
            <a:xfrm>
              <a:off x="697222" y="5485758"/>
              <a:ext cx="559424" cy="557784"/>
              <a:chOff x="373" y="1933"/>
              <a:chExt cx="341" cy="340"/>
            </a:xfrm>
            <a:solidFill>
              <a:schemeClr val="bg1"/>
            </a:solidFill>
          </p:grpSpPr>
          <p:sp>
            <p:nvSpPr>
              <p:cNvPr id="99" name="Freeform 98"/>
              <p:cNvSpPr>
                <a:spLocks/>
              </p:cNvSpPr>
              <p:nvPr/>
            </p:nvSpPr>
            <p:spPr bwMode="auto">
              <a:xfrm>
                <a:off x="436" y="2031"/>
                <a:ext cx="207" cy="157"/>
              </a:xfrm>
              <a:custGeom>
                <a:avLst/>
                <a:gdLst>
                  <a:gd name="T0" fmla="*/ 307 w 311"/>
                  <a:gd name="T1" fmla="*/ 4 h 236"/>
                  <a:gd name="T2" fmla="*/ 292 w 311"/>
                  <a:gd name="T3" fmla="*/ 4 h 236"/>
                  <a:gd name="T4" fmla="*/ 86 w 311"/>
                  <a:gd name="T5" fmla="*/ 210 h 236"/>
                  <a:gd name="T6" fmla="*/ 19 w 311"/>
                  <a:gd name="T7" fmla="*/ 143 h 236"/>
                  <a:gd name="T8" fmla="*/ 4 w 311"/>
                  <a:gd name="T9" fmla="*/ 143 h 236"/>
                  <a:gd name="T10" fmla="*/ 4 w 311"/>
                  <a:gd name="T11" fmla="*/ 158 h 236"/>
                  <a:gd name="T12" fmla="*/ 78 w 311"/>
                  <a:gd name="T13" fmla="*/ 233 h 236"/>
                  <a:gd name="T14" fmla="*/ 86 w 311"/>
                  <a:gd name="T15" fmla="*/ 236 h 236"/>
                  <a:gd name="T16" fmla="*/ 94 w 311"/>
                  <a:gd name="T17" fmla="*/ 233 h 236"/>
                  <a:gd name="T18" fmla="*/ 307 w 311"/>
                  <a:gd name="T19" fmla="*/ 19 h 236"/>
                  <a:gd name="T20" fmla="*/ 307 w 311"/>
                  <a:gd name="T21" fmla="*/ 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1" h="236">
                    <a:moveTo>
                      <a:pt x="307" y="4"/>
                    </a:moveTo>
                    <a:cubicBezTo>
                      <a:pt x="303" y="0"/>
                      <a:pt x="296" y="0"/>
                      <a:pt x="292" y="4"/>
                    </a:cubicBezTo>
                    <a:cubicBezTo>
                      <a:pt x="86" y="210"/>
                      <a:pt x="86" y="210"/>
                      <a:pt x="86" y="210"/>
                    </a:cubicBezTo>
                    <a:cubicBezTo>
                      <a:pt x="19" y="143"/>
                      <a:pt x="19" y="143"/>
                      <a:pt x="19" y="143"/>
                    </a:cubicBezTo>
                    <a:cubicBezTo>
                      <a:pt x="15" y="139"/>
                      <a:pt x="8" y="139"/>
                      <a:pt x="4" y="143"/>
                    </a:cubicBezTo>
                    <a:cubicBezTo>
                      <a:pt x="0" y="147"/>
                      <a:pt x="0" y="154"/>
                      <a:pt x="4" y="158"/>
                    </a:cubicBezTo>
                    <a:cubicBezTo>
                      <a:pt x="78" y="233"/>
                      <a:pt x="78" y="233"/>
                      <a:pt x="78" y="233"/>
                    </a:cubicBezTo>
                    <a:cubicBezTo>
                      <a:pt x="81" y="235"/>
                      <a:pt x="83" y="236"/>
                      <a:pt x="86" y="236"/>
                    </a:cubicBezTo>
                    <a:cubicBezTo>
                      <a:pt x="89" y="236"/>
                      <a:pt x="91" y="235"/>
                      <a:pt x="94" y="233"/>
                    </a:cubicBezTo>
                    <a:cubicBezTo>
                      <a:pt x="307" y="19"/>
                      <a:pt x="307" y="19"/>
                      <a:pt x="307" y="19"/>
                    </a:cubicBezTo>
                    <a:cubicBezTo>
                      <a:pt x="311" y="15"/>
                      <a:pt x="311" y="8"/>
                      <a:pt x="30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99"/>
              <p:cNvSpPr>
                <a:spLocks noEditPoints="1"/>
              </p:cNvSpPr>
              <p:nvPr/>
            </p:nvSpPr>
            <p:spPr bwMode="auto">
              <a:xfrm>
                <a:off x="373" y="1933"/>
                <a:ext cx="341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7B21C76-B541-4CF4-82DF-FD611D9DA735}"/>
              </a:ext>
            </a:extLst>
          </p:cNvPr>
          <p:cNvSpPr txBox="1"/>
          <p:nvPr/>
        </p:nvSpPr>
        <p:spPr>
          <a:xfrm>
            <a:off x="3222798" y="465521"/>
            <a:ext cx="4730770" cy="677108"/>
          </a:xfrm>
          <a:prstGeom prst="rect">
            <a:avLst/>
          </a:prstGeom>
          <a:noFill/>
          <a:ln>
            <a:solidFill>
              <a:srgbClr val="266DA2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AU" sz="3800" dirty="0">
                <a:solidFill>
                  <a:schemeClr val="accent1">
                    <a:lumMod val="50000"/>
                  </a:schemeClr>
                </a:solidFill>
              </a:rPr>
              <a:t>BizCover CaseStudy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8F6304-A510-4438-BDC9-5648D0D18042}"/>
              </a:ext>
            </a:extLst>
          </p:cNvPr>
          <p:cNvSpPr/>
          <p:nvPr/>
        </p:nvSpPr>
        <p:spPr>
          <a:xfrm>
            <a:off x="1777507" y="3309660"/>
            <a:ext cx="10014443" cy="1463040"/>
          </a:xfrm>
          <a:prstGeom prst="rect">
            <a:avLst/>
          </a:prstGeom>
          <a:noFill/>
          <a:ln w="12700">
            <a:solidFill>
              <a:srgbClr val="8C8C8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eaLnBrk="0" hangingPunct="0">
              <a:lnSpc>
                <a:spcPct val="106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Visual Exploratory data analysis </a:t>
            </a:r>
            <a:r>
              <a:rPr lang="en-AU" sz="1400" dirty="0">
                <a:solidFill>
                  <a:schemeClr val="tx1"/>
                </a:solidFill>
                <a:cs typeface="Arial" pitchFamily="34" charset="0"/>
              </a:rPr>
              <a:t>to discover patterns, spot anomalies, test hypothesis, and pre-process.</a:t>
            </a: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 </a:t>
            </a:r>
          </a:p>
          <a:p>
            <a:pPr marL="171450" indent="-171450" eaLnBrk="0" hangingPunct="0">
              <a:lnSpc>
                <a:spcPct val="106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Use RFM model to calculate customer score/levels and identify the customers who are likely to respond for campaigns.</a:t>
            </a:r>
          </a:p>
          <a:p>
            <a:pPr marL="171450" indent="-171450" eaLnBrk="0" hangingPunct="0">
              <a:lnSpc>
                <a:spcPct val="106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Segment the clusters based on their intrinsic behavior and use ML models to assign the cluster for new customers.</a:t>
            </a:r>
          </a:p>
          <a:p>
            <a:pPr marL="171450" indent="-171450" eaLnBrk="0" hangingPunct="0">
              <a:lnSpc>
                <a:spcPct val="106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Measure the customer journey and find the path leading to a product purchase.</a:t>
            </a:r>
          </a:p>
          <a:p>
            <a:pPr marL="171450" indent="-171450" eaLnBrk="0" hangingPunct="0">
              <a:lnSpc>
                <a:spcPct val="106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Apply time-series forecasting to predict new customers and estimate revenue for the next month.</a:t>
            </a:r>
          </a:p>
        </p:txBody>
      </p:sp>
    </p:spTree>
    <p:extLst>
      <p:ext uri="{BB962C8B-B14F-4D97-AF65-F5344CB8AC3E}">
        <p14:creationId xmlns:p14="http://schemas.microsoft.com/office/powerpoint/2010/main" val="110426909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4212210-8998-409E-A9D4-242F64D67AAB}"/>
              </a:ext>
            </a:extLst>
          </p:cNvPr>
          <p:cNvSpPr/>
          <p:nvPr/>
        </p:nvSpPr>
        <p:spPr>
          <a:xfrm>
            <a:off x="7179669" y="661527"/>
            <a:ext cx="4479627" cy="1544810"/>
          </a:xfrm>
          <a:prstGeom prst="rect">
            <a:avLst/>
          </a:prstGeom>
          <a:solidFill>
            <a:schemeClr val="accent1"/>
          </a:solidFill>
          <a:ln w="3175">
            <a:solidFill>
              <a:srgbClr val="2E9E9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11659" y="672440"/>
            <a:ext cx="3284005" cy="1562570"/>
          </a:xfrm>
          <a:prstGeom prst="rect">
            <a:avLst/>
          </a:prstGeom>
          <a:solidFill>
            <a:schemeClr val="accent2">
              <a:lumMod val="75000"/>
              <a:alpha val="85000"/>
            </a:schemeClr>
          </a:solidFill>
          <a:ln w="3175">
            <a:solidFill>
              <a:srgbClr val="2B426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895664" y="673074"/>
            <a:ext cx="3284005" cy="1551793"/>
          </a:xfrm>
          <a:prstGeom prst="rect">
            <a:avLst/>
          </a:prstGeom>
          <a:solidFill>
            <a:schemeClr val="accent1">
              <a:alpha val="85000"/>
            </a:schemeClr>
          </a:solidFill>
          <a:ln w="3175">
            <a:solidFill>
              <a:srgbClr val="2E9E9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11659" y="2235010"/>
            <a:ext cx="3299008" cy="1290232"/>
          </a:xfrm>
          <a:prstGeom prst="rect">
            <a:avLst/>
          </a:prstGeom>
          <a:solidFill>
            <a:schemeClr val="accent2">
              <a:lumMod val="75000"/>
              <a:alpha val="85000"/>
            </a:schemeClr>
          </a:solidFill>
          <a:ln w="3175">
            <a:solidFill>
              <a:srgbClr val="2B426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895664" y="2209645"/>
            <a:ext cx="3304674" cy="1314959"/>
          </a:xfrm>
          <a:prstGeom prst="rect">
            <a:avLst/>
          </a:prstGeom>
          <a:solidFill>
            <a:schemeClr val="accent2">
              <a:lumMod val="75000"/>
              <a:alpha val="85000"/>
            </a:schemeClr>
          </a:solidFill>
          <a:ln w="3175">
            <a:solidFill>
              <a:srgbClr val="2B426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194672" y="2210574"/>
            <a:ext cx="2123223" cy="1330626"/>
          </a:xfrm>
          <a:prstGeom prst="rect">
            <a:avLst/>
          </a:prstGeom>
          <a:solidFill>
            <a:schemeClr val="accent1">
              <a:alpha val="85000"/>
            </a:schemeClr>
          </a:solidFill>
          <a:ln w="3175">
            <a:solidFill>
              <a:srgbClr val="2E9E9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9311975" y="2206791"/>
            <a:ext cx="2347321" cy="1357594"/>
          </a:xfrm>
          <a:prstGeom prst="rect">
            <a:avLst/>
          </a:prstGeom>
          <a:solidFill>
            <a:schemeClr val="accent1">
              <a:alpha val="85000"/>
            </a:schemeClr>
          </a:solidFill>
          <a:ln w="3175">
            <a:solidFill>
              <a:srgbClr val="2E9E9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10227" y="3537888"/>
            <a:ext cx="8385378" cy="1428872"/>
          </a:xfrm>
          <a:prstGeom prst="rect">
            <a:avLst/>
          </a:prstGeom>
          <a:solidFill>
            <a:schemeClr val="accent1">
              <a:alpha val="85000"/>
            </a:schemeClr>
          </a:solidFill>
          <a:ln w="3175">
            <a:solidFill>
              <a:srgbClr val="2E9E9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10227" y="4968766"/>
            <a:ext cx="2793791" cy="1716101"/>
          </a:xfrm>
          <a:prstGeom prst="rect">
            <a:avLst/>
          </a:prstGeom>
          <a:solidFill>
            <a:schemeClr val="accent2">
              <a:lumMod val="75000"/>
              <a:alpha val="85000"/>
            </a:schemeClr>
          </a:solidFill>
          <a:ln w="3175">
            <a:solidFill>
              <a:srgbClr val="2B426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3385123" y="4968618"/>
            <a:ext cx="2791326" cy="1716101"/>
          </a:xfrm>
          <a:prstGeom prst="rect">
            <a:avLst/>
          </a:prstGeom>
          <a:solidFill>
            <a:schemeClr val="accent2">
              <a:lumMod val="75000"/>
              <a:alpha val="85000"/>
            </a:schemeClr>
          </a:solidFill>
          <a:ln w="3175">
            <a:solidFill>
              <a:srgbClr val="2B426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160935" y="4968322"/>
            <a:ext cx="2813551" cy="1716101"/>
          </a:xfrm>
          <a:prstGeom prst="rect">
            <a:avLst/>
          </a:prstGeom>
          <a:solidFill>
            <a:schemeClr val="accent1">
              <a:alpha val="85000"/>
            </a:schemeClr>
          </a:solidFill>
          <a:ln w="3175">
            <a:solidFill>
              <a:srgbClr val="2E9E9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8970066" y="4958180"/>
            <a:ext cx="2689231" cy="1736385"/>
          </a:xfrm>
          <a:prstGeom prst="rect">
            <a:avLst/>
          </a:prstGeom>
          <a:solidFill>
            <a:srgbClr val="254169">
              <a:alpha val="85000"/>
            </a:srgbClr>
          </a:solidFill>
          <a:ln w="3175">
            <a:solidFill>
              <a:srgbClr val="2B426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grpSp>
        <p:nvGrpSpPr>
          <p:cNvPr id="19" name="Group 18"/>
          <p:cNvGrpSpPr/>
          <p:nvPr/>
        </p:nvGrpSpPr>
        <p:grpSpPr>
          <a:xfrm>
            <a:off x="1046162" y="1023459"/>
            <a:ext cx="2459876" cy="900964"/>
            <a:chOff x="1033496" y="949407"/>
            <a:chExt cx="2459876" cy="900964"/>
          </a:xfrm>
        </p:grpSpPr>
        <p:sp>
          <p:nvSpPr>
            <p:cNvPr id="17" name="TextBox 16"/>
            <p:cNvSpPr txBox="1"/>
            <p:nvPr/>
          </p:nvSpPr>
          <p:spPr>
            <a:xfrm>
              <a:off x="1033496" y="949407"/>
              <a:ext cx="245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19675</a:t>
              </a:r>
              <a:endParaRPr lang="en-IN" sz="2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71906" y="1450261"/>
              <a:ext cx="24214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>
                      <a:lumMod val="65000"/>
                    </a:schemeClr>
                  </a:solidFill>
                </a:rPr>
                <a:t>#Customers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83943" y="2388771"/>
            <a:ext cx="2497179" cy="968081"/>
            <a:chOff x="983943" y="2388771"/>
            <a:chExt cx="2497179" cy="968081"/>
          </a:xfrm>
        </p:grpSpPr>
        <p:sp>
          <p:nvSpPr>
            <p:cNvPr id="20" name="TextBox 19"/>
            <p:cNvSpPr txBox="1"/>
            <p:nvPr/>
          </p:nvSpPr>
          <p:spPr>
            <a:xfrm>
              <a:off x="983943" y="2388771"/>
              <a:ext cx="20463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541</a:t>
              </a:r>
              <a:endParaRPr lang="en-IN" sz="2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34763" y="2956742"/>
              <a:ext cx="20463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>
                      <a:lumMod val="65000"/>
                    </a:schemeClr>
                  </a:solidFill>
                </a:rPr>
                <a:t>New Customers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246639" y="2379118"/>
            <a:ext cx="2503387" cy="947556"/>
            <a:chOff x="1033002" y="2391817"/>
            <a:chExt cx="2503387" cy="947556"/>
          </a:xfrm>
        </p:grpSpPr>
        <p:sp>
          <p:nvSpPr>
            <p:cNvPr id="26" name="TextBox 25"/>
            <p:cNvSpPr txBox="1"/>
            <p:nvPr/>
          </p:nvSpPr>
          <p:spPr>
            <a:xfrm>
              <a:off x="1033002" y="2391817"/>
              <a:ext cx="245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  <a:endParaRPr lang="en-IN" sz="28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14923" y="2939263"/>
              <a:ext cx="24214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>
                      <a:lumMod val="65000"/>
                    </a:schemeClr>
                  </a:solidFill>
                </a:rPr>
                <a:t>Products Sold</a:t>
              </a:r>
            </a:p>
          </p:txBody>
        </p:sp>
      </p:grpSp>
      <p:graphicFrame>
        <p:nvGraphicFramePr>
          <p:cNvPr id="31" name="Chart 30"/>
          <p:cNvGraphicFramePr/>
          <p:nvPr/>
        </p:nvGraphicFramePr>
        <p:xfrm>
          <a:off x="7472716" y="771255"/>
          <a:ext cx="3931197" cy="1183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327647" y="935052"/>
            <a:ext cx="245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562,750 </a:t>
            </a:r>
            <a:r>
              <a:rPr lang="en-IN" sz="3600" b="1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$</a:t>
            </a:r>
            <a:endParaRPr lang="en-IN" sz="2800" b="1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46639" y="1517957"/>
            <a:ext cx="2381089" cy="406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#Revenue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92711" y="716520"/>
            <a:ext cx="1123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Open Sans" panose="020B0606030504020204" pitchFamily="34" charset="0"/>
              </a:rPr>
              <a:t>Jan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93367" y="4854518"/>
            <a:ext cx="1593571" cy="1716100"/>
            <a:chOff x="656305" y="4854518"/>
            <a:chExt cx="1593571" cy="1716100"/>
          </a:xfrm>
        </p:grpSpPr>
        <p:graphicFrame>
          <p:nvGraphicFramePr>
            <p:cNvPr id="44" name="Chart 43"/>
            <p:cNvGraphicFramePr/>
            <p:nvPr/>
          </p:nvGraphicFramePr>
          <p:xfrm>
            <a:off x="656305" y="4854518"/>
            <a:ext cx="1593571" cy="17161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5" name="TextBox 44"/>
            <p:cNvSpPr txBox="1"/>
            <p:nvPr/>
          </p:nvSpPr>
          <p:spPr>
            <a:xfrm>
              <a:off x="1028031" y="5509198"/>
              <a:ext cx="8711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41</a:t>
              </a:r>
              <a:r>
                <a:rPr lang="en-IN" b="1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</a:rPr>
                <a:t>%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271042" y="5503937"/>
            <a:ext cx="9834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dirty="0">
                <a:solidFill>
                  <a:schemeClr val="bg1">
                    <a:lumMod val="85000"/>
                  </a:schemeClr>
                </a:solidFill>
              </a:rPr>
              <a:t>NSW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9320478" y="4981365"/>
            <a:ext cx="1593571" cy="1716100"/>
            <a:chOff x="785070" y="4945536"/>
            <a:chExt cx="1593571" cy="1716100"/>
          </a:xfrm>
        </p:grpSpPr>
        <p:graphicFrame>
          <p:nvGraphicFramePr>
            <p:cNvPr id="57" name="Chart 56"/>
            <p:cNvGraphicFramePr/>
            <p:nvPr/>
          </p:nvGraphicFramePr>
          <p:xfrm>
            <a:off x="785070" y="4945536"/>
            <a:ext cx="1593571" cy="17161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8" name="TextBox 57"/>
            <p:cNvSpPr txBox="1"/>
            <p:nvPr/>
          </p:nvSpPr>
          <p:spPr>
            <a:xfrm>
              <a:off x="1006055" y="5479743"/>
              <a:ext cx="11773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1.5</a:t>
              </a:r>
              <a:r>
                <a:rPr lang="en-IN" sz="2800" b="1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</a:rPr>
                <a:t>%</a:t>
              </a:r>
            </a:p>
          </p:txBody>
        </p:sp>
      </p:grpSp>
      <p:graphicFrame>
        <p:nvGraphicFramePr>
          <p:cNvPr id="61" name="Chart 60"/>
          <p:cNvGraphicFramePr/>
          <p:nvPr/>
        </p:nvGraphicFramePr>
        <p:xfrm>
          <a:off x="6573777" y="4958180"/>
          <a:ext cx="1593571" cy="17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6" name="Group 65"/>
          <p:cNvGrpSpPr/>
          <p:nvPr/>
        </p:nvGrpSpPr>
        <p:grpSpPr>
          <a:xfrm>
            <a:off x="9466470" y="2395038"/>
            <a:ext cx="2083159" cy="853989"/>
            <a:chOff x="3834897" y="2422675"/>
            <a:chExt cx="2547024" cy="707691"/>
          </a:xfrm>
        </p:grpSpPr>
        <p:sp>
          <p:nvSpPr>
            <p:cNvPr id="67" name="TextBox 66"/>
            <p:cNvSpPr txBox="1"/>
            <p:nvPr/>
          </p:nvSpPr>
          <p:spPr>
            <a:xfrm>
              <a:off x="3926589" y="2422675"/>
              <a:ext cx="2455332" cy="535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</a:rPr>
                <a:t>44 </a:t>
              </a:r>
              <a:r>
                <a:rPr lang="en-IN" b="1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</a:rPr>
                <a:t>yrs.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34897" y="2824305"/>
              <a:ext cx="2421467" cy="30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>
                      <a:lumMod val="95000"/>
                    </a:schemeClr>
                  </a:solidFill>
                </a:rPr>
                <a:t>Avg. Age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348913" y="2421225"/>
            <a:ext cx="1859246" cy="881537"/>
            <a:chOff x="-1803222" y="2471846"/>
            <a:chExt cx="2455333" cy="881537"/>
          </a:xfrm>
        </p:grpSpPr>
        <p:sp>
          <p:nvSpPr>
            <p:cNvPr id="70" name="TextBox 69"/>
            <p:cNvSpPr txBox="1"/>
            <p:nvPr/>
          </p:nvSpPr>
          <p:spPr>
            <a:xfrm>
              <a:off x="-1803222" y="2471846"/>
              <a:ext cx="245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0.02 </a:t>
              </a:r>
              <a:r>
                <a:rPr lang="en-IN" b="1" dirty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%</a:t>
              </a:r>
              <a:endParaRPr lang="en-IN" sz="2800" b="1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-1803222" y="2984051"/>
              <a:ext cx="2421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>
                      <a:lumMod val="95000"/>
                    </a:schemeClr>
                  </a:solidFill>
                </a:rPr>
                <a:t>NO PURCHASE</a:t>
              </a:r>
            </a:p>
          </p:txBody>
        </p:sp>
      </p:grpSp>
      <p:graphicFrame>
        <p:nvGraphicFramePr>
          <p:cNvPr id="77" name="Chart 76"/>
          <p:cNvGraphicFramePr/>
          <p:nvPr>
            <p:extLst>
              <p:ext uri="{D42A27DB-BD31-4B8C-83A1-F6EECF244321}">
                <p14:modId xmlns:p14="http://schemas.microsoft.com/office/powerpoint/2010/main" val="3508421351"/>
              </p:ext>
            </p:extLst>
          </p:nvPr>
        </p:nvGraphicFramePr>
        <p:xfrm>
          <a:off x="2575814" y="3441423"/>
          <a:ext cx="6066675" cy="959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88" name="Graphic 87" descr="Heartbea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66170" y="1849903"/>
            <a:ext cx="313825" cy="313825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B99AFD08-57BE-49E7-A383-76701FE7446B}"/>
              </a:ext>
            </a:extLst>
          </p:cNvPr>
          <p:cNvSpPr/>
          <p:nvPr/>
        </p:nvSpPr>
        <p:spPr>
          <a:xfrm>
            <a:off x="576820" y="6276474"/>
            <a:ext cx="8211164" cy="236044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49BD8A-E83E-47DB-9738-64A5BCD887AF}"/>
              </a:ext>
            </a:extLst>
          </p:cNvPr>
          <p:cNvSpPr txBox="1"/>
          <p:nvPr/>
        </p:nvSpPr>
        <p:spPr>
          <a:xfrm>
            <a:off x="8429509" y="662379"/>
            <a:ext cx="1123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</a:rPr>
              <a:t>Feb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3FD653-299B-4652-8197-6D15331B0690}"/>
              </a:ext>
            </a:extLst>
          </p:cNvPr>
          <p:cNvSpPr txBox="1"/>
          <p:nvPr/>
        </p:nvSpPr>
        <p:spPr>
          <a:xfrm>
            <a:off x="9438314" y="603910"/>
            <a:ext cx="1123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</a:rPr>
              <a:t>Mar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6EA3335-12E3-4D1C-B8B2-3B01479F97CD}"/>
              </a:ext>
            </a:extLst>
          </p:cNvPr>
          <p:cNvSpPr txBox="1"/>
          <p:nvPr/>
        </p:nvSpPr>
        <p:spPr>
          <a:xfrm>
            <a:off x="10384541" y="923923"/>
            <a:ext cx="1123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</a:rPr>
              <a:t>Apr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7C869A-646D-40BA-9370-154E6F6FAC75}"/>
              </a:ext>
            </a:extLst>
          </p:cNvPr>
          <p:cNvSpPr txBox="1"/>
          <p:nvPr/>
        </p:nvSpPr>
        <p:spPr>
          <a:xfrm>
            <a:off x="8505105" y="1824659"/>
            <a:ext cx="1886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bg1">
                    <a:lumMod val="95000"/>
                  </a:schemeClr>
                </a:solidFill>
              </a:rPr>
              <a:t>2019 SALES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26A0572-7D18-443A-B81A-545C59C5FC31}"/>
              </a:ext>
            </a:extLst>
          </p:cNvPr>
          <p:cNvSpPr txBox="1"/>
          <p:nvPr/>
        </p:nvSpPr>
        <p:spPr>
          <a:xfrm>
            <a:off x="10682187" y="5450108"/>
            <a:ext cx="983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>
                    <a:lumMod val="85000"/>
                  </a:schemeClr>
                </a:solidFill>
              </a:rPr>
              <a:t>Miss </a:t>
            </a:r>
            <a:br>
              <a:rPr lang="en-IN" sz="2000" b="1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IN" sz="2000" b="1" dirty="0">
                <a:solidFill>
                  <a:schemeClr val="bg1">
                    <a:lumMod val="85000"/>
                  </a:schemeClr>
                </a:solidFill>
              </a:rPr>
              <a:t>Ratio</a:t>
            </a:r>
          </a:p>
        </p:txBody>
      </p:sp>
      <p:sp>
        <p:nvSpPr>
          <p:cNvPr id="86" name="Title 1">
            <a:extLst>
              <a:ext uri="{FF2B5EF4-FFF2-40B4-BE49-F238E27FC236}">
                <a16:creationId xmlns:a16="http://schemas.microsoft.com/office/drawing/2014/main" id="{FD3C222C-FB0D-4E66-BFC2-CF70EDAC2F51}"/>
              </a:ext>
            </a:extLst>
          </p:cNvPr>
          <p:cNvSpPr txBox="1">
            <a:spLocks/>
          </p:cNvSpPr>
          <p:nvPr/>
        </p:nvSpPr>
        <p:spPr>
          <a:xfrm>
            <a:off x="576820" y="12345"/>
            <a:ext cx="11252200" cy="40512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Dashboard : Exploratory Data Analysis and Insights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55F31D-7D62-491D-B3C3-FC277AED36DA}"/>
              </a:ext>
            </a:extLst>
          </p:cNvPr>
          <p:cNvSpPr txBox="1"/>
          <p:nvPr/>
        </p:nvSpPr>
        <p:spPr>
          <a:xfrm>
            <a:off x="2432993" y="2643740"/>
            <a:ext cx="987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-29% pct.</a:t>
            </a:r>
            <a:endParaRPr lang="en-IN" sz="1400" b="1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CD7B1C97-68CE-4EA3-9F7B-6D5A078F0E51}"/>
              </a:ext>
            </a:extLst>
          </p:cNvPr>
          <p:cNvSpPr/>
          <p:nvPr/>
        </p:nvSpPr>
        <p:spPr>
          <a:xfrm>
            <a:off x="2357828" y="2659844"/>
            <a:ext cx="161133" cy="22226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pic>
        <p:nvPicPr>
          <p:cNvPr id="64" name="Picture 63" descr="A picture containing building, mirror, bridge&#10;&#10;Description automatically generated">
            <a:extLst>
              <a:ext uri="{FF2B5EF4-FFF2-40B4-BE49-F238E27FC236}">
                <a16:creationId xmlns:a16="http://schemas.microsoft.com/office/drawing/2014/main" id="{1F0ED350-F32D-4B00-A428-CAEEBFD965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46" y="5476363"/>
            <a:ext cx="773544" cy="773544"/>
          </a:xfrm>
          <a:prstGeom prst="rect">
            <a:avLst/>
          </a:prstGeom>
        </p:spPr>
      </p:pic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98" name="Chart 97">
                <a:extLst>
                  <a:ext uri="{FF2B5EF4-FFF2-40B4-BE49-F238E27FC236}">
                    <a16:creationId xmlns:a16="http://schemas.microsoft.com/office/drawing/2014/main" id="{90A261B2-20A5-4CC5-BA56-59AD3E84E2A7}"/>
                  </a:ext>
                </a:extLst>
              </p:cNvPr>
              <p:cNvGraphicFramePr/>
              <p:nvPr/>
            </p:nvGraphicFramePr>
            <p:xfrm>
              <a:off x="3367317" y="5436889"/>
              <a:ext cx="2845831" cy="149136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0"/>
              </a:graphicData>
            </a:graphic>
          </p:graphicFrame>
        </mc:Choice>
        <mc:Fallback xmlns="">
          <p:pic>
            <p:nvPicPr>
              <p:cNvPr id="98" name="Chart 97">
                <a:extLst>
                  <a:ext uri="{FF2B5EF4-FFF2-40B4-BE49-F238E27FC236}">
                    <a16:creationId xmlns:a16="http://schemas.microsoft.com/office/drawing/2014/main" id="{90A261B2-20A5-4CC5-BA56-59AD3E84E2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67317" y="5436889"/>
                <a:ext cx="2845831" cy="1491368"/>
              </a:xfrm>
              <a:prstGeom prst="rect">
                <a:avLst/>
              </a:prstGeom>
            </p:spPr>
          </p:pic>
        </mc:Fallback>
      </mc:AlternateContent>
      <p:pic>
        <p:nvPicPr>
          <p:cNvPr id="101" name="Picture 100">
            <a:extLst>
              <a:ext uri="{FF2B5EF4-FFF2-40B4-BE49-F238E27FC236}">
                <a16:creationId xmlns:a16="http://schemas.microsoft.com/office/drawing/2014/main" id="{8987620C-5CAC-4B67-8316-D8E9516A0B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315" y="3628727"/>
            <a:ext cx="632829" cy="632829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B824011F-D3AB-45E1-9931-104F580177AC}"/>
              </a:ext>
            </a:extLst>
          </p:cNvPr>
          <p:cNvSpPr txBox="1"/>
          <p:nvPr/>
        </p:nvSpPr>
        <p:spPr>
          <a:xfrm>
            <a:off x="782996" y="4286861"/>
            <a:ext cx="2421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Top Customers (20%)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D36B9D3-AA2A-4DD3-9FE8-F57552FE327E}"/>
              </a:ext>
            </a:extLst>
          </p:cNvPr>
          <p:cNvSpPr txBox="1"/>
          <p:nvPr/>
        </p:nvSpPr>
        <p:spPr>
          <a:xfrm>
            <a:off x="3858661" y="5023496"/>
            <a:ext cx="159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>
                    <a:lumMod val="85000"/>
                  </a:schemeClr>
                </a:solidFill>
              </a:rPr>
              <a:t>Occupation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2ED7BB3-744F-411C-A6EF-D4B26C3A78AF}"/>
              </a:ext>
            </a:extLst>
          </p:cNvPr>
          <p:cNvSpPr txBox="1"/>
          <p:nvPr/>
        </p:nvSpPr>
        <p:spPr>
          <a:xfrm>
            <a:off x="4515602" y="6042189"/>
            <a:ext cx="595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0" dirty="0"/>
              <a:t>Retail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0001021-BABC-4682-B893-F77ECDD01C13}"/>
              </a:ext>
            </a:extLst>
          </p:cNvPr>
          <p:cNvSpPr txBox="1"/>
          <p:nvPr/>
        </p:nvSpPr>
        <p:spPr>
          <a:xfrm>
            <a:off x="4607813" y="6299826"/>
            <a:ext cx="59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50" dirty="0"/>
              <a:t>Ot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10CCF0E-6DFB-4C6F-B83F-479E91834AF9}"/>
              </a:ext>
            </a:extLst>
          </p:cNvPr>
          <p:cNvSpPr/>
          <p:nvPr/>
        </p:nvSpPr>
        <p:spPr>
          <a:xfrm>
            <a:off x="8995605" y="3541496"/>
            <a:ext cx="2663691" cy="1413783"/>
          </a:xfrm>
          <a:prstGeom prst="rect">
            <a:avLst/>
          </a:prstGeom>
          <a:solidFill>
            <a:schemeClr val="accent1">
              <a:alpha val="85000"/>
            </a:schemeClr>
          </a:solidFill>
          <a:ln w="3175">
            <a:solidFill>
              <a:srgbClr val="2E9E9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graphicFrame>
        <p:nvGraphicFramePr>
          <p:cNvPr id="115" name="Chart 114">
            <a:extLst>
              <a:ext uri="{FF2B5EF4-FFF2-40B4-BE49-F238E27FC236}">
                <a16:creationId xmlns:a16="http://schemas.microsoft.com/office/drawing/2014/main" id="{577B00F0-C35A-4EB5-9BB9-DFD71D79E0B3}"/>
              </a:ext>
            </a:extLst>
          </p:cNvPr>
          <p:cNvGraphicFramePr/>
          <p:nvPr/>
        </p:nvGraphicFramePr>
        <p:xfrm>
          <a:off x="9087051" y="3645219"/>
          <a:ext cx="2710994" cy="2174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753315B9-F0CD-4AB5-B0AA-39016C42B92B}"/>
              </a:ext>
            </a:extLst>
          </p:cNvPr>
          <p:cNvSpPr txBox="1"/>
          <p:nvPr/>
        </p:nvSpPr>
        <p:spPr>
          <a:xfrm>
            <a:off x="4695223" y="4387217"/>
            <a:ext cx="242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40% Revenue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13B0CFF-C96A-43D1-ADB7-373F246D1C87}"/>
              </a:ext>
            </a:extLst>
          </p:cNvPr>
          <p:cNvSpPr txBox="1"/>
          <p:nvPr/>
        </p:nvSpPr>
        <p:spPr>
          <a:xfrm>
            <a:off x="2642465" y="4336731"/>
            <a:ext cx="1123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Open Sans" panose="020B0606030504020204" pitchFamily="34" charset="0"/>
              </a:rPr>
              <a:t>Jan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FBF87E-EA50-4759-A027-096EB495B68D}"/>
              </a:ext>
            </a:extLst>
          </p:cNvPr>
          <p:cNvSpPr txBox="1"/>
          <p:nvPr/>
        </p:nvSpPr>
        <p:spPr>
          <a:xfrm>
            <a:off x="8044380" y="4336730"/>
            <a:ext cx="1123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</a:rPr>
              <a:t>Apr</a:t>
            </a:r>
          </a:p>
        </p:txBody>
      </p:sp>
    </p:spTree>
    <p:extLst>
      <p:ext uri="{BB962C8B-B14F-4D97-AF65-F5344CB8AC3E}">
        <p14:creationId xmlns:p14="http://schemas.microsoft.com/office/powerpoint/2010/main" val="248185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186664"/>
            <a:ext cx="11252200" cy="405126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Customer Value, Segmentation and Targets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9900" y="807711"/>
            <a:ext cx="11331576" cy="757255"/>
          </a:xfrm>
        </p:spPr>
        <p:txBody>
          <a:bodyPr/>
          <a:lstStyle/>
          <a:p>
            <a:pPr eaLnBrk="0" hangingPunct="0">
              <a:lnSpc>
                <a:spcPct val="106000"/>
              </a:lnSpc>
              <a:spcAft>
                <a:spcPts val="600"/>
              </a:spcAft>
            </a:pPr>
            <a:r>
              <a:rPr lang="en-US" sz="1600" dirty="0">
                <a:cs typeface="Arial" pitchFamily="34" charset="0"/>
              </a:rPr>
              <a:t> RFM captures the purchase behavior while K-means models intrinsic behavior, a combination of these could be  effectively used to serve customer needs and enable target marketing. 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2D2005A-7A2A-4689-9365-1F754C86CAE1}"/>
              </a:ext>
            </a:extLst>
          </p:cNvPr>
          <p:cNvSpPr/>
          <p:nvPr/>
        </p:nvSpPr>
        <p:spPr>
          <a:xfrm rot="5400000">
            <a:off x="5798737" y="2526188"/>
            <a:ext cx="778537" cy="3668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530EED24-C1A3-4442-8578-55A852927F4D}"/>
              </a:ext>
            </a:extLst>
          </p:cNvPr>
          <p:cNvSpPr/>
          <p:nvPr/>
        </p:nvSpPr>
        <p:spPr>
          <a:xfrm rot="16200000" flipH="1">
            <a:off x="5706731" y="5191586"/>
            <a:ext cx="778538" cy="366892"/>
          </a:xfrm>
          <a:prstGeom prst="triangle">
            <a:avLst>
              <a:gd name="adj" fmla="val 45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42C0DB-A5D3-4990-9DBE-A06E863C3F74}"/>
              </a:ext>
            </a:extLst>
          </p:cNvPr>
          <p:cNvSpPr/>
          <p:nvPr/>
        </p:nvSpPr>
        <p:spPr>
          <a:xfrm>
            <a:off x="390524" y="1465197"/>
            <a:ext cx="5337175" cy="24888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AU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AU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2">
                    <a:lumMod val="75000"/>
                  </a:schemeClr>
                </a:solidFill>
              </a:rPr>
              <a:t>The customers with the highest RFM scores are most likely to respond to an offer. Around 18% (Loyal, Champions) belong to this segment.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Customers with the ‘Potential’ category have purchased recently but in small amounts (~$24). 70% of them belong to NSW and ACT.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Retention® campaigns: Customers labeled “Risk” and “Needs Attention” spend a good amount(~$31) but have been dormant for a long time.</a:t>
            </a:r>
          </a:p>
          <a:p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AU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10F7EE3-DA15-4E9D-9E64-31534AFDEF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1516382"/>
              </p:ext>
            </p:extLst>
          </p:nvPr>
        </p:nvGraphicFramePr>
        <p:xfrm>
          <a:off x="6852263" y="1186339"/>
          <a:ext cx="4694465" cy="2809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A5FA54-0551-4F33-9668-7BA5213152FB}"/>
              </a:ext>
            </a:extLst>
          </p:cNvPr>
          <p:cNvCxnSpPr>
            <a:cxnSpLocks/>
          </p:cNvCxnSpPr>
          <p:nvPr/>
        </p:nvCxnSpPr>
        <p:spPr>
          <a:xfrm flipH="1">
            <a:off x="8503484" y="1794097"/>
            <a:ext cx="223330" cy="12511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05CB29-3FDE-44E0-A049-8F573ECCB3B0}"/>
              </a:ext>
            </a:extLst>
          </p:cNvPr>
          <p:cNvCxnSpPr>
            <a:cxnSpLocks/>
          </p:cNvCxnSpPr>
          <p:nvPr/>
        </p:nvCxnSpPr>
        <p:spPr>
          <a:xfrm>
            <a:off x="8726814" y="1808164"/>
            <a:ext cx="207874" cy="13543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AE1E181-61A8-430F-B69C-DE84DC0BB9D0}"/>
              </a:ext>
            </a:extLst>
          </p:cNvPr>
          <p:cNvSpPr/>
          <p:nvPr/>
        </p:nvSpPr>
        <p:spPr>
          <a:xfrm>
            <a:off x="8577049" y="1465480"/>
            <a:ext cx="3481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86A2772-AC5C-4D11-B6D9-90A2D9A7A26D}"/>
              </a:ext>
            </a:extLst>
          </p:cNvPr>
          <p:cNvSpPr/>
          <p:nvPr/>
        </p:nvSpPr>
        <p:spPr>
          <a:xfrm>
            <a:off x="6534149" y="4010296"/>
            <a:ext cx="5410201" cy="2661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2">
                    <a:lumMod val="75000"/>
                  </a:schemeClr>
                </a:solidFill>
              </a:rPr>
              <a:t>Cluster 0 – Like to spend moderate amount; Purchased products in Feb-Mar; Most of them are in Victoria &amp; ACT; RFM score is 9 (Potential targets); Frequently purchased product - 2.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2">
                    <a:lumMod val="75000"/>
                  </a:schemeClr>
                </a:solidFill>
              </a:rPr>
              <a:t>Cluster 1 – Like to spend high amounts; Purchased products in Mon-Feb; Most of them are in NSW; Frequently purchased product - 1.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2">
                    <a:lumMod val="75000"/>
                  </a:schemeClr>
                </a:solidFill>
              </a:rPr>
              <a:t>Cluster 2 -  Like to spend low amount; Average age is around 44; Purchased products recently in Mar.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AU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CD42BE-0272-49B6-BB0C-DAFD510B8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4" y="4243927"/>
            <a:ext cx="4352926" cy="229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036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186664"/>
            <a:ext cx="11252200" cy="405126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Customer Journey and Business forecast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dirty="0"/>
              <a:t>Customer pattern analysis visualized with Sankey uncovers hidden insights in the data. Forecasting new customers and revenue sets an expectation of the future and orchestrates the marketing.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2D2005A-7A2A-4689-9365-1F754C86CAE1}"/>
              </a:ext>
            </a:extLst>
          </p:cNvPr>
          <p:cNvSpPr/>
          <p:nvPr/>
        </p:nvSpPr>
        <p:spPr>
          <a:xfrm rot="5400000">
            <a:off x="5798737" y="2526188"/>
            <a:ext cx="778537" cy="3668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530EED24-C1A3-4442-8578-55A852927F4D}"/>
              </a:ext>
            </a:extLst>
          </p:cNvPr>
          <p:cNvSpPr/>
          <p:nvPr/>
        </p:nvSpPr>
        <p:spPr>
          <a:xfrm rot="16200000" flipH="1">
            <a:off x="5798736" y="5256853"/>
            <a:ext cx="778538" cy="366892"/>
          </a:xfrm>
          <a:prstGeom prst="triangle">
            <a:avLst>
              <a:gd name="adj" fmla="val 45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F9BE7D-5515-4411-8D36-97F6AAB26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4176796"/>
            <a:ext cx="5299619" cy="249454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E0552C3-C94B-4C1F-BDAB-52C6E9CC454D}"/>
              </a:ext>
            </a:extLst>
          </p:cNvPr>
          <p:cNvSpPr/>
          <p:nvPr/>
        </p:nvSpPr>
        <p:spPr>
          <a:xfrm>
            <a:off x="6590757" y="4142858"/>
            <a:ext cx="5337175" cy="24888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AU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2">
                    <a:lumMod val="75000"/>
                  </a:schemeClr>
                </a:solidFill>
              </a:rPr>
              <a:t>The chart clearly indicates daily seasonality with periodic highs during weekdays and lows on weekends. The SARIMA model precisely modelled the data with low error and predicted below.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New customers are expected to rise by 18%(4776) in May compared to April. 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Estimated revenue from purchases is expected to be around 111,448 $ in May, a 3.3% increase from April (107,878 $).</a:t>
            </a:r>
          </a:p>
          <a:p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AU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DD8A6-736C-4841-B6DA-B5BB328F6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311" y="1501392"/>
            <a:ext cx="5279622" cy="241648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144F5F-AEE1-43FE-8DAC-EDDB334AB2DD}"/>
              </a:ext>
            </a:extLst>
          </p:cNvPr>
          <p:cNvSpPr/>
          <p:nvPr/>
        </p:nvSpPr>
        <p:spPr>
          <a:xfrm>
            <a:off x="390525" y="1549259"/>
            <a:ext cx="5337175" cy="24888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AU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2">
                    <a:lumMod val="75000"/>
                  </a:schemeClr>
                </a:solidFill>
              </a:rPr>
              <a:t>The Sankey chart showcases how attributes like occupations, price, and affiliates influence the product purchase.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Senior Adults who are working as Tradies, associated with Direct Affiliate tend to spend less and have a strong preponderance to purchase product - 2. 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Elderly Retail customers with Partner Affiliate tend to spend high and purchase product – 1.</a:t>
            </a:r>
          </a:p>
          <a:p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AU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72945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76D9E78-8842-4613-92B8-C8FB37D198E1}"/>
              </a:ext>
            </a:extLst>
          </p:cNvPr>
          <p:cNvSpPr/>
          <p:nvPr/>
        </p:nvSpPr>
        <p:spPr>
          <a:xfrm>
            <a:off x="373985" y="867440"/>
            <a:ext cx="5089970" cy="26354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6DBD99-F01E-4184-A00E-401E33BB00D7}"/>
              </a:ext>
            </a:extLst>
          </p:cNvPr>
          <p:cNvSpPr/>
          <p:nvPr/>
        </p:nvSpPr>
        <p:spPr>
          <a:xfrm>
            <a:off x="6222898" y="824294"/>
            <a:ext cx="4876901" cy="2678586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EF8480-B4F5-4255-A65F-535BA98DFD25}"/>
              </a:ext>
            </a:extLst>
          </p:cNvPr>
          <p:cNvSpPr/>
          <p:nvPr/>
        </p:nvSpPr>
        <p:spPr>
          <a:xfrm>
            <a:off x="324902" y="3795136"/>
            <a:ext cx="5089971" cy="280413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709379-7A62-4D70-B7DC-64745DD6774B}"/>
              </a:ext>
            </a:extLst>
          </p:cNvPr>
          <p:cNvSpPr/>
          <p:nvPr/>
        </p:nvSpPr>
        <p:spPr>
          <a:xfrm>
            <a:off x="6193210" y="3703294"/>
            <a:ext cx="5068267" cy="28959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81BBF53-1A1B-4B2E-9E86-E4AC969F4C16}"/>
              </a:ext>
            </a:extLst>
          </p:cNvPr>
          <p:cNvSpPr txBox="1">
            <a:spLocks/>
          </p:cNvSpPr>
          <p:nvPr/>
        </p:nvSpPr>
        <p:spPr>
          <a:xfrm>
            <a:off x="469900" y="154619"/>
            <a:ext cx="11252200" cy="59665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94A1E0A-ABDD-48FF-9E0E-313F2B6500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662227"/>
              </p:ext>
            </p:extLst>
          </p:nvPr>
        </p:nvGraphicFramePr>
        <p:xfrm>
          <a:off x="3840570" y="2218343"/>
          <a:ext cx="4087309" cy="3067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1BAAEB8-C7A1-44E8-B937-A6BA1B67996C}"/>
              </a:ext>
            </a:extLst>
          </p:cNvPr>
          <p:cNvSpPr/>
          <p:nvPr/>
        </p:nvSpPr>
        <p:spPr>
          <a:xfrm>
            <a:off x="419073" y="906080"/>
            <a:ext cx="5406791" cy="3500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Questions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Total Customers purchased in 2019:19642(99.8%)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Unique Products(productid) sold: 5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Products sold(If same price indicates product): 4257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Optimal Customer Segments: 3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Segment characteristics : Defined previously.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Groups to focus: Risk group for retention,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Cluster – 0, “Potential” group for sales.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AU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92E0996F-960A-4169-8983-4AA886E00E4A}"/>
              </a:ext>
            </a:extLst>
          </p:cNvPr>
          <p:cNvSpPr txBox="1"/>
          <p:nvPr/>
        </p:nvSpPr>
        <p:spPr>
          <a:xfrm>
            <a:off x="6193210" y="3864894"/>
            <a:ext cx="661060" cy="77155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5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92E0996F-960A-4169-8983-4AA886E00E4A}"/>
              </a:ext>
            </a:extLst>
          </p:cNvPr>
          <p:cNvSpPr txBox="1"/>
          <p:nvPr/>
        </p:nvSpPr>
        <p:spPr>
          <a:xfrm>
            <a:off x="5193475" y="3864893"/>
            <a:ext cx="661060" cy="77155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5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E7842F-C78F-4E94-9DB7-65CA5BBAA397}"/>
              </a:ext>
            </a:extLst>
          </p:cNvPr>
          <p:cNvSpPr/>
          <p:nvPr/>
        </p:nvSpPr>
        <p:spPr>
          <a:xfrm>
            <a:off x="6943604" y="1053082"/>
            <a:ext cx="4156196" cy="311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Outstanding Questions: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Is there a fixed price for each product as the price column varies with each purchase even though the productid remained same.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Is there a relation between Affiliate partners.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AU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5C6EBE-BBA9-4929-B62E-8772615AE9DF}"/>
              </a:ext>
            </a:extLst>
          </p:cNvPr>
          <p:cNvSpPr/>
          <p:nvPr/>
        </p:nvSpPr>
        <p:spPr>
          <a:xfrm>
            <a:off x="7181750" y="3808411"/>
            <a:ext cx="4206282" cy="3424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chemeClr val="accent2">
                    <a:lumMod val="75000"/>
                  </a:schemeClr>
                </a:solidFill>
              </a:rPr>
              <a:t>What else is interesting or peculiar?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Why every customer made only one purchase as this made it impossible to model sequential behavior over time.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Performed time-series forecasting and pattern analysis as I noticed the scope and found it interesting.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 Product-specific recommendation engine could be built to tailor the customer needs &amp; preferences.</a:t>
            </a:r>
          </a:p>
          <a:p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AU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CDC019-2707-4526-AFF0-E6C129A863A6}"/>
              </a:ext>
            </a:extLst>
          </p:cNvPr>
          <p:cNvSpPr/>
          <p:nvPr/>
        </p:nvSpPr>
        <p:spPr>
          <a:xfrm>
            <a:off x="341627" y="3917694"/>
            <a:ext cx="4725294" cy="3424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About Data: Data science perspective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There is no correlation or linear relationship among the attributes, therefore such data needs complex nonlinear models to fit.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Business intuition on products, Affiliate types could help in better feature treatment. </a:t>
            </a:r>
          </a:p>
          <a:p>
            <a:pPr marL="171450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Developed models are good enough to start with;  however, additional feature engineering and new variables are required to enhance them and make them robust.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AU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5978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DB47A84-40ED-4FD1-98FD-4A45E1469BB1}">
  <we:reference id="wa104178141" version="3.0.10.0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4948</TotalTime>
  <Words>940</Words>
  <Application>Microsoft Office PowerPoint</Application>
  <PresentationFormat>Widescreen</PresentationFormat>
  <Paragraphs>135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Open Sans</vt:lpstr>
      <vt:lpstr>Trebuchet MS</vt:lpstr>
      <vt:lpstr>Wingdings 2</vt:lpstr>
      <vt:lpstr>Wingdings 3</vt:lpstr>
      <vt:lpstr>Facet</vt:lpstr>
      <vt:lpstr>PowerPoint Presentation</vt:lpstr>
      <vt:lpstr>PowerPoint Presentation</vt:lpstr>
      <vt:lpstr>Customer Value, Segmentation and Targets</vt:lpstr>
      <vt:lpstr>Customer Journey and Business forecast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Saikrishna Mukkamala</cp:lastModifiedBy>
  <cp:revision>155</cp:revision>
  <dcterms:created xsi:type="dcterms:W3CDTF">2017-03-19T15:03:30Z</dcterms:created>
  <dcterms:modified xsi:type="dcterms:W3CDTF">2020-05-26T22:31:55Z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d8a056e-981a-4d0b-83ea-062214276430_Enabled">
    <vt:lpwstr>true</vt:lpwstr>
  </property>
  <property fmtid="{D5CDD505-2E9C-101B-9397-08002B2CF9AE}" pid="3" name="MSIP_Label_7d8a056e-981a-4d0b-83ea-062214276430_SetDate">
    <vt:lpwstr>2020-05-23T14:33:49Z</vt:lpwstr>
  </property>
  <property fmtid="{D5CDD505-2E9C-101B-9397-08002B2CF9AE}" pid="4" name="MSIP_Label_7d8a056e-981a-4d0b-83ea-062214276430_Method">
    <vt:lpwstr>Standard</vt:lpwstr>
  </property>
  <property fmtid="{D5CDD505-2E9C-101B-9397-08002B2CF9AE}" pid="5" name="MSIP_Label_7d8a056e-981a-4d0b-83ea-062214276430_Name">
    <vt:lpwstr>General</vt:lpwstr>
  </property>
  <property fmtid="{D5CDD505-2E9C-101B-9397-08002B2CF9AE}" pid="6" name="MSIP_Label_7d8a056e-981a-4d0b-83ea-062214276430_SiteId">
    <vt:lpwstr>c64d49cd-d138-4cdb-a5d4-324a4040c74a</vt:lpwstr>
  </property>
  <property fmtid="{D5CDD505-2E9C-101B-9397-08002B2CF9AE}" pid="7" name="MSIP_Label_7d8a056e-981a-4d0b-83ea-062214276430_ActionId">
    <vt:lpwstr>3171126b-8da6-432b-89e3-00007e509ce6</vt:lpwstr>
  </property>
  <property fmtid="{D5CDD505-2E9C-101B-9397-08002B2CF9AE}" pid="8" name="MSIP_Label_7d8a056e-981a-4d0b-83ea-062214276430_ContentBits">
    <vt:lpwstr>0</vt:lpwstr>
  </property>
</Properties>
</file>