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8"/>
  </p:notesMasterIdLst>
  <p:sldIdLst>
    <p:sldId id="256" r:id="rId2"/>
    <p:sldId id="257" r:id="rId3"/>
    <p:sldId id="258" r:id="rId4"/>
    <p:sldId id="259" r:id="rId5"/>
    <p:sldId id="272" r:id="rId6"/>
    <p:sldId id="260" r:id="rId7"/>
    <p:sldId id="273" r:id="rId8"/>
    <p:sldId id="274" r:id="rId9"/>
    <p:sldId id="266" r:id="rId10"/>
    <p:sldId id="263" r:id="rId11"/>
    <p:sldId id="275" r:id="rId12"/>
    <p:sldId id="276" r:id="rId13"/>
    <p:sldId id="277" r:id="rId14"/>
    <p:sldId id="278" r:id="rId15"/>
    <p:sldId id="279"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98ED64-1C37-43ED-A8E0-E84D5C20CAA3}" type="datetimeFigureOut">
              <a:rPr lang="en-IN" smtClean="0"/>
              <a:t>07-04-2024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28C29-7D62-4DB9-980C-FABB6460C26A}" type="slidenum">
              <a:rPr lang="en-IN" smtClean="0"/>
              <a:t>‹#›</a:t>
            </a:fld>
            <a:endParaRPr lang="en-IN"/>
          </a:p>
        </p:txBody>
      </p:sp>
    </p:spTree>
    <p:extLst>
      <p:ext uri="{BB962C8B-B14F-4D97-AF65-F5344CB8AC3E}">
        <p14:creationId xmlns:p14="http://schemas.microsoft.com/office/powerpoint/2010/main" val="3184954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D28C29-7D62-4DB9-980C-FABB6460C26A}" type="slidenum">
              <a:rPr lang="en-IN" smtClean="0"/>
              <a:t>9</a:t>
            </a:fld>
            <a:endParaRPr lang="en-IN"/>
          </a:p>
        </p:txBody>
      </p:sp>
    </p:spTree>
    <p:extLst>
      <p:ext uri="{BB962C8B-B14F-4D97-AF65-F5344CB8AC3E}">
        <p14:creationId xmlns:p14="http://schemas.microsoft.com/office/powerpoint/2010/main" val="3535159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CB18A9-3386-464E-865E-E1424F4A13D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3689837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CB18A9-3386-464E-865E-E1424F4A13DE}"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580754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2CB18A9-3386-464E-865E-E1424F4A13D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54036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2CB18A9-3386-464E-865E-E1424F4A13D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8395A-A6DB-459F-B216-3181FE63C6B2}"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4835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B18A9-3386-464E-865E-E1424F4A13D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925103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CB18A9-3386-464E-865E-E1424F4A13DE}" type="datetimeFigureOut">
              <a:rPr lang="en-IN" smtClean="0"/>
              <a:t>07-04-2024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1272962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CB18A9-3386-464E-865E-E1424F4A13DE}" type="datetimeFigureOut">
              <a:rPr lang="en-IN" smtClean="0"/>
              <a:t>07-04-2024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3878050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CB18A9-3386-464E-865E-E1424F4A13D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892379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CB18A9-3386-464E-865E-E1424F4A13D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1313897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CB18A9-3386-464E-865E-E1424F4A13D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494440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B18A9-3386-464E-865E-E1424F4A13D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157678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CB18A9-3386-464E-865E-E1424F4A13DE}"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381699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CB18A9-3386-464E-865E-E1424F4A13DE}" type="datetimeFigureOut">
              <a:rPr lang="en-IN" smtClean="0"/>
              <a:t>07-04-2024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180994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2CB18A9-3386-464E-865E-E1424F4A13DE}" type="datetimeFigureOut">
              <a:rPr lang="en-IN" smtClean="0"/>
              <a:t>07-04-2024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416139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2CB18A9-3386-464E-865E-E1424F4A13DE}" type="datetimeFigureOut">
              <a:rPr lang="en-IN" smtClean="0"/>
              <a:t>07-04-2024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138813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2CB18A9-3386-464E-865E-E1424F4A13DE}" type="datetimeFigureOut">
              <a:rPr lang="en-IN" smtClean="0"/>
              <a:t>07-04-2024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370500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CB18A9-3386-464E-865E-E1424F4A13DE}"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8395A-A6DB-459F-B216-3181FE63C6B2}" type="slidenum">
              <a:rPr lang="en-IN" smtClean="0"/>
              <a:t>‹#›</a:t>
            </a:fld>
            <a:endParaRPr lang="en-IN"/>
          </a:p>
        </p:txBody>
      </p:sp>
    </p:spTree>
    <p:extLst>
      <p:ext uri="{BB962C8B-B14F-4D97-AF65-F5344CB8AC3E}">
        <p14:creationId xmlns:p14="http://schemas.microsoft.com/office/powerpoint/2010/main" val="8173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2CB18A9-3386-464E-865E-E1424F4A13DE}" type="datetimeFigureOut">
              <a:rPr lang="en-IN" smtClean="0"/>
              <a:t>07-04-2024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F78395A-A6DB-459F-B216-3181FE63C6B2}" type="slidenum">
              <a:rPr lang="en-IN" smtClean="0"/>
              <a:t>‹#›</a:t>
            </a:fld>
            <a:endParaRPr lang="en-IN"/>
          </a:p>
        </p:txBody>
      </p:sp>
    </p:spTree>
    <p:extLst>
      <p:ext uri="{BB962C8B-B14F-4D97-AF65-F5344CB8AC3E}">
        <p14:creationId xmlns:p14="http://schemas.microsoft.com/office/powerpoint/2010/main" val="799964884"/>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9047-5A6B-D491-0565-64DE6CA9E902}"/>
              </a:ext>
            </a:extLst>
          </p:cNvPr>
          <p:cNvSpPr>
            <a:spLocks noGrp="1"/>
          </p:cNvSpPr>
          <p:nvPr>
            <p:ph type="ctrTitle"/>
          </p:nvPr>
        </p:nvSpPr>
        <p:spPr>
          <a:xfrm>
            <a:off x="938645" y="961102"/>
            <a:ext cx="8825658" cy="2199968"/>
          </a:xfrm>
        </p:spPr>
        <p:txBody>
          <a:bodyPr/>
          <a:lstStyle/>
          <a:p>
            <a:r>
              <a:rPr lang="en-US" b="1" dirty="0"/>
              <a:t>Analyzing Border Crossing Entry Data</a:t>
            </a:r>
            <a:endParaRPr lang="en-IN" b="1" dirty="0"/>
          </a:p>
        </p:txBody>
      </p:sp>
      <p:sp>
        <p:nvSpPr>
          <p:cNvPr id="3" name="Subtitle 2">
            <a:extLst>
              <a:ext uri="{FF2B5EF4-FFF2-40B4-BE49-F238E27FC236}">
                <a16:creationId xmlns:a16="http://schemas.microsoft.com/office/drawing/2014/main" id="{38430AB8-FDC3-DBC0-5165-B4D8F59E6658}"/>
              </a:ext>
            </a:extLst>
          </p:cNvPr>
          <p:cNvSpPr>
            <a:spLocks noGrp="1"/>
          </p:cNvSpPr>
          <p:nvPr>
            <p:ph type="subTitle" idx="1"/>
          </p:nvPr>
        </p:nvSpPr>
        <p:spPr>
          <a:xfrm>
            <a:off x="840322" y="3637936"/>
            <a:ext cx="8825658" cy="2895600"/>
          </a:xfrm>
        </p:spPr>
        <p:txBody>
          <a:bodyPr>
            <a:normAutofit/>
          </a:bodyPr>
          <a:lstStyle/>
          <a:p>
            <a:r>
              <a:rPr lang="en-US" sz="2200" b="1" dirty="0">
                <a:solidFill>
                  <a:schemeClr val="tx2"/>
                </a:solidFill>
              </a:rPr>
              <a:t>Name </a:t>
            </a:r>
            <a:r>
              <a:rPr lang="en-US" sz="2200" dirty="0">
                <a:solidFill>
                  <a:schemeClr val="tx2"/>
                </a:solidFill>
              </a:rPr>
              <a:t> </a:t>
            </a:r>
            <a:r>
              <a:rPr lang="en-US" sz="2200" b="1" dirty="0">
                <a:solidFill>
                  <a:schemeClr val="tx2"/>
                </a:solidFill>
              </a:rPr>
              <a:t>:</a:t>
            </a:r>
            <a:r>
              <a:rPr lang="en-US" sz="2200" dirty="0">
                <a:solidFill>
                  <a:schemeClr val="tx2"/>
                </a:solidFill>
              </a:rPr>
              <a:t> </a:t>
            </a:r>
            <a:r>
              <a:rPr lang="en-US" sz="2200" b="1" dirty="0">
                <a:solidFill>
                  <a:schemeClr val="tx2"/>
                </a:solidFill>
              </a:rPr>
              <a:t>SAI KRISHNA KUNKU</a:t>
            </a:r>
          </a:p>
          <a:p>
            <a:r>
              <a:rPr lang="en-US" sz="2200" b="1" dirty="0">
                <a:solidFill>
                  <a:schemeClr val="tx2"/>
                </a:solidFill>
              </a:rPr>
              <a:t>Pace email address : SK01387N@pace.edu</a:t>
            </a:r>
          </a:p>
          <a:p>
            <a:r>
              <a:rPr lang="en-US" sz="2200" b="1" dirty="0">
                <a:solidFill>
                  <a:schemeClr val="tx2"/>
                </a:solidFill>
              </a:rPr>
              <a:t>Class Name : Practical Data science</a:t>
            </a:r>
          </a:p>
          <a:p>
            <a:r>
              <a:rPr lang="en-US" sz="2200" b="1" dirty="0">
                <a:solidFill>
                  <a:schemeClr val="tx2"/>
                </a:solidFill>
              </a:rPr>
              <a:t>Course Number: 667</a:t>
            </a:r>
          </a:p>
          <a:p>
            <a:r>
              <a:rPr lang="en-US" sz="2200" b="1" dirty="0">
                <a:solidFill>
                  <a:schemeClr val="tx2"/>
                </a:solidFill>
              </a:rPr>
              <a:t>University Name : PACE UNIVERSITY</a:t>
            </a:r>
            <a:endParaRPr lang="en-IN" sz="2200" b="1" dirty="0">
              <a:solidFill>
                <a:schemeClr val="tx2"/>
              </a:solidFill>
            </a:endParaRPr>
          </a:p>
        </p:txBody>
      </p:sp>
    </p:spTree>
    <p:extLst>
      <p:ext uri="{BB962C8B-B14F-4D97-AF65-F5344CB8AC3E}">
        <p14:creationId xmlns:p14="http://schemas.microsoft.com/office/powerpoint/2010/main" val="3049335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12A97-9B47-868F-6685-E32DD34BF3A0}"/>
              </a:ext>
            </a:extLst>
          </p:cNvPr>
          <p:cNvSpPr>
            <a:spLocks noGrp="1"/>
          </p:cNvSpPr>
          <p:nvPr>
            <p:ph type="title"/>
          </p:nvPr>
        </p:nvSpPr>
        <p:spPr/>
        <p:txBody>
          <a:bodyPr/>
          <a:lstStyle/>
          <a:p>
            <a:r>
              <a:rPr lang="en-IN" b="1" dirty="0"/>
              <a:t>EDA Section</a:t>
            </a:r>
          </a:p>
        </p:txBody>
      </p:sp>
      <p:pic>
        <p:nvPicPr>
          <p:cNvPr id="5" name="Content Placeholder 4">
            <a:extLst>
              <a:ext uri="{FF2B5EF4-FFF2-40B4-BE49-F238E27FC236}">
                <a16:creationId xmlns:a16="http://schemas.microsoft.com/office/drawing/2014/main" id="{329409A3-86F9-7885-A47B-DE1BAFD7C4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690" y="2241283"/>
            <a:ext cx="4402394" cy="3871176"/>
          </a:xfrm>
        </p:spPr>
      </p:pic>
      <p:sp>
        <p:nvSpPr>
          <p:cNvPr id="7" name="TextBox 6">
            <a:extLst>
              <a:ext uri="{FF2B5EF4-FFF2-40B4-BE49-F238E27FC236}">
                <a16:creationId xmlns:a16="http://schemas.microsoft.com/office/drawing/2014/main" id="{F099AC54-97E3-8A96-F5CB-F69AF6C26275}"/>
              </a:ext>
            </a:extLst>
          </p:cNvPr>
          <p:cNvSpPr txBox="1"/>
          <p:nvPr/>
        </p:nvSpPr>
        <p:spPr>
          <a:xfrm>
            <a:off x="1327355" y="1781319"/>
            <a:ext cx="4336026" cy="369332"/>
          </a:xfrm>
          <a:prstGeom prst="rect">
            <a:avLst/>
          </a:prstGeom>
          <a:noFill/>
        </p:spPr>
        <p:txBody>
          <a:bodyPr wrap="square" rtlCol="0">
            <a:spAutoFit/>
          </a:bodyPr>
          <a:lstStyle/>
          <a:p>
            <a:r>
              <a:rPr lang="en-US" dirty="0"/>
              <a:t>Number of Crossings at Each Border</a:t>
            </a:r>
            <a:endParaRPr lang="en-IN" dirty="0"/>
          </a:p>
        </p:txBody>
      </p:sp>
      <p:pic>
        <p:nvPicPr>
          <p:cNvPr id="9" name="Picture 8">
            <a:extLst>
              <a:ext uri="{FF2B5EF4-FFF2-40B4-BE49-F238E27FC236}">
                <a16:creationId xmlns:a16="http://schemas.microsoft.com/office/drawing/2014/main" id="{047E6EE2-7A7E-A4B7-9139-D3B92DA1D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9975" y="2406534"/>
            <a:ext cx="5685335" cy="3266679"/>
          </a:xfrm>
          <a:prstGeom prst="rect">
            <a:avLst/>
          </a:prstGeom>
        </p:spPr>
      </p:pic>
      <p:sp>
        <p:nvSpPr>
          <p:cNvPr id="10" name="TextBox 9">
            <a:extLst>
              <a:ext uri="{FF2B5EF4-FFF2-40B4-BE49-F238E27FC236}">
                <a16:creationId xmlns:a16="http://schemas.microsoft.com/office/drawing/2014/main" id="{7A62D407-FD2B-530C-F026-48924B478DBF}"/>
              </a:ext>
            </a:extLst>
          </p:cNvPr>
          <p:cNvSpPr txBox="1"/>
          <p:nvPr/>
        </p:nvSpPr>
        <p:spPr>
          <a:xfrm>
            <a:off x="7669161" y="1812496"/>
            <a:ext cx="4060723" cy="369332"/>
          </a:xfrm>
          <a:prstGeom prst="rect">
            <a:avLst/>
          </a:prstGeom>
          <a:noFill/>
        </p:spPr>
        <p:txBody>
          <a:bodyPr wrap="square" rtlCol="0">
            <a:spAutoFit/>
          </a:bodyPr>
          <a:lstStyle/>
          <a:p>
            <a:r>
              <a:rPr lang="en-US" dirty="0"/>
              <a:t>Distributions of Border</a:t>
            </a:r>
            <a:endParaRPr lang="en-IN" dirty="0"/>
          </a:p>
        </p:txBody>
      </p:sp>
    </p:spTree>
    <p:extLst>
      <p:ext uri="{BB962C8B-B14F-4D97-AF65-F5344CB8AC3E}">
        <p14:creationId xmlns:p14="http://schemas.microsoft.com/office/powerpoint/2010/main" val="424030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18E97-D9FF-1D36-920B-D7412A968259}"/>
              </a:ext>
            </a:extLst>
          </p:cNvPr>
          <p:cNvSpPr>
            <a:spLocks noGrp="1"/>
          </p:cNvSpPr>
          <p:nvPr>
            <p:ph type="title"/>
          </p:nvPr>
        </p:nvSpPr>
        <p:spPr>
          <a:xfrm>
            <a:off x="646111" y="452718"/>
            <a:ext cx="9404723" cy="845140"/>
          </a:xfrm>
        </p:spPr>
        <p:txBody>
          <a:bodyPr/>
          <a:lstStyle/>
          <a:p>
            <a:r>
              <a:rPr lang="en-IN" b="1" dirty="0" err="1"/>
              <a:t>Modeling</a:t>
            </a:r>
            <a:r>
              <a:rPr lang="en-IN" b="1" dirty="0"/>
              <a:t> Methods Section</a:t>
            </a:r>
          </a:p>
        </p:txBody>
      </p:sp>
      <p:sp>
        <p:nvSpPr>
          <p:cNvPr id="3" name="Content Placeholder 2">
            <a:extLst>
              <a:ext uri="{FF2B5EF4-FFF2-40B4-BE49-F238E27FC236}">
                <a16:creationId xmlns:a16="http://schemas.microsoft.com/office/drawing/2014/main" id="{58D6179E-7445-66EC-980F-F9B99A4996F6}"/>
              </a:ext>
            </a:extLst>
          </p:cNvPr>
          <p:cNvSpPr>
            <a:spLocks noGrp="1"/>
          </p:cNvSpPr>
          <p:nvPr>
            <p:ph idx="1"/>
          </p:nvPr>
        </p:nvSpPr>
        <p:spPr>
          <a:xfrm>
            <a:off x="916499" y="1759974"/>
            <a:ext cx="10243114" cy="4645308"/>
          </a:xfrm>
        </p:spPr>
        <p:txBody>
          <a:bodyPr>
            <a:normAutofit/>
          </a:bodyPr>
          <a:lstStyle/>
          <a:p>
            <a:r>
              <a:rPr lang="en-US" b="1" dirty="0"/>
              <a:t>Trends in Border Crossings</a:t>
            </a:r>
          </a:p>
          <a:p>
            <a:pPr marL="0" indent="0">
              <a:buNone/>
            </a:pPr>
            <a:r>
              <a:rPr lang="en-US" dirty="0"/>
              <a:t>What is it?: The outcome variable represents the number of border crossings over time, which is what we're trying to predict.</a:t>
            </a:r>
          </a:p>
          <a:p>
            <a:pPr marL="0" indent="0">
              <a:buNone/>
            </a:pPr>
            <a:r>
              <a:rPr lang="en-US" dirty="0"/>
              <a:t>Why it matters?: Understanding trends in border crossings helps in resource allocation and proactive planning for border security.</a:t>
            </a:r>
          </a:p>
          <a:p>
            <a:r>
              <a:rPr lang="en-US" b="1" dirty="0"/>
              <a:t>Features</a:t>
            </a:r>
          </a:p>
          <a:p>
            <a:pPr marL="0" indent="0">
              <a:buNone/>
            </a:pPr>
            <a:r>
              <a:rPr lang="en-US" b="1" dirty="0"/>
              <a:t>Rationale for Choosing Features</a:t>
            </a:r>
            <a:r>
              <a:rPr lang="en-US" dirty="0"/>
              <a:t>: The features chosen for the model include:</a:t>
            </a:r>
          </a:p>
          <a:p>
            <a:pPr marL="0" indent="0">
              <a:buNone/>
            </a:pPr>
            <a:r>
              <a:rPr lang="en-US" b="1" dirty="0"/>
              <a:t>Time of Year</a:t>
            </a:r>
            <a:r>
              <a:rPr lang="en-US" dirty="0"/>
              <a:t>: Seasonality in border crossings.</a:t>
            </a:r>
          </a:p>
          <a:p>
            <a:pPr marL="0" indent="0">
              <a:buNone/>
            </a:pPr>
            <a:r>
              <a:rPr lang="en-US" b="1" dirty="0"/>
              <a:t>Geographical Location</a:t>
            </a:r>
            <a:r>
              <a:rPr lang="en-US" dirty="0"/>
              <a:t>: Influence of port of entry on border crossings.</a:t>
            </a:r>
          </a:p>
          <a:p>
            <a:pPr marL="0" indent="0">
              <a:buNone/>
            </a:pPr>
            <a:r>
              <a:rPr lang="en-US" b="1" dirty="0"/>
              <a:t>Type of Crossing</a:t>
            </a:r>
            <a:r>
              <a:rPr lang="en-US" dirty="0"/>
              <a:t>: Different modes of entry such as trucks, trains, and pedestrians.</a:t>
            </a:r>
          </a:p>
        </p:txBody>
      </p:sp>
    </p:spTree>
    <p:extLst>
      <p:ext uri="{BB962C8B-B14F-4D97-AF65-F5344CB8AC3E}">
        <p14:creationId xmlns:p14="http://schemas.microsoft.com/office/powerpoint/2010/main" val="2863600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BDF4-777C-72E9-6823-FAE4181CFC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6D6504-EF95-8AA6-9148-B1E86251542A}"/>
              </a:ext>
            </a:extLst>
          </p:cNvPr>
          <p:cNvSpPr>
            <a:spLocks noGrp="1"/>
          </p:cNvSpPr>
          <p:nvPr>
            <p:ph idx="1"/>
          </p:nvPr>
        </p:nvSpPr>
        <p:spPr/>
        <p:txBody>
          <a:bodyPr/>
          <a:lstStyle/>
          <a:p>
            <a:r>
              <a:rPr lang="en-US" b="1" dirty="0"/>
              <a:t>Model Type: Time-Series Forecasting</a:t>
            </a:r>
          </a:p>
          <a:p>
            <a:pPr marL="0" indent="0">
              <a:buNone/>
            </a:pPr>
            <a:r>
              <a:rPr lang="en-US" dirty="0"/>
              <a:t>What is it?: Time-series forecasting is a method used to predict future values based on past observations.</a:t>
            </a:r>
          </a:p>
          <a:p>
            <a:pPr marL="0" indent="0">
              <a:buNone/>
            </a:pPr>
            <a:endParaRPr lang="en-US" dirty="0"/>
          </a:p>
          <a:p>
            <a:pPr marL="0" indent="0">
              <a:buNone/>
            </a:pPr>
            <a:r>
              <a:rPr lang="en-US" dirty="0"/>
              <a:t>Why this Model?: Time-series forecasting is suitable for our data as it can capture trends and seasonality in border crossings over time</a:t>
            </a:r>
            <a:endParaRPr lang="en-IN" dirty="0"/>
          </a:p>
        </p:txBody>
      </p:sp>
    </p:spTree>
    <p:extLst>
      <p:ext uri="{BB962C8B-B14F-4D97-AF65-F5344CB8AC3E}">
        <p14:creationId xmlns:p14="http://schemas.microsoft.com/office/powerpoint/2010/main" val="3574761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779-542B-70D5-802A-784010CBA1BC}"/>
              </a:ext>
            </a:extLst>
          </p:cNvPr>
          <p:cNvSpPr>
            <a:spLocks noGrp="1"/>
          </p:cNvSpPr>
          <p:nvPr>
            <p:ph type="title"/>
          </p:nvPr>
        </p:nvSpPr>
        <p:spPr/>
        <p:txBody>
          <a:bodyPr/>
          <a:lstStyle/>
          <a:p>
            <a:r>
              <a:rPr lang="en-IN" b="1" dirty="0"/>
              <a:t>Findings section</a:t>
            </a:r>
          </a:p>
        </p:txBody>
      </p:sp>
      <p:sp>
        <p:nvSpPr>
          <p:cNvPr id="3" name="Content Placeholder 2">
            <a:extLst>
              <a:ext uri="{FF2B5EF4-FFF2-40B4-BE49-F238E27FC236}">
                <a16:creationId xmlns:a16="http://schemas.microsoft.com/office/drawing/2014/main" id="{478B8B5B-341E-50A8-A97B-8DD5A6FC7E44}"/>
              </a:ext>
            </a:extLst>
          </p:cNvPr>
          <p:cNvSpPr>
            <a:spLocks noGrp="1"/>
          </p:cNvSpPr>
          <p:nvPr>
            <p:ph idx="1"/>
          </p:nvPr>
        </p:nvSpPr>
        <p:spPr>
          <a:xfrm>
            <a:off x="1103312" y="1366684"/>
            <a:ext cx="9997307" cy="4935793"/>
          </a:xfrm>
        </p:spPr>
        <p:txBody>
          <a:bodyPr>
            <a:normAutofit/>
          </a:bodyPr>
          <a:lstStyle/>
          <a:p>
            <a:r>
              <a:rPr lang="en-US" b="1" dirty="0"/>
              <a:t>Title: </a:t>
            </a:r>
            <a:r>
              <a:rPr lang="en-US" dirty="0"/>
              <a:t>Key Insights from Modeling Analysis</a:t>
            </a:r>
          </a:p>
          <a:p>
            <a:pPr marL="0" indent="0">
              <a:buNone/>
            </a:pPr>
            <a:r>
              <a:rPr lang="en-US" b="1" dirty="0"/>
              <a:t>Modeling Findings:</a:t>
            </a:r>
          </a:p>
          <a:p>
            <a:r>
              <a:rPr lang="en-US" b="1" dirty="0"/>
              <a:t>Seasonal Trends in Border Crossings:</a:t>
            </a:r>
          </a:p>
          <a:p>
            <a:pPr marL="0" indent="0">
              <a:buNone/>
            </a:pPr>
            <a:r>
              <a:rPr lang="en-US" dirty="0"/>
              <a:t>The analysis revealed distinct seasonal patterns in border crossings, with peaks during certain months or seasons. Understanding these trends can help allocate resources more effectively during high-traffic periods and plan enforcement strategies accordingly.</a:t>
            </a:r>
          </a:p>
          <a:p>
            <a:r>
              <a:rPr lang="en-US" b="1" dirty="0"/>
              <a:t>Geospatial Distribution of Crossings:</a:t>
            </a:r>
          </a:p>
          <a:p>
            <a:pPr marL="0" indent="0">
              <a:buNone/>
            </a:pPr>
            <a:r>
              <a:rPr lang="en-US" dirty="0"/>
              <a:t>Hotspot analysis identified specific geographical locations experiencing higher instances of illegal border crossings. This information can guide targeted deployment of law enforcement resources and strategic planning for border security measures.</a:t>
            </a:r>
          </a:p>
        </p:txBody>
      </p:sp>
    </p:spTree>
    <p:extLst>
      <p:ext uri="{BB962C8B-B14F-4D97-AF65-F5344CB8AC3E}">
        <p14:creationId xmlns:p14="http://schemas.microsoft.com/office/powerpoint/2010/main" val="3641302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B8BB7-BAA2-C851-FB1E-F0D9CB098432}"/>
              </a:ext>
            </a:extLst>
          </p:cNvPr>
          <p:cNvSpPr>
            <a:spLocks noGrp="1"/>
          </p:cNvSpPr>
          <p:nvPr>
            <p:ph idx="1"/>
          </p:nvPr>
        </p:nvSpPr>
        <p:spPr>
          <a:xfrm>
            <a:off x="1063983" y="892712"/>
            <a:ext cx="8946541" cy="5606411"/>
          </a:xfrm>
        </p:spPr>
        <p:txBody>
          <a:bodyPr>
            <a:normAutofit/>
          </a:bodyPr>
          <a:lstStyle/>
          <a:p>
            <a:r>
              <a:rPr lang="en-US" b="1" dirty="0"/>
              <a:t>Types of Border Crossings</a:t>
            </a:r>
            <a:r>
              <a:rPr lang="en-US" dirty="0"/>
              <a:t>:</a:t>
            </a:r>
          </a:p>
          <a:p>
            <a:pPr marL="0" indent="0">
              <a:buNone/>
            </a:pPr>
            <a:r>
              <a:rPr lang="en-US" dirty="0"/>
              <a:t>Analysis of the types of border crossings revealed the composition of border traffic, highlighting the most common modes of entry. This understanding informs policy decisions and resource allocation for border management efforts.</a:t>
            </a:r>
          </a:p>
          <a:p>
            <a:r>
              <a:rPr lang="en-US" b="1" dirty="0"/>
              <a:t>Correlation Analysis of Border Crossings:</a:t>
            </a:r>
          </a:p>
          <a:p>
            <a:pPr marL="0" indent="0">
              <a:buNone/>
            </a:pPr>
            <a:r>
              <a:rPr lang="en-US" dirty="0"/>
              <a:t>The correlation analysis identified significant relationships between various factors and border crossings. Insights gained from this analysis can inform predictive modeling and intervention strategies to mitigate illegal crossings effectively.</a:t>
            </a:r>
          </a:p>
          <a:p>
            <a:r>
              <a:rPr lang="en-US" b="1" dirty="0"/>
              <a:t>Predictive Modeling for Trends Forecasting:</a:t>
            </a:r>
          </a:p>
          <a:p>
            <a:pPr marL="0" indent="0">
              <a:buNone/>
            </a:pPr>
            <a:r>
              <a:rPr lang="en-US" dirty="0"/>
              <a:t>The predictive modeling approach successfully forecasted future trends in border crossings, providing valuable insights for proactive planning and response. The model's accuracy in predicting trends enhances preparedness and decision-making for potential increases in border transportation.</a:t>
            </a:r>
            <a:endParaRPr lang="en-IN" dirty="0"/>
          </a:p>
          <a:p>
            <a:endParaRPr lang="en-IN" dirty="0"/>
          </a:p>
        </p:txBody>
      </p:sp>
    </p:spTree>
    <p:extLst>
      <p:ext uri="{BB962C8B-B14F-4D97-AF65-F5344CB8AC3E}">
        <p14:creationId xmlns:p14="http://schemas.microsoft.com/office/powerpoint/2010/main" val="83094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D284-534E-8FC1-FD8F-47C100CA1758}"/>
              </a:ext>
            </a:extLst>
          </p:cNvPr>
          <p:cNvSpPr>
            <a:spLocks noGrp="1"/>
          </p:cNvSpPr>
          <p:nvPr>
            <p:ph type="title"/>
          </p:nvPr>
        </p:nvSpPr>
        <p:spPr/>
        <p:txBody>
          <a:bodyPr/>
          <a:lstStyle/>
          <a:p>
            <a:r>
              <a:rPr lang="en-IN" b="1" i="0" dirty="0">
                <a:solidFill>
                  <a:srgbClr val="ECECEC"/>
                </a:solidFill>
                <a:effectLst/>
                <a:latin typeface="Söhne"/>
              </a:rPr>
              <a:t>Recommendations</a:t>
            </a:r>
            <a:endParaRPr lang="en-IN" dirty="0"/>
          </a:p>
        </p:txBody>
      </p:sp>
      <p:sp>
        <p:nvSpPr>
          <p:cNvPr id="3" name="Content Placeholder 2">
            <a:extLst>
              <a:ext uri="{FF2B5EF4-FFF2-40B4-BE49-F238E27FC236}">
                <a16:creationId xmlns:a16="http://schemas.microsoft.com/office/drawing/2014/main" id="{C6839E85-D1AE-8A12-2A95-C338A9DDF2C5}"/>
              </a:ext>
            </a:extLst>
          </p:cNvPr>
          <p:cNvSpPr>
            <a:spLocks noGrp="1"/>
          </p:cNvSpPr>
          <p:nvPr>
            <p:ph idx="1"/>
          </p:nvPr>
        </p:nvSpPr>
        <p:spPr>
          <a:xfrm>
            <a:off x="1103312" y="2052918"/>
            <a:ext cx="9889153" cy="4195481"/>
          </a:xfrm>
        </p:spPr>
        <p:txBody>
          <a:bodyPr>
            <a:normAutofit/>
          </a:bodyPr>
          <a:lstStyle/>
          <a:p>
            <a:pPr algn="l">
              <a:buFont typeface="+mj-lt"/>
              <a:buAutoNum type="arabicPeriod"/>
            </a:pPr>
            <a:r>
              <a:rPr lang="en-US" sz="2400" b="1" i="0" dirty="0">
                <a:solidFill>
                  <a:srgbClr val="ECECEC"/>
                </a:solidFill>
                <a:effectLst/>
                <a:latin typeface="Söhne"/>
              </a:rPr>
              <a:t>Enhance Data Quality:</a:t>
            </a:r>
            <a:endParaRPr lang="en-US" sz="2400" b="0" i="0" dirty="0">
              <a:solidFill>
                <a:srgbClr val="ECECEC"/>
              </a:solidFill>
              <a:effectLst/>
              <a:latin typeface="Söhne"/>
            </a:endParaRPr>
          </a:p>
          <a:p>
            <a:pPr marL="457200" lvl="1" indent="0" algn="l">
              <a:buNone/>
            </a:pPr>
            <a:r>
              <a:rPr lang="en-US" sz="2400" b="0" i="0" dirty="0">
                <a:solidFill>
                  <a:srgbClr val="ECECEC"/>
                </a:solidFill>
                <a:effectLst/>
                <a:latin typeface="Söhne"/>
              </a:rPr>
              <a:t>Given the importance of accurate and complete data for trend analysis and predictive modeling, the organization should invest in improving data quality assurance processes. This includes ensuring data accuracy, completeness, and consistency across all sources.</a:t>
            </a:r>
          </a:p>
          <a:p>
            <a:pPr algn="l">
              <a:buFont typeface="+mj-lt"/>
              <a:buAutoNum type="arabicPeriod"/>
            </a:pPr>
            <a:r>
              <a:rPr lang="en-US" sz="2400" b="1" i="0" dirty="0">
                <a:solidFill>
                  <a:srgbClr val="ECECEC"/>
                </a:solidFill>
                <a:effectLst/>
                <a:latin typeface="Söhne"/>
              </a:rPr>
              <a:t>Continuous Monitoring and Update:</a:t>
            </a:r>
            <a:endParaRPr lang="en-US" sz="2400" b="0" i="0" dirty="0">
              <a:solidFill>
                <a:srgbClr val="ECECEC"/>
              </a:solidFill>
              <a:effectLst/>
              <a:latin typeface="Söhne"/>
            </a:endParaRPr>
          </a:p>
          <a:p>
            <a:pPr marL="457200" lvl="1" indent="0" algn="l">
              <a:buNone/>
            </a:pPr>
            <a:r>
              <a:rPr lang="en-US" sz="2400" b="0" i="0" dirty="0">
                <a:solidFill>
                  <a:srgbClr val="ECECEC"/>
                </a:solidFill>
                <a:effectLst/>
                <a:latin typeface="Söhne"/>
              </a:rPr>
              <a:t>Implement a system for continuous monitoring of border crossing data and update predictive models accordingly. Regular updates enable the adaptation to changing trends and patterns, improving the accuracy of forecasts and decision-making processes.</a:t>
            </a:r>
          </a:p>
          <a:p>
            <a:endParaRPr lang="en-IN" dirty="0"/>
          </a:p>
        </p:txBody>
      </p:sp>
    </p:spTree>
    <p:extLst>
      <p:ext uri="{BB962C8B-B14F-4D97-AF65-F5344CB8AC3E}">
        <p14:creationId xmlns:p14="http://schemas.microsoft.com/office/powerpoint/2010/main" val="2347613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0EBA8-3AFB-05C0-2731-55838B7CAC65}"/>
              </a:ext>
            </a:extLst>
          </p:cNvPr>
          <p:cNvSpPr>
            <a:spLocks noGrp="1"/>
          </p:cNvSpPr>
          <p:nvPr>
            <p:ph idx="1"/>
          </p:nvPr>
        </p:nvSpPr>
        <p:spPr>
          <a:xfrm>
            <a:off x="906668" y="1482647"/>
            <a:ext cx="9436868" cy="4416708"/>
          </a:xfrm>
        </p:spPr>
        <p:txBody>
          <a:bodyPr>
            <a:noAutofit/>
          </a:bodyPr>
          <a:lstStyle/>
          <a:p>
            <a:pPr marL="0" indent="0" algn="l">
              <a:buNone/>
            </a:pPr>
            <a:r>
              <a:rPr lang="en-US" b="1" i="0" dirty="0">
                <a:solidFill>
                  <a:srgbClr val="ECECEC"/>
                </a:solidFill>
                <a:effectLst/>
                <a:latin typeface="Söhne"/>
              </a:rPr>
              <a:t>Technical Next Steps for Data Science Team:</a:t>
            </a:r>
          </a:p>
          <a:p>
            <a:pPr algn="l"/>
            <a:r>
              <a:rPr lang="en-US" b="1" i="0" dirty="0">
                <a:solidFill>
                  <a:srgbClr val="ECECEC"/>
                </a:solidFill>
                <a:effectLst/>
                <a:latin typeface="Söhne"/>
              </a:rPr>
              <a:t>Advanced Model Development:</a:t>
            </a:r>
          </a:p>
          <a:p>
            <a:pPr marL="0" indent="0" algn="l">
              <a:buNone/>
            </a:pPr>
            <a:r>
              <a:rPr lang="en-US" sz="2000" b="0" i="0" dirty="0">
                <a:solidFill>
                  <a:srgbClr val="ECECEC"/>
                </a:solidFill>
                <a:effectLst/>
                <a:latin typeface="Söhne"/>
              </a:rPr>
              <a:t>Explore the possibility of building more advanced models, such as predictive machine learning models or ensemble methods</a:t>
            </a:r>
          </a:p>
          <a:p>
            <a:r>
              <a:rPr lang="en-US" b="1" i="0" dirty="0">
                <a:solidFill>
                  <a:srgbClr val="ECECEC"/>
                </a:solidFill>
                <a:effectLst/>
                <a:latin typeface="Söhne"/>
              </a:rPr>
              <a:t>Data Expansion and Integration:</a:t>
            </a:r>
            <a:endParaRPr lang="en-US" sz="1800" dirty="0">
              <a:solidFill>
                <a:srgbClr val="ECECEC"/>
              </a:solidFill>
              <a:latin typeface="Söhne"/>
            </a:endParaRPr>
          </a:p>
          <a:p>
            <a:pPr marL="0" indent="0">
              <a:buNone/>
            </a:pPr>
            <a:r>
              <a:rPr lang="en-US" sz="2000" b="0" i="0" dirty="0">
                <a:solidFill>
                  <a:srgbClr val="ECECEC"/>
                </a:solidFill>
                <a:effectLst/>
                <a:latin typeface="Söhne"/>
              </a:rPr>
              <a:t>Consider collecting additional data sources to expand the scope of the project and address different business problems related to border security and management. Integration of diverse data sets, such as demographic data or social media sentiment analysis, can provide deeper insights and enhance the effectiveness of predictive modeling efforts.</a:t>
            </a:r>
          </a:p>
          <a:p>
            <a:endParaRPr lang="en-IN" dirty="0"/>
          </a:p>
        </p:txBody>
      </p:sp>
    </p:spTree>
    <p:extLst>
      <p:ext uri="{BB962C8B-B14F-4D97-AF65-F5344CB8AC3E}">
        <p14:creationId xmlns:p14="http://schemas.microsoft.com/office/powerpoint/2010/main" val="1948710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65ED-E149-C4B2-440E-ECD60566AF78}"/>
              </a:ext>
            </a:extLst>
          </p:cNvPr>
          <p:cNvSpPr>
            <a:spLocks noGrp="1"/>
          </p:cNvSpPr>
          <p:nvPr>
            <p:ph type="title"/>
          </p:nvPr>
        </p:nvSpPr>
        <p:spPr/>
        <p:txBody>
          <a:bodyPr/>
          <a:lstStyle/>
          <a:p>
            <a:r>
              <a:rPr lang="en-IN" b="1" dirty="0"/>
              <a:t>Agenda</a:t>
            </a:r>
          </a:p>
        </p:txBody>
      </p:sp>
      <p:sp>
        <p:nvSpPr>
          <p:cNvPr id="3" name="Content Placeholder 2">
            <a:extLst>
              <a:ext uri="{FF2B5EF4-FFF2-40B4-BE49-F238E27FC236}">
                <a16:creationId xmlns:a16="http://schemas.microsoft.com/office/drawing/2014/main" id="{F7E6B824-4C11-FAA4-BD7E-A617C8964F19}"/>
              </a:ext>
            </a:extLst>
          </p:cNvPr>
          <p:cNvSpPr>
            <a:spLocks noGrp="1"/>
          </p:cNvSpPr>
          <p:nvPr>
            <p:ph idx="1"/>
          </p:nvPr>
        </p:nvSpPr>
        <p:spPr/>
        <p:txBody>
          <a:bodyPr/>
          <a:lstStyle/>
          <a:p>
            <a:r>
              <a:rPr lang="en-US" dirty="0"/>
              <a:t>Executive summary</a:t>
            </a:r>
          </a:p>
          <a:p>
            <a:r>
              <a:rPr lang="en-US" dirty="0"/>
              <a:t>Data Source</a:t>
            </a:r>
          </a:p>
          <a:p>
            <a:r>
              <a:rPr lang="en-US" dirty="0"/>
              <a:t> Dataset Size</a:t>
            </a:r>
          </a:p>
          <a:p>
            <a:r>
              <a:rPr lang="en-US" dirty="0"/>
              <a:t>Time period</a:t>
            </a:r>
          </a:p>
          <a:p>
            <a:r>
              <a:rPr lang="en-US" dirty="0"/>
              <a:t>Dataset link </a:t>
            </a:r>
          </a:p>
          <a:p>
            <a:r>
              <a:rPr lang="en-US" dirty="0"/>
              <a:t>EDA Section</a:t>
            </a:r>
          </a:p>
          <a:p>
            <a:r>
              <a:rPr lang="en-US" dirty="0"/>
              <a:t>Modeling methods section</a:t>
            </a:r>
          </a:p>
          <a:p>
            <a:r>
              <a:rPr lang="en-US" dirty="0"/>
              <a:t>Findings section</a:t>
            </a:r>
          </a:p>
          <a:p>
            <a:r>
              <a:rPr lang="en-US" dirty="0"/>
              <a:t>Recommendations</a:t>
            </a:r>
          </a:p>
          <a:p>
            <a:endParaRPr lang="en-US" dirty="0"/>
          </a:p>
        </p:txBody>
      </p:sp>
    </p:spTree>
    <p:extLst>
      <p:ext uri="{BB962C8B-B14F-4D97-AF65-F5344CB8AC3E}">
        <p14:creationId xmlns:p14="http://schemas.microsoft.com/office/powerpoint/2010/main" val="371475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0260-8562-26A3-FC69-783A160E9911}"/>
              </a:ext>
            </a:extLst>
          </p:cNvPr>
          <p:cNvSpPr>
            <a:spLocks noGrp="1"/>
          </p:cNvSpPr>
          <p:nvPr>
            <p:ph type="title"/>
          </p:nvPr>
        </p:nvSpPr>
        <p:spPr/>
        <p:txBody>
          <a:bodyPr/>
          <a:lstStyle/>
          <a:p>
            <a:r>
              <a:rPr lang="en-US" b="1" dirty="0"/>
              <a:t>Executive Summary</a:t>
            </a:r>
            <a:endParaRPr lang="en-IN" b="1" dirty="0"/>
          </a:p>
        </p:txBody>
      </p:sp>
      <p:sp>
        <p:nvSpPr>
          <p:cNvPr id="3" name="Content Placeholder 2">
            <a:extLst>
              <a:ext uri="{FF2B5EF4-FFF2-40B4-BE49-F238E27FC236}">
                <a16:creationId xmlns:a16="http://schemas.microsoft.com/office/drawing/2014/main" id="{44F9E12B-414A-DEF8-2A8A-F4E0B9F2316A}"/>
              </a:ext>
            </a:extLst>
          </p:cNvPr>
          <p:cNvSpPr>
            <a:spLocks noGrp="1"/>
          </p:cNvSpPr>
          <p:nvPr>
            <p:ph idx="1"/>
          </p:nvPr>
        </p:nvSpPr>
        <p:spPr/>
        <p:txBody>
          <a:bodyPr/>
          <a:lstStyle/>
          <a:p>
            <a:r>
              <a:rPr lang="en-US" dirty="0"/>
              <a:t>Problem Summary: Analyzing historical border crossing data to identify seasonal trends and key geographical locations of illegal crossings.</a:t>
            </a:r>
          </a:p>
          <a:p>
            <a:r>
              <a:rPr lang="en-US" dirty="0"/>
              <a:t>Solution Summary: Utilizing predictive modeling to forecast trends and prepare for potential increases in border crossings.</a:t>
            </a:r>
            <a:endParaRPr lang="en-IN" dirty="0"/>
          </a:p>
        </p:txBody>
      </p:sp>
    </p:spTree>
    <p:extLst>
      <p:ext uri="{BB962C8B-B14F-4D97-AF65-F5344CB8AC3E}">
        <p14:creationId xmlns:p14="http://schemas.microsoft.com/office/powerpoint/2010/main" val="3863548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4449-5379-E4B0-AB6B-6E1E4A999F58}"/>
              </a:ext>
            </a:extLst>
          </p:cNvPr>
          <p:cNvSpPr>
            <a:spLocks noGrp="1"/>
          </p:cNvSpPr>
          <p:nvPr>
            <p:ph type="title"/>
          </p:nvPr>
        </p:nvSpPr>
        <p:spPr/>
        <p:txBody>
          <a:bodyPr/>
          <a:lstStyle/>
          <a:p>
            <a:r>
              <a:rPr lang="en-IN" b="1" dirty="0"/>
              <a:t>Data Section</a:t>
            </a:r>
          </a:p>
        </p:txBody>
      </p:sp>
      <p:sp>
        <p:nvSpPr>
          <p:cNvPr id="3" name="Content Placeholder 2">
            <a:extLst>
              <a:ext uri="{FF2B5EF4-FFF2-40B4-BE49-F238E27FC236}">
                <a16:creationId xmlns:a16="http://schemas.microsoft.com/office/drawing/2014/main" id="{ED3C528D-B26D-5BBE-CFEB-2B581556799B}"/>
              </a:ext>
            </a:extLst>
          </p:cNvPr>
          <p:cNvSpPr>
            <a:spLocks noGrp="1"/>
          </p:cNvSpPr>
          <p:nvPr>
            <p:ph idx="1"/>
          </p:nvPr>
        </p:nvSpPr>
        <p:spPr/>
        <p:txBody>
          <a:bodyPr>
            <a:normAutofit/>
          </a:bodyPr>
          <a:lstStyle/>
          <a:p>
            <a:pPr marL="0" indent="0">
              <a:buNone/>
            </a:pPr>
            <a:r>
              <a:rPr lang="en-US" sz="2200" b="1" dirty="0"/>
              <a:t>Data Details</a:t>
            </a:r>
          </a:p>
          <a:p>
            <a:r>
              <a:rPr lang="en-US" sz="2200" b="1" dirty="0"/>
              <a:t>Data Source</a:t>
            </a:r>
            <a:r>
              <a:rPr lang="en-US" sz="2200" dirty="0"/>
              <a:t>: Bureau of Transportation Statistics (BTS) Border Crossing Data collected by U.S. Customs and Border Protection (CBP) at ports of entry.</a:t>
            </a:r>
          </a:p>
          <a:p>
            <a:pPr marL="0" indent="0">
              <a:buNone/>
            </a:pPr>
            <a:endParaRPr lang="en-US" sz="2200" dirty="0"/>
          </a:p>
          <a:p>
            <a:r>
              <a:rPr lang="en-US" sz="2200" b="1" dirty="0"/>
              <a:t>Sample Size</a:t>
            </a:r>
            <a:r>
              <a:rPr lang="en-US" sz="2200" dirty="0"/>
              <a:t>: The dataset includes records of inbound crossings at the U.S.-Canada and U.S.-Mexico border at the port level, covering a substantial number of observations.</a:t>
            </a:r>
          </a:p>
        </p:txBody>
      </p:sp>
    </p:spTree>
    <p:extLst>
      <p:ext uri="{BB962C8B-B14F-4D97-AF65-F5344CB8AC3E}">
        <p14:creationId xmlns:p14="http://schemas.microsoft.com/office/powerpoint/2010/main" val="290073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627D3-C0E8-5AC6-8678-B0A76F813729}"/>
              </a:ext>
            </a:extLst>
          </p:cNvPr>
          <p:cNvSpPr>
            <a:spLocks noGrp="1"/>
          </p:cNvSpPr>
          <p:nvPr>
            <p:ph idx="1"/>
          </p:nvPr>
        </p:nvSpPr>
        <p:spPr>
          <a:xfrm>
            <a:off x="1103312" y="1199535"/>
            <a:ext cx="9112404" cy="5122606"/>
          </a:xfrm>
        </p:spPr>
        <p:txBody>
          <a:bodyPr>
            <a:normAutofit/>
          </a:bodyPr>
          <a:lstStyle/>
          <a:p>
            <a:r>
              <a:rPr lang="en-US" b="1" dirty="0"/>
              <a:t>Time Period</a:t>
            </a:r>
            <a:r>
              <a:rPr lang="en-US" dirty="0"/>
              <a:t>: Data spans multiple years, capturing historical border crossing patterns and trends.</a:t>
            </a:r>
          </a:p>
          <a:p>
            <a:r>
              <a:rPr lang="en-US" b="1" dirty="0"/>
              <a:t>Inclusions/Exclusions</a:t>
            </a:r>
            <a:r>
              <a:rPr lang="en-US" dirty="0"/>
              <a:t>: The dataset includes data for trucks, trains, containers, buses, personal vehicles, passengers, and pedestrians entering the United States. Outbound crossings are not captured in the dataset.</a:t>
            </a:r>
          </a:p>
          <a:p>
            <a:r>
              <a:rPr lang="en-US" b="1" dirty="0"/>
              <a:t>Important Notes:</a:t>
            </a:r>
          </a:p>
          <a:p>
            <a:pPr lvl="1">
              <a:buFont typeface="Wingdings" panose="05000000000000000000" pitchFamily="2" charset="2"/>
              <a:buChar char="q"/>
            </a:pPr>
            <a:r>
              <a:rPr lang="en-US" dirty="0"/>
              <a:t>Latitude and longitude coordinates are included to facilitate geospatial analysis and hotspot identification.</a:t>
            </a:r>
          </a:p>
          <a:p>
            <a:pPr lvl="1">
              <a:buFont typeface="Wingdings" panose="05000000000000000000" pitchFamily="2" charset="2"/>
              <a:buChar char="q"/>
            </a:pPr>
            <a:r>
              <a:rPr lang="en-US" dirty="0"/>
              <a:t>The dataset may contain missing values or errors, which could impact the accuracy of analyses.</a:t>
            </a:r>
            <a:endParaRPr lang="en-IN" dirty="0"/>
          </a:p>
          <a:p>
            <a:r>
              <a:rPr lang="en-IN" b="1" dirty="0"/>
              <a:t>Dataset link</a:t>
            </a:r>
            <a:r>
              <a:rPr lang="en-IN" dirty="0">
                <a:solidFill>
                  <a:schemeClr val="accent1">
                    <a:lumMod val="60000"/>
                    <a:lumOff val="40000"/>
                  </a:schemeClr>
                </a:solidFill>
              </a:rPr>
              <a:t>: https://data.bts.gov/Research-and-Statistics/Border-Crossing-Entry-Data/keg4-3bc2/data</a:t>
            </a:r>
          </a:p>
        </p:txBody>
      </p:sp>
    </p:spTree>
    <p:extLst>
      <p:ext uri="{BB962C8B-B14F-4D97-AF65-F5344CB8AC3E}">
        <p14:creationId xmlns:p14="http://schemas.microsoft.com/office/powerpoint/2010/main" val="270637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F5EDF-CC7C-4B0F-E48E-9A420224E363}"/>
              </a:ext>
            </a:extLst>
          </p:cNvPr>
          <p:cNvSpPr>
            <a:spLocks noGrp="1"/>
          </p:cNvSpPr>
          <p:nvPr>
            <p:ph type="title"/>
          </p:nvPr>
        </p:nvSpPr>
        <p:spPr/>
        <p:txBody>
          <a:bodyPr/>
          <a:lstStyle/>
          <a:p>
            <a:r>
              <a:rPr lang="en-US" b="1" dirty="0"/>
              <a:t>EDA</a:t>
            </a:r>
            <a:endParaRPr lang="en-IN" b="1" dirty="0"/>
          </a:p>
        </p:txBody>
      </p:sp>
      <p:sp>
        <p:nvSpPr>
          <p:cNvPr id="3" name="Content Placeholder 2">
            <a:extLst>
              <a:ext uri="{FF2B5EF4-FFF2-40B4-BE49-F238E27FC236}">
                <a16:creationId xmlns:a16="http://schemas.microsoft.com/office/drawing/2014/main" id="{D597AC07-58DF-7035-83B5-FD660D222BBB}"/>
              </a:ext>
            </a:extLst>
          </p:cNvPr>
          <p:cNvSpPr>
            <a:spLocks noGrp="1"/>
          </p:cNvSpPr>
          <p:nvPr>
            <p:ph idx="1"/>
          </p:nvPr>
        </p:nvSpPr>
        <p:spPr>
          <a:xfrm>
            <a:off x="1103312" y="1317524"/>
            <a:ext cx="8946541" cy="4930876"/>
          </a:xfrm>
        </p:spPr>
        <p:txBody>
          <a:bodyPr/>
          <a:lstStyle/>
          <a:p>
            <a:pPr marL="0" indent="0">
              <a:buNone/>
            </a:pPr>
            <a:r>
              <a:rPr lang="en-US" b="1" dirty="0">
                <a:effectLst/>
                <a:latin typeface="Courier New" panose="02070309020205020404" pitchFamily="49" charset="0"/>
              </a:rPr>
              <a:t>Seasonal Trends in Border Crossings</a:t>
            </a:r>
          </a:p>
          <a:p>
            <a:endParaRPr lang="en-US" dirty="0"/>
          </a:p>
          <a:p>
            <a:pPr marL="0" indent="0">
              <a:buNone/>
            </a:pPr>
            <a:endParaRPr lang="en-IN" dirty="0"/>
          </a:p>
        </p:txBody>
      </p:sp>
      <p:pic>
        <p:nvPicPr>
          <p:cNvPr id="5" name="Picture 4">
            <a:extLst>
              <a:ext uri="{FF2B5EF4-FFF2-40B4-BE49-F238E27FC236}">
                <a16:creationId xmlns:a16="http://schemas.microsoft.com/office/drawing/2014/main" id="{C937B972-9275-B647-502A-1FFCC8B00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48" y="1720151"/>
            <a:ext cx="11073941" cy="3097655"/>
          </a:xfrm>
          <a:prstGeom prst="rect">
            <a:avLst/>
          </a:prstGeom>
        </p:spPr>
      </p:pic>
      <p:sp>
        <p:nvSpPr>
          <p:cNvPr id="7" name="TextBox 6">
            <a:extLst>
              <a:ext uri="{FF2B5EF4-FFF2-40B4-BE49-F238E27FC236}">
                <a16:creationId xmlns:a16="http://schemas.microsoft.com/office/drawing/2014/main" id="{68ECB5C4-2108-3C0F-F338-3A03BE5D01DE}"/>
              </a:ext>
            </a:extLst>
          </p:cNvPr>
          <p:cNvSpPr txBox="1"/>
          <p:nvPr/>
        </p:nvSpPr>
        <p:spPr>
          <a:xfrm>
            <a:off x="646111" y="5358581"/>
            <a:ext cx="10051386" cy="1200329"/>
          </a:xfrm>
          <a:prstGeom prst="rect">
            <a:avLst/>
          </a:prstGeom>
          <a:noFill/>
        </p:spPr>
        <p:txBody>
          <a:bodyPr wrap="square" rtlCol="0">
            <a:spAutoFit/>
          </a:bodyPr>
          <a:lstStyle/>
          <a:p>
            <a:r>
              <a:rPr lang="en-US" dirty="0"/>
              <a:t>This visualization illustrates the seasonal patterns in border crossings, highlighting periods of increased activity. Understanding these trends can help identify peak seasons for illegal border crossings and inform resource allocation and enforcement efforts.</a:t>
            </a:r>
            <a:endParaRPr lang="en-IN" dirty="0"/>
          </a:p>
          <a:p>
            <a:endParaRPr lang="en-IN" dirty="0"/>
          </a:p>
        </p:txBody>
      </p:sp>
    </p:spTree>
    <p:extLst>
      <p:ext uri="{BB962C8B-B14F-4D97-AF65-F5344CB8AC3E}">
        <p14:creationId xmlns:p14="http://schemas.microsoft.com/office/powerpoint/2010/main" val="845601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2A94-58A8-0AA2-CE6A-6E12483ABA18}"/>
              </a:ext>
            </a:extLst>
          </p:cNvPr>
          <p:cNvSpPr>
            <a:spLocks noGrp="1"/>
          </p:cNvSpPr>
          <p:nvPr>
            <p:ph type="title"/>
          </p:nvPr>
        </p:nvSpPr>
        <p:spPr>
          <a:xfrm>
            <a:off x="646111" y="452718"/>
            <a:ext cx="9404723" cy="1061450"/>
          </a:xfrm>
        </p:spPr>
        <p:txBody>
          <a:bodyPr/>
          <a:lstStyle/>
          <a:p>
            <a:r>
              <a:rPr lang="en-IN" b="1" dirty="0">
                <a:solidFill>
                  <a:schemeClr val="tx1"/>
                </a:solidFill>
                <a:effectLst/>
                <a:latin typeface="Courier New" panose="02070309020205020404" pitchFamily="49" charset="0"/>
              </a:rPr>
              <a:t>Geographical Distribution of Crossings</a:t>
            </a:r>
            <a:br>
              <a:rPr lang="en-IN" b="1" dirty="0">
                <a:solidFill>
                  <a:schemeClr val="tx1"/>
                </a:solidFill>
                <a:effectLst/>
                <a:latin typeface="Courier New" panose="02070309020205020404" pitchFamily="49" charset="0"/>
              </a:rPr>
            </a:br>
            <a:endParaRPr lang="en-IN" b="1" dirty="0">
              <a:solidFill>
                <a:schemeClr val="tx1"/>
              </a:solidFill>
            </a:endParaRPr>
          </a:p>
        </p:txBody>
      </p:sp>
      <p:pic>
        <p:nvPicPr>
          <p:cNvPr id="5" name="Content Placeholder 4">
            <a:extLst>
              <a:ext uri="{FF2B5EF4-FFF2-40B4-BE49-F238E27FC236}">
                <a16:creationId xmlns:a16="http://schemas.microsoft.com/office/drawing/2014/main" id="{6EC49A3B-DCC5-DC4D-E5BC-48694014E1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619" y="1818292"/>
            <a:ext cx="11257936" cy="2989682"/>
          </a:xfrm>
        </p:spPr>
      </p:pic>
      <p:sp>
        <p:nvSpPr>
          <p:cNvPr id="4" name="TextBox 3">
            <a:extLst>
              <a:ext uri="{FF2B5EF4-FFF2-40B4-BE49-F238E27FC236}">
                <a16:creationId xmlns:a16="http://schemas.microsoft.com/office/drawing/2014/main" id="{B3822A06-0BE6-C19A-3366-6B0F81FEFC4C}"/>
              </a:ext>
            </a:extLst>
          </p:cNvPr>
          <p:cNvSpPr txBox="1"/>
          <p:nvPr/>
        </p:nvSpPr>
        <p:spPr>
          <a:xfrm>
            <a:off x="646110" y="5250426"/>
            <a:ext cx="11182095" cy="1200329"/>
          </a:xfrm>
          <a:prstGeom prst="rect">
            <a:avLst/>
          </a:prstGeom>
          <a:noFill/>
        </p:spPr>
        <p:txBody>
          <a:bodyPr wrap="square" rtlCol="0">
            <a:spAutoFit/>
          </a:bodyPr>
          <a:lstStyle/>
          <a:p>
            <a:r>
              <a:rPr lang="en-US" dirty="0"/>
              <a:t>This visualization provides insight into the geographic areas experiencing higher instances of illegal border crossings. Hotspots are identified, aiding in the targeted deployment of law enforcement resources and strategic planning for border security.</a:t>
            </a:r>
          </a:p>
          <a:p>
            <a:endParaRPr lang="en-IN" dirty="0"/>
          </a:p>
        </p:txBody>
      </p:sp>
    </p:spTree>
    <p:extLst>
      <p:ext uri="{BB962C8B-B14F-4D97-AF65-F5344CB8AC3E}">
        <p14:creationId xmlns:p14="http://schemas.microsoft.com/office/powerpoint/2010/main" val="1320259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A6922-0F9F-5F93-D5DD-3D5DD51EA90A}"/>
              </a:ext>
            </a:extLst>
          </p:cNvPr>
          <p:cNvSpPr>
            <a:spLocks noGrp="1"/>
          </p:cNvSpPr>
          <p:nvPr>
            <p:ph type="title"/>
          </p:nvPr>
        </p:nvSpPr>
        <p:spPr>
          <a:xfrm>
            <a:off x="646111" y="452718"/>
            <a:ext cx="9404723" cy="825476"/>
          </a:xfrm>
        </p:spPr>
        <p:txBody>
          <a:bodyPr/>
          <a:lstStyle/>
          <a:p>
            <a:r>
              <a:rPr lang="en-IN" b="1" dirty="0"/>
              <a:t>Types of Border Crossings</a:t>
            </a:r>
          </a:p>
        </p:txBody>
      </p:sp>
      <p:pic>
        <p:nvPicPr>
          <p:cNvPr id="5" name="Content Placeholder 4">
            <a:extLst>
              <a:ext uri="{FF2B5EF4-FFF2-40B4-BE49-F238E27FC236}">
                <a16:creationId xmlns:a16="http://schemas.microsoft.com/office/drawing/2014/main" id="{0FEE73D2-14D7-70A0-7861-4769598087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124" y="1376363"/>
            <a:ext cx="10854812" cy="3756075"/>
          </a:xfrm>
        </p:spPr>
      </p:pic>
      <p:sp>
        <p:nvSpPr>
          <p:cNvPr id="6" name="TextBox 5">
            <a:extLst>
              <a:ext uri="{FF2B5EF4-FFF2-40B4-BE49-F238E27FC236}">
                <a16:creationId xmlns:a16="http://schemas.microsoft.com/office/drawing/2014/main" id="{3370E8C3-837D-0EA1-EB00-AC1B05EDA0F2}"/>
              </a:ext>
            </a:extLst>
          </p:cNvPr>
          <p:cNvSpPr txBox="1"/>
          <p:nvPr/>
        </p:nvSpPr>
        <p:spPr>
          <a:xfrm>
            <a:off x="481781" y="5545394"/>
            <a:ext cx="11287432" cy="923330"/>
          </a:xfrm>
          <a:prstGeom prst="rect">
            <a:avLst/>
          </a:prstGeom>
          <a:noFill/>
        </p:spPr>
        <p:txBody>
          <a:bodyPr wrap="square" rtlCol="0">
            <a:spAutoFit/>
          </a:bodyPr>
          <a:lstStyle/>
          <a:p>
            <a:r>
              <a:rPr lang="en-US" dirty="0"/>
              <a:t>This visualization displays the proportion of different types of border crossings, highlighting the most common modes of entry. Understanding the composition of border traffic can inform policy decisions and resource allocation for border management.</a:t>
            </a:r>
            <a:endParaRPr lang="en-IN" dirty="0"/>
          </a:p>
        </p:txBody>
      </p:sp>
    </p:spTree>
    <p:extLst>
      <p:ext uri="{BB962C8B-B14F-4D97-AF65-F5344CB8AC3E}">
        <p14:creationId xmlns:p14="http://schemas.microsoft.com/office/powerpoint/2010/main" val="103946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DDCB1-81B2-F0F7-730A-03E342690409}"/>
              </a:ext>
            </a:extLst>
          </p:cNvPr>
          <p:cNvSpPr>
            <a:spLocks noGrp="1"/>
          </p:cNvSpPr>
          <p:nvPr>
            <p:ph type="title"/>
          </p:nvPr>
        </p:nvSpPr>
        <p:spPr>
          <a:xfrm>
            <a:off x="646111" y="452718"/>
            <a:ext cx="9404723" cy="874637"/>
          </a:xfrm>
        </p:spPr>
        <p:txBody>
          <a:bodyPr/>
          <a:lstStyle/>
          <a:p>
            <a:r>
              <a:rPr lang="en-IN" b="1" dirty="0"/>
              <a:t>Correlation Analysis</a:t>
            </a:r>
          </a:p>
        </p:txBody>
      </p:sp>
      <p:pic>
        <p:nvPicPr>
          <p:cNvPr id="8" name="Content Placeholder 7">
            <a:extLst>
              <a:ext uri="{FF2B5EF4-FFF2-40B4-BE49-F238E27FC236}">
                <a16:creationId xmlns:a16="http://schemas.microsoft.com/office/drawing/2014/main" id="{8331490E-E223-CEE1-9561-6195952ABC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7587" y="1327355"/>
            <a:ext cx="10818302" cy="3421626"/>
          </a:xfrm>
        </p:spPr>
      </p:pic>
      <p:sp>
        <p:nvSpPr>
          <p:cNvPr id="3" name="TextBox 2">
            <a:extLst>
              <a:ext uri="{FF2B5EF4-FFF2-40B4-BE49-F238E27FC236}">
                <a16:creationId xmlns:a16="http://schemas.microsoft.com/office/drawing/2014/main" id="{D9DF1F15-568D-BF9B-5996-65EB84701C22}"/>
              </a:ext>
            </a:extLst>
          </p:cNvPr>
          <p:cNvSpPr txBox="1"/>
          <p:nvPr/>
        </p:nvSpPr>
        <p:spPr>
          <a:xfrm>
            <a:off x="646111" y="5181600"/>
            <a:ext cx="11044444" cy="923330"/>
          </a:xfrm>
          <a:prstGeom prst="rect">
            <a:avLst/>
          </a:prstGeom>
          <a:noFill/>
        </p:spPr>
        <p:txBody>
          <a:bodyPr wrap="square" rtlCol="0">
            <a:spAutoFit/>
          </a:bodyPr>
          <a:lstStyle/>
          <a:p>
            <a:r>
              <a:rPr lang="en-US" dirty="0"/>
              <a:t>This visualization examines the relationship between various factors and border crossings, identifying significant correlations. Insights gained can inform predictive modeling and intervention strategies to mitigate illegal crossings.</a:t>
            </a:r>
            <a:endParaRPr lang="en-IN" dirty="0"/>
          </a:p>
        </p:txBody>
      </p:sp>
    </p:spTree>
    <p:extLst>
      <p:ext uri="{BB962C8B-B14F-4D97-AF65-F5344CB8AC3E}">
        <p14:creationId xmlns:p14="http://schemas.microsoft.com/office/powerpoint/2010/main" val="20894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110</TotalTime>
  <Words>975</Words>
  <Application>Microsoft Office PowerPoint</Application>
  <PresentationFormat>Widescreen</PresentationFormat>
  <Paragraphs>79</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Century Gothic</vt:lpstr>
      <vt:lpstr>Courier New</vt:lpstr>
      <vt:lpstr>Söhne</vt:lpstr>
      <vt:lpstr>Wingdings</vt:lpstr>
      <vt:lpstr>Wingdings 3</vt:lpstr>
      <vt:lpstr>Ion</vt:lpstr>
      <vt:lpstr>Analyzing Border Crossing Entry Data</vt:lpstr>
      <vt:lpstr>Agenda</vt:lpstr>
      <vt:lpstr>Executive Summary</vt:lpstr>
      <vt:lpstr>Data Section</vt:lpstr>
      <vt:lpstr>PowerPoint Presentation</vt:lpstr>
      <vt:lpstr>EDA</vt:lpstr>
      <vt:lpstr>Geographical Distribution of Crossings </vt:lpstr>
      <vt:lpstr>Types of Border Crossings</vt:lpstr>
      <vt:lpstr>Correlation Analysis</vt:lpstr>
      <vt:lpstr>EDA Section</vt:lpstr>
      <vt:lpstr>Modeling Methods Section</vt:lpstr>
      <vt:lpstr>PowerPoint Presentation</vt:lpstr>
      <vt:lpstr>Findings section</vt:lpstr>
      <vt:lpstr>PowerPoint Presentation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Border Crossing Entry Data</dc:title>
  <dc:creator>Uma Mahesh chinta</dc:creator>
  <cp:lastModifiedBy>Uma Mahesh chinta</cp:lastModifiedBy>
  <cp:revision>4</cp:revision>
  <dcterms:created xsi:type="dcterms:W3CDTF">2024-04-02T05:28:52Z</dcterms:created>
  <dcterms:modified xsi:type="dcterms:W3CDTF">2024-04-07T12:54:33Z</dcterms:modified>
</cp:coreProperties>
</file>