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5" r:id="rId2"/>
  </p:sldMasterIdLst>
  <p:sldIdLst>
    <p:sldId id="256" r:id="rId3"/>
    <p:sldId id="257" r:id="rId4"/>
    <p:sldId id="258" r:id="rId5"/>
    <p:sldId id="273" r:id="rId6"/>
    <p:sldId id="274" r:id="rId7"/>
    <p:sldId id="275" r:id="rId8"/>
    <p:sldId id="260" r:id="rId9"/>
    <p:sldId id="276" r:id="rId10"/>
    <p:sldId id="261" r:id="rId11"/>
    <p:sldId id="262" r:id="rId12"/>
    <p:sldId id="263" r:id="rId13"/>
    <p:sldId id="272" r:id="rId14"/>
    <p:sldId id="265" r:id="rId15"/>
    <p:sldId id="266" r:id="rId16"/>
    <p:sldId id="267" r:id="rId17"/>
    <p:sldId id="270" r:id="rId1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Opener-add copyrigh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Placeholder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6228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Calibri" panose="020F0502020204030204" pitchFamily="34" charset="0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9" name="Content Placeholder"/>
          <p:cNvSpPr txBox="1">
            <a:spLocks noGrp="1"/>
          </p:cNvSpPr>
          <p:nvPr>
            <p:ph type="body" idx="1"/>
          </p:nvPr>
        </p:nvSpPr>
        <p:spPr>
          <a:xfrm>
            <a:off x="457200" y="816429"/>
            <a:ext cx="8229600" cy="4789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000" b="0" i="0" u="none" strike="noStrike" cap="none">
                <a:solidFill>
                  <a:srgbClr val="007FA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E677B9-EC76-47FA-B8D6-49D033518C6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7200" y="1600200"/>
            <a:ext cx="4397375" cy="4525963"/>
          </a:xfrm>
        </p:spPr>
        <p:txBody>
          <a:bodyPr/>
          <a:lstStyle>
            <a:lvl1pPr marL="1016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Image of front cover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ED3915-2147-4382-A599-2376CC8854D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029200" y="1600200"/>
            <a:ext cx="3657600" cy="1492250"/>
          </a:xfrm>
        </p:spPr>
        <p:txBody>
          <a:bodyPr anchor="b"/>
          <a:lstStyle>
            <a:lvl1pPr marL="101600" indent="0">
              <a:buNone/>
              <a:defRPr sz="3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58800" indent="0">
              <a:buNone/>
              <a:defRPr/>
            </a:lvl2pPr>
          </a:lstStyle>
          <a:p>
            <a:pPr lvl="0"/>
            <a:r>
              <a:rPr lang="en-US" dirty="0"/>
              <a:t>Chapter #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B38FD8D-0DB0-4A1A-A3F1-E26B606AC83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029200" y="3252788"/>
            <a:ext cx="3657600" cy="2873375"/>
          </a:xfrm>
        </p:spPr>
        <p:txBody>
          <a:bodyPr/>
          <a:lstStyle>
            <a:lvl1pPr marL="101600" indent="0">
              <a:buNone/>
              <a:defRPr sz="2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Chapter name</a:t>
            </a:r>
          </a:p>
        </p:txBody>
      </p:sp>
      <p:sp>
        <p:nvSpPr>
          <p:cNvPr id="13" name="Shape 14">
            <a:extLst>
              <a:ext uri="{FF2B5EF4-FFF2-40B4-BE49-F238E27FC236}">
                <a16:creationId xmlns:a16="http://schemas.microsoft.com/office/drawing/2014/main" id="{CE0B5B1C-8858-43DC-BD75-C546F473877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877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6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Four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Placeholder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Calibri" panose="020F0502020204030204" pitchFamily="34" charset="0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CB7AFE-9851-46A0-B2FB-0A5EE6AEFCA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7200" y="1552575"/>
            <a:ext cx="1885950" cy="443865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75D3A394-A5AF-478E-AC3D-2714CFF806D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572593" y="1552575"/>
            <a:ext cx="1885950" cy="443865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5D721EFE-2C28-4C54-8BB9-3FCF3DECD16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687986" y="1552575"/>
            <a:ext cx="1885950" cy="443865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99D20A0E-9225-48FB-91AF-C7D8DE4D66F4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803378" y="1552575"/>
            <a:ext cx="1885950" cy="443865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256032" marR="0" lvl="0" indent="-154432" algn="l" defTabSz="9144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•"/>
              <a:tabLst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‹#›</a:t>
            </a:fld>
            <a:endParaRPr lang="en-US" sz="9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45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igure +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le Placeholder"/>
          <p:cNvSpPr txBox="1"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Calibri" panose="020F0502020204030204" pitchFamily="34" charset="0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 dirty="0"/>
              <a:t>Click to add figure number and title</a:t>
            </a:r>
            <a:endParaRPr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3CB993-AC2C-41C5-BFB7-F2499EC1A14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1512888"/>
            <a:ext cx="8232775" cy="3417887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5" name="Content Placeholder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5050971"/>
            <a:ext cx="8229600" cy="10183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Click to add caption</a:t>
            </a:r>
            <a:endParaRPr dirty="0"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dk1"/>
                </a:solidFill>
              </a:rPr>
              <a:pPr algn="r">
                <a:buSzPct val="25000"/>
              </a:pPr>
              <a:t>‹#›</a:t>
            </a:fld>
            <a:endParaRPr lang="en-US" sz="9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758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14F033AD-BE5C-406D-991C-6AC56003E7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60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6B7D3D-89C9-4133-8D8A-D779EB3D311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7200" y="1481138"/>
            <a:ext cx="4484688" cy="3754437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Figure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CAF3FDC-1BE7-4A19-A3D7-02B55407B90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048250" y="1481138"/>
            <a:ext cx="3638550" cy="3754437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F40E849-7663-4A75-9BC8-012C23AC44D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7200" y="5343525"/>
            <a:ext cx="8229600" cy="53340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0D4E5D-00F7-4DC6-9BB0-713B8A0DA354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F4094-2296-458C-908A-D778D0DF5AFA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8469311" y="113071"/>
            <a:ext cx="551783" cy="182879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‹#›</a:t>
            </a:fld>
            <a:endParaRPr lang="en-US" sz="9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074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bel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065091D3-E16C-46AB-9A90-0F52CA8125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60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Image title">
            <a:extLst>
              <a:ext uri="{FF2B5EF4-FFF2-40B4-BE49-F238E27FC236}">
                <a16:creationId xmlns:a16="http://schemas.microsoft.com/office/drawing/2014/main" id="{CB345607-C53C-44AF-8929-3BDC4C617A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82913" y="4359275"/>
            <a:ext cx="3482975" cy="600075"/>
          </a:xfrm>
        </p:spPr>
        <p:txBody>
          <a:bodyPr/>
          <a:lstStyle>
            <a:lvl1pPr marL="1016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Image title</a:t>
            </a:r>
          </a:p>
        </p:txBody>
      </p:sp>
      <p:sp>
        <p:nvSpPr>
          <p:cNvPr id="9" name="Image">
            <a:extLst>
              <a:ext uri="{FF2B5EF4-FFF2-40B4-BE49-F238E27FC236}">
                <a16:creationId xmlns:a16="http://schemas.microsoft.com/office/drawing/2014/main" id="{C2661E64-2E71-47E6-A5A0-AC5348C08F5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982912" y="1681163"/>
            <a:ext cx="3482975" cy="2559050"/>
          </a:xfrm>
        </p:spPr>
        <p:txBody>
          <a:bodyPr/>
          <a:lstStyle>
            <a:lvl1pPr marL="1016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11" name="Label 1">
            <a:extLst>
              <a:ext uri="{FF2B5EF4-FFF2-40B4-BE49-F238E27FC236}">
                <a16:creationId xmlns:a16="http://schemas.microsoft.com/office/drawing/2014/main" id="{3D0F2ED9-E212-40DC-A528-BE4A28DE88F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8109" y="1681163"/>
            <a:ext cx="1220716" cy="627062"/>
          </a:xfrm>
        </p:spPr>
        <p:txBody>
          <a:bodyPr/>
          <a:lstStyle>
            <a:lvl1pPr marL="1016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Label 1</a:t>
            </a:r>
          </a:p>
        </p:txBody>
      </p:sp>
      <p:sp>
        <p:nvSpPr>
          <p:cNvPr id="13" name="Label 2">
            <a:extLst>
              <a:ext uri="{FF2B5EF4-FFF2-40B4-BE49-F238E27FC236}">
                <a16:creationId xmlns:a16="http://schemas.microsoft.com/office/drawing/2014/main" id="{E8D9AEEF-5E99-48D4-B8C3-C5A995764DC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8109" y="2647157"/>
            <a:ext cx="1206500" cy="627062"/>
          </a:xfrm>
        </p:spPr>
        <p:txBody>
          <a:bodyPr/>
          <a:lstStyle>
            <a:lvl1pPr marL="1016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Label 2</a:t>
            </a:r>
          </a:p>
        </p:txBody>
      </p:sp>
      <p:sp>
        <p:nvSpPr>
          <p:cNvPr id="15" name="Label 3">
            <a:extLst>
              <a:ext uri="{FF2B5EF4-FFF2-40B4-BE49-F238E27FC236}">
                <a16:creationId xmlns:a16="http://schemas.microsoft.com/office/drawing/2014/main" id="{99D329CE-18C4-40A9-A508-1684979AC2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8109" y="3613151"/>
            <a:ext cx="1206500" cy="627062"/>
          </a:xfrm>
        </p:spPr>
        <p:txBody>
          <a:bodyPr/>
          <a:lstStyle>
            <a:lvl1pPr marL="1016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Label 3</a:t>
            </a:r>
          </a:p>
        </p:txBody>
      </p:sp>
      <p:sp>
        <p:nvSpPr>
          <p:cNvPr id="17" name="Label 4">
            <a:extLst>
              <a:ext uri="{FF2B5EF4-FFF2-40B4-BE49-F238E27FC236}">
                <a16:creationId xmlns:a16="http://schemas.microsoft.com/office/drawing/2014/main" id="{AAE735D1-F9F4-4525-9ED5-F10A99DECC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81874" y="1681163"/>
            <a:ext cx="1304925" cy="627062"/>
          </a:xfrm>
        </p:spPr>
        <p:txBody>
          <a:bodyPr/>
          <a:lstStyle>
            <a:lvl1pPr marL="1016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Label 4</a:t>
            </a:r>
          </a:p>
        </p:txBody>
      </p:sp>
      <p:sp>
        <p:nvSpPr>
          <p:cNvPr id="19" name="Label 5">
            <a:extLst>
              <a:ext uri="{FF2B5EF4-FFF2-40B4-BE49-F238E27FC236}">
                <a16:creationId xmlns:a16="http://schemas.microsoft.com/office/drawing/2014/main" id="{43259E0C-9247-446E-9183-FBF70F8FD41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81874" y="2651590"/>
            <a:ext cx="1304925" cy="618196"/>
          </a:xfrm>
        </p:spPr>
        <p:txBody>
          <a:bodyPr/>
          <a:lstStyle>
            <a:lvl1pPr marL="1016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Label 5</a:t>
            </a:r>
          </a:p>
        </p:txBody>
      </p:sp>
      <p:sp>
        <p:nvSpPr>
          <p:cNvPr id="21" name="Label 6">
            <a:extLst>
              <a:ext uri="{FF2B5EF4-FFF2-40B4-BE49-F238E27FC236}">
                <a16:creationId xmlns:a16="http://schemas.microsoft.com/office/drawing/2014/main" id="{111F58DF-A1C1-4DD6-ADE5-FC54A39F675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81874" y="3613151"/>
            <a:ext cx="1304925" cy="627063"/>
          </a:xfrm>
        </p:spPr>
        <p:txBody>
          <a:bodyPr/>
          <a:lstStyle>
            <a:lvl1pPr marL="1016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Label 6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CEC9E9-2CDA-42DF-A6E1-55B455A7E67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9F10E-ACBA-4EA4-B23A-AC32FC5A681B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8469311" y="113071"/>
            <a:ext cx="551783" cy="182879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‹#›</a:t>
            </a:fld>
            <a:endParaRPr lang="en-US" sz="9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121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bel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5AF36A59-5DE4-46F3-8035-460E546D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Image 1 title">
            <a:extLst>
              <a:ext uri="{FF2B5EF4-FFF2-40B4-BE49-F238E27FC236}">
                <a16:creationId xmlns:a16="http://schemas.microsoft.com/office/drawing/2014/main" id="{2BEC12FB-EC67-436F-875F-0A306862EF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1" y="4392613"/>
            <a:ext cx="2107323" cy="504825"/>
          </a:xfrm>
        </p:spPr>
        <p:txBody>
          <a:bodyPr/>
          <a:lstStyle>
            <a:lvl1pPr marL="1016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Image 1 title</a:t>
            </a:r>
          </a:p>
        </p:txBody>
      </p:sp>
      <p:sp>
        <p:nvSpPr>
          <p:cNvPr id="9" name="Image 1">
            <a:extLst>
              <a:ext uri="{FF2B5EF4-FFF2-40B4-BE49-F238E27FC236}">
                <a16:creationId xmlns:a16="http://schemas.microsoft.com/office/drawing/2014/main" id="{1E9C9C32-F8ED-4AA8-AA00-26A2357E73E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57200" y="1817688"/>
            <a:ext cx="2107324" cy="2386012"/>
          </a:xfrm>
        </p:spPr>
        <p:txBody>
          <a:bodyPr/>
          <a:lstStyle>
            <a:lvl1pPr marL="1016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Image 1</a:t>
            </a:r>
          </a:p>
        </p:txBody>
      </p:sp>
      <p:sp>
        <p:nvSpPr>
          <p:cNvPr id="11" name="Label 1.1">
            <a:extLst>
              <a:ext uri="{FF2B5EF4-FFF2-40B4-BE49-F238E27FC236}">
                <a16:creationId xmlns:a16="http://schemas.microsoft.com/office/drawing/2014/main" id="{BD50A136-2F5A-4764-ADDC-D48D703981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74622" y="1794947"/>
            <a:ext cx="1534619" cy="591855"/>
          </a:xfrm>
        </p:spPr>
        <p:txBody>
          <a:bodyPr/>
          <a:lstStyle>
            <a:lvl1pPr marL="1016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Label 1.1</a:t>
            </a:r>
          </a:p>
        </p:txBody>
      </p:sp>
      <p:sp>
        <p:nvSpPr>
          <p:cNvPr id="13" name="Label 1.2">
            <a:extLst>
              <a:ext uri="{FF2B5EF4-FFF2-40B4-BE49-F238E27FC236}">
                <a16:creationId xmlns:a16="http://schemas.microsoft.com/office/drawing/2014/main" id="{16926224-3F90-4884-9AC1-A5381D7880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74622" y="2707481"/>
            <a:ext cx="1534619" cy="606425"/>
          </a:xfrm>
        </p:spPr>
        <p:txBody>
          <a:bodyPr/>
          <a:lstStyle>
            <a:lvl1pPr marL="1016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Label 1.2</a:t>
            </a:r>
          </a:p>
        </p:txBody>
      </p:sp>
      <p:sp>
        <p:nvSpPr>
          <p:cNvPr id="15" name="Label 1.3">
            <a:extLst>
              <a:ext uri="{FF2B5EF4-FFF2-40B4-BE49-F238E27FC236}">
                <a16:creationId xmlns:a16="http://schemas.microsoft.com/office/drawing/2014/main" id="{D4719473-9C3F-493C-B20E-27CDBBA38B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74622" y="3597275"/>
            <a:ext cx="1534619" cy="606425"/>
          </a:xfrm>
        </p:spPr>
        <p:txBody>
          <a:bodyPr/>
          <a:lstStyle>
            <a:lvl1pPr marL="1016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Label 1.3</a:t>
            </a:r>
          </a:p>
        </p:txBody>
      </p:sp>
      <p:sp>
        <p:nvSpPr>
          <p:cNvPr id="17" name="Image 2 title">
            <a:extLst>
              <a:ext uri="{FF2B5EF4-FFF2-40B4-BE49-F238E27FC236}">
                <a16:creationId xmlns:a16="http://schemas.microsoft.com/office/drawing/2014/main" id="{DC526974-AF8C-4228-AAAA-33D0B8AB71C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31596" y="4347439"/>
            <a:ext cx="2107323" cy="504825"/>
          </a:xfrm>
        </p:spPr>
        <p:txBody>
          <a:bodyPr/>
          <a:lstStyle>
            <a:lvl1pPr marL="1016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Image 2 title</a:t>
            </a:r>
          </a:p>
        </p:txBody>
      </p:sp>
      <p:sp>
        <p:nvSpPr>
          <p:cNvPr id="19" name="Image 2">
            <a:extLst>
              <a:ext uri="{FF2B5EF4-FFF2-40B4-BE49-F238E27FC236}">
                <a16:creationId xmlns:a16="http://schemas.microsoft.com/office/drawing/2014/main" id="{812D2BB4-4991-47F8-9E82-9C9B41B052F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931596" y="1806537"/>
            <a:ext cx="2107323" cy="2397164"/>
          </a:xfrm>
        </p:spPr>
        <p:txBody>
          <a:bodyPr/>
          <a:lstStyle>
            <a:lvl1pPr marL="1016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Image 2</a:t>
            </a:r>
          </a:p>
        </p:txBody>
      </p:sp>
      <p:sp>
        <p:nvSpPr>
          <p:cNvPr id="21" name="Label 2.1">
            <a:extLst>
              <a:ext uri="{FF2B5EF4-FFF2-40B4-BE49-F238E27FC236}">
                <a16:creationId xmlns:a16="http://schemas.microsoft.com/office/drawing/2014/main" id="{15D9E78D-62D4-4D7C-8E37-E1A000DA23A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04580" y="1794947"/>
            <a:ext cx="1534619" cy="608524"/>
          </a:xfrm>
        </p:spPr>
        <p:txBody>
          <a:bodyPr/>
          <a:lstStyle>
            <a:lvl1pPr marL="1016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Label 2.1</a:t>
            </a:r>
          </a:p>
        </p:txBody>
      </p:sp>
      <p:sp>
        <p:nvSpPr>
          <p:cNvPr id="23" name="Label 2.2">
            <a:extLst>
              <a:ext uri="{FF2B5EF4-FFF2-40B4-BE49-F238E27FC236}">
                <a16:creationId xmlns:a16="http://schemas.microsoft.com/office/drawing/2014/main" id="{0ECEA5DA-0702-46DA-A4DD-66B7E7FF424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04579" y="2707481"/>
            <a:ext cx="1534619" cy="608524"/>
          </a:xfrm>
        </p:spPr>
        <p:txBody>
          <a:bodyPr/>
          <a:lstStyle>
            <a:lvl1pPr marL="1016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Label 2.2</a:t>
            </a:r>
          </a:p>
        </p:txBody>
      </p:sp>
      <p:sp>
        <p:nvSpPr>
          <p:cNvPr id="25" name="Label 2.3">
            <a:extLst>
              <a:ext uri="{FF2B5EF4-FFF2-40B4-BE49-F238E27FC236}">
                <a16:creationId xmlns:a16="http://schemas.microsoft.com/office/drawing/2014/main" id="{64C63D68-E200-46DF-8E34-92DC66FE879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304579" y="3579818"/>
            <a:ext cx="1534620" cy="608524"/>
          </a:xfrm>
        </p:spPr>
        <p:txBody>
          <a:bodyPr/>
          <a:lstStyle>
            <a:lvl1pPr marL="1016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Label 2.3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A4DA0A-BA94-4C4E-A521-FB23D113A856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69933-5FC5-4C73-96ED-E1AC0FC867FE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8469311" y="113071"/>
            <a:ext cx="551783" cy="182879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‹#›</a:t>
            </a:fld>
            <a:endParaRPr lang="en-US" sz="9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037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Placeholder"/>
          <p:cNvSpPr txBox="1">
            <a:spLocks noGrp="1"/>
          </p:cNvSpPr>
          <p:nvPr>
            <p:ph type="title" hasCustomPrompt="1"/>
          </p:nvPr>
        </p:nvSpPr>
        <p:spPr>
          <a:xfrm>
            <a:off x="685800" y="1447800"/>
            <a:ext cx="7772400" cy="21526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Calibri" panose="020F0502020204030204" pitchFamily="34" charset="0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 sz="3600" dirty="0">
                <a:latin typeface="+mj-lt"/>
              </a:rPr>
              <a:t>Click to add title	</a:t>
            </a:r>
            <a:endParaRPr dirty="0"/>
          </a:p>
        </p:txBody>
      </p:sp>
      <p:sp>
        <p:nvSpPr>
          <p:cNvPr id="70" name="Content Placeholder"/>
          <p:cNvSpPr txBox="1">
            <a:spLocks noGrp="1"/>
          </p:cNvSpPr>
          <p:nvPr>
            <p:ph type="body" idx="1"/>
          </p:nvPr>
        </p:nvSpPr>
        <p:spPr>
          <a:xfrm>
            <a:off x="674687" y="3962400"/>
            <a:ext cx="7794626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007FA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‹#›</a:t>
            </a:fld>
            <a:endParaRPr lang="en-US" sz="9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023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-add copyrigh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3886200"/>
          </a:xfrm>
          <a:prstGeom prst="rect">
            <a:avLst/>
          </a:prstGeom>
          <a:solidFill>
            <a:srgbClr val="007FA3"/>
          </a:solidFill>
          <a:ln w="25400" cap="flat" cmpd="sng">
            <a:solidFill>
              <a:srgbClr val="007FA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sp>
        <p:nvSpPr>
          <p:cNvPr id="19" name="Title Placeholder"/>
          <p:cNvSpPr txBox="1">
            <a:spLocks noGrp="1"/>
          </p:cNvSpPr>
          <p:nvPr>
            <p:ph type="ctrTitle"/>
          </p:nvPr>
        </p:nvSpPr>
        <p:spPr>
          <a:xfrm>
            <a:off x="685800" y="762000"/>
            <a:ext cx="7772400" cy="28384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3600" b="1" i="0" u="none" strike="noStrike" cap="none">
                <a:solidFill>
                  <a:schemeClr val="lt1"/>
                </a:solidFill>
                <a:latin typeface="Calibri" panose="020F0502020204030204" pitchFamily="34" charset="0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20" name="Content Placeholder"/>
          <p:cNvSpPr txBox="1">
            <a:spLocks noGrp="1"/>
          </p:cNvSpPr>
          <p:nvPr>
            <p:ph type="subTitle" idx="1"/>
          </p:nvPr>
        </p:nvSpPr>
        <p:spPr>
          <a:xfrm>
            <a:off x="674687" y="3962400"/>
            <a:ext cx="7794625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457200" marR="0" lvl="1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121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5BCAD085-E8A6-8845-BD4E-CB4CCA059FC4}" type="datetimeFigureOut">
              <a:rPr lang="en-US" smtClean="0"/>
              <a:pPr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174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5BCAD085-E8A6-8845-BD4E-CB4CCA059FC4}" type="datetimeFigureOut">
              <a:rPr lang="en-US" smtClean="0"/>
              <a:pPr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72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Placeholder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Calibri" panose="020F0502020204030204" pitchFamily="34" charset="0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45AE3-EB76-41DE-97B2-CFE79B73D3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441450"/>
            <a:ext cx="8232775" cy="4709968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1087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Placeholder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Calibri" panose="020F0502020204030204" pitchFamily="34" charset="0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BB07C-705F-4113-A2C5-779D6EA64D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6327"/>
            <a:ext cx="8229600" cy="2267528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0D01C0-4FD2-4065-9EC3-96A30839828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3971925"/>
            <a:ext cx="8229600" cy="210502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‹#›</a:t>
            </a:fld>
            <a:endParaRPr lang="en-US" sz="9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78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hree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Placeholder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Calibri" panose="020F0502020204030204" pitchFamily="34" charset="0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03D41-401A-43DB-9BC0-38F51965B89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556327"/>
            <a:ext cx="3635375" cy="4520623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BB07C-705F-4113-A2C5-779D6EA64D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34542" y="1556327"/>
            <a:ext cx="4452257" cy="2267528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0D01C0-4FD2-4065-9EC3-96A30839828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34542" y="3971925"/>
            <a:ext cx="4452258" cy="210502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‹#›</a:t>
            </a:fld>
            <a:endParaRPr lang="en-US" sz="9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084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Placeholder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Calibri" panose="020F0502020204030204" pitchFamily="34" charset="0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CB7AFE-9851-46A0-B2FB-0A5EE6AEFCA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7200" y="1552575"/>
            <a:ext cx="3991970" cy="443865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75D3A394-A5AF-478E-AC3D-2714CFF806D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694830" y="1552575"/>
            <a:ext cx="3991970" cy="443865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‹#›</a:t>
            </a:fld>
            <a:endParaRPr lang="en-US" sz="9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101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hree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Placeholder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Calibri" panose="020F0502020204030204" pitchFamily="34" charset="0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75D3A394-A5AF-478E-AC3D-2714CFF806D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7201" y="1552575"/>
            <a:ext cx="2595603" cy="443865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CB7AFE-9851-46A0-B2FB-0A5EE6AEFCA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274199" y="1552575"/>
            <a:ext cx="2595602" cy="443865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5D721EFE-2C28-4C54-8BB9-3FCF3DECD16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091197" y="1552575"/>
            <a:ext cx="2595603" cy="443865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‹#›</a:t>
            </a:fld>
            <a:endParaRPr lang="en-US" sz="9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866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 sz="3600" dirty="0">
                <a:latin typeface="+mj-lt"/>
              </a:rPr>
              <a:t>Click to add title</a:t>
            </a:r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4284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6032" marR="0" lvl="0" indent="-1544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8403F3-1A1C-4086-9B8B-3CC54035999C}"/>
              </a:ext>
            </a:extLst>
          </p:cNvPr>
          <p:cNvSpPr txBox="1"/>
          <p:nvPr/>
        </p:nvSpPr>
        <p:spPr>
          <a:xfrm flipH="1">
            <a:off x="6204856" y="6313176"/>
            <a:ext cx="2481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Jayasri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B7AEAF-F11F-442F-B3DB-0DC8E1DDF6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733" y="5949723"/>
            <a:ext cx="921340" cy="9213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949580F-9F00-4F99-B6B1-26597E6562DF}"/>
              </a:ext>
            </a:extLst>
          </p:cNvPr>
          <p:cNvSpPr txBox="1"/>
          <p:nvPr/>
        </p:nvSpPr>
        <p:spPr>
          <a:xfrm flipH="1">
            <a:off x="1197415" y="6313176"/>
            <a:ext cx="3243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ACE ENGINEERING COLLEGE</a:t>
            </a:r>
          </a:p>
        </p:txBody>
      </p:sp>
    </p:spTree>
    <p:extLst>
      <p:ext uri="{BB962C8B-B14F-4D97-AF65-F5344CB8AC3E}">
        <p14:creationId xmlns:p14="http://schemas.microsoft.com/office/powerpoint/2010/main" val="107757187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3600" b="0" i="0" u="none" strike="noStrike" cap="none">
          <a:solidFill>
            <a:srgbClr val="000000"/>
          </a:solidFill>
          <a:latin typeface="Calibri" panose="020F0502020204030204" pitchFamily="34" charset="0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 sz="3600" dirty="0">
                <a:latin typeface="+mj-lt"/>
              </a:rPr>
              <a:t>Click to add title</a:t>
            </a:r>
            <a:endParaRPr dirty="0"/>
          </a:p>
        </p:txBody>
      </p:sp>
      <p:sp>
        <p:nvSpPr>
          <p:cNvPr id="11" name="Content Placeholder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4284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6032" marR="0" lvl="0" indent="-1544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CC3BB5-1D86-46D5-AE48-71ABDA16B66D}"/>
              </a:ext>
            </a:extLst>
          </p:cNvPr>
          <p:cNvSpPr txBox="1"/>
          <p:nvPr/>
        </p:nvSpPr>
        <p:spPr>
          <a:xfrm flipH="1">
            <a:off x="6204856" y="6313176"/>
            <a:ext cx="2481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Jayasri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56D831A-AB11-4A8B-AC7C-3135AE31E27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3733" y="5949723"/>
            <a:ext cx="921340" cy="92134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FC6E57E-D093-4D52-8424-9F52C27ED41D}"/>
              </a:ext>
            </a:extLst>
          </p:cNvPr>
          <p:cNvSpPr txBox="1"/>
          <p:nvPr/>
        </p:nvSpPr>
        <p:spPr>
          <a:xfrm flipH="1">
            <a:off x="1197415" y="6313176"/>
            <a:ext cx="3243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ACE ENGINEERING COLLEGE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EFD184-3B21-4269-92E2-AA0C1D0CECA1}"/>
              </a:ext>
            </a:extLst>
          </p:cNvPr>
          <p:cNvSpPr txBox="1"/>
          <p:nvPr/>
        </p:nvSpPr>
        <p:spPr>
          <a:xfrm rot="5400000">
            <a:off x="7973468" y="3135086"/>
            <a:ext cx="1999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SDC – Flutter –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IIIrd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Year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1856B6-7AA4-4EE6-8533-B06E980F891C}"/>
              </a:ext>
            </a:extLst>
          </p:cNvPr>
          <p:cNvSpPr txBox="1"/>
          <p:nvPr/>
        </p:nvSpPr>
        <p:spPr>
          <a:xfrm>
            <a:off x="8569235" y="45552"/>
            <a:ext cx="505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C35DBDA-768B-41DA-92F1-86237CE345C5}" type="slidenum">
              <a:rPr lang="en-US" b="1" smtClean="0">
                <a:latin typeface="Book Antiqua" panose="02040602050305030304" pitchFamily="18" charset="0"/>
                <a:cs typeface="Calibri" panose="020F0502020204030204" pitchFamily="34" charset="0"/>
              </a:rPr>
              <a:pPr algn="r"/>
              <a:t>‹#›</a:t>
            </a:fld>
            <a:endParaRPr lang="en-US" b="1" dirty="0">
              <a:latin typeface="Book Antiqua" panose="0204060205030503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0052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3600" b="0" i="0" u="none" strike="noStrike" cap="none">
          <a:solidFill>
            <a:srgbClr val="000000"/>
          </a:solidFill>
          <a:latin typeface="Calibri" panose="020F0502020204030204" pitchFamily="34" charset="0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dirty="0"/>
              <a:t>Navigation in Flutter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Passing Data Between Screens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101600" indent="0">
              <a:buNone/>
            </a:pPr>
            <a:r>
              <a:rPr sz="2400" dirty="0"/>
              <a:t>Sending Data:</a:t>
            </a:r>
          </a:p>
          <a:p>
            <a:pPr marL="101600" indent="0">
              <a:buNone/>
            </a:pPr>
            <a:r>
              <a:rPr sz="2400" dirty="0" err="1"/>
              <a:t>Navigator.push</a:t>
            </a:r>
            <a:r>
              <a:rPr sz="2400" dirty="0"/>
              <a:t>(context,</a:t>
            </a:r>
          </a:p>
          <a:p>
            <a:pPr marL="101600" indent="0">
              <a:buNone/>
            </a:pPr>
            <a:r>
              <a:rPr sz="2400" dirty="0"/>
              <a:t>  </a:t>
            </a:r>
            <a:r>
              <a:rPr sz="2400" dirty="0" err="1"/>
              <a:t>MaterialPageRoute</a:t>
            </a:r>
            <a:r>
              <a:rPr sz="2400" dirty="0"/>
              <a:t>(</a:t>
            </a:r>
          </a:p>
          <a:p>
            <a:pPr marL="101600" indent="0">
              <a:buNone/>
            </a:pPr>
            <a:r>
              <a:rPr sz="2400" dirty="0"/>
              <a:t>    builder: (context) =&gt; </a:t>
            </a:r>
            <a:r>
              <a:rPr sz="2400" dirty="0" err="1"/>
              <a:t>SecondScreen</a:t>
            </a:r>
            <a:r>
              <a:rPr sz="2400" dirty="0"/>
              <a:t>(data: 'Hello!'),</a:t>
            </a:r>
          </a:p>
          <a:p>
            <a:pPr marL="101600" indent="0">
              <a:buNone/>
            </a:pPr>
            <a:r>
              <a:rPr sz="2400" dirty="0"/>
              <a:t>  ),</a:t>
            </a:r>
          </a:p>
          <a:p>
            <a:pPr marL="101600" indent="0">
              <a:buNone/>
            </a:pPr>
            <a:r>
              <a:rPr sz="2400" dirty="0"/>
              <a:t>);</a:t>
            </a:r>
          </a:p>
          <a:p>
            <a:pPr marL="101600" indent="0">
              <a:buNone/>
            </a:pPr>
            <a:r>
              <a:rPr sz="2400" dirty="0"/>
              <a:t>Receiving Data:</a:t>
            </a:r>
          </a:p>
          <a:p>
            <a:pPr marL="101600" indent="0">
              <a:buNone/>
            </a:pPr>
            <a:r>
              <a:rPr sz="2400" dirty="0"/>
              <a:t>Declare data in the second screen.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Receiving Data from a Popped Screen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101600" indent="0">
              <a:buNone/>
            </a:pPr>
            <a:r>
              <a:rPr sz="2600" dirty="0"/>
              <a:t>Example:</a:t>
            </a:r>
          </a:p>
          <a:p>
            <a:pPr marL="101600" indent="0">
              <a:buNone/>
            </a:pPr>
            <a:r>
              <a:rPr sz="2600" dirty="0"/>
              <a:t>final result = await </a:t>
            </a:r>
            <a:r>
              <a:rPr sz="2600" dirty="0" err="1"/>
              <a:t>Navigator.push</a:t>
            </a:r>
            <a:r>
              <a:rPr sz="2600" dirty="0"/>
              <a:t>(</a:t>
            </a:r>
          </a:p>
          <a:p>
            <a:pPr marL="101600" indent="0">
              <a:buNone/>
            </a:pPr>
            <a:r>
              <a:rPr sz="2600" dirty="0"/>
              <a:t>  context,</a:t>
            </a:r>
          </a:p>
          <a:p>
            <a:pPr marL="101600" indent="0">
              <a:buNone/>
            </a:pPr>
            <a:r>
              <a:rPr sz="2600" dirty="0"/>
              <a:t>  </a:t>
            </a:r>
            <a:r>
              <a:rPr sz="2600" dirty="0" err="1"/>
              <a:t>MaterialPageRoute</a:t>
            </a:r>
            <a:r>
              <a:rPr sz="2600" dirty="0"/>
              <a:t>(builder: (context) =&gt; </a:t>
            </a:r>
            <a:r>
              <a:rPr sz="2600" dirty="0" err="1"/>
              <a:t>SecondScreen</a:t>
            </a:r>
            <a:r>
              <a:rPr sz="2600" dirty="0"/>
              <a:t>()),</a:t>
            </a:r>
          </a:p>
          <a:p>
            <a:pPr marL="101600" indent="0">
              <a:buNone/>
            </a:pPr>
            <a:r>
              <a:rPr sz="2600" dirty="0"/>
              <a:t>);</a:t>
            </a:r>
          </a:p>
          <a:p>
            <a:pPr marL="101600" indent="0">
              <a:buNone/>
            </a:pPr>
            <a:endParaRPr sz="2600" dirty="0"/>
          </a:p>
          <a:p>
            <a:pPr marL="101600" indent="0">
              <a:buNone/>
            </a:pPr>
            <a:r>
              <a:rPr sz="2600" dirty="0"/>
              <a:t>• Retrieves the result when </a:t>
            </a:r>
            <a:r>
              <a:rPr sz="2600" dirty="0" err="1"/>
              <a:t>Navigator.pop</a:t>
            </a:r>
            <a:r>
              <a:rPr sz="2600" dirty="0"/>
              <a:t>(context, result) is called.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74B484E-A687-4AC7-810E-8CDD90CEB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60AC3A-9E30-4BBD-B89B-00C9EE8DF3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3000" b="0" i="0" dirty="0">
                <a:solidFill>
                  <a:srgbClr val="273239"/>
                </a:solidFill>
                <a:effectLst/>
              </a:rPr>
              <a:t>The apps display their content in a full-screen container called </a:t>
            </a:r>
            <a:r>
              <a:rPr lang="en-US" sz="3000" b="1" i="0" dirty="0">
                <a:solidFill>
                  <a:srgbClr val="273239"/>
                </a:solidFill>
                <a:effectLst/>
              </a:rPr>
              <a:t>pages</a:t>
            </a:r>
            <a:r>
              <a:rPr lang="en-US" sz="3000" b="0" i="0" dirty="0">
                <a:solidFill>
                  <a:srgbClr val="273239"/>
                </a:solidFill>
                <a:effectLst/>
              </a:rPr>
              <a:t> or screens. In flutter, the pages or screens are called </a:t>
            </a:r>
            <a:r>
              <a:rPr lang="en-US" sz="3000" b="1" i="0" dirty="0">
                <a:solidFill>
                  <a:srgbClr val="273239"/>
                </a:solidFill>
                <a:effectLst/>
              </a:rPr>
              <a:t>Routes</a:t>
            </a:r>
            <a:r>
              <a:rPr lang="en-US" sz="3000" b="0" i="0" dirty="0">
                <a:solidFill>
                  <a:srgbClr val="273239"/>
                </a:solidFill>
                <a:effectLst/>
              </a:rPr>
              <a:t>. </a:t>
            </a:r>
          </a:p>
          <a:p>
            <a:r>
              <a:rPr lang="en-US" sz="3000" b="0" i="0" dirty="0">
                <a:solidFill>
                  <a:srgbClr val="273239"/>
                </a:solidFill>
                <a:effectLst/>
              </a:rPr>
              <a:t>In android, these pages/screens are referred to as Activity and in iOS, it is referred to as </a:t>
            </a:r>
            <a:r>
              <a:rPr lang="en-US" sz="3000" b="0" i="0" dirty="0" err="1">
                <a:solidFill>
                  <a:srgbClr val="273239"/>
                </a:solidFill>
                <a:effectLst/>
              </a:rPr>
              <a:t>ViewController</a:t>
            </a:r>
            <a:r>
              <a:rPr lang="en-US" sz="3000" b="0" i="0" dirty="0">
                <a:solidFill>
                  <a:srgbClr val="273239"/>
                </a:solidFill>
                <a:effectLst/>
              </a:rPr>
              <a:t>.</a:t>
            </a:r>
          </a:p>
          <a:p>
            <a:r>
              <a:rPr lang="en-US" sz="3000" b="0" i="0" dirty="0">
                <a:solidFill>
                  <a:srgbClr val="273239"/>
                </a:solidFill>
                <a:effectLst/>
              </a:rPr>
              <a:t> But, in a flutter, routes are referred to as Widgets. In Flutter, a Page / Screen is called a Route.</a:t>
            </a:r>
            <a:endParaRPr lang="en-US" sz="3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D40789-84A1-415F-A334-1D7CDB687555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1550" y="112713"/>
            <a:ext cx="55245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12</a:t>
            </a:fld>
            <a:endParaRPr lang="en-US" sz="9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8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Setting Up Named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101600" indent="0">
              <a:buNone/>
            </a:pPr>
            <a:r>
              <a:rPr sz="2800" dirty="0"/>
              <a:t>Define Routes in </a:t>
            </a:r>
            <a:r>
              <a:rPr sz="2800" dirty="0" err="1"/>
              <a:t>MaterialApp</a:t>
            </a:r>
            <a:r>
              <a:rPr sz="2800" dirty="0"/>
              <a:t>:</a:t>
            </a:r>
          </a:p>
          <a:p>
            <a:pPr marL="101600" indent="0">
              <a:buNone/>
            </a:pPr>
            <a:r>
              <a:rPr sz="2800" dirty="0" err="1"/>
              <a:t>MaterialApp</a:t>
            </a:r>
            <a:r>
              <a:rPr sz="2800" dirty="0"/>
              <a:t>(</a:t>
            </a:r>
          </a:p>
          <a:p>
            <a:pPr marL="101600" indent="0">
              <a:buNone/>
            </a:pPr>
            <a:r>
              <a:rPr sz="2800" dirty="0"/>
              <a:t>  </a:t>
            </a:r>
            <a:r>
              <a:rPr sz="2800" dirty="0" err="1"/>
              <a:t>initialRoute</a:t>
            </a:r>
            <a:r>
              <a:rPr sz="2800" dirty="0"/>
              <a:t>: '/',</a:t>
            </a:r>
          </a:p>
          <a:p>
            <a:pPr marL="101600" indent="0">
              <a:buNone/>
            </a:pPr>
            <a:r>
              <a:rPr sz="2800" dirty="0"/>
              <a:t>  routes: {</a:t>
            </a:r>
          </a:p>
          <a:p>
            <a:pPr marL="101600" indent="0">
              <a:buNone/>
            </a:pPr>
            <a:r>
              <a:rPr sz="2800" dirty="0"/>
              <a:t>    '/': (context) =&gt; </a:t>
            </a:r>
            <a:r>
              <a:rPr sz="2800" dirty="0" err="1"/>
              <a:t>FirstScreen</a:t>
            </a:r>
            <a:r>
              <a:rPr sz="2800" dirty="0"/>
              <a:t>(),</a:t>
            </a:r>
          </a:p>
          <a:p>
            <a:pPr marL="101600" indent="0">
              <a:buNone/>
            </a:pPr>
            <a:r>
              <a:rPr sz="2800" dirty="0"/>
              <a:t>    '/second': (context) =&gt; </a:t>
            </a:r>
            <a:r>
              <a:rPr sz="2800" dirty="0" err="1"/>
              <a:t>SecondScreen</a:t>
            </a:r>
            <a:r>
              <a:rPr sz="2800" dirty="0"/>
              <a:t>(),</a:t>
            </a:r>
          </a:p>
          <a:p>
            <a:pPr marL="101600" indent="0">
              <a:buNone/>
            </a:pPr>
            <a:r>
              <a:rPr sz="2800" dirty="0"/>
              <a:t>  },</a:t>
            </a:r>
          </a:p>
          <a:p>
            <a:pPr marL="101600" indent="0">
              <a:buNone/>
            </a:pPr>
            <a:r>
              <a:rPr sz="2800" dirty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Navigating with Named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101600" indent="0">
              <a:buNone/>
            </a:pPr>
            <a:r>
              <a:rPr sz="3000" dirty="0" err="1"/>
              <a:t>Navigator.pushNamed</a:t>
            </a:r>
            <a:r>
              <a:rPr sz="3000" dirty="0"/>
              <a:t>(context, '/second');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Passing Data with Named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101600" indent="0">
              <a:buNone/>
            </a:pPr>
            <a:r>
              <a:rPr sz="3000" dirty="0" err="1"/>
              <a:t>Navigator.pushNamed</a:t>
            </a:r>
            <a:r>
              <a:rPr sz="3000" dirty="0"/>
              <a:t>(</a:t>
            </a:r>
          </a:p>
          <a:p>
            <a:pPr marL="101600" indent="0">
              <a:buNone/>
            </a:pPr>
            <a:r>
              <a:rPr sz="3000" dirty="0"/>
              <a:t>  context,</a:t>
            </a:r>
          </a:p>
          <a:p>
            <a:pPr marL="101600" indent="0">
              <a:buNone/>
            </a:pPr>
            <a:r>
              <a:rPr sz="3000" dirty="0"/>
              <a:t>  '/second',</a:t>
            </a:r>
          </a:p>
          <a:p>
            <a:pPr marL="101600" indent="0">
              <a:buNone/>
            </a:pPr>
            <a:r>
              <a:rPr sz="3000" dirty="0"/>
              <a:t>  arguments: 'Hello from </a:t>
            </a:r>
            <a:r>
              <a:rPr sz="3000" dirty="0" err="1"/>
              <a:t>FirstScreen</a:t>
            </a:r>
            <a:r>
              <a:rPr sz="3000" dirty="0"/>
              <a:t>!',</a:t>
            </a:r>
          </a:p>
          <a:p>
            <a:pPr marL="101600" indent="0">
              <a:buNone/>
            </a:pPr>
            <a:r>
              <a:rPr sz="3000" dirty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Comparing Navigator and Named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101600" indent="0">
              <a:buNone/>
            </a:pPr>
            <a:r>
              <a:rPr sz="3000" dirty="0"/>
              <a:t>Feature Comparison:</a:t>
            </a:r>
          </a:p>
          <a:p>
            <a:pPr marL="101600" indent="0">
              <a:buNone/>
            </a:pPr>
            <a:r>
              <a:rPr sz="3000" dirty="0"/>
              <a:t>- Navigator: Simple for small apps.</a:t>
            </a:r>
          </a:p>
          <a:p>
            <a:pPr marL="101600" indent="0">
              <a:buNone/>
            </a:pPr>
            <a:r>
              <a:rPr sz="3000" dirty="0"/>
              <a:t>- Named Routes: Structured for larger apps.</a:t>
            </a:r>
          </a:p>
          <a:p>
            <a:pPr marL="101600" indent="0">
              <a:buNone/>
            </a:pPr>
            <a:endParaRPr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101600" indent="0">
              <a:buNone/>
            </a:pPr>
            <a:r>
              <a:rPr sz="3000" dirty="0">
                <a:latin typeface="Calibri" panose="020F0502020204030204" pitchFamily="34" charset="0"/>
                <a:cs typeface="Calibri" panose="020F0502020204030204" pitchFamily="34" charset="0"/>
              </a:rPr>
              <a:t>1. Introduction to Navigation in Flutter</a:t>
            </a:r>
          </a:p>
          <a:p>
            <a:pPr marL="101600" indent="0">
              <a:buNone/>
            </a:pPr>
            <a:r>
              <a:rPr sz="3000" dirty="0">
                <a:latin typeface="Calibri" panose="020F0502020204030204" pitchFamily="34" charset="0"/>
                <a:cs typeface="Calibri" panose="020F0502020204030204" pitchFamily="34" charset="0"/>
              </a:rPr>
              <a:t>2. Using Navigator for Screen Navigation</a:t>
            </a:r>
          </a:p>
          <a:p>
            <a:pPr marL="101600" indent="0">
              <a:buNone/>
            </a:pPr>
            <a:r>
              <a:rPr sz="3000" dirty="0">
                <a:latin typeface="Calibri" panose="020F0502020204030204" pitchFamily="34" charset="0"/>
                <a:cs typeface="Calibri" panose="020F0502020204030204" pitchFamily="34" charset="0"/>
              </a:rPr>
              <a:t>3. Implementing Navigation with Named Routes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Navigation in Flutter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101600" indent="0">
              <a:buNone/>
            </a:pPr>
            <a:r>
              <a:rPr sz="3000" dirty="0"/>
              <a:t>What is Navigation?</a:t>
            </a:r>
          </a:p>
          <a:p>
            <a:pPr marL="101600" indent="0">
              <a:buNone/>
            </a:pPr>
            <a:r>
              <a:rPr sz="3000" dirty="0"/>
              <a:t>Importance in Multi-Screen Applications</a:t>
            </a:r>
          </a:p>
          <a:p>
            <a:pPr marL="101600" indent="0">
              <a:buNone/>
            </a:pPr>
            <a:r>
              <a:rPr sz="3000" dirty="0"/>
              <a:t>Types of Navigation in Flutter:</a:t>
            </a:r>
          </a:p>
          <a:p>
            <a:pPr marL="101600" indent="0">
              <a:buNone/>
            </a:pPr>
            <a:r>
              <a:rPr sz="3000" dirty="0"/>
              <a:t>  - Navigator</a:t>
            </a:r>
          </a:p>
          <a:p>
            <a:pPr marL="101600" indent="0">
              <a:buNone/>
            </a:pPr>
            <a:r>
              <a:rPr sz="3000" dirty="0"/>
              <a:t>  - Named Routes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58C8062-46D1-4034-8959-0BEB212DB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A2A6CF4-28B2-450F-9036-5D58D8939AD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950" b="0" i="0" dirty="0">
                <a:solidFill>
                  <a:srgbClr val="273239"/>
                </a:solidFill>
                <a:effectLst/>
              </a:rPr>
              <a:t>Navigator is a widget that helps us to navigate between the (pages/screens)routes. </a:t>
            </a:r>
          </a:p>
          <a:p>
            <a:r>
              <a:rPr lang="en-US" sz="2950" dirty="0">
                <a:solidFill>
                  <a:srgbClr val="273239"/>
                </a:solidFill>
              </a:rPr>
              <a:t>Navigator is a widget that follows a stack discipline.</a:t>
            </a:r>
            <a:endParaRPr lang="en-US" sz="2950" b="0" i="0" dirty="0">
              <a:solidFill>
                <a:srgbClr val="273239"/>
              </a:solidFill>
              <a:effectLst/>
            </a:endParaRPr>
          </a:p>
          <a:p>
            <a:r>
              <a:rPr lang="en-US" sz="2950" b="0" i="0" dirty="0">
                <a:solidFill>
                  <a:srgbClr val="273239"/>
                </a:solidFill>
                <a:effectLst/>
              </a:rPr>
              <a:t>The navigator follows stack method when dealing with the routes.</a:t>
            </a:r>
          </a:p>
          <a:p>
            <a:r>
              <a:rPr lang="en-US" sz="2950" b="0" i="0" dirty="0">
                <a:solidFill>
                  <a:srgbClr val="273239"/>
                </a:solidFill>
                <a:effectLst/>
              </a:rPr>
              <a:t> Based on the actions made by the user, the routes are stacked one over the other and when pressed back, it goes to the most recently visited route.</a:t>
            </a:r>
          </a:p>
          <a:p>
            <a:pPr marL="101600" indent="0">
              <a:buNone/>
            </a:pPr>
            <a:endParaRPr lang="en-US" sz="295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CBE36E-0652-426C-9E35-8464487722A4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1550" y="112713"/>
            <a:ext cx="55245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4</a:t>
            </a:fld>
            <a:endParaRPr lang="en-US" sz="9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51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1D34CF4-2539-4079-884F-73A4526A6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Navigator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96FD735-127B-4368-BF26-5C6E9DEFC5D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3000" b="1" i="0" dirty="0">
                <a:solidFill>
                  <a:srgbClr val="273239"/>
                </a:solidFill>
                <a:effectLst/>
              </a:rPr>
              <a:t>Defining Home: </a:t>
            </a:r>
            <a:r>
              <a:rPr lang="en-US" sz="3000" b="0" i="0" dirty="0">
                <a:solidFill>
                  <a:srgbClr val="273239"/>
                </a:solidFill>
                <a:effectLst/>
              </a:rPr>
              <a:t>While navigating, the first thing that we need to do is to define or initialize the “home page”.</a:t>
            </a:r>
          </a:p>
          <a:p>
            <a:r>
              <a:rPr lang="en-US" sz="3000" b="0" i="0" dirty="0">
                <a:solidFill>
                  <a:srgbClr val="273239"/>
                </a:solidFill>
                <a:effectLst/>
              </a:rPr>
              <a:t>The home usually will be placed at the bottom of the navigator stack.</a:t>
            </a:r>
            <a:endParaRPr lang="en-US" sz="3000" b="1" i="0" dirty="0">
              <a:solidFill>
                <a:srgbClr val="273239"/>
              </a:solidFill>
              <a:effectLst/>
            </a:endParaRPr>
          </a:p>
          <a:p>
            <a:r>
              <a:rPr lang="en-US" sz="3000" b="1" i="0" dirty="0">
                <a:solidFill>
                  <a:srgbClr val="273239"/>
                </a:solidFill>
                <a:effectLst/>
              </a:rPr>
              <a:t>Navigating to a Page:  </a:t>
            </a:r>
            <a:r>
              <a:rPr lang="en-US" sz="3000" dirty="0">
                <a:solidFill>
                  <a:srgbClr val="273239"/>
                </a:solidFill>
              </a:rPr>
              <a:t>Now </a:t>
            </a:r>
            <a:r>
              <a:rPr lang="en-US" sz="3000" i="0" dirty="0">
                <a:solidFill>
                  <a:srgbClr val="273239"/>
                </a:solidFill>
                <a:effectLst/>
              </a:rPr>
              <a:t>from</a:t>
            </a:r>
            <a:r>
              <a:rPr lang="en-US" sz="3000" b="0" i="0" dirty="0">
                <a:solidFill>
                  <a:srgbClr val="273239"/>
                </a:solidFill>
                <a:effectLst/>
              </a:rPr>
              <a:t> home to another route of the app.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99DFAA-2451-464E-87B3-55B34644A0AA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1550" y="112713"/>
            <a:ext cx="55245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5</a:t>
            </a:fld>
            <a:endParaRPr lang="en-US" sz="9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39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8295C87-A763-4FBC-973A-0F6BEA046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6B411C-1EC5-43AA-B03E-25CE851567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3000" b="0" i="0" dirty="0">
                <a:solidFill>
                  <a:srgbClr val="273239"/>
                </a:solidFill>
                <a:effectLst/>
              </a:rPr>
              <a:t>For that the navigator widget has a method called </a:t>
            </a:r>
            <a:r>
              <a:rPr lang="en-US" sz="3000" b="0" i="0" dirty="0" err="1">
                <a:solidFill>
                  <a:srgbClr val="273239"/>
                </a:solidFill>
                <a:effectLst/>
              </a:rPr>
              <a:t>Navigator.push</a:t>
            </a:r>
            <a:r>
              <a:rPr lang="en-US" sz="3000" b="0" i="0" dirty="0">
                <a:solidFill>
                  <a:srgbClr val="273239"/>
                </a:solidFill>
                <a:effectLst/>
              </a:rPr>
              <a:t>() which  pushes the route on top of the home, thereby displaying the second route.</a:t>
            </a:r>
            <a:endParaRPr lang="en-US" sz="3000" b="1" dirty="0">
              <a:solidFill>
                <a:srgbClr val="273239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60D35-F0EC-43C7-9D48-43039EAFEDDE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1550" y="112713"/>
            <a:ext cx="55245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6</a:t>
            </a:fld>
            <a:endParaRPr lang="en-US" sz="9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08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Navigation with Navigator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101600" indent="0">
              <a:buNone/>
            </a:pPr>
            <a:r>
              <a:rPr sz="2800" dirty="0"/>
              <a:t>Example:</a:t>
            </a:r>
          </a:p>
          <a:p>
            <a:pPr marL="101600" indent="0">
              <a:buNone/>
            </a:pPr>
            <a:r>
              <a:rPr sz="2800" dirty="0" err="1"/>
              <a:t>Navigator.push</a:t>
            </a:r>
            <a:r>
              <a:rPr sz="2800" dirty="0"/>
              <a:t>(</a:t>
            </a:r>
          </a:p>
          <a:p>
            <a:pPr marL="101600" indent="0">
              <a:buNone/>
            </a:pPr>
            <a:r>
              <a:rPr sz="2800" dirty="0"/>
              <a:t>  context,</a:t>
            </a:r>
          </a:p>
          <a:p>
            <a:pPr marL="101600" indent="0">
              <a:buNone/>
            </a:pPr>
            <a:r>
              <a:rPr sz="2800" dirty="0"/>
              <a:t>  </a:t>
            </a:r>
            <a:r>
              <a:rPr sz="2800" dirty="0" err="1"/>
              <a:t>MaterialPageRoute</a:t>
            </a:r>
            <a:r>
              <a:rPr sz="2800" dirty="0"/>
              <a:t>(builder: (context) =&gt; </a:t>
            </a:r>
            <a:r>
              <a:rPr sz="2800" dirty="0" err="1"/>
              <a:t>SecondScreen</a:t>
            </a:r>
            <a:r>
              <a:rPr sz="2800" dirty="0"/>
              <a:t>()),</a:t>
            </a:r>
          </a:p>
          <a:p>
            <a:pPr marL="101600" indent="0">
              <a:buNone/>
            </a:pPr>
            <a:r>
              <a:rPr sz="2800" dirty="0"/>
              <a:t>);</a:t>
            </a:r>
          </a:p>
          <a:p>
            <a:pPr marL="101600" indent="0">
              <a:buNone/>
            </a:pPr>
            <a:endParaRPr sz="2800" dirty="0"/>
          </a:p>
          <a:p>
            <a:pPr marL="101600" indent="0">
              <a:buNone/>
            </a:pPr>
            <a:r>
              <a:rPr sz="2800" dirty="0"/>
              <a:t>• Pushes </a:t>
            </a:r>
            <a:r>
              <a:rPr sz="2800" dirty="0" err="1"/>
              <a:t>SecondScreen</a:t>
            </a:r>
            <a:r>
              <a:rPr sz="2800" dirty="0"/>
              <a:t> onto the stack.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9251F9-A006-4908-B4D0-59A99CB0F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96E3BD0-D8E8-454C-9E4B-CDED0F1AADC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3000" b="1" i="0" dirty="0">
                <a:solidFill>
                  <a:srgbClr val="273239"/>
                </a:solidFill>
                <a:effectLst/>
              </a:rPr>
              <a:t>Navigating Back to Home: </a:t>
            </a:r>
          </a:p>
          <a:p>
            <a:r>
              <a:rPr lang="en-US" sz="3000" b="0" i="0" dirty="0">
                <a:solidFill>
                  <a:srgbClr val="273239"/>
                </a:solidFill>
                <a:effectLst/>
              </a:rPr>
              <a:t>Now we have arrived at our destination, but how do we go back home? </a:t>
            </a:r>
          </a:p>
          <a:p>
            <a:r>
              <a:rPr lang="en-US" sz="3000" b="0" i="0" dirty="0">
                <a:solidFill>
                  <a:srgbClr val="273239"/>
                </a:solidFill>
                <a:effectLst/>
              </a:rPr>
              <a:t>For that, the navigator has a method called </a:t>
            </a:r>
            <a:r>
              <a:rPr lang="en-US" sz="3000" b="0" i="0" dirty="0" err="1">
                <a:solidFill>
                  <a:srgbClr val="273239"/>
                </a:solidFill>
                <a:effectLst/>
              </a:rPr>
              <a:t>Navigator.pop</a:t>
            </a:r>
            <a:r>
              <a:rPr lang="en-US" sz="3000" b="0" i="0" dirty="0">
                <a:solidFill>
                  <a:srgbClr val="273239"/>
                </a:solidFill>
                <a:effectLst/>
              </a:rPr>
              <a:t>(). </a:t>
            </a:r>
          </a:p>
          <a:p>
            <a:r>
              <a:rPr lang="en-US" sz="3000" b="0" i="0" dirty="0">
                <a:solidFill>
                  <a:srgbClr val="273239"/>
                </a:solidFill>
                <a:effectLst/>
              </a:rPr>
              <a:t>This helps us to remove the present route from the stack so that we go back to our home route. </a:t>
            </a:r>
            <a:endParaRPr lang="en-US" sz="3000" dirty="0"/>
          </a:p>
          <a:p>
            <a:endParaRPr lang="en-US" sz="3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68C71B-C8C6-43DD-9899-CD36166B2C61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1550" y="112713"/>
            <a:ext cx="55245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8</a:t>
            </a:fld>
            <a:endParaRPr lang="en-US" sz="9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76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Returning to Previous Screen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101600" indent="0">
              <a:buNone/>
            </a:pPr>
            <a:r>
              <a:rPr sz="3000" dirty="0"/>
              <a:t>Example:</a:t>
            </a:r>
          </a:p>
          <a:p>
            <a:pPr marL="101600" indent="0">
              <a:buNone/>
            </a:pPr>
            <a:r>
              <a:rPr sz="3000" dirty="0" err="1"/>
              <a:t>Navigator.pop</a:t>
            </a:r>
            <a:r>
              <a:rPr sz="3000" dirty="0"/>
              <a:t>(context);</a:t>
            </a:r>
          </a:p>
          <a:p>
            <a:pPr marL="101600" indent="0">
              <a:buNone/>
            </a:pPr>
            <a:endParaRPr sz="3000" dirty="0"/>
          </a:p>
          <a:p>
            <a:pPr marL="101600" indent="0">
              <a:buNone/>
            </a:pPr>
            <a:r>
              <a:rPr sz="3000" dirty="0"/>
              <a:t>• Pops the current screen from the stack.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Aceec Theme">
  <a:themeElements>
    <a:clrScheme name="Custom 7">
      <a:dk1>
        <a:srgbClr val="000000"/>
      </a:dk1>
      <a:lt1>
        <a:srgbClr val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eec Theme" id="{1CE0C9B0-A89C-4E41-9BC2-94F63DB46D0C}" vid="{62328A61-FC38-450D-A798-2C616746EAE0}"/>
    </a:ext>
  </a:extLst>
</a:theme>
</file>

<file path=ppt/theme/theme2.xml><?xml version="1.0" encoding="utf-8"?>
<a:theme xmlns:a="http://schemas.openxmlformats.org/drawingml/2006/main" name="USHE_slide options">
  <a:themeElements>
    <a:clrScheme name="Custom 40">
      <a:dk1>
        <a:srgbClr val="000000"/>
      </a:dk1>
      <a:lt1>
        <a:srgbClr val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33399"/>
      </a:hlink>
      <a:folHlink>
        <a:srgbClr val="703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TEMPLATE" id="{14EF7997-6CC2-4953-810E-EA09F57FE9B6}" vid="{7D225789-02F4-4A01-85F7-4EB7989563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Aceec Theme</Template>
  <TotalTime>78</TotalTime>
  <Words>591</Words>
  <Application>Microsoft Office PowerPoint</Application>
  <PresentationFormat>On-screen Show (4:3)</PresentationFormat>
  <Paragraphs>87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Book Antiqua</vt:lpstr>
      <vt:lpstr>Calibri</vt:lpstr>
      <vt:lpstr>Times New Roman</vt:lpstr>
      <vt:lpstr>Aceec Theme</vt:lpstr>
      <vt:lpstr>USHE_slide options</vt:lpstr>
      <vt:lpstr>Navigation in Flutter</vt:lpstr>
      <vt:lpstr>Agenda</vt:lpstr>
      <vt:lpstr>Introduction to Navigation in Flutter</vt:lpstr>
      <vt:lpstr>Navigator</vt:lpstr>
      <vt:lpstr>Implementation of Navigator</vt:lpstr>
      <vt:lpstr>Contd..</vt:lpstr>
      <vt:lpstr>Basic Navigation with Navigator</vt:lpstr>
      <vt:lpstr>Contd..</vt:lpstr>
      <vt:lpstr>Returning to Previous Screen</vt:lpstr>
      <vt:lpstr>Passing Data Between Screens</vt:lpstr>
      <vt:lpstr>Receiving Data from a Popped Screen</vt:lpstr>
      <vt:lpstr>Route</vt:lpstr>
      <vt:lpstr>Setting Up Named Routes</vt:lpstr>
      <vt:lpstr>Navigating with Named Routes</vt:lpstr>
      <vt:lpstr>Passing Data with Named Routes</vt:lpstr>
      <vt:lpstr>Comparing Navigator and Named Routes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Navigation in Flutter</dc:title>
  <dc:subject/>
  <dc:creator/>
  <cp:keywords/>
  <dc:description>generated using python-pptx</dc:description>
  <cp:lastModifiedBy>ccs</cp:lastModifiedBy>
  <cp:revision>33</cp:revision>
  <dcterms:created xsi:type="dcterms:W3CDTF">2013-01-27T09:14:16Z</dcterms:created>
  <dcterms:modified xsi:type="dcterms:W3CDTF">2024-11-28T04:05:03Z</dcterms:modified>
  <cp:category/>
</cp:coreProperties>
</file>