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5" r:id="rId6"/>
    <p:sldId id="267" r:id="rId7"/>
    <p:sldId id="276" r:id="rId8"/>
    <p:sldId id="277" r:id="rId9"/>
    <p:sldId id="269" r:id="rId10"/>
    <p:sldId id="270" r:id="rId11"/>
    <p:sldId id="271" r:id="rId12"/>
    <p:sldId id="272" r:id="rId13"/>
    <p:sldId id="273" r:id="rId14"/>
    <p:sldId id="285" r:id="rId15"/>
    <p:sldId id="286" r:id="rId16"/>
    <p:sldId id="282" r:id="rId17"/>
    <p:sldId id="279" r:id="rId18"/>
    <p:sldId id="280" r:id="rId19"/>
    <p:sldId id="284" r:id="rId20"/>
    <p:sldId id="278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6B4DA6-4BFA-4A74-938F-4B262FA7B191}">
          <p14:sldIdLst>
            <p14:sldId id="256"/>
            <p14:sldId id="265"/>
            <p14:sldId id="267"/>
            <p14:sldId id="276"/>
            <p14:sldId id="277"/>
            <p14:sldId id="269"/>
            <p14:sldId id="270"/>
            <p14:sldId id="271"/>
            <p14:sldId id="272"/>
            <p14:sldId id="273"/>
            <p14:sldId id="285"/>
            <p14:sldId id="286"/>
            <p14:sldId id="282"/>
            <p14:sldId id="279"/>
            <p14:sldId id="280"/>
            <p14:sldId id="284"/>
            <p14:sldId id="278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CA00D-AE5D-7DDD-82C7-7838E4D1AA73}" v="32" dt="2024-12-20T18:59:55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882A5-24D5-434F-B8C5-EF03F6CCF7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6225DB-CF52-4763-8AB6-DB0916D8D31D}">
      <dgm:prSet/>
      <dgm:spPr/>
      <dgm:t>
        <a:bodyPr/>
        <a:lstStyle/>
        <a:p>
          <a:r>
            <a:rPr lang="en-US"/>
            <a:t>Twitter(X)</a:t>
          </a:r>
        </a:p>
      </dgm:t>
    </dgm:pt>
    <dgm:pt modelId="{7DF33732-44B9-450B-9345-2C05EB1C10AC}" type="parTrans" cxnId="{7965C98D-7FF9-4853-B601-961DF1C89BC6}">
      <dgm:prSet/>
      <dgm:spPr/>
      <dgm:t>
        <a:bodyPr/>
        <a:lstStyle/>
        <a:p>
          <a:endParaRPr lang="en-US"/>
        </a:p>
      </dgm:t>
    </dgm:pt>
    <dgm:pt modelId="{E75CEE34-2801-409D-9B04-F01F4DA42819}" type="sibTrans" cxnId="{7965C98D-7FF9-4853-B601-961DF1C89BC6}">
      <dgm:prSet/>
      <dgm:spPr/>
      <dgm:t>
        <a:bodyPr/>
        <a:lstStyle/>
        <a:p>
          <a:endParaRPr lang="en-US"/>
        </a:p>
      </dgm:t>
    </dgm:pt>
    <dgm:pt modelId="{435DAFBA-0419-40DC-9C7D-1DAB67884946}">
      <dgm:prSet/>
      <dgm:spPr/>
      <dgm:t>
        <a:bodyPr/>
        <a:lstStyle/>
        <a:p>
          <a:pPr rtl="0"/>
          <a:r>
            <a:rPr lang="en-US"/>
            <a:t>Information</a:t>
          </a:r>
          <a:r>
            <a:rPr lang="en-US">
              <a:latin typeface="Consolas"/>
            </a:rPr>
            <a:t>:</a:t>
          </a:r>
          <a:r>
            <a:rPr lang="en-US"/>
            <a:t> Total users Year based, number of tweets</a:t>
          </a:r>
          <a:r>
            <a:rPr lang="en-US">
              <a:latin typeface="Consolas"/>
            </a:rPr>
            <a:t>, number of re-tweets, number of tweet impressions</a:t>
          </a:r>
          <a:r>
            <a:rPr lang="en-US"/>
            <a:t>, number of customers by country.</a:t>
          </a:r>
        </a:p>
      </dgm:t>
    </dgm:pt>
    <dgm:pt modelId="{13CBFAAD-2B39-4CE6-86CA-7C6ECF296AA7}" type="parTrans" cxnId="{612BB643-1929-421E-9D6D-09972F601BFB}">
      <dgm:prSet/>
      <dgm:spPr/>
      <dgm:t>
        <a:bodyPr/>
        <a:lstStyle/>
        <a:p>
          <a:endParaRPr lang="en-US"/>
        </a:p>
      </dgm:t>
    </dgm:pt>
    <dgm:pt modelId="{2FC47675-D90F-44ED-AADC-9F8D049AD083}" type="sibTrans" cxnId="{612BB643-1929-421E-9D6D-09972F601BFB}">
      <dgm:prSet/>
      <dgm:spPr/>
      <dgm:t>
        <a:bodyPr/>
        <a:lstStyle/>
        <a:p>
          <a:endParaRPr lang="en-US"/>
        </a:p>
      </dgm:t>
    </dgm:pt>
    <dgm:pt modelId="{D0DB4207-7C06-4E68-BE91-7F4966150F5B}" type="pres">
      <dgm:prSet presAssocID="{468882A5-24D5-434F-B8C5-EF03F6CCF7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A190E3-8808-4885-AFA7-FD6A9EAF1139}" type="pres">
      <dgm:prSet presAssocID="{BC6225DB-CF52-4763-8AB6-DB0916D8D31D}" presName="hierRoot1" presStyleCnt="0"/>
      <dgm:spPr/>
    </dgm:pt>
    <dgm:pt modelId="{9B36EC34-D1CC-4607-82B5-E1901FA80BE8}" type="pres">
      <dgm:prSet presAssocID="{BC6225DB-CF52-4763-8AB6-DB0916D8D31D}" presName="composite" presStyleCnt="0"/>
      <dgm:spPr/>
    </dgm:pt>
    <dgm:pt modelId="{0EEC8D3F-A67C-4BD5-827B-603FFF49F0F2}" type="pres">
      <dgm:prSet presAssocID="{BC6225DB-CF52-4763-8AB6-DB0916D8D31D}" presName="background" presStyleLbl="node0" presStyleIdx="0" presStyleCnt="2"/>
      <dgm:spPr/>
    </dgm:pt>
    <dgm:pt modelId="{17C232D6-1BF6-4AAC-80C4-EDE17A852696}" type="pres">
      <dgm:prSet presAssocID="{BC6225DB-CF52-4763-8AB6-DB0916D8D31D}" presName="text" presStyleLbl="fgAcc0" presStyleIdx="0" presStyleCnt="2">
        <dgm:presLayoutVars>
          <dgm:chPref val="3"/>
        </dgm:presLayoutVars>
      </dgm:prSet>
      <dgm:spPr/>
    </dgm:pt>
    <dgm:pt modelId="{5DEC64AB-90A8-4D61-9C5A-11C1A2F0A75D}" type="pres">
      <dgm:prSet presAssocID="{BC6225DB-CF52-4763-8AB6-DB0916D8D31D}" presName="hierChild2" presStyleCnt="0"/>
      <dgm:spPr/>
    </dgm:pt>
    <dgm:pt modelId="{EEC78326-45A2-4CA5-B4C6-BA01D7CD14D8}" type="pres">
      <dgm:prSet presAssocID="{435DAFBA-0419-40DC-9C7D-1DAB67884946}" presName="hierRoot1" presStyleCnt="0"/>
      <dgm:spPr/>
    </dgm:pt>
    <dgm:pt modelId="{476AD771-A265-47C7-981E-5C1C88137E89}" type="pres">
      <dgm:prSet presAssocID="{435DAFBA-0419-40DC-9C7D-1DAB67884946}" presName="composite" presStyleCnt="0"/>
      <dgm:spPr/>
    </dgm:pt>
    <dgm:pt modelId="{238A2E38-CD22-4E3B-A973-A0D71E5B3100}" type="pres">
      <dgm:prSet presAssocID="{435DAFBA-0419-40DC-9C7D-1DAB67884946}" presName="background" presStyleLbl="node0" presStyleIdx="1" presStyleCnt="2"/>
      <dgm:spPr/>
    </dgm:pt>
    <dgm:pt modelId="{53E725F6-AE68-4717-AA56-5637AD0DDC95}" type="pres">
      <dgm:prSet presAssocID="{435DAFBA-0419-40DC-9C7D-1DAB67884946}" presName="text" presStyleLbl="fgAcc0" presStyleIdx="1" presStyleCnt="2">
        <dgm:presLayoutVars>
          <dgm:chPref val="3"/>
        </dgm:presLayoutVars>
      </dgm:prSet>
      <dgm:spPr/>
    </dgm:pt>
    <dgm:pt modelId="{00029AF2-BD20-4F67-B8B8-76F2C50F7E25}" type="pres">
      <dgm:prSet presAssocID="{435DAFBA-0419-40DC-9C7D-1DAB67884946}" presName="hierChild2" presStyleCnt="0"/>
      <dgm:spPr/>
    </dgm:pt>
  </dgm:ptLst>
  <dgm:cxnLst>
    <dgm:cxn modelId="{7CE2EA0A-8676-44C9-BC2B-581D2AD5DD80}" type="presOf" srcId="{435DAFBA-0419-40DC-9C7D-1DAB67884946}" destId="{53E725F6-AE68-4717-AA56-5637AD0DDC95}" srcOrd="0" destOrd="0" presId="urn:microsoft.com/office/officeart/2005/8/layout/hierarchy1"/>
    <dgm:cxn modelId="{CD876662-20ED-4A20-93E4-B25DF35DB1C2}" type="presOf" srcId="{468882A5-24D5-434F-B8C5-EF03F6CCF7E3}" destId="{D0DB4207-7C06-4E68-BE91-7F4966150F5B}" srcOrd="0" destOrd="0" presId="urn:microsoft.com/office/officeart/2005/8/layout/hierarchy1"/>
    <dgm:cxn modelId="{612BB643-1929-421E-9D6D-09972F601BFB}" srcId="{468882A5-24D5-434F-B8C5-EF03F6CCF7E3}" destId="{435DAFBA-0419-40DC-9C7D-1DAB67884946}" srcOrd="1" destOrd="0" parTransId="{13CBFAAD-2B39-4CE6-86CA-7C6ECF296AA7}" sibTransId="{2FC47675-D90F-44ED-AADC-9F8D049AD083}"/>
    <dgm:cxn modelId="{7965C98D-7FF9-4853-B601-961DF1C89BC6}" srcId="{468882A5-24D5-434F-B8C5-EF03F6CCF7E3}" destId="{BC6225DB-CF52-4763-8AB6-DB0916D8D31D}" srcOrd="0" destOrd="0" parTransId="{7DF33732-44B9-450B-9345-2C05EB1C10AC}" sibTransId="{E75CEE34-2801-409D-9B04-F01F4DA42819}"/>
    <dgm:cxn modelId="{B5AABBCA-DAB4-4F59-941B-8B1321CC75CF}" type="presOf" srcId="{BC6225DB-CF52-4763-8AB6-DB0916D8D31D}" destId="{17C232D6-1BF6-4AAC-80C4-EDE17A852696}" srcOrd="0" destOrd="0" presId="urn:microsoft.com/office/officeart/2005/8/layout/hierarchy1"/>
    <dgm:cxn modelId="{FADCB44B-4C70-4609-BC99-0D9769FD376E}" type="presParOf" srcId="{D0DB4207-7C06-4E68-BE91-7F4966150F5B}" destId="{96A190E3-8808-4885-AFA7-FD6A9EAF1139}" srcOrd="0" destOrd="0" presId="urn:microsoft.com/office/officeart/2005/8/layout/hierarchy1"/>
    <dgm:cxn modelId="{8C7D64FB-20E6-4331-97B3-1257F76BF352}" type="presParOf" srcId="{96A190E3-8808-4885-AFA7-FD6A9EAF1139}" destId="{9B36EC34-D1CC-4607-82B5-E1901FA80BE8}" srcOrd="0" destOrd="0" presId="urn:microsoft.com/office/officeart/2005/8/layout/hierarchy1"/>
    <dgm:cxn modelId="{B0C06D19-89A7-454A-A703-377487B0FD30}" type="presParOf" srcId="{9B36EC34-D1CC-4607-82B5-E1901FA80BE8}" destId="{0EEC8D3F-A67C-4BD5-827B-603FFF49F0F2}" srcOrd="0" destOrd="0" presId="urn:microsoft.com/office/officeart/2005/8/layout/hierarchy1"/>
    <dgm:cxn modelId="{CF192C73-DD93-451E-B003-1AD9FA795DBF}" type="presParOf" srcId="{9B36EC34-D1CC-4607-82B5-E1901FA80BE8}" destId="{17C232D6-1BF6-4AAC-80C4-EDE17A852696}" srcOrd="1" destOrd="0" presId="urn:microsoft.com/office/officeart/2005/8/layout/hierarchy1"/>
    <dgm:cxn modelId="{C76C12B3-F687-4361-A163-1094DBEAB74A}" type="presParOf" srcId="{96A190E3-8808-4885-AFA7-FD6A9EAF1139}" destId="{5DEC64AB-90A8-4D61-9C5A-11C1A2F0A75D}" srcOrd="1" destOrd="0" presId="urn:microsoft.com/office/officeart/2005/8/layout/hierarchy1"/>
    <dgm:cxn modelId="{CF3AFD7C-704C-4911-8C18-5301708BF306}" type="presParOf" srcId="{D0DB4207-7C06-4E68-BE91-7F4966150F5B}" destId="{EEC78326-45A2-4CA5-B4C6-BA01D7CD14D8}" srcOrd="1" destOrd="0" presId="urn:microsoft.com/office/officeart/2005/8/layout/hierarchy1"/>
    <dgm:cxn modelId="{5C0B99C4-4B80-4A92-BDAC-48325846426C}" type="presParOf" srcId="{EEC78326-45A2-4CA5-B4C6-BA01D7CD14D8}" destId="{476AD771-A265-47C7-981E-5C1C88137E89}" srcOrd="0" destOrd="0" presId="urn:microsoft.com/office/officeart/2005/8/layout/hierarchy1"/>
    <dgm:cxn modelId="{BA04B2E7-2D37-484C-897F-4C54FE51C603}" type="presParOf" srcId="{476AD771-A265-47C7-981E-5C1C88137E89}" destId="{238A2E38-CD22-4E3B-A973-A0D71E5B3100}" srcOrd="0" destOrd="0" presId="urn:microsoft.com/office/officeart/2005/8/layout/hierarchy1"/>
    <dgm:cxn modelId="{744AA3C7-A5BC-42F1-BBDA-5921183361F5}" type="presParOf" srcId="{476AD771-A265-47C7-981E-5C1C88137E89}" destId="{53E725F6-AE68-4717-AA56-5637AD0DDC95}" srcOrd="1" destOrd="0" presId="urn:microsoft.com/office/officeart/2005/8/layout/hierarchy1"/>
    <dgm:cxn modelId="{34C40C93-9801-4A60-A04F-AFA2B4251B1D}" type="presParOf" srcId="{EEC78326-45A2-4CA5-B4C6-BA01D7CD14D8}" destId="{00029AF2-BD20-4F67-B8B8-76F2C50F7E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FD3C9-6BEC-4BE2-96A3-41785E8ECCC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CD14CC-08B7-406E-B784-EFBFF7FA9DF4}">
      <dgm:prSet/>
      <dgm:spPr/>
      <dgm:t>
        <a:bodyPr/>
        <a:lstStyle/>
        <a:p>
          <a:pPr>
            <a:defRPr cap="all"/>
          </a:pPr>
          <a:r>
            <a:rPr lang="en-US" dirty="0"/>
            <a:t>Financials</a:t>
          </a:r>
        </a:p>
      </dgm:t>
    </dgm:pt>
    <dgm:pt modelId="{D70C1EBD-8B95-4EFB-BF85-3FDC998F306F}" type="parTrans" cxnId="{58B6D816-201E-434A-B973-9D4FE7F7712A}">
      <dgm:prSet/>
      <dgm:spPr/>
      <dgm:t>
        <a:bodyPr/>
        <a:lstStyle/>
        <a:p>
          <a:endParaRPr lang="en-US"/>
        </a:p>
      </dgm:t>
    </dgm:pt>
    <dgm:pt modelId="{18A59223-4D95-472A-A2DA-47C7B80B7147}" type="sibTrans" cxnId="{58B6D816-201E-434A-B973-9D4FE7F7712A}">
      <dgm:prSet/>
      <dgm:spPr/>
      <dgm:t>
        <a:bodyPr/>
        <a:lstStyle/>
        <a:p>
          <a:endParaRPr lang="en-US"/>
        </a:p>
      </dgm:t>
    </dgm:pt>
    <dgm:pt modelId="{52975529-1037-4C86-8947-E9451BE4E2B3}">
      <dgm:prSet/>
      <dgm:spPr/>
      <dgm:t>
        <a:bodyPr/>
        <a:lstStyle/>
        <a:p>
          <a:pPr>
            <a:defRPr cap="all"/>
          </a:pPr>
          <a:r>
            <a:rPr lang="en-US" dirty="0"/>
            <a:t>Stock analysis</a:t>
          </a:r>
        </a:p>
      </dgm:t>
    </dgm:pt>
    <dgm:pt modelId="{7562C949-21AF-4CF2-836B-A809C3A66A94}" type="parTrans" cxnId="{4F0966E5-1DA9-4C0C-ADFA-FDF1E1E99E99}">
      <dgm:prSet/>
      <dgm:spPr/>
      <dgm:t>
        <a:bodyPr/>
        <a:lstStyle/>
        <a:p>
          <a:endParaRPr lang="en-US"/>
        </a:p>
      </dgm:t>
    </dgm:pt>
    <dgm:pt modelId="{91C31D2D-2D5F-4B3D-BA27-37AB3F346105}" type="sibTrans" cxnId="{4F0966E5-1DA9-4C0C-ADFA-FDF1E1E99E99}">
      <dgm:prSet/>
      <dgm:spPr/>
      <dgm:t>
        <a:bodyPr/>
        <a:lstStyle/>
        <a:p>
          <a:endParaRPr lang="en-US"/>
        </a:p>
      </dgm:t>
    </dgm:pt>
    <dgm:pt modelId="{CC19A1C3-20A1-4801-9F52-1E152BB4F22D}" type="pres">
      <dgm:prSet presAssocID="{FE1FD3C9-6BEC-4BE2-96A3-41785E8ECCCF}" presName="root" presStyleCnt="0">
        <dgm:presLayoutVars>
          <dgm:dir/>
          <dgm:resizeHandles val="exact"/>
        </dgm:presLayoutVars>
      </dgm:prSet>
      <dgm:spPr/>
    </dgm:pt>
    <dgm:pt modelId="{478AC25B-0CAC-4749-89DC-75B1A10C0BF6}" type="pres">
      <dgm:prSet presAssocID="{EBCD14CC-08B7-406E-B784-EFBFF7FA9DF4}" presName="compNode" presStyleCnt="0"/>
      <dgm:spPr/>
    </dgm:pt>
    <dgm:pt modelId="{8087EB41-A205-41D6-87A0-DC0CF3264270}" type="pres">
      <dgm:prSet presAssocID="{EBCD14CC-08B7-406E-B784-EFBFF7FA9DF4}" presName="iconBgRect" presStyleLbl="bgShp" presStyleIdx="0" presStyleCnt="2"/>
      <dgm:spPr/>
    </dgm:pt>
    <dgm:pt modelId="{8D9B700F-DDC5-4846-B6F2-13778D4E0C46}" type="pres">
      <dgm:prSet presAssocID="{EBCD14CC-08B7-406E-B784-EFBFF7FA9D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14EB3CA-DAFE-4FDA-B39C-B7E48C60B760}" type="pres">
      <dgm:prSet presAssocID="{EBCD14CC-08B7-406E-B784-EFBFF7FA9DF4}" presName="spaceRect" presStyleCnt="0"/>
      <dgm:spPr/>
    </dgm:pt>
    <dgm:pt modelId="{630A13CD-9491-42D7-8D24-740203F7FF54}" type="pres">
      <dgm:prSet presAssocID="{EBCD14CC-08B7-406E-B784-EFBFF7FA9DF4}" presName="textRect" presStyleLbl="revTx" presStyleIdx="0" presStyleCnt="2">
        <dgm:presLayoutVars>
          <dgm:chMax val="1"/>
          <dgm:chPref val="1"/>
        </dgm:presLayoutVars>
      </dgm:prSet>
      <dgm:spPr/>
    </dgm:pt>
    <dgm:pt modelId="{CE8B0CF6-E1AB-4FDC-9E1D-722240ED1F1C}" type="pres">
      <dgm:prSet presAssocID="{18A59223-4D95-472A-A2DA-47C7B80B7147}" presName="sibTrans" presStyleCnt="0"/>
      <dgm:spPr/>
    </dgm:pt>
    <dgm:pt modelId="{94EF7060-96F2-40E3-B81B-241635BB5366}" type="pres">
      <dgm:prSet presAssocID="{52975529-1037-4C86-8947-E9451BE4E2B3}" presName="compNode" presStyleCnt="0"/>
      <dgm:spPr/>
    </dgm:pt>
    <dgm:pt modelId="{B8790BCE-0373-4ECB-84EF-A598C5E82915}" type="pres">
      <dgm:prSet presAssocID="{52975529-1037-4C86-8947-E9451BE4E2B3}" presName="iconBgRect" presStyleLbl="bgShp" presStyleIdx="1" presStyleCnt="2"/>
      <dgm:spPr/>
    </dgm:pt>
    <dgm:pt modelId="{85DCE261-BA8D-4805-BA47-6A41D9A7A45E}" type="pres">
      <dgm:prSet presAssocID="{52975529-1037-4C86-8947-E9451BE4E2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D06804D-B706-4252-900A-90B13A87DEF4}" type="pres">
      <dgm:prSet presAssocID="{52975529-1037-4C86-8947-E9451BE4E2B3}" presName="spaceRect" presStyleCnt="0"/>
      <dgm:spPr/>
    </dgm:pt>
    <dgm:pt modelId="{82C7781A-021C-4A2E-8507-9484194C54C5}" type="pres">
      <dgm:prSet presAssocID="{52975529-1037-4C86-8947-E9451BE4E2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B6D816-201E-434A-B973-9D4FE7F7712A}" srcId="{FE1FD3C9-6BEC-4BE2-96A3-41785E8ECCCF}" destId="{EBCD14CC-08B7-406E-B784-EFBFF7FA9DF4}" srcOrd="0" destOrd="0" parTransId="{D70C1EBD-8B95-4EFB-BF85-3FDC998F306F}" sibTransId="{18A59223-4D95-472A-A2DA-47C7B80B7147}"/>
    <dgm:cxn modelId="{F9E8732A-CD4C-4334-9E1C-EB862CB631B5}" type="presOf" srcId="{52975529-1037-4C86-8947-E9451BE4E2B3}" destId="{82C7781A-021C-4A2E-8507-9484194C54C5}" srcOrd="0" destOrd="0" presId="urn:microsoft.com/office/officeart/2018/5/layout/IconCircleLabelList"/>
    <dgm:cxn modelId="{FB9A0697-1E2F-467D-B3D9-0287C26E2F48}" type="presOf" srcId="{EBCD14CC-08B7-406E-B784-EFBFF7FA9DF4}" destId="{630A13CD-9491-42D7-8D24-740203F7FF54}" srcOrd="0" destOrd="0" presId="urn:microsoft.com/office/officeart/2018/5/layout/IconCircleLabelList"/>
    <dgm:cxn modelId="{D4E8AD97-5831-43DE-B9F7-2B05DBAC096B}" type="presOf" srcId="{FE1FD3C9-6BEC-4BE2-96A3-41785E8ECCCF}" destId="{CC19A1C3-20A1-4801-9F52-1E152BB4F22D}" srcOrd="0" destOrd="0" presId="urn:microsoft.com/office/officeart/2018/5/layout/IconCircleLabelList"/>
    <dgm:cxn modelId="{4F0966E5-1DA9-4C0C-ADFA-FDF1E1E99E99}" srcId="{FE1FD3C9-6BEC-4BE2-96A3-41785E8ECCCF}" destId="{52975529-1037-4C86-8947-E9451BE4E2B3}" srcOrd="1" destOrd="0" parTransId="{7562C949-21AF-4CF2-836B-A809C3A66A94}" sibTransId="{91C31D2D-2D5F-4B3D-BA27-37AB3F346105}"/>
    <dgm:cxn modelId="{F3F00041-9D83-4630-9A00-CE902F9FF884}" type="presParOf" srcId="{CC19A1C3-20A1-4801-9F52-1E152BB4F22D}" destId="{478AC25B-0CAC-4749-89DC-75B1A10C0BF6}" srcOrd="0" destOrd="0" presId="urn:microsoft.com/office/officeart/2018/5/layout/IconCircleLabelList"/>
    <dgm:cxn modelId="{A1D6A6B6-FDB2-4C72-BAE6-F96CB38FCC94}" type="presParOf" srcId="{478AC25B-0CAC-4749-89DC-75B1A10C0BF6}" destId="{8087EB41-A205-41D6-87A0-DC0CF3264270}" srcOrd="0" destOrd="0" presId="urn:microsoft.com/office/officeart/2018/5/layout/IconCircleLabelList"/>
    <dgm:cxn modelId="{78A6E4F7-C066-467B-ABCA-A21136300308}" type="presParOf" srcId="{478AC25B-0CAC-4749-89DC-75B1A10C0BF6}" destId="{8D9B700F-DDC5-4846-B6F2-13778D4E0C46}" srcOrd="1" destOrd="0" presId="urn:microsoft.com/office/officeart/2018/5/layout/IconCircleLabelList"/>
    <dgm:cxn modelId="{E0BACDB8-325C-416F-B1B3-1D40C0C8B75B}" type="presParOf" srcId="{478AC25B-0CAC-4749-89DC-75B1A10C0BF6}" destId="{314EB3CA-DAFE-4FDA-B39C-B7E48C60B760}" srcOrd="2" destOrd="0" presId="urn:microsoft.com/office/officeart/2018/5/layout/IconCircleLabelList"/>
    <dgm:cxn modelId="{E3ECD380-7579-4DB2-9A7D-3B2937CDC61A}" type="presParOf" srcId="{478AC25B-0CAC-4749-89DC-75B1A10C0BF6}" destId="{630A13CD-9491-42D7-8D24-740203F7FF54}" srcOrd="3" destOrd="0" presId="urn:microsoft.com/office/officeart/2018/5/layout/IconCircleLabelList"/>
    <dgm:cxn modelId="{9267D801-9D9C-4B5C-8D25-4D458362C3D6}" type="presParOf" srcId="{CC19A1C3-20A1-4801-9F52-1E152BB4F22D}" destId="{CE8B0CF6-E1AB-4FDC-9E1D-722240ED1F1C}" srcOrd="1" destOrd="0" presId="urn:microsoft.com/office/officeart/2018/5/layout/IconCircleLabelList"/>
    <dgm:cxn modelId="{1B07C522-02DF-43BE-BE02-5B4D88BD0F9E}" type="presParOf" srcId="{CC19A1C3-20A1-4801-9F52-1E152BB4F22D}" destId="{94EF7060-96F2-40E3-B81B-241635BB5366}" srcOrd="2" destOrd="0" presId="urn:microsoft.com/office/officeart/2018/5/layout/IconCircleLabelList"/>
    <dgm:cxn modelId="{111807CE-C55F-4750-A5B0-1B2FF3F32BE3}" type="presParOf" srcId="{94EF7060-96F2-40E3-B81B-241635BB5366}" destId="{B8790BCE-0373-4ECB-84EF-A598C5E82915}" srcOrd="0" destOrd="0" presId="urn:microsoft.com/office/officeart/2018/5/layout/IconCircleLabelList"/>
    <dgm:cxn modelId="{871B70C4-669F-4AFD-AFEF-AF39E60D41C5}" type="presParOf" srcId="{94EF7060-96F2-40E3-B81B-241635BB5366}" destId="{85DCE261-BA8D-4805-BA47-6A41D9A7A45E}" srcOrd="1" destOrd="0" presId="urn:microsoft.com/office/officeart/2018/5/layout/IconCircleLabelList"/>
    <dgm:cxn modelId="{C1911DE7-7C24-4A11-8E64-B77F15D3ACF9}" type="presParOf" srcId="{94EF7060-96F2-40E3-B81B-241635BB5366}" destId="{AD06804D-B706-4252-900A-90B13A87DEF4}" srcOrd="2" destOrd="0" presId="urn:microsoft.com/office/officeart/2018/5/layout/IconCircleLabelList"/>
    <dgm:cxn modelId="{2F4821AD-A146-4B5D-8D16-F69FC97E20F7}" type="presParOf" srcId="{94EF7060-96F2-40E3-B81B-241635BB5366}" destId="{82C7781A-021C-4A2E-8507-9484194C54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C8D3F-A67C-4BD5-827B-603FFF49F0F2}">
      <dsp:nvSpPr>
        <dsp:cNvPr id="0" name=""/>
        <dsp:cNvSpPr/>
      </dsp:nvSpPr>
      <dsp:spPr>
        <a:xfrm>
          <a:off x="1116" y="682888"/>
          <a:ext cx="3917900" cy="24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232D6-1BF6-4AAC-80C4-EDE17A852696}">
      <dsp:nvSpPr>
        <dsp:cNvPr id="0" name=""/>
        <dsp:cNvSpPr/>
      </dsp:nvSpPr>
      <dsp:spPr>
        <a:xfrm>
          <a:off x="436438" y="1096444"/>
          <a:ext cx="3917900" cy="2487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Twitter(X)</a:t>
          </a:r>
        </a:p>
      </dsp:txBody>
      <dsp:txXfrm>
        <a:off x="509305" y="1169311"/>
        <a:ext cx="3772166" cy="2342132"/>
      </dsp:txXfrm>
    </dsp:sp>
    <dsp:sp modelId="{238A2E38-CD22-4E3B-A973-A0D71E5B3100}">
      <dsp:nvSpPr>
        <dsp:cNvPr id="0" name=""/>
        <dsp:cNvSpPr/>
      </dsp:nvSpPr>
      <dsp:spPr>
        <a:xfrm>
          <a:off x="4789661" y="682888"/>
          <a:ext cx="3917900" cy="24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725F6-AE68-4717-AA56-5637AD0DDC95}">
      <dsp:nvSpPr>
        <dsp:cNvPr id="0" name=""/>
        <dsp:cNvSpPr/>
      </dsp:nvSpPr>
      <dsp:spPr>
        <a:xfrm>
          <a:off x="5224983" y="1096444"/>
          <a:ext cx="3917900" cy="2487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Information</a:t>
          </a:r>
          <a:r>
            <a:rPr lang="en-US" sz="2200" kern="1200">
              <a:latin typeface="Consolas"/>
            </a:rPr>
            <a:t>:</a:t>
          </a:r>
          <a:r>
            <a:rPr lang="en-US" sz="2200" kern="1200"/>
            <a:t> Total users Year based, number of tweets</a:t>
          </a:r>
          <a:r>
            <a:rPr lang="en-US" sz="2200" kern="1200">
              <a:latin typeface="Consolas"/>
            </a:rPr>
            <a:t>, number of re-tweets, number of tweet impressions</a:t>
          </a:r>
          <a:r>
            <a:rPr lang="en-US" sz="2200" kern="1200"/>
            <a:t>, number of customers by country.</a:t>
          </a:r>
        </a:p>
      </dsp:txBody>
      <dsp:txXfrm>
        <a:off x="5297850" y="1169311"/>
        <a:ext cx="3772166" cy="2342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7EB41-A205-41D6-87A0-DC0CF3264270}">
      <dsp:nvSpPr>
        <dsp:cNvPr id="0" name=""/>
        <dsp:cNvSpPr/>
      </dsp:nvSpPr>
      <dsp:spPr>
        <a:xfrm>
          <a:off x="1359000" y="33359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B700F-DDC5-4846-B6F2-13778D4E0C46}">
      <dsp:nvSpPr>
        <dsp:cNvPr id="0" name=""/>
        <dsp:cNvSpPr/>
      </dsp:nvSpPr>
      <dsp:spPr>
        <a:xfrm>
          <a:off x="1827000" y="80159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A13CD-9491-42D7-8D24-740203F7FF54}">
      <dsp:nvSpPr>
        <dsp:cNvPr id="0" name=""/>
        <dsp:cNvSpPr/>
      </dsp:nvSpPr>
      <dsp:spPr>
        <a:xfrm>
          <a:off x="657000" y="32136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/>
            <a:t>Financials</a:t>
          </a:r>
        </a:p>
      </dsp:txBody>
      <dsp:txXfrm>
        <a:off x="657000" y="3213600"/>
        <a:ext cx="3600000" cy="720000"/>
      </dsp:txXfrm>
    </dsp:sp>
    <dsp:sp modelId="{B8790BCE-0373-4ECB-84EF-A598C5E82915}">
      <dsp:nvSpPr>
        <dsp:cNvPr id="0" name=""/>
        <dsp:cNvSpPr/>
      </dsp:nvSpPr>
      <dsp:spPr>
        <a:xfrm>
          <a:off x="5589000" y="33359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CE261-BA8D-4805-BA47-6A41D9A7A45E}">
      <dsp:nvSpPr>
        <dsp:cNvPr id="0" name=""/>
        <dsp:cNvSpPr/>
      </dsp:nvSpPr>
      <dsp:spPr>
        <a:xfrm>
          <a:off x="6057000" y="80159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7781A-021C-4A2E-8507-9484194C54C5}">
      <dsp:nvSpPr>
        <dsp:cNvPr id="0" name=""/>
        <dsp:cNvSpPr/>
      </dsp:nvSpPr>
      <dsp:spPr>
        <a:xfrm>
          <a:off x="4887000" y="32136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/>
            <a:t>Stock analysis</a:t>
          </a:r>
        </a:p>
      </dsp:txBody>
      <dsp:txXfrm>
        <a:off x="4887000" y="321360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niesmarketcap.com/twitter/marketcap/#:~:text=Market%20cap%3A%20%2441.09%20Billion,cap%20according%20to%20our%20data" TargetMode="External"/><Relationship Id="rId2" Type="http://schemas.openxmlformats.org/officeDocument/2006/relationships/hyperlink" Target="https://www.cnn.com/2023/04/12/tech/elon-musk-bbc-interview-twitter-intl-hnk/index.html#:~:text=Elon%20Musk%20has%20laid%20off,the%20time%20of%20his%20acquis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pranks.com/stocks/twtr" TargetMode="External"/><Relationship Id="rId5" Type="http://schemas.openxmlformats.org/officeDocument/2006/relationships/hyperlink" Target="https://www.tipranks.com/stocks/twtr/financials/income-statement" TargetMode="External"/><Relationship Id="rId4" Type="http://schemas.openxmlformats.org/officeDocument/2006/relationships/hyperlink" Target="https://companiesmarketcap.com/twitter/marketca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pranks.com/stocks/twtr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tipranks.com/stocks/twtr/financials/income-statement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Twitter/X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3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C8ACB2-37E3-A033-18EE-7B4866E1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/>
              <a:t>Data Set Overview </a:t>
            </a:r>
            <a:br>
              <a:rPr lang="en-US"/>
            </a:br>
            <a:r>
              <a:rPr lang="en-US"/>
              <a:t>(Source: Kaggle)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9B1DF8E-DF2B-5A1E-2E2A-85C3C6081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759029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033" y="507167"/>
            <a:ext cx="9431311" cy="855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92D050"/>
                </a:solidFill>
              </a:rPr>
              <a:t>References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https://www.cnn.com/2023/04/12/tech/elon-musk-bbc-interview-twitter-intl-hnk/index.html#:~:text=Elon%20Musk%20has%20laid%20off,the%20time%20of%20his%20acquisition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https://companiesmarketcap.com/twitter/marketcap/#:~:text=Market%20cap%3A%20%2441.09%20Billion,cap%20according%20to%20our%20data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https://companiesmarketcap.com/twitter/marketcap/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https://www.tipranks.com/stocks/twtr/financials/income-statement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https://www.tipranks.com/stocks/twtr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2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E973512-39C4-0ECF-7CDB-BC66247F1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</p:spPr>
        <p:txBody>
          <a:bodyPr/>
          <a:lstStyle/>
          <a:p>
            <a:r>
              <a:rPr lang="en-US"/>
              <a:t>Thanks for Listening!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245F7A5-DECA-2F39-341C-AAD6859E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273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168-B7DB-FD21-5BAA-100A8525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4997"/>
            <a:ext cx="9144000" cy="1143000"/>
          </a:xfrm>
        </p:spPr>
        <p:txBody>
          <a:bodyPr/>
          <a:lstStyle/>
          <a:p>
            <a:r>
              <a:rPr lang="en-US" dirty="0"/>
              <a:t>Twitter's transformation into 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9A9AF-05EA-781C-5F7C-293D3441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1999" y="1254177"/>
            <a:ext cx="4343400" cy="685800"/>
          </a:xfrm>
        </p:spPr>
        <p:txBody>
          <a:bodyPr/>
          <a:lstStyle/>
          <a:p>
            <a:r>
              <a:rPr lang="en-US" dirty="0"/>
              <a:t>Positive Consequences: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63FA5-7521-E220-9E8F-DE231233F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1999" y="1939977"/>
            <a:ext cx="4343400" cy="35814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Decentralization and Feature Experiments:</a:t>
            </a:r>
            <a:r>
              <a:rPr lang="en-US" sz="1800" dirty="0"/>
              <a:t> Moving towards a more decentralized model could attract developers and encourage faster innovation of new features.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Potential New Revenue Streams:</a:t>
            </a:r>
            <a:r>
              <a:rPr lang="en-US" sz="1800" dirty="0"/>
              <a:t> X's focus on payments and e-commerce could open up additional revenue opportunities beyond traditional advertising models.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Addressing Moderation:</a:t>
            </a:r>
            <a:r>
              <a:rPr lang="en-US" sz="1800" dirty="0"/>
              <a:t> Musk claims to have made progress in reducing hateful content and improving moderation, though the effectiveness of these changes is debated.</a:t>
            </a:r>
          </a:p>
          <a:p>
            <a:endParaRPr lang="en-US" sz="18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A4D4-928A-4449-9A77-818BF7B28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599" y="1254177"/>
            <a:ext cx="4343400" cy="685800"/>
          </a:xfrm>
        </p:spPr>
        <p:txBody>
          <a:bodyPr/>
          <a:lstStyle/>
          <a:p>
            <a:r>
              <a:rPr lang="en-US" dirty="0"/>
              <a:t>Negative Consequences: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7E5CB-93EC-8BFF-C6BB-F76107FB3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648" y="1939977"/>
            <a:ext cx="4343400" cy="35814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Loss of Trust:</a:t>
            </a:r>
            <a:r>
              <a:rPr lang="en-US" sz="1800" dirty="0"/>
              <a:t> The chaotic rollout, mass layoffs, and sudden policy changes have eroded trust among users and advertisers.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User Exodus:</a:t>
            </a:r>
            <a:r>
              <a:rPr lang="en-US" sz="1800" dirty="0"/>
              <a:t> The platform has reportedly seen a decline in active users and influential accounts, indicating dissatisfaction with the changes.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Advertiser Flight:</a:t>
            </a:r>
            <a:r>
              <a:rPr lang="en-US" sz="1800" dirty="0"/>
              <a:t> Major brands have paused or reduced advertising spending due to concerns about content and the platform's direction. This impacts X's core revenue stream.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Technical Issues:</a:t>
            </a:r>
            <a:r>
              <a:rPr lang="en-US" sz="1800" dirty="0"/>
              <a:t> Reports of increased glitches, feature errors, and slowdowns could be due to staffing reductions and rushed changes.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4360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E3AC-04BC-CD79-5CBA-09B8427D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799454"/>
            <a:ext cx="3122613" cy="182880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highlight>
                  <a:srgbClr val="FFFF00"/>
                </a:highlight>
              </a:rPr>
              <a:t>CEOs of Twitter in the Last 10 Years (2014-2024)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1FEB-8060-B5FB-E93A-B6A63FAE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786983"/>
            <a:ext cx="6400800" cy="56712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solidFill>
                  <a:schemeClr val="accent2"/>
                </a:solidFill>
              </a:rPr>
              <a:t>Dick Costolo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accent2"/>
                </a:solidFill>
              </a:rPr>
              <a:t>(again, as interim CEO) (June 2021 - November 2021):</a:t>
            </a:r>
          </a:p>
          <a:p>
            <a:pPr lvl="1">
              <a:buFont typeface="Courier New,monospace" pitchFamily="34" charset="0"/>
              <a:buChar char="o"/>
            </a:pPr>
            <a:r>
              <a:rPr lang="en-US" sz="1700" dirty="0"/>
              <a:t>Impact: Costolo's brief return as interim CEO didn't have a significant long-term impact on Twitter, as his tenure was relatively short.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Parag Agrawal (2021 - 2022):</a:t>
            </a:r>
          </a:p>
          <a:p>
            <a:pPr lvl="1">
              <a:buFont typeface="Courier New" pitchFamily="34" charset="0"/>
              <a:buChar char="o"/>
            </a:pPr>
            <a:r>
              <a:rPr lang="en-US" dirty="0"/>
              <a:t>Mixed: Focused on addressing misinformation and user safety, with limited impact on user growth and revenue.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chemeClr val="accent2"/>
                </a:solidFill>
              </a:rPr>
              <a:t>Elon Musk (2022 - 2023) &amp; X Corp. (Present):</a:t>
            </a:r>
          </a:p>
          <a:p>
            <a:pPr lvl="1">
              <a:buFont typeface="Courier New" pitchFamily="34" charset="0"/>
              <a:buChar char="o"/>
            </a:pPr>
            <a:r>
              <a:rPr lang="en-US" dirty="0"/>
              <a:t>Significant Change: Twitter became private under Musk's leadership and later merged with X Holdings, becoming X Corp. in April 2023.</a:t>
            </a:r>
          </a:p>
          <a:p>
            <a:pPr lvl="1">
              <a:buFont typeface="Courier New" pitchFamily="34" charset="0"/>
              <a:buChar char="o"/>
            </a:pPr>
            <a:r>
              <a:rPr lang="en-US" dirty="0"/>
              <a:t>Uncertain: The long-term impact of this shift and Musk's vision for the platform are yet to be seen. Current information on user numbers and financials is limited due to the private ownership.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F8928-9B13-EBD6-C965-6F2342598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eo management line icon concept sign outline Vector Image">
            <a:extLst>
              <a:ext uri="{FF2B5EF4-FFF2-40B4-BE49-F238E27FC236}">
                <a16:creationId xmlns:a16="http://schemas.microsoft.com/office/drawing/2014/main" id="{EDAD3740-ADA9-2A57-7BF6-29596F4C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874" y="3110045"/>
            <a:ext cx="2575303" cy="27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2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CF8D-2614-993F-F1D1-40822222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Growth over the past 10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9160-885B-322A-D524-B1BCC5C2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Growth:</a:t>
            </a:r>
            <a:r>
              <a:rPr lang="en-US" dirty="0"/>
              <a:t> Starting from 255 million in 2014, the user base shows a steady increase, reaching 386 million by 2023. This reflects a consistent but relatively modest growth in the platform's user base over the period.</a:t>
            </a:r>
          </a:p>
          <a:p>
            <a:r>
              <a:rPr lang="en-US" dirty="0">
                <a:solidFill>
                  <a:schemeClr val="accent2"/>
                </a:solidFill>
              </a:rPr>
              <a:t>Revenue Growth: </a:t>
            </a:r>
            <a:r>
              <a:rPr lang="en-US" dirty="0"/>
              <a:t>Revenue begins at $1.4 billion in 2014 and grows to $4.8 billion by 2023. This trend indicates a healthy increase in Twitter's revenue, suggesting improvements in monetization strategies and possibly expanding advertising and partnership revenues.</a:t>
            </a:r>
          </a:p>
          <a:p>
            <a:r>
              <a:rPr lang="en-US" dirty="0">
                <a:solidFill>
                  <a:schemeClr val="accent2"/>
                </a:solidFill>
              </a:rPr>
              <a:t>Stock Value:</a:t>
            </a:r>
            <a:r>
              <a:rPr lang="en-US" dirty="0"/>
              <a:t> The stock value experiences more volatility compared to the other metrics, with significant fluctuations throughout the decade. It starts at $38, peaks at $60, and settles at $52 by the end of the period. This volatility could reflect market reactions to Twitter's performance, changes in leadership, or broader economic conditions.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070D-F288-1DB5-EE36-1BC4B379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>
                <a:highlight>
                  <a:srgbClr val="FFFF00"/>
                </a:highlight>
              </a:rPr>
              <a:t>Twitter Performance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CAB0C96-9A6F-5630-9545-C36234DFD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3403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611AC1-BE44-AD7F-62CC-8AE923492BF6}"/>
              </a:ext>
            </a:extLst>
          </p:cNvPr>
          <p:cNvSpPr txBox="1"/>
          <p:nvPr/>
        </p:nvSpPr>
        <p:spPr>
          <a:xfrm>
            <a:off x="3385038" y="5714999"/>
            <a:ext cx="10743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7"/>
              </a:rPr>
              <a:t>Link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25A6B-B087-BF6F-47A5-E95DE1AF1D81}"/>
              </a:ext>
            </a:extLst>
          </p:cNvPr>
          <p:cNvSpPr txBox="1"/>
          <p:nvPr/>
        </p:nvSpPr>
        <p:spPr>
          <a:xfrm>
            <a:off x="7627327" y="5693019"/>
            <a:ext cx="747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8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5810-5E23-2B3A-B712-7A13CE41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161081"/>
            <a:ext cx="3445494" cy="1828800"/>
          </a:xfrm>
        </p:spPr>
        <p:txBody>
          <a:bodyPr>
            <a:normAutofit fontScale="90000"/>
          </a:bodyPr>
          <a:lstStyle/>
          <a:p>
            <a:r>
              <a:rPr lang="en-US">
                <a:highlight>
                  <a:srgbClr val="FFFF00"/>
                </a:highlight>
              </a:rPr>
              <a:t>CEOs of Twitter in the Last 10 Years (2014-2024)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CD04-6822-5578-3368-CB9395F3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Dick Costolo (2010 - July 2015):</a:t>
            </a:r>
          </a:p>
          <a:p>
            <a:pPr lvl="1">
              <a:lnSpc>
                <a:spcPct val="70000"/>
              </a:lnSpc>
              <a:buFont typeface="Courier New" pitchFamily="34" charset="0"/>
              <a:buChar char="o"/>
            </a:pPr>
            <a:r>
              <a:rPr lang="en-US"/>
              <a:t>Positive: Oversaw Twitter's IPO in 2013, marking a significant milestone for the company.</a:t>
            </a:r>
          </a:p>
          <a:p>
            <a:pPr lvl="1">
              <a:lnSpc>
                <a:spcPct val="70000"/>
              </a:lnSpc>
              <a:buFont typeface="Courier New" pitchFamily="34" charset="0"/>
              <a:buChar char="o"/>
            </a:pPr>
            <a:r>
              <a:rPr lang="en-US"/>
              <a:t>Neutral: User growth remained steady, with the platform establishing itself as a major news source.</a:t>
            </a:r>
          </a:p>
          <a:p>
            <a:pPr lvl="1">
              <a:lnSpc>
                <a:spcPct val="70000"/>
              </a:lnSpc>
              <a:buFont typeface="Courier New" pitchFamily="34" charset="0"/>
              <a:buChar char="o"/>
            </a:pPr>
            <a:r>
              <a:rPr lang="en-US"/>
              <a:t>Negative: Faced criticism for handling of harassment and abuse issues.</a:t>
            </a:r>
          </a:p>
          <a:p>
            <a:pPr lvl="1">
              <a:buFont typeface="Courier New" pitchFamily="34" charset="0"/>
              <a:buChar char="o"/>
            </a:pP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Jack Dorsey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(Interim CEO in 2015, and then from July 2015 - October 2015, and again from July 2017 - November 2021):</a:t>
            </a:r>
          </a:p>
          <a:p>
            <a:pPr lvl="1">
              <a:lnSpc>
                <a:spcPct val="70000"/>
              </a:lnSpc>
              <a:buFont typeface="Courier New" pitchFamily="34" charset="0"/>
              <a:buChar char="o"/>
            </a:pPr>
            <a:r>
              <a:rPr lang="en-US"/>
              <a:t>Positive: Re-energized the platform with features like live video (Periscope) and increased character limit (280).</a:t>
            </a:r>
          </a:p>
          <a:p>
            <a:pPr lvl="1">
              <a:lnSpc>
                <a:spcPct val="70000"/>
              </a:lnSpc>
              <a:buFont typeface="Courier New" pitchFamily="34" charset="0"/>
              <a:buChar char="o"/>
            </a:pPr>
            <a:r>
              <a:rPr lang="en-US"/>
              <a:t>Neutral: User growth remained stable, but revenue growth slowed down.</a:t>
            </a:r>
          </a:p>
          <a:p>
            <a:pPr lvl="1">
              <a:lnSpc>
                <a:spcPct val="70000"/>
              </a:lnSpc>
              <a:buFont typeface="Courier New" pitchFamily="34" charset="0"/>
              <a:buChar char="o"/>
            </a:pPr>
            <a:r>
              <a:rPr lang="en-US"/>
              <a:t>Negative: Continued issues with harassment and misinformation.</a:t>
            </a:r>
          </a:p>
          <a:p>
            <a:pPr lvl="1">
              <a:buFont typeface="Courier New" pitchFamily="34" charset="0"/>
              <a:buChar char="o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6F5D5-EDFF-AC9A-1CA7-A5C68301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eo Lead Stock Vector Illustration and Royalty Free Ceo Lead Clipart">
            <a:extLst>
              <a:ext uri="{FF2B5EF4-FFF2-40B4-BE49-F238E27FC236}">
                <a16:creationId xmlns:a16="http://schemas.microsoft.com/office/drawing/2014/main" id="{47DA3DA2-350E-7796-B14F-059A3904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875" y="342641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ABED-4B75-ACA6-5C1D-147F8501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Twitter's transformation into X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4137-5808-75AC-2424-9847C226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User Retention and Growth: </a:t>
            </a:r>
            <a:r>
              <a:rPr lang="en-US"/>
              <a:t>If X fails to attract new users or retain those who feel alienated, the platform's reach and influence may diminish.</a:t>
            </a:r>
          </a:p>
          <a:p>
            <a:r>
              <a:rPr lang="en-US">
                <a:solidFill>
                  <a:schemeClr val="accent2"/>
                </a:solidFill>
              </a:rPr>
              <a:t>Regulation and Scrutiny:</a:t>
            </a:r>
            <a:r>
              <a:rPr lang="en-US"/>
              <a:t> X may face increased regulatory pressure and scrutiny due to shifting policies and concerns about data privacy.</a:t>
            </a:r>
          </a:p>
          <a:p>
            <a:r>
              <a:rPr lang="en-US">
                <a:solidFill>
                  <a:schemeClr val="accent2"/>
                </a:solidFill>
              </a:rPr>
              <a:t>Competitors:</a:t>
            </a:r>
            <a:r>
              <a:rPr lang="en-US"/>
              <a:t> The instability following the change has provided an opening for competitors and alternative platforms to establish themselves.</a:t>
            </a:r>
          </a:p>
          <a:p>
            <a:r>
              <a:rPr lang="en-US"/>
              <a:t>Overall, the transformation to X has been a highly disruptive and risky move. While potential benefits exist, the platform faces significant challenges in stabilizing, building trust, and finding new sources of revenue.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BBA11-F92E-A7B3-4ACF-8B8197537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transformation to X is very recent, and long-term consequences remain unknown. Here are factors to consider:</a:t>
            </a:r>
          </a:p>
        </p:txBody>
      </p:sp>
    </p:spTree>
    <p:extLst>
      <p:ext uri="{BB962C8B-B14F-4D97-AF65-F5344CB8AC3E}">
        <p14:creationId xmlns:p14="http://schemas.microsoft.com/office/powerpoint/2010/main" val="278161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Background of Twitter/X</a:t>
            </a:r>
            <a:endParaRPr/>
          </a:p>
          <a:p>
            <a:r>
              <a:rPr lang="en-US"/>
              <a:t>Twitter Over the Last 10 Years</a:t>
            </a:r>
          </a:p>
          <a:p>
            <a:r>
              <a:rPr lang="en-US"/>
              <a:t>BI &amp; Analytics Systems</a:t>
            </a:r>
          </a:p>
          <a:p>
            <a:r>
              <a:rPr lang="en-US"/>
              <a:t>Related Case Studies</a:t>
            </a:r>
          </a:p>
          <a:p>
            <a:r>
              <a:rPr lang="en-US"/>
              <a:t>Dataset Overview </a:t>
            </a:r>
          </a:p>
          <a:p>
            <a:endParaRPr lang="en-US"/>
          </a:p>
        </p:txBody>
      </p:sp>
      <p:pic>
        <p:nvPicPr>
          <p:cNvPr id="3" name="Picture 2" descr="Brands Are Still Mostly Ignoring Twitter's New Name X">
            <a:extLst>
              <a:ext uri="{FF2B5EF4-FFF2-40B4-BE49-F238E27FC236}">
                <a16:creationId xmlns:a16="http://schemas.microsoft.com/office/drawing/2014/main" id="{D64FC70A-C307-E94B-22DF-A415CA9D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606" y="1462553"/>
            <a:ext cx="5488640" cy="36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of Twitter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Twitter, now known as X was created in 2006 by Jack Dorsey, Noah Glass, Biz Stone and Evan Williams</a:t>
            </a:r>
            <a:endParaRPr/>
          </a:p>
          <a:p>
            <a:r>
              <a:rPr lang="en-US"/>
              <a:t>Social Media Company with primary product being a Social Media Platform Twitter</a:t>
            </a:r>
          </a:p>
          <a:p>
            <a:pPr lvl="1"/>
            <a:r>
              <a:rPr lang="en-US"/>
              <a:t>Allows for users to “tweet” social media posts up to 280 characters</a:t>
            </a:r>
          </a:p>
          <a:p>
            <a:pPr lvl="1"/>
            <a:r>
              <a:rPr lang="en-US"/>
              <a:t>Many companies use Twitter/X as a Digital Marketing Tool as well.</a:t>
            </a:r>
            <a:endParaRPr/>
          </a:p>
          <a:p>
            <a:r>
              <a:rPr lang="en-US"/>
              <a:t>Recently rebranded as X after company was bought out by Elon Musk for $44 Billion</a:t>
            </a:r>
          </a:p>
          <a:p>
            <a:pPr lvl="1"/>
            <a:r>
              <a:rPr lang="en-US"/>
              <a:t>Made company privately owned</a:t>
            </a:r>
          </a:p>
          <a:p>
            <a:r>
              <a:rPr lang="en-US"/>
              <a:t>Headquartered in San Francisco, California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ED923-5AE6-23C6-5AD4-997E5599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926" y="1989329"/>
            <a:ext cx="4843045" cy="28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57C5E-C6B7-7D21-96BE-B6825E291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A8D2-B3E1-5F6B-23DE-8B1B19E8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of Twitter Continued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909A-22AB-7D1F-79F0-7FC3404A2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After Elon Musk took over, he laid off 80% of the staff, leaving the company with 1,500 Full time employees</a:t>
            </a:r>
          </a:p>
          <a:p>
            <a:r>
              <a:rPr lang="en-US"/>
              <a:t>Has a market cap of $41.09 Billion making it the  468</a:t>
            </a:r>
            <a:r>
              <a:rPr lang="en-US" baseline="30000"/>
              <a:t>th</a:t>
            </a:r>
            <a:r>
              <a:rPr lang="en-US"/>
              <a:t> most valuable company in the world </a:t>
            </a:r>
          </a:p>
          <a:p>
            <a:r>
              <a:rPr lang="en-US"/>
              <a:t>Largest markets in United States, Germany, and the United Kingdom</a:t>
            </a:r>
          </a:p>
          <a:p>
            <a:r>
              <a:rPr lang="en-US"/>
              <a:t>Most employees are engineers, ensuring the platform is working smoothly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9037E-7FA9-0297-0D0E-FA187B4B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45" y="2395017"/>
            <a:ext cx="5470356" cy="30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2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092C-CAA3-E4AA-C42A-70A19F3A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 Over Last 10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0CC9-E439-0ADD-8E78-B0D80B435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51668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Growth and Evolution:</a:t>
            </a:r>
          </a:p>
          <a:p>
            <a:r>
              <a:rPr lang="en-US" b="1">
                <a:solidFill>
                  <a:schemeClr val="accent2"/>
                </a:solidFill>
                <a:ea typeface="+mn-lt"/>
                <a:cs typeface="+mn-lt"/>
              </a:rPr>
              <a:t>User Base:</a:t>
            </a:r>
            <a:r>
              <a:rPr lang="en-US">
                <a:ea typeface="+mn-lt"/>
                <a:cs typeface="+mn-lt"/>
              </a:rPr>
              <a:t> While the platform boasts over 335 million monthly active users as of 2024, user growth has plateaued in recent years.</a:t>
            </a:r>
            <a:endParaRPr lang="en-US"/>
          </a:p>
          <a:p>
            <a:r>
              <a:rPr lang="en-US" b="1">
                <a:solidFill>
                  <a:schemeClr val="accent2"/>
                </a:solidFill>
                <a:ea typeface="+mn-lt"/>
                <a:cs typeface="+mn-lt"/>
              </a:rPr>
              <a:t>Character Limit:</a:t>
            </a:r>
            <a:r>
              <a:rPr lang="en-US">
                <a:ea typeface="+mn-lt"/>
                <a:cs typeface="+mn-lt"/>
              </a:rPr>
              <a:t> The iconic 140-character limit was doubled to 280 in 2017, offering users more space to express themselves.</a:t>
            </a:r>
            <a:endParaRPr lang="en-US"/>
          </a:p>
          <a:p>
            <a:r>
              <a:rPr lang="en-US" b="1">
                <a:solidFill>
                  <a:schemeClr val="accent2"/>
                </a:solidFill>
                <a:ea typeface="+mn-lt"/>
                <a:cs typeface="+mn-lt"/>
              </a:rPr>
              <a:t>Features:</a:t>
            </a:r>
            <a:r>
              <a:rPr lang="en-US">
                <a:ea typeface="+mn-lt"/>
                <a:cs typeface="+mn-lt"/>
              </a:rPr>
              <a:t> New features like live-streaming (Periscope acquisition in 2015), polls, and threaded tweets have been introduced, fostering more interactive and engaging content.</a:t>
            </a:r>
            <a:endParaRPr lang="en-US"/>
          </a:p>
          <a:p>
            <a:r>
              <a:rPr lang="en-US" b="1">
                <a:solidFill>
                  <a:schemeClr val="accent2"/>
                </a:solidFill>
                <a:ea typeface="+mn-lt"/>
                <a:cs typeface="+mn-lt"/>
              </a:rPr>
              <a:t>Revenue: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Revenue has grown from $1.4 Billion to $4.8 Billion from 2014-2023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BE7A1-E775-DA28-FC58-90E611A37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Challenges and Shifts:</a:t>
            </a:r>
          </a:p>
          <a:p>
            <a:r>
              <a:rPr lang="en-US" b="1">
                <a:solidFill>
                  <a:schemeClr val="accent2"/>
                </a:solidFill>
              </a:rPr>
              <a:t>Monetization:</a:t>
            </a:r>
            <a:r>
              <a:rPr lang="en-US"/>
              <a:t> Advertising revenue has faced challenges in recent years, while efforts in subscription and data licensing haven't fully compensated.</a:t>
            </a:r>
          </a:p>
          <a:p>
            <a:r>
              <a:rPr lang="en-US" b="1">
                <a:solidFill>
                  <a:schemeClr val="accent2"/>
                </a:solidFill>
              </a:rPr>
              <a:t>Content Moderation:</a:t>
            </a:r>
            <a:r>
              <a:rPr lang="en-US"/>
              <a:t> Issues like misinformation and online abuse have necessitated ongoing efforts to improve content moderation and user safety.</a:t>
            </a:r>
          </a:p>
          <a:p>
            <a:r>
              <a:rPr lang="en-US" b="1">
                <a:solidFill>
                  <a:schemeClr val="accent2"/>
                </a:solidFill>
              </a:rPr>
              <a:t>Shifting Landscape:</a:t>
            </a:r>
            <a:r>
              <a:rPr lang="en-US"/>
              <a:t> The rise of other social media platforms, particularly those emphasizing visual content, has presented ongoing competition.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 &amp; Analytics Systems</a:t>
            </a: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77CDD128-08AD-64CB-2083-D8E622D8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chemeClr val="accent2"/>
                </a:solidFill>
                <a:ea typeface="+mn-lt"/>
                <a:cs typeface="+mn-lt"/>
              </a:rPr>
              <a:t>MS Excel Usage: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Twitter (X)  does not rely heavily on excel </a:t>
            </a:r>
            <a:endParaRPr lang="en-US"/>
          </a:p>
          <a:p>
            <a:r>
              <a:rPr lang="en-US" sz="2400" b="1">
                <a:solidFill>
                  <a:schemeClr val="accent2"/>
                </a:solidFill>
                <a:ea typeface="+mn-lt"/>
                <a:cs typeface="+mn-lt"/>
              </a:rPr>
              <a:t>Data Warehouses:</a:t>
            </a:r>
            <a:r>
              <a:rPr lang="en-US">
                <a:ea typeface="+mn-lt"/>
                <a:cs typeface="+mn-lt"/>
              </a:rPr>
              <a:t> Twitter (X) utilizes data warehouses to store and manage their vast amount of data efficiently. They use</a:t>
            </a:r>
            <a:r>
              <a:rPr lang="en-US">
                <a:solidFill>
                  <a:srgbClr val="D9D9D9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</a:t>
            </a:r>
            <a:r>
              <a:rPr lang="en-US">
                <a:ea typeface="+mn-lt"/>
                <a:cs typeface="+mn-lt"/>
              </a:rPr>
              <a:t>adoop, HDFS.</a:t>
            </a:r>
          </a:p>
          <a:p>
            <a:r>
              <a:rPr lang="en-US" sz="2400" b="1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Integrated Information Systems (IS):</a:t>
            </a:r>
            <a:r>
              <a:rPr lang="en-US">
                <a:ea typeface="+mn-lt"/>
                <a:cs typeface="+mn-lt"/>
              </a:rPr>
              <a:t> Twitter (X) leverages seamless and integrated IS to streamline their reporting and analytics processes, integrating data from various sources.(Gizzard, T-Bird, T-Flock, Snowflake,  FlockDB , MySQL)</a:t>
            </a:r>
            <a:endParaRPr lang="en-US"/>
          </a:p>
          <a:p>
            <a:r>
              <a:rPr lang="en-US" sz="2400" b="1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BI Team:</a:t>
            </a:r>
            <a:r>
              <a:rPr lang="en-US">
                <a:ea typeface="+mn-lt"/>
                <a:cs typeface="+mn-lt"/>
              </a:rPr>
              <a:t> Twitter (X) they have a dedicated BI team responsible for developing and maintaining their reporting and analytics systems.</a:t>
            </a:r>
          </a:p>
          <a:p>
            <a:pPr lvl="1">
              <a:buFont typeface="Courier New" pitchFamily="34" charset="0"/>
              <a:buChar char="o"/>
            </a:pPr>
            <a:r>
              <a:rPr lang="en-US"/>
              <a:t>Primarily use Hadoop for analytics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033" y="507167"/>
            <a:ext cx="9431311" cy="855689"/>
          </a:xfrm>
        </p:spPr>
        <p:txBody>
          <a:bodyPr>
            <a:normAutofit fontScale="90000"/>
          </a:bodyPr>
          <a:lstStyle/>
          <a:p>
            <a:endParaRPr lang="en-US">
              <a:solidFill>
                <a:srgbClr val="92D050"/>
              </a:solidFill>
            </a:endParaRPr>
          </a:p>
          <a:p>
            <a:r>
              <a:rPr lang="en-US" sz="3800"/>
              <a:t>BI &amp; Analytics Systems Continued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BI Tool/Reporting System: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Twitter (X) specific BI tools and reporting systems tailored to their needs and scale. Examples could include Tableau, Looker, or custom-built solutions.</a:t>
            </a:r>
            <a:endParaRPr lang="en-US"/>
          </a:p>
          <a:p>
            <a:r>
              <a:rPr lang="en-US" sz="2400" b="1" dirty="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In-house vs. Purchased System:</a:t>
            </a:r>
            <a:r>
              <a:rPr lang="en-US" dirty="0">
                <a:ea typeface="+mn-lt"/>
                <a:cs typeface="+mn-lt"/>
              </a:rPr>
              <a:t> Twitter (X) uses Ambrose for BI and to create data visualizations. X Views is a customer facing BI tool that can give insights to  accounts on their impressions and reach. </a:t>
            </a:r>
          </a:p>
          <a:p>
            <a:r>
              <a:rPr lang="en-US" sz="2400" b="1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BI Maturity Model:</a:t>
            </a:r>
            <a:r>
              <a:rPr lang="en-US" sz="24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Twitter (X) is likely positioned at an advanced stage on the BI maturity model, possibly at the "Analytical Competency" or "Advanced Analytics" stage.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77" y="457200"/>
            <a:ext cx="10222523" cy="920261"/>
          </a:xfrm>
        </p:spPr>
        <p:txBody>
          <a:bodyPr/>
          <a:lstStyle/>
          <a:p>
            <a:r>
              <a:rPr lang="en-US"/>
              <a:t>Case: Starbucks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C6CD60-6449-76D3-1571-8BD2C10D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471" y="2215877"/>
            <a:ext cx="3358660" cy="24369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DFB85-5E71-9CD7-BC3B-E474EE0E2450}"/>
              </a:ext>
            </a:extLst>
          </p:cNvPr>
          <p:cNvSpPr txBox="1"/>
          <p:nvPr/>
        </p:nvSpPr>
        <p:spPr>
          <a:xfrm>
            <a:off x="443409" y="1456247"/>
            <a:ext cx="7584830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en-US" sz="2400" b="1">
                <a:solidFill>
                  <a:schemeClr val="accent2"/>
                </a:solidFill>
                <a:latin typeface="Arial"/>
                <a:cs typeface="Arial"/>
              </a:rPr>
              <a:t>Scenario</a:t>
            </a:r>
            <a:r>
              <a:rPr lang="en-US" sz="2400">
                <a:solidFill>
                  <a:schemeClr val="accent2"/>
                </a:solidFill>
                <a:latin typeface="Arial"/>
                <a:cs typeface="Arial"/>
              </a:rPr>
              <a:t>:</a:t>
            </a:r>
            <a:r>
              <a:rPr lang="en-US" sz="2000">
                <a:latin typeface="Arial"/>
                <a:cs typeface="Arial"/>
              </a:rPr>
              <a:t> Starbucks, the global coffee giant, leverages BI to enhance its marketing, sales, and business decisions.</a:t>
            </a:r>
          </a:p>
          <a:p>
            <a:pPr marL="228600" indent="-228600"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r>
              <a:rPr lang="en-US" sz="2400" b="1">
                <a:latin typeface="Arial"/>
                <a:cs typeface="Arial"/>
              </a:rPr>
              <a:t> </a:t>
            </a:r>
            <a:r>
              <a:rPr lang="en-US" sz="2400" b="1">
                <a:solidFill>
                  <a:srgbClr val="FFFFFF"/>
                </a:solidFill>
                <a:latin typeface="Arial"/>
                <a:cs typeface="Arial"/>
              </a:rPr>
              <a:t>  </a:t>
            </a:r>
            <a:r>
              <a:rPr lang="en-US" sz="2400" b="1">
                <a:solidFill>
                  <a:schemeClr val="accent2"/>
                </a:solidFill>
                <a:latin typeface="Arial"/>
                <a:cs typeface="Arial"/>
              </a:rPr>
              <a:t>Approach:</a:t>
            </a:r>
            <a:br>
              <a:rPr lang="en-US" sz="2400" b="1">
                <a:latin typeface="Arial"/>
                <a:cs typeface="Arial"/>
              </a:rPr>
            </a:br>
            <a:endParaRPr lang="en-US" sz="2400" b="1">
              <a:solidFill>
                <a:schemeClr val="accent2"/>
              </a:solidFill>
              <a:latin typeface="Arial"/>
              <a:cs typeface="Arial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>
                <a:latin typeface="Arial"/>
                <a:cs typeface="Arial"/>
              </a:rPr>
              <a:t>Through its popular </a:t>
            </a:r>
            <a:r>
              <a:rPr lang="en-US" sz="2000" b="1">
                <a:latin typeface="Arial"/>
                <a:cs typeface="Arial"/>
              </a:rPr>
              <a:t>loyalty card program</a:t>
            </a:r>
            <a:r>
              <a:rPr lang="en-US" sz="2000">
                <a:latin typeface="Arial"/>
                <a:cs typeface="Arial"/>
              </a:rPr>
              <a:t> and mobile application, Starbucks collects individual purchase data from millions of customers.</a:t>
            </a:r>
          </a:p>
          <a:p>
            <a:pPr marL="0" lvl="1"/>
            <a:endParaRPr lang="en-US" sz="2000">
              <a:latin typeface="Arial"/>
              <a:cs typeface="Arial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>
                <a:latin typeface="Arial"/>
                <a:cs typeface="Arial"/>
              </a:rPr>
              <a:t>Using this information and BI tools, the company predicts purchases and sends personalized offers to customers via their app and email.</a:t>
            </a:r>
            <a:br>
              <a:rPr lang="en-US" sz="2000">
                <a:latin typeface="Arial"/>
                <a:cs typeface="Arial"/>
              </a:rPr>
            </a:br>
            <a:endParaRPr lang="en-US" sz="2000">
              <a:latin typeface="Arial"/>
              <a:cs typeface="Arial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>
                <a:latin typeface="Arial"/>
                <a:cs typeface="Arial"/>
              </a:rPr>
              <a:t>Starbucks encourages existing customers to visit its stores more frequently, thereby increasing sales volumes.</a:t>
            </a:r>
          </a:p>
          <a:p>
            <a:pPr marL="228600" lvl="1" indent="-228600">
              <a:buFont typeface=""/>
              <a:buChar char="•"/>
            </a:pP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0210800" cy="838200"/>
          </a:xfrm>
        </p:spPr>
        <p:txBody>
          <a:bodyPr/>
          <a:lstStyle/>
          <a:p>
            <a:r>
              <a:rPr lang="en-US"/>
              <a:t>Case: Netflix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AD7F71-71B1-F2B4-929A-8C1F33BA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7377" y="2181225"/>
            <a:ext cx="3815861" cy="274173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B3EE0-9704-ED7A-6F39-73AFF0DDEF01}"/>
              </a:ext>
            </a:extLst>
          </p:cNvPr>
          <p:cNvSpPr txBox="1"/>
          <p:nvPr/>
        </p:nvSpPr>
        <p:spPr>
          <a:xfrm>
            <a:off x="457200" y="1453661"/>
            <a:ext cx="721762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400" b="1">
                <a:solidFill>
                  <a:schemeClr val="accent2"/>
                </a:solidFill>
                <a:latin typeface="Arial"/>
                <a:cs typeface="Arial"/>
              </a:rPr>
              <a:t>Scenario</a:t>
            </a:r>
            <a:r>
              <a:rPr lang="en-US" sz="2400">
                <a:solidFill>
                  <a:schemeClr val="accent2"/>
                </a:solidFill>
                <a:latin typeface="Arial"/>
                <a:cs typeface="Arial"/>
              </a:rPr>
              <a:t>:</a:t>
            </a:r>
            <a:r>
              <a:rPr lang="en-US" sz="2000">
                <a:latin typeface="Arial"/>
                <a:cs typeface="Arial"/>
              </a:rPr>
              <a:t> Netflix, the online entertainment company, capitalizes on its massive subscriber base (148 million) to gain a BI advantage.</a:t>
            </a:r>
            <a:br>
              <a:rPr lang="en-US" sz="2000">
                <a:latin typeface="Arial"/>
                <a:cs typeface="Arial"/>
              </a:rPr>
            </a:br>
            <a:endParaRPr lang="en-US" sz="2000">
              <a:latin typeface="Arial"/>
              <a:cs typeface="Arial"/>
            </a:endParaRPr>
          </a:p>
          <a:p>
            <a:r>
              <a:rPr lang="en-US" sz="2000" b="1">
                <a:latin typeface="Arial"/>
                <a:cs typeface="Arial"/>
              </a:rPr>
              <a:t>    </a:t>
            </a:r>
            <a:r>
              <a:rPr lang="en-US" sz="2400" b="1">
                <a:solidFill>
                  <a:schemeClr val="accent2"/>
                </a:solidFill>
                <a:latin typeface="Arial"/>
                <a:cs typeface="Arial"/>
              </a:rPr>
              <a:t>Approach</a:t>
            </a:r>
            <a:r>
              <a:rPr lang="en-US" sz="2400">
                <a:latin typeface="Arial"/>
                <a:cs typeface="Arial"/>
              </a:rPr>
              <a:t>:</a:t>
            </a:r>
            <a:br>
              <a:rPr lang="en-US" sz="2400">
                <a:latin typeface="Arial"/>
                <a:cs typeface="Arial"/>
              </a:rPr>
            </a:br>
            <a:endParaRPr lang="en-US" sz="2400">
              <a:latin typeface="Arial"/>
              <a:cs typeface="Arial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>
                <a:latin typeface="Arial"/>
                <a:cs typeface="Arial"/>
              </a:rPr>
              <a:t>Netflix digitizes interactions with its 151 million subscribers, collecting data on user behavior and watching patterns.</a:t>
            </a:r>
            <a:br>
              <a:rPr lang="en-US" sz="2000">
                <a:latin typeface="Arial"/>
                <a:cs typeface="Arial"/>
              </a:rPr>
            </a:br>
            <a:endParaRPr lang="en-US" sz="2000">
              <a:latin typeface="Arial"/>
              <a:cs typeface="Arial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>
                <a:latin typeface="Arial"/>
                <a:cs typeface="Arial"/>
              </a:rPr>
              <a:t>The company uses data analytics to understand subscriber preferences and recommends customized movies and TV shows.</a:t>
            </a:r>
            <a:br>
              <a:rPr lang="en-US" sz="2000">
                <a:latin typeface="Arial"/>
                <a:cs typeface="Arial"/>
              </a:rPr>
            </a:br>
            <a:endParaRPr lang="en-US" sz="2000">
              <a:latin typeface="Arial"/>
              <a:cs typeface="Arial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>
                <a:latin typeface="Arial"/>
                <a:cs typeface="Arial"/>
              </a:rPr>
              <a:t>Around </a:t>
            </a:r>
            <a:r>
              <a:rPr lang="en-US" sz="2000" b="1">
                <a:latin typeface="Arial"/>
                <a:cs typeface="Arial"/>
              </a:rPr>
              <a:t>80%</a:t>
            </a:r>
            <a:r>
              <a:rPr lang="en-US" sz="2000">
                <a:latin typeface="Arial"/>
                <a:cs typeface="Arial"/>
              </a:rPr>
              <a:t> of viewer activity is triggered by personalized algorithmic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55A674EF163C46A5A395B2F0CA4431" ma:contentTypeVersion="15" ma:contentTypeDescription="Create a new document." ma:contentTypeScope="" ma:versionID="8ec2a363e25843744ee2db1a8440c9c8">
  <xsd:schema xmlns:xsd="http://www.w3.org/2001/XMLSchema" xmlns:xs="http://www.w3.org/2001/XMLSchema" xmlns:p="http://schemas.microsoft.com/office/2006/metadata/properties" xmlns:ns3="1f7f79d9-3bf5-46c7-9aec-74709fae6064" xmlns:ns4="a035d214-4904-4124-8cbd-b4b80491b63a" targetNamespace="http://schemas.microsoft.com/office/2006/metadata/properties" ma:root="true" ma:fieldsID="49ec059a6a7dd43161ffc5ce7ceec8bd" ns3:_="" ns4:_="">
    <xsd:import namespace="1f7f79d9-3bf5-46c7-9aec-74709fae6064"/>
    <xsd:import namespace="a035d214-4904-4124-8cbd-b4b80491b6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f79d9-3bf5-46c7-9aec-74709fae60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35d214-4904-4124-8cbd-b4b80491b6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7f79d9-3bf5-46c7-9aec-74709fae606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BC3E92-0EB0-4C5F-AA88-E498DE80D019}">
  <ds:schemaRefs>
    <ds:schemaRef ds:uri="1f7f79d9-3bf5-46c7-9aec-74709fae6064"/>
    <ds:schemaRef ds:uri="a035d214-4904-4124-8cbd-b4b80491b6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07CA20-2D21-448A-B48D-98F1E2D186F0}">
  <ds:schemaRefs>
    <ds:schemaRef ds:uri="1f7f79d9-3bf5-46c7-9aec-74709fae6064"/>
    <ds:schemaRef ds:uri="a035d214-4904-4124-8cbd-b4b80491b6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2DA321-73A9-4A13-BC8B-6C37589FE1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Application>Microsoft Office PowerPoint</Application>
  <PresentationFormat>Widescreen</PresentationFormat>
  <Slides>18</Slides>
  <Notes>0</Notes>
  <HiddenSlides>6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 Computer 16x9</vt:lpstr>
      <vt:lpstr>Twitter/X</vt:lpstr>
      <vt:lpstr>Agenda</vt:lpstr>
      <vt:lpstr>Background of Twitter</vt:lpstr>
      <vt:lpstr>Background of Twitter Continued</vt:lpstr>
      <vt:lpstr>Twitter Over Last 10 Years</vt:lpstr>
      <vt:lpstr>BI &amp; Analytics Systems</vt:lpstr>
      <vt:lpstr> BI &amp; Analytics Systems Continued</vt:lpstr>
      <vt:lpstr>Case: Starbucks</vt:lpstr>
      <vt:lpstr>Case: Netflix</vt:lpstr>
      <vt:lpstr>Data Set Overview  (Source: Kaggle)</vt:lpstr>
      <vt:lpstr>References</vt:lpstr>
      <vt:lpstr>Thanks for Listening!</vt:lpstr>
      <vt:lpstr>Twitter's transformation into X</vt:lpstr>
      <vt:lpstr>CEOs of Twitter in the Last 10 Years (2014-2024)</vt:lpstr>
      <vt:lpstr>Twitter Growth over the past 10 years</vt:lpstr>
      <vt:lpstr>Twitter Performance</vt:lpstr>
      <vt:lpstr>CEOs of Twitter in the Last 10 Years (2014-2024) </vt:lpstr>
      <vt:lpstr>Twitter's transformation into 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Anderson, Maxime</dc:creator>
  <cp:revision>27</cp:revision>
  <dcterms:created xsi:type="dcterms:W3CDTF">2024-02-26T16:07:51Z</dcterms:created>
  <dcterms:modified xsi:type="dcterms:W3CDTF">2024-12-20T19:00:02Z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0x0101009255A674EF163C46A5A395B2F0CA4431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