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2" r:id="rId1"/>
  </p:sldMasterIdLst>
  <p:notesMasterIdLst>
    <p:notesMasterId r:id="rId13"/>
  </p:notesMasterIdLst>
  <p:sldIdLst>
    <p:sldId id="256" r:id="rId2"/>
    <p:sldId id="257" r:id="rId3"/>
    <p:sldId id="258" r:id="rId4"/>
    <p:sldId id="263" r:id="rId5"/>
    <p:sldId id="264" r:id="rId6"/>
    <p:sldId id="277" r:id="rId7"/>
    <p:sldId id="278" r:id="rId8"/>
    <p:sldId id="274" r:id="rId9"/>
    <p:sldId id="275" r:id="rId10"/>
    <p:sldId id="276" r:id="rId11"/>
    <p:sldId id="262"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2B064-9455-473F-9D73-8E040A542286}" v="14" dt="2024-06-12T18:03:10.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6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40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47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28175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05151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413586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994405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75879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44531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362606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46946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11650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8507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8834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50009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452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03748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144660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6618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77035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7929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11832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2359237"/>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4" y="3020992"/>
            <a:ext cx="11277055" cy="7502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b="1" dirty="0">
                <a:latin typeface="Aptos" panose="020B0004020202020204" pitchFamily="34" charset="0"/>
              </a:rPr>
              <a:t>Amazon Sales Data Analysis</a:t>
            </a:r>
            <a:endParaRPr b="1" dirty="0">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426720"/>
            <a:ext cx="9779183" cy="10353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solidFill>
                  <a:schemeClr val="tx1"/>
                </a:solidFill>
                <a:latin typeface="Aptos" panose="020B0004020202020204" pitchFamily="34" charset="0"/>
              </a:rPr>
              <a:t>Summary</a:t>
            </a:r>
            <a:endParaRPr dirty="0">
              <a:solidFill>
                <a:schemeClr val="tx1"/>
              </a:solidFill>
              <a:latin typeface="Aptos" panose="020B0004020202020204" pitchFamily="34" charset="0"/>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latin typeface="Poppins"/>
                <a:ea typeface="Poppins"/>
                <a:cs typeface="Poppins"/>
                <a:sym typeface="Poppins"/>
              </a:rPr>
              <a:t>Fruits</a:t>
            </a:r>
            <a:r>
              <a:rPr lang="en-IN" sz="1800" dirty="0">
                <a:latin typeface="Poppins"/>
                <a:ea typeface="Poppins"/>
                <a:cs typeface="Poppins"/>
                <a:sym typeface="Poppins"/>
              </a:rPr>
              <a:t> has generated the least profit of all item types which is only </a:t>
            </a:r>
            <a:r>
              <a:rPr lang="en-IN" sz="1800" b="1" dirty="0">
                <a:latin typeface="Poppins"/>
                <a:ea typeface="Poppins"/>
                <a:cs typeface="Poppins"/>
                <a:sym typeface="Poppins"/>
              </a:rPr>
              <a:t>$120.50</a:t>
            </a:r>
            <a:r>
              <a:rPr lang="en-IN" sz="1800" dirty="0">
                <a:latin typeface="Poppins"/>
                <a:ea typeface="Poppins"/>
                <a:cs typeface="Poppins"/>
                <a:sym typeface="Poppins"/>
              </a:rPr>
              <a:t> thousands. It is advisable to understand the customer needs, adjust the price and analyse the local preference. </a:t>
            </a:r>
          </a:p>
          <a:p>
            <a:endParaRPr lang="en-IN" sz="1800" dirty="0">
              <a:latin typeface="Poppins"/>
              <a:ea typeface="Poppins"/>
              <a:cs typeface="Poppins"/>
              <a:sym typeface="Poppins"/>
            </a:endParaRPr>
          </a:p>
          <a:p>
            <a:pPr marL="342900" indent="-342900">
              <a:buFont typeface="Arial" panose="020B0604020202020204" pitchFamily="34" charset="0"/>
              <a:buChar char="•"/>
            </a:pPr>
            <a:r>
              <a:rPr lang="en-IN" sz="1800" b="1" dirty="0">
                <a:latin typeface="Poppins"/>
                <a:ea typeface="Poppins"/>
                <a:cs typeface="Poppins"/>
                <a:sym typeface="Poppins"/>
              </a:rPr>
              <a:t>North</a:t>
            </a:r>
            <a:r>
              <a:rPr lang="en-IN" sz="1800" dirty="0">
                <a:latin typeface="Poppins"/>
                <a:ea typeface="Poppins"/>
                <a:cs typeface="Poppins"/>
                <a:sym typeface="Poppins"/>
              </a:rPr>
              <a:t> </a:t>
            </a:r>
            <a:r>
              <a:rPr lang="en-IN" sz="1800" b="1" dirty="0">
                <a:latin typeface="Poppins"/>
                <a:ea typeface="Poppins"/>
                <a:cs typeface="Poppins"/>
                <a:sym typeface="Poppins"/>
              </a:rPr>
              <a:t>America</a:t>
            </a:r>
            <a:r>
              <a:rPr lang="en-IN" sz="1800" dirty="0">
                <a:latin typeface="Poppins"/>
                <a:ea typeface="Poppins"/>
                <a:cs typeface="Poppins"/>
                <a:sym typeface="Poppins"/>
              </a:rPr>
              <a:t> Region has generated the least profit by selling only </a:t>
            </a:r>
            <a:r>
              <a:rPr lang="en-IN" sz="1800" b="1" dirty="0">
                <a:latin typeface="Poppins"/>
                <a:ea typeface="Poppins"/>
                <a:cs typeface="Poppins"/>
                <a:sym typeface="Poppins"/>
              </a:rPr>
              <a:t>Personal</a:t>
            </a:r>
            <a:r>
              <a:rPr lang="en-IN" sz="1800" dirty="0">
                <a:latin typeface="Poppins"/>
                <a:ea typeface="Poppins"/>
                <a:cs typeface="Poppins"/>
                <a:sym typeface="Poppins"/>
              </a:rPr>
              <a:t> </a:t>
            </a:r>
            <a:r>
              <a:rPr lang="en-IN" sz="1800" b="1" dirty="0">
                <a:latin typeface="Poppins"/>
                <a:ea typeface="Poppins"/>
                <a:cs typeface="Poppins"/>
                <a:sym typeface="Poppins"/>
              </a:rPr>
              <a:t>Care</a:t>
            </a:r>
            <a:r>
              <a:rPr lang="en-IN" sz="1800" dirty="0">
                <a:latin typeface="Poppins"/>
                <a:ea typeface="Poppins"/>
                <a:cs typeface="Poppins"/>
                <a:sym typeface="Poppins"/>
              </a:rPr>
              <a:t> and </a:t>
            </a:r>
            <a:r>
              <a:rPr lang="en-IN" sz="1800" b="1" dirty="0">
                <a:latin typeface="Poppins"/>
                <a:ea typeface="Poppins"/>
                <a:cs typeface="Poppins"/>
                <a:sym typeface="Poppins"/>
              </a:rPr>
              <a:t>Household</a:t>
            </a:r>
            <a:r>
              <a:rPr lang="en-IN" sz="1800" dirty="0">
                <a:latin typeface="Poppins"/>
                <a:ea typeface="Poppins"/>
                <a:cs typeface="Poppins"/>
                <a:sym typeface="Poppins"/>
              </a:rPr>
              <a:t> </a:t>
            </a:r>
            <a:r>
              <a:rPr lang="en-IN" sz="1800" b="1" dirty="0">
                <a:latin typeface="Poppins"/>
                <a:ea typeface="Poppins"/>
                <a:cs typeface="Poppins"/>
                <a:sym typeface="Poppins"/>
              </a:rPr>
              <a:t>Items</a:t>
            </a:r>
            <a:r>
              <a:rPr lang="en-IN" sz="1800" dirty="0">
                <a:latin typeface="Poppins"/>
                <a:ea typeface="Poppins"/>
                <a:cs typeface="Poppins"/>
                <a:sym typeface="Poppins"/>
              </a:rPr>
              <a:t> through </a:t>
            </a:r>
            <a:r>
              <a:rPr lang="en-IN" sz="1800" b="1" dirty="0">
                <a:latin typeface="Poppins"/>
                <a:ea typeface="Poppins"/>
                <a:cs typeface="Poppins"/>
                <a:sym typeface="Poppins"/>
              </a:rPr>
              <a:t>Offline</a:t>
            </a:r>
            <a:r>
              <a:rPr lang="en-IN" sz="1800" dirty="0">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latin typeface="Poppins"/>
              <a:ea typeface="Poppins"/>
              <a:cs typeface="Poppins"/>
              <a:sym typeface="Poppins"/>
            </a:endParaRPr>
          </a:p>
          <a:p>
            <a:pPr marL="342900" indent="-342900">
              <a:buFont typeface="Arial" panose="020B0604020202020204" pitchFamily="34" charset="0"/>
              <a:buChar char="•"/>
            </a:pPr>
            <a:r>
              <a:rPr lang="en-IN" sz="1800" b="1" dirty="0">
                <a:latin typeface="Poppins"/>
                <a:ea typeface="Poppins"/>
                <a:cs typeface="Poppins"/>
                <a:sym typeface="Poppins"/>
              </a:rPr>
              <a:t>Meat</a:t>
            </a:r>
            <a:r>
              <a:rPr lang="en-IN" sz="1800" dirty="0">
                <a:latin typeface="Poppins"/>
                <a:ea typeface="Poppins"/>
                <a:cs typeface="Poppins"/>
                <a:sym typeface="Poppins"/>
              </a:rPr>
              <a:t> is the least sold item type with </a:t>
            </a:r>
            <a:r>
              <a:rPr lang="en-IN" sz="1800" b="1" dirty="0">
                <a:latin typeface="Poppins"/>
                <a:ea typeface="Poppins"/>
                <a:cs typeface="Poppins"/>
                <a:sym typeface="Poppins"/>
              </a:rPr>
              <a:t>11</a:t>
            </a:r>
            <a:r>
              <a:rPr lang="en-IN" sz="1800" dirty="0">
                <a:latin typeface="Poppins"/>
                <a:ea typeface="Poppins"/>
                <a:cs typeface="Poppins"/>
                <a:sym typeface="Poppins"/>
              </a:rPr>
              <a:t> </a:t>
            </a:r>
            <a:r>
              <a:rPr lang="en-IN" sz="1800" b="1" dirty="0">
                <a:latin typeface="Poppins"/>
                <a:ea typeface="Poppins"/>
                <a:cs typeface="Poppins"/>
                <a:sym typeface="Poppins"/>
              </a:rPr>
              <a:t>thousands</a:t>
            </a:r>
            <a:r>
              <a:rPr lang="en-IN" sz="1800" dirty="0">
                <a:latin typeface="Poppins"/>
                <a:ea typeface="Poppins"/>
                <a:cs typeface="Poppins"/>
                <a:sym typeface="Poppins"/>
              </a:rPr>
              <a:t> units sold in Australia and Oceania and Sub-Saharan Africa Region using only </a:t>
            </a:r>
            <a:r>
              <a:rPr lang="en-IN" sz="1800" b="1" dirty="0">
                <a:latin typeface="Poppins"/>
                <a:ea typeface="Poppins"/>
                <a:cs typeface="Poppins"/>
                <a:sym typeface="Poppins"/>
              </a:rPr>
              <a:t>Online</a:t>
            </a:r>
            <a:r>
              <a:rPr lang="en-IN" sz="1800" dirty="0">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latin typeface="Poppins"/>
              <a:ea typeface="Poppins"/>
              <a:cs typeface="Poppins"/>
              <a:sym typeface="Poppins"/>
            </a:endParaRPr>
          </a:p>
          <a:p>
            <a:pPr marL="342900" indent="-342900">
              <a:buFont typeface="Arial" panose="020B0604020202020204" pitchFamily="34" charset="0"/>
              <a:buChar char="•"/>
            </a:pPr>
            <a:r>
              <a:rPr lang="en-IN" sz="1800" b="1" dirty="0">
                <a:latin typeface="Poppins"/>
                <a:ea typeface="Poppins"/>
                <a:cs typeface="Poppins"/>
                <a:sym typeface="Poppins"/>
              </a:rPr>
              <a:t>Household</a:t>
            </a:r>
            <a:r>
              <a:rPr lang="en-IN" sz="1800" dirty="0">
                <a:latin typeface="Poppins"/>
                <a:ea typeface="Poppins"/>
                <a:cs typeface="Poppins"/>
                <a:sym typeface="Poppins"/>
              </a:rPr>
              <a:t> </a:t>
            </a:r>
            <a:r>
              <a:rPr lang="en-IN" sz="1800" b="1" dirty="0">
                <a:latin typeface="Poppins"/>
                <a:ea typeface="Poppins"/>
                <a:cs typeface="Poppins"/>
                <a:sym typeface="Poppins"/>
              </a:rPr>
              <a:t>Items</a:t>
            </a:r>
            <a:r>
              <a:rPr lang="en-IN" sz="1800" dirty="0">
                <a:latin typeface="Poppins"/>
                <a:ea typeface="Poppins"/>
                <a:cs typeface="Poppins"/>
                <a:sym typeface="Poppins"/>
              </a:rPr>
              <a:t> and </a:t>
            </a:r>
            <a:r>
              <a:rPr lang="en-IN" sz="1800" b="1" dirty="0">
                <a:latin typeface="Poppins"/>
                <a:ea typeface="Poppins"/>
                <a:cs typeface="Poppins"/>
                <a:sym typeface="Poppins"/>
              </a:rPr>
              <a:t>Cosmetic</a:t>
            </a:r>
            <a:r>
              <a:rPr lang="en-IN" sz="1800" dirty="0">
                <a:latin typeface="Poppins"/>
                <a:ea typeface="Poppins"/>
                <a:cs typeface="Poppins"/>
                <a:sym typeface="Poppins"/>
              </a:rPr>
              <a:t> </a:t>
            </a:r>
            <a:r>
              <a:rPr lang="en-IN" sz="1800" b="1" dirty="0">
                <a:latin typeface="Poppins"/>
                <a:ea typeface="Poppins"/>
                <a:cs typeface="Poppins"/>
                <a:sym typeface="Poppins"/>
              </a:rPr>
              <a:t>Products</a:t>
            </a:r>
            <a:r>
              <a:rPr lang="en-IN" sz="1800" dirty="0">
                <a:latin typeface="Poppins"/>
                <a:ea typeface="Poppins"/>
                <a:cs typeface="Poppins"/>
                <a:sym typeface="Poppins"/>
              </a:rPr>
              <a:t> are sold the most through </a:t>
            </a:r>
            <a:r>
              <a:rPr lang="en-IN" sz="1800" b="1" dirty="0">
                <a:latin typeface="Poppins"/>
                <a:ea typeface="Poppins"/>
                <a:cs typeface="Poppins"/>
                <a:sym typeface="Poppins"/>
              </a:rPr>
              <a:t>Offline</a:t>
            </a:r>
            <a:r>
              <a:rPr lang="en-IN" sz="1800" dirty="0">
                <a:latin typeface="Poppins"/>
                <a:ea typeface="Poppins"/>
                <a:cs typeface="Poppins"/>
                <a:sym typeface="Poppins"/>
              </a:rPr>
              <a:t> and </a:t>
            </a:r>
            <a:r>
              <a:rPr lang="en-IN" sz="1800" b="1" dirty="0">
                <a:latin typeface="Poppins"/>
                <a:ea typeface="Poppins"/>
                <a:cs typeface="Poppins"/>
                <a:sym typeface="Poppins"/>
              </a:rPr>
              <a:t>Online</a:t>
            </a:r>
            <a:r>
              <a:rPr lang="en-IN" sz="1800" dirty="0">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Tree>
    <p:extLst>
      <p:ext uri="{BB962C8B-B14F-4D97-AF65-F5344CB8AC3E}">
        <p14:creationId xmlns:p14="http://schemas.microsoft.com/office/powerpoint/2010/main" val="323123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439838" y="1088020"/>
            <a:ext cx="11053823" cy="7652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b="1" dirty="0">
                <a:latin typeface="Aptos" panose="020B0004020202020204" pitchFamily="34" charset="0"/>
              </a:rPr>
              <a:t>Objectives</a:t>
            </a:r>
            <a:endParaRPr b="1" dirty="0">
              <a:latin typeface="Aptos" panose="020B0004020202020204" pitchFamily="34" charset="0"/>
            </a:endParaRPr>
          </a:p>
        </p:txBody>
      </p:sp>
      <p:sp>
        <p:nvSpPr>
          <p:cNvPr id="6" name="Content Placeholder 5">
            <a:extLst>
              <a:ext uri="{FF2B5EF4-FFF2-40B4-BE49-F238E27FC236}">
                <a16:creationId xmlns:a16="http://schemas.microsoft.com/office/drawing/2014/main" id="{4A1DF7E9-8288-2F91-1534-F46F779EFD7A}"/>
              </a:ext>
            </a:extLst>
          </p:cNvPr>
          <p:cNvSpPr>
            <a:spLocks noGrp="1"/>
          </p:cNvSpPr>
          <p:nvPr>
            <p:ph idx="1"/>
          </p:nvPr>
        </p:nvSpPr>
        <p:spPr>
          <a:xfrm>
            <a:off x="1103312" y="2052919"/>
            <a:ext cx="10390349" cy="3230282"/>
          </a:xfrm>
        </p:spPr>
        <p:txBody>
          <a:bodyPr>
            <a:normAutofit lnSpcReduction="10000"/>
          </a:bodyPr>
          <a:lstStyle/>
          <a:p>
            <a:r>
              <a:rPr lang="en-US" dirty="0"/>
              <a:t>To calculate total sales, total profit, average profit margin and average unit price</a:t>
            </a:r>
          </a:p>
          <a:p>
            <a:r>
              <a:rPr lang="en-US" dirty="0"/>
              <a:t>To find which order priority gave highest sales</a:t>
            </a:r>
          </a:p>
          <a:p>
            <a:r>
              <a:rPr lang="en-US" dirty="0"/>
              <a:t>To find which is the bestseller Item type</a:t>
            </a:r>
          </a:p>
          <a:p>
            <a:r>
              <a:rPr lang="en-US" dirty="0"/>
              <a:t>To find which mode of channel generated maximum sales</a:t>
            </a:r>
          </a:p>
          <a:p>
            <a:r>
              <a:rPr lang="en-US" dirty="0"/>
              <a:t>To find yearly total sales</a:t>
            </a:r>
          </a:p>
          <a:p>
            <a:r>
              <a:rPr lang="en-US" dirty="0"/>
              <a:t>To find total sales and total profit by region</a:t>
            </a:r>
          </a:p>
          <a:p>
            <a:r>
              <a:rPr lang="en-US" dirty="0"/>
              <a:t>To find the number of units sold of a particular item type</a:t>
            </a: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b="1" dirty="0">
                <a:latin typeface="Aptos" panose="020B0004020202020204" pitchFamily="34" charset="0"/>
              </a:rPr>
              <a:t>The Process</a:t>
            </a:r>
            <a:endParaRPr b="1" dirty="0">
              <a:latin typeface="Aptos" panose="020B0004020202020204" pitchFamily="34" charset="0"/>
            </a:endParaRPr>
          </a:p>
        </p:txBody>
      </p:sp>
      <p:sp>
        <p:nvSpPr>
          <p:cNvPr id="212" name="Google Shape;212;p3"/>
          <p:cNvSpPr txBox="1">
            <a:spLocks noGrp="1"/>
          </p:cNvSpPr>
          <p:nvPr>
            <p:ph idx="1"/>
          </p:nvPr>
        </p:nvSpPr>
        <p:spPr>
          <a:xfrm>
            <a:off x="1103312" y="2052919"/>
            <a:ext cx="8946541" cy="2951834"/>
          </a:xfrm>
          <a:prstGeom prst="rect">
            <a:avLst/>
          </a:prstGeom>
          <a:noFill/>
          <a:ln>
            <a:noFill/>
          </a:ln>
        </p:spPr>
        <p:txBody>
          <a:bodyPr spcFirstLastPara="1" wrap="square" lIns="91425" tIns="45700" rIns="91425" bIns="45700" anchor="t" anchorCtr="0">
            <a:noAutofit/>
          </a:bodyPr>
          <a:lstStyle/>
          <a:p>
            <a:pPr>
              <a:lnSpc>
                <a:spcPct val="90000"/>
              </a:lnSpc>
              <a:spcBef>
                <a:spcPts val="0"/>
              </a:spcBef>
              <a:buClr>
                <a:schemeClr val="dk1"/>
              </a:buClr>
              <a:buSzPts val="2000"/>
            </a:pPr>
            <a:r>
              <a:rPr lang="en-US" dirty="0"/>
              <a:t>Data Collection</a:t>
            </a:r>
          </a:p>
          <a:p>
            <a:pPr>
              <a:lnSpc>
                <a:spcPct val="90000"/>
              </a:lnSpc>
              <a:spcBef>
                <a:spcPts val="0"/>
              </a:spcBef>
              <a:buClr>
                <a:schemeClr val="dk1"/>
              </a:buClr>
              <a:buSzPts val="2000"/>
            </a:pPr>
            <a:endParaRPr lang="en-US" dirty="0"/>
          </a:p>
          <a:p>
            <a:pPr>
              <a:lnSpc>
                <a:spcPct val="90000"/>
              </a:lnSpc>
              <a:spcBef>
                <a:spcPts val="0"/>
              </a:spcBef>
              <a:buClr>
                <a:schemeClr val="dk1"/>
              </a:buClr>
              <a:buSzPts val="2000"/>
            </a:pPr>
            <a:r>
              <a:rPr lang="en-US" dirty="0"/>
              <a:t>Data Cleaning</a:t>
            </a:r>
          </a:p>
          <a:p>
            <a:pPr>
              <a:lnSpc>
                <a:spcPct val="90000"/>
              </a:lnSpc>
              <a:spcBef>
                <a:spcPts val="0"/>
              </a:spcBef>
              <a:buClr>
                <a:schemeClr val="dk1"/>
              </a:buClr>
              <a:buSzPts val="2000"/>
            </a:pPr>
            <a:endParaRPr lang="en-US" dirty="0"/>
          </a:p>
          <a:p>
            <a:pPr>
              <a:lnSpc>
                <a:spcPct val="90000"/>
              </a:lnSpc>
              <a:spcBef>
                <a:spcPts val="0"/>
              </a:spcBef>
              <a:buClr>
                <a:schemeClr val="dk1"/>
              </a:buClr>
              <a:buSzPts val="2000"/>
            </a:pPr>
            <a:r>
              <a:rPr lang="en-US" dirty="0"/>
              <a:t>Data Visualization </a:t>
            </a:r>
          </a:p>
          <a:p>
            <a:pPr marL="0" indent="0">
              <a:lnSpc>
                <a:spcPct val="90000"/>
              </a:lnSpc>
              <a:spcBef>
                <a:spcPts val="0"/>
              </a:spcBef>
              <a:buClr>
                <a:schemeClr val="dk1"/>
              </a:buClr>
              <a:buSzPts val="2000"/>
              <a:buNone/>
            </a:pPr>
            <a:endParaRPr lang="en-US" dirty="0"/>
          </a:p>
          <a:p>
            <a:pPr>
              <a:lnSpc>
                <a:spcPct val="90000"/>
              </a:lnSpc>
              <a:spcBef>
                <a:spcPts val="0"/>
              </a:spcBef>
              <a:buClr>
                <a:schemeClr val="dk1"/>
              </a:buClr>
              <a:buSzPts val="2000"/>
            </a:pPr>
            <a:r>
              <a:rPr lang="en-US" dirty="0"/>
              <a:t>Insights</a:t>
            </a:r>
          </a:p>
          <a:p>
            <a:pPr>
              <a:lnSpc>
                <a:spcPct val="90000"/>
              </a:lnSpc>
              <a:spcBef>
                <a:spcPts val="0"/>
              </a:spcBef>
              <a:buClr>
                <a:schemeClr val="dk1"/>
              </a:buClr>
              <a:buSzPts val="2000"/>
            </a:pPr>
            <a:endParaRPr lang="en-US" dirty="0"/>
          </a:p>
          <a:p>
            <a:pPr>
              <a:lnSpc>
                <a:spcPct val="90000"/>
              </a:lnSpc>
              <a:spcBef>
                <a:spcPts val="0"/>
              </a:spcBef>
              <a:buClr>
                <a:schemeClr val="dk1"/>
              </a:buClr>
              <a:buSzPts val="2000"/>
            </a:pPr>
            <a:r>
              <a:rPr lang="en-US" dirty="0"/>
              <a:t>Summary</a:t>
            </a:r>
          </a:p>
          <a:p>
            <a:pPr marL="0" lvl="0" indent="0" algn="l" rtl="0">
              <a:lnSpc>
                <a:spcPct val="90000"/>
              </a:lnSpc>
              <a:spcBef>
                <a:spcPts val="0"/>
              </a:spcBef>
              <a:spcAft>
                <a:spcPts val="0"/>
              </a:spcAft>
              <a:buClr>
                <a:schemeClr val="dk1"/>
              </a:buClr>
              <a:buSzPts val="2000"/>
              <a:buNone/>
            </a:pPr>
            <a:endParaRPr lang="en-US" dirty="0"/>
          </a:p>
        </p:txBody>
      </p:sp>
      <p:sp>
        <p:nvSpPr>
          <p:cNvPr id="210" name="Google Shape;210;p3"/>
          <p:cNvSpPr txBox="1">
            <a:spLocks noGrp="1"/>
          </p:cNvSpPr>
          <p:nvPr>
            <p:ph type="body" idx="4294967295"/>
          </p:nvPr>
        </p:nvSpPr>
        <p:spPr>
          <a:xfrm flipH="1">
            <a:off x="11599863" y="3986213"/>
            <a:ext cx="592137" cy="13700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4294967295"/>
          </p:nvPr>
        </p:nvSpPr>
        <p:spPr>
          <a:xfrm>
            <a:off x="11934825" y="3986213"/>
            <a:ext cx="257175" cy="2174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294967295"/>
          </p:nvPr>
        </p:nvSpPr>
        <p:spPr>
          <a:xfrm rot="10800000" flipH="1">
            <a:off x="11714163" y="2528888"/>
            <a:ext cx="477837" cy="15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b="1" dirty="0">
                <a:solidFill>
                  <a:schemeClr val="tx1"/>
                </a:solidFill>
                <a:latin typeface="Aptos" panose="020B0004020202020204" pitchFamily="34" charset="0"/>
              </a:rPr>
              <a:t>Data Collection</a:t>
            </a:r>
            <a:endParaRPr b="1" dirty="0">
              <a:solidFill>
                <a:schemeClr val="tx1"/>
              </a:solidFill>
              <a:latin typeface="Aptos" panose="020B0004020202020204" pitchFamily="34" charset="0"/>
            </a:endParaRPr>
          </a:p>
        </p:txBody>
      </p:sp>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10" name="Google Shape;210;p3"/>
          <p:cNvSpPr txBox="1">
            <a:spLocks noGrp="1"/>
          </p:cNvSpPr>
          <p:nvPr>
            <p:ph type="body" idx="4294967295"/>
          </p:nvPr>
        </p:nvSpPr>
        <p:spPr>
          <a:xfrm flipH="1">
            <a:off x="11599863" y="3986213"/>
            <a:ext cx="592137" cy="13700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4294967295"/>
          </p:nvPr>
        </p:nvSpPr>
        <p:spPr>
          <a:xfrm>
            <a:off x="11934825" y="3986213"/>
            <a:ext cx="257175" cy="2174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294967295"/>
          </p:nvPr>
        </p:nvSpPr>
        <p:spPr>
          <a:xfrm rot="10800000" flipH="1">
            <a:off x="11714163" y="2528888"/>
            <a:ext cx="477837" cy="15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5" name="Content Placeholder 4">
            <a:extLst>
              <a:ext uri="{FF2B5EF4-FFF2-40B4-BE49-F238E27FC236}">
                <a16:creationId xmlns:a16="http://schemas.microsoft.com/office/drawing/2014/main" id="{CA3783A2-F6E7-CA1B-A8F2-982C1B092840}"/>
              </a:ext>
            </a:extLst>
          </p:cNvPr>
          <p:cNvSpPr>
            <a:spLocks noGrp="1"/>
          </p:cNvSpPr>
          <p:nvPr>
            <p:ph idx="1"/>
          </p:nvPr>
        </p:nvSpPr>
        <p:spPr>
          <a:xfrm>
            <a:off x="1330960" y="2681287"/>
            <a:ext cx="8718893" cy="2947353"/>
          </a:xfrm>
        </p:spPr>
        <p:txBody>
          <a:bodyPr/>
          <a:lstStyle/>
          <a:p>
            <a:r>
              <a:rPr lang="en-US" dirty="0"/>
              <a:t>The Data has been collected in the form of a CSV file named “Amazon Sales Data.csv”. </a:t>
            </a:r>
          </a:p>
          <a:p>
            <a:endParaRPr lang="en-US" dirty="0"/>
          </a:p>
          <a:p>
            <a:r>
              <a:rPr lang="en-US" dirty="0"/>
              <a:t>The CSV file has the data of sales of products during the timespan of 2010 and 2017. </a:t>
            </a:r>
          </a:p>
          <a:p>
            <a:pPr marL="0" indent="0">
              <a:buNone/>
            </a:pPr>
            <a:endParaRPr lang="en-IN"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b="1" dirty="0">
                <a:solidFill>
                  <a:schemeClr val="tx1"/>
                </a:solidFill>
                <a:latin typeface="Aptos" panose="020B0004020202020204" pitchFamily="34" charset="0"/>
              </a:rPr>
              <a:t>Data Cleaning</a:t>
            </a:r>
            <a:endParaRPr b="1" dirty="0">
              <a:solidFill>
                <a:schemeClr val="tx1"/>
              </a:solidFill>
              <a:latin typeface="Aptos" panose="020B0004020202020204" pitchFamily="34" charset="0"/>
            </a:endParaRPr>
          </a:p>
        </p:txBody>
      </p:sp>
      <p:sp>
        <p:nvSpPr>
          <p:cNvPr id="212" name="Google Shape;212;p3"/>
          <p:cNvSpPr txBox="1">
            <a:spLocks noGrp="1"/>
          </p:cNvSpPr>
          <p:nvPr>
            <p:ph idx="1"/>
          </p:nvPr>
        </p:nvSpPr>
        <p:spPr>
          <a:xfrm>
            <a:off x="1103312" y="2052918"/>
            <a:ext cx="9950768" cy="330330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dirty="0"/>
              <a:t> There were no Null values or blank fields</a:t>
            </a:r>
          </a:p>
          <a:p>
            <a:pPr marL="0" lvl="0" indent="0" algn="l" rtl="0">
              <a:lnSpc>
                <a:spcPct val="90000"/>
              </a:lnSpc>
              <a:spcBef>
                <a:spcPts val="0"/>
              </a:spcBef>
              <a:spcAft>
                <a:spcPts val="0"/>
              </a:spcAft>
              <a:buClr>
                <a:schemeClr val="dk1"/>
              </a:buClr>
              <a:buSzPts val="2000"/>
              <a:buNone/>
            </a:pPr>
            <a:endParaRPr lang="en-US" dirty="0"/>
          </a:p>
          <a:p>
            <a:pPr marL="0" lvl="0" indent="0" algn="l" rtl="0">
              <a:lnSpc>
                <a:spcPct val="90000"/>
              </a:lnSpc>
              <a:spcBef>
                <a:spcPts val="0"/>
              </a:spcBef>
              <a:spcAft>
                <a:spcPts val="0"/>
              </a:spcAft>
              <a:buClr>
                <a:schemeClr val="dk1"/>
              </a:buClr>
              <a:buSzPts val="2000"/>
              <a:buNone/>
            </a:pPr>
            <a:r>
              <a:rPr lang="en-US" dirty="0"/>
              <a:t>Some values in ‘Order Date’ and ‘Ship Date’ columns are in String datatype. So we converted them to datetime datatype using Python</a:t>
            </a:r>
          </a:p>
          <a:p>
            <a:pPr marL="0" lvl="0" indent="0" algn="l" rtl="0">
              <a:lnSpc>
                <a:spcPct val="90000"/>
              </a:lnSpc>
              <a:spcBef>
                <a:spcPts val="0"/>
              </a:spcBef>
              <a:spcAft>
                <a:spcPts val="0"/>
              </a:spcAft>
              <a:buClr>
                <a:schemeClr val="dk1"/>
              </a:buClr>
              <a:buSzPts val="2000"/>
              <a:buNone/>
            </a:pPr>
            <a:endParaRPr lang="en-US" dirty="0"/>
          </a:p>
          <a:p>
            <a:pPr marL="0" lvl="0" indent="0" algn="l" rtl="0">
              <a:lnSpc>
                <a:spcPct val="90000"/>
              </a:lnSpc>
              <a:spcBef>
                <a:spcPts val="0"/>
              </a:spcBef>
              <a:spcAft>
                <a:spcPts val="0"/>
              </a:spcAft>
              <a:buClr>
                <a:schemeClr val="dk1"/>
              </a:buClr>
              <a:buSzPts val="2000"/>
              <a:buNone/>
            </a:pPr>
            <a:r>
              <a:rPr lang="en-US" dirty="0"/>
              <a:t>Most of the values in ‘Total Revenue’, ‘Total Cost’ and ‘Total Profit’ columns are written with two decimal places, so we make sure that each value in these columns have two decimal places by using Excel</a:t>
            </a:r>
          </a:p>
          <a:p>
            <a:pPr marL="0" lvl="0" indent="0" algn="l" rtl="0">
              <a:lnSpc>
                <a:spcPct val="90000"/>
              </a:lnSpc>
              <a:spcBef>
                <a:spcPts val="0"/>
              </a:spcBef>
              <a:spcAft>
                <a:spcPts val="0"/>
              </a:spcAft>
              <a:buClr>
                <a:schemeClr val="dk1"/>
              </a:buClr>
              <a:buSzPts val="2000"/>
              <a:buNone/>
            </a:pPr>
            <a:endParaRPr lang="en-US" dirty="0"/>
          </a:p>
        </p:txBody>
      </p:sp>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10" name="Google Shape;210;p3"/>
          <p:cNvSpPr txBox="1">
            <a:spLocks noGrp="1"/>
          </p:cNvSpPr>
          <p:nvPr>
            <p:ph type="body" idx="4294967295"/>
          </p:nvPr>
        </p:nvSpPr>
        <p:spPr>
          <a:xfrm flipH="1">
            <a:off x="11599863" y="3986213"/>
            <a:ext cx="592137" cy="13700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4294967295"/>
          </p:nvPr>
        </p:nvSpPr>
        <p:spPr>
          <a:xfrm>
            <a:off x="11934825" y="3986213"/>
            <a:ext cx="257175" cy="2174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294967295"/>
          </p:nvPr>
        </p:nvSpPr>
        <p:spPr>
          <a:xfrm rot="10800000" flipH="1">
            <a:off x="11714163" y="2528888"/>
            <a:ext cx="477837" cy="15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6"/>
            <a:ext cx="9779183" cy="92109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solidFill>
                  <a:schemeClr val="tx1"/>
                </a:solidFill>
                <a:latin typeface="Aptos" panose="020B0004020202020204" pitchFamily="34" charset="0"/>
              </a:rPr>
              <a:t>Data Visualization</a:t>
            </a:r>
            <a:endParaRPr dirty="0">
              <a:solidFill>
                <a:schemeClr val="tx1"/>
              </a:solidFill>
              <a:latin typeface="Aptos" panose="020B0004020202020204" pitchFamily="34" charset="0"/>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TextBox 1">
            <a:extLst>
              <a:ext uri="{FF2B5EF4-FFF2-40B4-BE49-F238E27FC236}">
                <a16:creationId xmlns:a16="http://schemas.microsoft.com/office/drawing/2014/main" id="{9080585F-4568-4CD8-9976-8B4F1A1BEFE0}"/>
              </a:ext>
            </a:extLst>
          </p:cNvPr>
          <p:cNvSpPr txBox="1"/>
          <p:nvPr/>
        </p:nvSpPr>
        <p:spPr>
          <a:xfrm>
            <a:off x="1167491" y="1924060"/>
            <a:ext cx="9045058" cy="461665"/>
          </a:xfrm>
          <a:prstGeom prst="rect">
            <a:avLst/>
          </a:prstGeom>
          <a:noFill/>
        </p:spPr>
        <p:txBody>
          <a:bodyPr wrap="square" rtlCol="0">
            <a:spAutoFit/>
          </a:bodyPr>
          <a:lstStyle/>
          <a:p>
            <a:endParaRPr lang="en-IN" sz="2400" dirty="0">
              <a:solidFill>
                <a:schemeClr val="accent1"/>
              </a:solidFill>
              <a:latin typeface="Poppins"/>
              <a:cs typeface="Poppins"/>
              <a:sym typeface="Poppins"/>
            </a:endParaRPr>
          </a:p>
        </p:txBody>
      </p:sp>
      <p:pic>
        <p:nvPicPr>
          <p:cNvPr id="5" name="Picture 4">
            <a:extLst>
              <a:ext uri="{FF2B5EF4-FFF2-40B4-BE49-F238E27FC236}">
                <a16:creationId xmlns:a16="http://schemas.microsoft.com/office/drawing/2014/main" id="{0A69083E-0331-DF52-6AF5-532082D5CB55}"/>
              </a:ext>
            </a:extLst>
          </p:cNvPr>
          <p:cNvPicPr>
            <a:picLocks noChangeAspect="1"/>
          </p:cNvPicPr>
          <p:nvPr/>
        </p:nvPicPr>
        <p:blipFill>
          <a:blip r:embed="rId3"/>
          <a:srcRect/>
          <a:stretch/>
        </p:blipFill>
        <p:spPr>
          <a:xfrm>
            <a:off x="874051" y="1057620"/>
            <a:ext cx="10443897" cy="5800380"/>
          </a:xfrm>
          <a:prstGeom prst="rect">
            <a:avLst/>
          </a:prstGeom>
        </p:spPr>
      </p:pic>
    </p:spTree>
    <p:extLst>
      <p:ext uri="{BB962C8B-B14F-4D97-AF65-F5344CB8AC3E}">
        <p14:creationId xmlns:p14="http://schemas.microsoft.com/office/powerpoint/2010/main" val="86394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6"/>
            <a:ext cx="9779183" cy="92109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solidFill>
                  <a:schemeClr val="tx1"/>
                </a:solidFill>
                <a:latin typeface="Aptos" panose="020B0004020202020204" pitchFamily="34" charset="0"/>
              </a:rPr>
              <a:t>Data Visualization</a:t>
            </a:r>
            <a:endParaRPr dirty="0">
              <a:solidFill>
                <a:schemeClr val="tx1"/>
              </a:solidFill>
              <a:latin typeface="Aptos" panose="020B0004020202020204" pitchFamily="34" charset="0"/>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TextBox 1">
            <a:extLst>
              <a:ext uri="{FF2B5EF4-FFF2-40B4-BE49-F238E27FC236}">
                <a16:creationId xmlns:a16="http://schemas.microsoft.com/office/drawing/2014/main" id="{9080585F-4568-4CD8-9976-8B4F1A1BEFE0}"/>
              </a:ext>
            </a:extLst>
          </p:cNvPr>
          <p:cNvSpPr txBox="1"/>
          <p:nvPr/>
        </p:nvSpPr>
        <p:spPr>
          <a:xfrm>
            <a:off x="1167491" y="1924060"/>
            <a:ext cx="9045058" cy="461665"/>
          </a:xfrm>
          <a:prstGeom prst="rect">
            <a:avLst/>
          </a:prstGeom>
          <a:noFill/>
        </p:spPr>
        <p:txBody>
          <a:bodyPr wrap="square" rtlCol="0">
            <a:spAutoFit/>
          </a:bodyPr>
          <a:lstStyle/>
          <a:p>
            <a:endParaRPr lang="en-IN" sz="2400" dirty="0">
              <a:solidFill>
                <a:schemeClr val="accent1"/>
              </a:solidFill>
              <a:latin typeface="Poppins"/>
              <a:cs typeface="Poppins"/>
              <a:sym typeface="Poppins"/>
            </a:endParaRPr>
          </a:p>
        </p:txBody>
      </p:sp>
      <p:pic>
        <p:nvPicPr>
          <p:cNvPr id="4" name="Picture 3">
            <a:extLst>
              <a:ext uri="{FF2B5EF4-FFF2-40B4-BE49-F238E27FC236}">
                <a16:creationId xmlns:a16="http://schemas.microsoft.com/office/drawing/2014/main" id="{72B84441-95BF-ACE4-A5D0-EF000EA6661C}"/>
              </a:ext>
            </a:extLst>
          </p:cNvPr>
          <p:cNvPicPr>
            <a:picLocks noChangeAspect="1"/>
          </p:cNvPicPr>
          <p:nvPr/>
        </p:nvPicPr>
        <p:blipFill>
          <a:blip r:embed="rId3"/>
          <a:srcRect/>
          <a:stretch/>
        </p:blipFill>
        <p:spPr>
          <a:xfrm>
            <a:off x="954576" y="1057620"/>
            <a:ext cx="10282848" cy="5800379"/>
          </a:xfrm>
          <a:prstGeom prst="rect">
            <a:avLst/>
          </a:prstGeom>
        </p:spPr>
      </p:pic>
    </p:spTree>
    <p:extLst>
      <p:ext uri="{BB962C8B-B14F-4D97-AF65-F5344CB8AC3E}">
        <p14:creationId xmlns:p14="http://schemas.microsoft.com/office/powerpoint/2010/main" val="156285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646111" y="452718"/>
            <a:ext cx="9404723" cy="76768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b="1" dirty="0">
                <a:solidFill>
                  <a:schemeClr val="tx1"/>
                </a:solidFill>
                <a:latin typeface="Aptos" panose="020B0004020202020204" pitchFamily="34" charset="0"/>
              </a:rPr>
              <a:t>Insights</a:t>
            </a:r>
            <a:endParaRPr b="1" dirty="0">
              <a:solidFill>
                <a:schemeClr val="tx1"/>
              </a:solidFill>
              <a:latin typeface="Aptos" panose="020B0004020202020204" pitchFamily="34" charset="0"/>
            </a:endParaRPr>
          </a:p>
        </p:txBody>
      </p:sp>
      <p:sp>
        <p:nvSpPr>
          <p:cNvPr id="212" name="Google Shape;212;p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0" name="Google Shape;210;p3"/>
          <p:cNvSpPr txBox="1">
            <a:spLocks noGrp="1"/>
          </p:cNvSpPr>
          <p:nvPr>
            <p:ph type="body" idx="4294967295"/>
          </p:nvPr>
        </p:nvSpPr>
        <p:spPr>
          <a:xfrm flipH="1">
            <a:off x="11599863" y="3986213"/>
            <a:ext cx="592137" cy="13700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4294967295"/>
          </p:nvPr>
        </p:nvSpPr>
        <p:spPr>
          <a:xfrm>
            <a:off x="11934825" y="3986213"/>
            <a:ext cx="257175" cy="2174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294967295"/>
          </p:nvPr>
        </p:nvSpPr>
        <p:spPr>
          <a:xfrm rot="10800000" flipH="1">
            <a:off x="11714163" y="2528888"/>
            <a:ext cx="477837" cy="15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Poppins"/>
                <a:ea typeface="Poppins"/>
                <a:cs typeface="Poppins"/>
                <a:sym typeface="Poppins"/>
              </a:rPr>
              <a:t>The total sales is $137.35 million out of which total profit is $44.17 million.</a:t>
            </a:r>
          </a:p>
          <a:p>
            <a:pPr marL="342900" indent="-342900">
              <a:buFont typeface="Arial" panose="020B0604020202020204" pitchFamily="34" charset="0"/>
              <a:buChar char="•"/>
            </a:pPr>
            <a:endParaRPr lang="en-US" sz="2000" dirty="0">
              <a:latin typeface="Poppins"/>
              <a:ea typeface="Poppins"/>
              <a:cs typeface="Poppins"/>
              <a:sym typeface="Poppins"/>
            </a:endParaRPr>
          </a:p>
          <a:p>
            <a:pPr marL="342900" indent="-342900">
              <a:buFont typeface="Arial" panose="020B0604020202020204" pitchFamily="34" charset="0"/>
              <a:buChar char="•"/>
            </a:pPr>
            <a:r>
              <a:rPr lang="en-US" sz="2000" dirty="0">
                <a:latin typeface="Poppins"/>
                <a:ea typeface="Poppins"/>
                <a:cs typeface="Poppins"/>
                <a:sym typeface="Poppins"/>
              </a:rPr>
              <a:t>The average profit margin and unit price is $32.16 and $276.76 respectively.</a:t>
            </a:r>
          </a:p>
          <a:p>
            <a:pPr marL="342900" indent="-342900">
              <a:buFont typeface="Arial" panose="020B0604020202020204" pitchFamily="34" charset="0"/>
              <a:buChar char="•"/>
            </a:pPr>
            <a:endParaRPr lang="en-US" sz="2000" dirty="0">
              <a:latin typeface="Poppins"/>
              <a:ea typeface="Poppins"/>
              <a:cs typeface="Poppins"/>
              <a:sym typeface="Poppins"/>
            </a:endParaRPr>
          </a:p>
          <a:p>
            <a:pPr marL="342900" indent="-342900">
              <a:buFont typeface="Arial" panose="020B0604020202020204" pitchFamily="34" charset="0"/>
              <a:buChar char="•"/>
            </a:pPr>
            <a:r>
              <a:rPr lang="en-US" sz="2000" dirty="0">
                <a:latin typeface="Poppins"/>
                <a:ea typeface="Poppins"/>
                <a:cs typeface="Poppins"/>
                <a:sym typeface="Poppins"/>
              </a:rPr>
              <a:t>The “H” order priority gave the highest sales, which means people need their products fast.</a:t>
            </a:r>
          </a:p>
          <a:p>
            <a:pPr marL="342900" indent="-342900">
              <a:buFont typeface="Arial" panose="020B0604020202020204" pitchFamily="34" charset="0"/>
              <a:buChar char="•"/>
            </a:pPr>
            <a:endParaRPr lang="en-US" sz="2000" dirty="0">
              <a:latin typeface="Poppins"/>
              <a:ea typeface="Poppins"/>
              <a:cs typeface="Poppins"/>
              <a:sym typeface="Poppins"/>
            </a:endParaRPr>
          </a:p>
          <a:p>
            <a:pPr marL="342900" indent="-342900">
              <a:buFont typeface="Arial" panose="020B0604020202020204" pitchFamily="34" charset="0"/>
              <a:buChar char="•"/>
            </a:pPr>
            <a:r>
              <a:rPr lang="en-US" sz="2000" dirty="0">
                <a:latin typeface="Poppins"/>
                <a:ea typeface="Poppins"/>
                <a:cs typeface="Poppins"/>
                <a:sym typeface="Poppins"/>
              </a:rPr>
              <a:t>“Cosmetics” products gave the highest sales.</a:t>
            </a:r>
          </a:p>
          <a:p>
            <a:pPr marL="342900" indent="-342900">
              <a:buFont typeface="Arial" panose="020B0604020202020204" pitchFamily="34" charset="0"/>
              <a:buChar char="•"/>
            </a:pPr>
            <a:endParaRPr lang="en-US" sz="2000" dirty="0">
              <a:latin typeface="Poppins"/>
              <a:ea typeface="Poppins"/>
              <a:cs typeface="Poppins"/>
              <a:sym typeface="Poppins"/>
            </a:endParaRPr>
          </a:p>
          <a:p>
            <a:pPr marL="342900" indent="-342900">
              <a:buFont typeface="Arial" panose="020B0604020202020204" pitchFamily="34" charset="0"/>
              <a:buChar char="•"/>
            </a:pPr>
            <a:r>
              <a:rPr lang="en-US" sz="2000" dirty="0">
                <a:latin typeface="Poppins"/>
                <a:ea typeface="Poppins"/>
                <a:cs typeface="Poppins"/>
                <a:sym typeface="Poppins"/>
              </a:rPr>
              <a:t>Majority of people still prefer “Offline Channel” for buying products.</a:t>
            </a:r>
          </a:p>
          <a:p>
            <a:pPr marL="342900" indent="-342900">
              <a:buFont typeface="Arial" panose="020B0604020202020204" pitchFamily="34" charset="0"/>
              <a:buChar char="•"/>
            </a:pPr>
            <a:endParaRPr lang="en-US" sz="2000" dirty="0">
              <a:latin typeface="Poppins"/>
              <a:ea typeface="Poppins"/>
              <a:cs typeface="Poppins"/>
              <a:sym typeface="Poppins"/>
            </a:endParaRPr>
          </a:p>
          <a:p>
            <a:pPr marL="342900" indent="-342900">
              <a:buFont typeface="Arial" panose="020B0604020202020204" pitchFamily="34" charset="0"/>
              <a:buChar char="•"/>
            </a:pPr>
            <a:r>
              <a:rPr lang="en-US" sz="2000" dirty="0">
                <a:latin typeface="Poppins"/>
                <a:ea typeface="Poppins"/>
                <a:cs typeface="Poppins"/>
                <a:sym typeface="Poppins"/>
              </a:rPr>
              <a:t>The year 2012 has seen the highest sales</a:t>
            </a:r>
          </a:p>
          <a:p>
            <a:pPr marL="342900" indent="-342900">
              <a:buFont typeface="Arial" panose="020B0604020202020204" pitchFamily="34" charset="0"/>
              <a:buChar char="•"/>
            </a:pPr>
            <a:endParaRPr lang="en-US" sz="2000" dirty="0">
              <a:latin typeface="Poppins"/>
              <a:ea typeface="Poppins"/>
              <a:cs typeface="Poppins"/>
              <a:sym typeface="Poppins"/>
            </a:endParaRPr>
          </a:p>
          <a:p>
            <a:pPr marL="342900" indent="-342900">
              <a:buFont typeface="Arial" panose="020B0604020202020204" pitchFamily="34" charset="0"/>
              <a:buChar char="•"/>
            </a:pPr>
            <a:r>
              <a:rPr lang="en-US" sz="2000" dirty="0">
                <a:latin typeface="Poppins"/>
                <a:ea typeface="Poppins"/>
                <a:cs typeface="Poppins"/>
                <a:sym typeface="Poppins"/>
              </a:rPr>
              <a:t>The Sub-Saharan Africa region has seen the highest sales</a:t>
            </a:r>
          </a:p>
          <a:p>
            <a:endParaRPr lang="en-IN" sz="2000" dirty="0">
              <a:solidFill>
                <a:schemeClr val="accent1"/>
              </a:solidFill>
              <a:latin typeface="Poppins"/>
              <a:ea typeface="Poppins"/>
              <a:cs typeface="Poppins"/>
              <a:sym typeface="Poppins"/>
            </a:endParaRPr>
          </a:p>
        </p:txBody>
      </p:sp>
    </p:spTree>
    <p:extLst>
      <p:ext uri="{BB962C8B-B14F-4D97-AF65-F5344CB8AC3E}">
        <p14:creationId xmlns:p14="http://schemas.microsoft.com/office/powerpoint/2010/main" val="271128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solidFill>
                  <a:schemeClr val="tx1"/>
                </a:solidFill>
                <a:latin typeface="Aptos" panose="020B0004020202020204" pitchFamily="34" charset="0"/>
              </a:rPr>
              <a:t>Summary</a:t>
            </a:r>
            <a:endParaRPr dirty="0">
              <a:solidFill>
                <a:schemeClr val="tx1"/>
              </a:solidFill>
              <a:latin typeface="Aptos" panose="020B0004020202020204" pitchFamily="34" charset="0"/>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524315"/>
          </a:xfrm>
          <a:prstGeom prst="rect">
            <a:avLst/>
          </a:prstGeom>
          <a:noFill/>
        </p:spPr>
        <p:txBody>
          <a:bodyPr wrap="square">
            <a:spAutoFit/>
          </a:bodyPr>
          <a:lstStyle/>
          <a:p>
            <a:pPr marL="342900" indent="-342900">
              <a:buFont typeface="Arial" panose="020B0604020202020204" pitchFamily="34" charset="0"/>
              <a:buChar char="•"/>
            </a:pPr>
            <a:r>
              <a:rPr lang="en-US" sz="1800" dirty="0">
                <a:latin typeface="Poppins"/>
                <a:ea typeface="Poppins"/>
                <a:cs typeface="Poppins"/>
                <a:sym typeface="Poppins"/>
              </a:rPr>
              <a:t>Cosmetic products are very popular among people of Europe and these products generated the highest profit ($14.56 million) of all items. So, it is advisable to create some marketing campaigns promoting Cosmetic products.</a:t>
            </a:r>
          </a:p>
          <a:p>
            <a:pPr marL="342900" indent="-342900">
              <a:buFont typeface="Arial" panose="020B0604020202020204" pitchFamily="34" charset="0"/>
              <a:buChar char="•"/>
            </a:pPr>
            <a:endParaRPr lang="en-US" sz="1800" dirty="0">
              <a:latin typeface="Poppins"/>
              <a:ea typeface="Poppins"/>
              <a:cs typeface="Poppins"/>
              <a:sym typeface="Poppins"/>
            </a:endParaRPr>
          </a:p>
          <a:p>
            <a:pPr marL="342900" indent="-342900">
              <a:buFont typeface="Arial" panose="020B0604020202020204" pitchFamily="34" charset="0"/>
              <a:buChar char="•"/>
            </a:pPr>
            <a:r>
              <a:rPr lang="en-US" sz="1800" dirty="0">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promote products online.</a:t>
            </a:r>
          </a:p>
          <a:p>
            <a:pPr marL="342900" indent="-342900">
              <a:buFont typeface="Arial" panose="020B0604020202020204" pitchFamily="34" charset="0"/>
              <a:buChar char="•"/>
            </a:pPr>
            <a:endParaRPr lang="en-US" sz="1800" dirty="0">
              <a:latin typeface="Poppins"/>
              <a:ea typeface="Poppins"/>
              <a:cs typeface="Poppins"/>
              <a:sym typeface="Poppins"/>
            </a:endParaRPr>
          </a:p>
          <a:p>
            <a:pPr marL="342900" indent="-342900">
              <a:buFont typeface="Arial" panose="020B0604020202020204" pitchFamily="34" charset="0"/>
              <a:buChar char="•"/>
            </a:pPr>
            <a:r>
              <a:rPr lang="en-US" sz="1800" dirty="0">
                <a:latin typeface="Poppins"/>
                <a:ea typeface="Poppins"/>
                <a:cs typeface="Poppins"/>
                <a:sym typeface="Poppins"/>
              </a:rPr>
              <a:t>The Region Sub-Saharan Africa has generated the highest profit where people bought Fruits the most, with approx. 31 thousands unit sold. Highlight the health benefits of fruits during campaigns and align marketing with local preferences.</a:t>
            </a:r>
          </a:p>
          <a:p>
            <a:pPr marL="342900" indent="-342900">
              <a:buFont typeface="Arial" panose="020B0604020202020204" pitchFamily="34" charset="0"/>
              <a:buChar char="•"/>
            </a:pPr>
            <a:endParaRPr lang="en-US" sz="1800" dirty="0">
              <a:latin typeface="Poppins"/>
              <a:ea typeface="Poppins"/>
              <a:cs typeface="Poppins"/>
              <a:sym typeface="Poppins"/>
            </a:endParaRPr>
          </a:p>
          <a:p>
            <a:pPr marL="342900" indent="-342900">
              <a:buFont typeface="Arial" panose="020B0604020202020204" pitchFamily="34" charset="0"/>
              <a:buChar char="•"/>
            </a:pPr>
            <a:r>
              <a:rPr lang="en-US" sz="1800" dirty="0">
                <a:latin typeface="Poppins"/>
                <a:ea typeface="Poppins"/>
                <a:cs typeface="Poppins"/>
                <a:sym typeface="Poppins"/>
              </a:rPr>
              <a:t>The second most purchased item, after Cosmetics in Europe is Baby Food. This insight tells us that majority of people of Europe are newlywed couples. Thus you can promote products related to new born babies to these people.</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p:txBody>
      </p:sp>
    </p:spTree>
    <p:extLst>
      <p:ext uri="{BB962C8B-B14F-4D97-AF65-F5344CB8AC3E}">
        <p14:creationId xmlns:p14="http://schemas.microsoft.com/office/powerpoint/2010/main" val="3290337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344</TotalTime>
  <Words>654</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Wingdings 3</vt:lpstr>
      <vt:lpstr>Poppins</vt:lpstr>
      <vt:lpstr>Calibri</vt:lpstr>
      <vt:lpstr>Century Gothic</vt:lpstr>
      <vt:lpstr>Aptos</vt:lpstr>
      <vt:lpstr>Ion</vt:lpstr>
      <vt:lpstr>Amazon Sales Data Analysis</vt:lpstr>
      <vt:lpstr>Objectives</vt:lpstr>
      <vt:lpstr>The Process</vt:lpstr>
      <vt:lpstr>Data Collection</vt:lpstr>
      <vt:lpstr>Data Cleaning</vt:lpstr>
      <vt:lpstr>Data Visualization</vt:lpstr>
      <vt:lpstr>Data Visualization</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khushi budhiraja</dc:creator>
  <cp:lastModifiedBy>Sai krishna Tandasi</cp:lastModifiedBy>
  <cp:revision>44</cp:revision>
  <dcterms:created xsi:type="dcterms:W3CDTF">2022-12-29T06:36:15Z</dcterms:created>
  <dcterms:modified xsi:type="dcterms:W3CDTF">2024-09-21T05:18:08Z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