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7D45CC-1AA2-4CCB-BAE2-AEE55A5C4AA9}"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IN"/>
        </a:p>
      </dgm:t>
    </dgm:pt>
    <dgm:pt modelId="{46AAB6C3-9381-4B78-B6D3-42BA7A7C5E7D}">
      <dgm:prSet phldrT="[Text]"/>
      <dgm:spPr>
        <a:solidFill>
          <a:schemeClr val="tx1">
            <a:alpha val="30000"/>
          </a:schemeClr>
        </a:solidFill>
      </dgm:spPr>
      <dgm:t>
        <a:bodyPr/>
        <a:lstStyle/>
        <a:p>
          <a:r>
            <a:rPr lang="en-US" dirty="0">
              <a:solidFill>
                <a:schemeClr val="accent6">
                  <a:lumMod val="40000"/>
                  <a:lumOff val="60000"/>
                </a:schemeClr>
              </a:solidFill>
              <a:latin typeface="Aptos" panose="020B0004020202020204" pitchFamily="34" charset="0"/>
            </a:rPr>
            <a:t>Data Understanding</a:t>
          </a:r>
          <a:endParaRPr lang="en-IN" dirty="0">
            <a:solidFill>
              <a:schemeClr val="accent6">
                <a:lumMod val="40000"/>
                <a:lumOff val="60000"/>
              </a:schemeClr>
            </a:solidFill>
            <a:latin typeface="Aptos" panose="020B0004020202020204" pitchFamily="34" charset="0"/>
          </a:endParaRPr>
        </a:p>
      </dgm:t>
    </dgm:pt>
    <dgm:pt modelId="{70A22238-0E5B-4F70-BD16-B467729568E0}" type="parTrans" cxnId="{E253FF0F-8BA8-489B-B659-E72EBBFFDF33}">
      <dgm:prSet/>
      <dgm:spPr/>
      <dgm:t>
        <a:bodyPr/>
        <a:lstStyle/>
        <a:p>
          <a:endParaRPr lang="en-IN"/>
        </a:p>
      </dgm:t>
    </dgm:pt>
    <dgm:pt modelId="{6705086C-4DC0-454F-BD54-2EC0AFADEC08}" type="sibTrans" cxnId="{E253FF0F-8BA8-489B-B659-E72EBBFFDF33}">
      <dgm:prSet/>
      <dgm:spPr>
        <a:solidFill>
          <a:schemeClr val="accent6">
            <a:lumMod val="40000"/>
            <a:lumOff val="60000"/>
          </a:schemeClr>
        </a:solidFill>
      </dgm:spPr>
      <dgm:t>
        <a:bodyPr/>
        <a:lstStyle/>
        <a:p>
          <a:endParaRPr lang="en-IN">
            <a:solidFill>
              <a:schemeClr val="accent6">
                <a:lumMod val="40000"/>
                <a:lumOff val="60000"/>
              </a:schemeClr>
            </a:solidFill>
          </a:endParaRPr>
        </a:p>
      </dgm:t>
    </dgm:pt>
    <dgm:pt modelId="{338355E6-4B9A-48D5-8174-F06B50C860D6}">
      <dgm:prSet phldrT="[Text]"/>
      <dgm:spPr>
        <a:solidFill>
          <a:schemeClr val="tx1">
            <a:alpha val="30000"/>
          </a:schemeClr>
        </a:solidFill>
        <a:ln>
          <a:solidFill>
            <a:schemeClr val="accent6">
              <a:lumMod val="40000"/>
              <a:lumOff val="60000"/>
            </a:schemeClr>
          </a:solidFill>
        </a:ln>
      </dgm:spPr>
      <dgm:t>
        <a:bodyPr/>
        <a:lstStyle/>
        <a:p>
          <a:r>
            <a:rPr lang="en-US" dirty="0">
              <a:solidFill>
                <a:schemeClr val="bg1"/>
              </a:solidFill>
              <a:latin typeface="Aptos" panose="020B0004020202020204" pitchFamily="34" charset="0"/>
            </a:rPr>
            <a:t>Understood the data and found Key Performance Indicators (KPIs) of the data</a:t>
          </a:r>
          <a:endParaRPr lang="en-IN" dirty="0">
            <a:solidFill>
              <a:schemeClr val="bg1"/>
            </a:solidFill>
            <a:latin typeface="Aptos" panose="020B0004020202020204" pitchFamily="34" charset="0"/>
          </a:endParaRPr>
        </a:p>
      </dgm:t>
    </dgm:pt>
    <dgm:pt modelId="{A60A8917-C48F-44BF-B2C9-D8071F4D1DC1}" type="parTrans" cxnId="{6F278341-2E90-4AA2-BB29-7B1635B805C1}">
      <dgm:prSet/>
      <dgm:spPr/>
      <dgm:t>
        <a:bodyPr/>
        <a:lstStyle/>
        <a:p>
          <a:endParaRPr lang="en-IN"/>
        </a:p>
      </dgm:t>
    </dgm:pt>
    <dgm:pt modelId="{52B1F3B8-2AF3-40C5-A566-8B8DC9B5000A}" type="sibTrans" cxnId="{6F278341-2E90-4AA2-BB29-7B1635B805C1}">
      <dgm:prSet/>
      <dgm:spPr/>
      <dgm:t>
        <a:bodyPr/>
        <a:lstStyle/>
        <a:p>
          <a:endParaRPr lang="en-IN"/>
        </a:p>
      </dgm:t>
    </dgm:pt>
    <dgm:pt modelId="{72E6F650-0D18-4107-913E-029A6F73CE48}">
      <dgm:prSet phldrT="[Text]"/>
      <dgm:spPr>
        <a:solidFill>
          <a:schemeClr val="tx1">
            <a:alpha val="30000"/>
          </a:schemeClr>
        </a:solidFill>
      </dgm:spPr>
      <dgm:t>
        <a:bodyPr/>
        <a:lstStyle/>
        <a:p>
          <a:r>
            <a:rPr lang="en-US" dirty="0">
              <a:solidFill>
                <a:schemeClr val="accent6">
                  <a:lumMod val="40000"/>
                  <a:lumOff val="60000"/>
                </a:schemeClr>
              </a:solidFill>
              <a:latin typeface="Aptos" panose="020B0004020202020204" pitchFamily="34" charset="0"/>
            </a:rPr>
            <a:t>Data Cleaning</a:t>
          </a:r>
          <a:endParaRPr lang="en-IN" dirty="0">
            <a:solidFill>
              <a:schemeClr val="accent6">
                <a:lumMod val="40000"/>
                <a:lumOff val="60000"/>
              </a:schemeClr>
            </a:solidFill>
            <a:latin typeface="Aptos" panose="020B0004020202020204" pitchFamily="34" charset="0"/>
          </a:endParaRPr>
        </a:p>
      </dgm:t>
    </dgm:pt>
    <dgm:pt modelId="{5E9AD166-3C12-4AC0-8829-7589B200FE22}" type="parTrans" cxnId="{FC9D7D29-0352-431D-B043-C6583B83F943}">
      <dgm:prSet/>
      <dgm:spPr/>
      <dgm:t>
        <a:bodyPr/>
        <a:lstStyle/>
        <a:p>
          <a:endParaRPr lang="en-IN"/>
        </a:p>
      </dgm:t>
    </dgm:pt>
    <dgm:pt modelId="{3DCC2ABD-807F-4B80-824F-46DF8BD1108E}" type="sibTrans" cxnId="{FC9D7D29-0352-431D-B043-C6583B83F943}">
      <dgm:prSet/>
      <dgm:spPr>
        <a:solidFill>
          <a:schemeClr val="accent6">
            <a:lumMod val="40000"/>
            <a:lumOff val="60000"/>
          </a:schemeClr>
        </a:solidFill>
      </dgm:spPr>
      <dgm:t>
        <a:bodyPr/>
        <a:lstStyle/>
        <a:p>
          <a:endParaRPr lang="en-IN"/>
        </a:p>
      </dgm:t>
    </dgm:pt>
    <dgm:pt modelId="{CE4D850F-D4B6-4CD6-BAE1-6D253F8D6A04}">
      <dgm:prSet phldrT="[Text]"/>
      <dgm:spPr>
        <a:solidFill>
          <a:schemeClr val="tx1">
            <a:alpha val="30000"/>
          </a:schemeClr>
        </a:solidFill>
        <a:ln>
          <a:solidFill>
            <a:schemeClr val="accent6">
              <a:lumMod val="40000"/>
              <a:lumOff val="60000"/>
            </a:schemeClr>
          </a:solidFill>
        </a:ln>
      </dgm:spPr>
      <dgm:t>
        <a:bodyPr/>
        <a:lstStyle/>
        <a:p>
          <a:r>
            <a:rPr lang="en-US" dirty="0">
              <a:solidFill>
                <a:schemeClr val="bg1"/>
              </a:solidFill>
              <a:latin typeface="Aptos" panose="020B0004020202020204" pitchFamily="34" charset="0"/>
            </a:rPr>
            <a:t>Removed unnecessary columns which have no impact in KPIs</a:t>
          </a:r>
          <a:endParaRPr lang="en-IN" dirty="0">
            <a:solidFill>
              <a:schemeClr val="bg1"/>
            </a:solidFill>
            <a:latin typeface="Aptos" panose="020B0004020202020204" pitchFamily="34" charset="0"/>
          </a:endParaRPr>
        </a:p>
      </dgm:t>
    </dgm:pt>
    <dgm:pt modelId="{4A6341E0-0B37-4A45-B325-7F406595E4D5}" type="parTrans" cxnId="{EAA99624-30E6-425D-86EE-EE5693786E96}">
      <dgm:prSet/>
      <dgm:spPr/>
      <dgm:t>
        <a:bodyPr/>
        <a:lstStyle/>
        <a:p>
          <a:endParaRPr lang="en-IN"/>
        </a:p>
      </dgm:t>
    </dgm:pt>
    <dgm:pt modelId="{D810EEBD-ADF7-4B35-90F7-E7F46AB02D89}" type="sibTrans" cxnId="{EAA99624-30E6-425D-86EE-EE5693786E96}">
      <dgm:prSet/>
      <dgm:spPr/>
      <dgm:t>
        <a:bodyPr/>
        <a:lstStyle/>
        <a:p>
          <a:endParaRPr lang="en-IN"/>
        </a:p>
      </dgm:t>
    </dgm:pt>
    <dgm:pt modelId="{B929005E-F43F-4948-8C32-03B1BDED29D3}">
      <dgm:prSet phldrT="[Text]"/>
      <dgm:spPr>
        <a:solidFill>
          <a:schemeClr val="tx1">
            <a:alpha val="30000"/>
          </a:schemeClr>
        </a:solidFill>
      </dgm:spPr>
      <dgm:t>
        <a:bodyPr/>
        <a:lstStyle/>
        <a:p>
          <a:r>
            <a:rPr lang="en-US" dirty="0">
              <a:solidFill>
                <a:schemeClr val="accent6">
                  <a:lumMod val="40000"/>
                  <a:lumOff val="60000"/>
                </a:schemeClr>
              </a:solidFill>
              <a:latin typeface="Aptos" panose="020B0004020202020204" pitchFamily="34" charset="0"/>
            </a:rPr>
            <a:t>Data Analysis</a:t>
          </a:r>
          <a:endParaRPr lang="en-IN" dirty="0">
            <a:solidFill>
              <a:schemeClr val="accent6">
                <a:lumMod val="40000"/>
                <a:lumOff val="60000"/>
              </a:schemeClr>
            </a:solidFill>
            <a:latin typeface="Aptos" panose="020B0004020202020204" pitchFamily="34" charset="0"/>
          </a:endParaRPr>
        </a:p>
      </dgm:t>
    </dgm:pt>
    <dgm:pt modelId="{544B6B16-AFDB-4A90-A47E-13AF03DF8680}" type="parTrans" cxnId="{7E71B637-2029-4766-B233-328A3345F950}">
      <dgm:prSet/>
      <dgm:spPr/>
      <dgm:t>
        <a:bodyPr/>
        <a:lstStyle/>
        <a:p>
          <a:endParaRPr lang="en-IN"/>
        </a:p>
      </dgm:t>
    </dgm:pt>
    <dgm:pt modelId="{EE27E2D6-15FA-4055-B272-C9F58F816B43}" type="sibTrans" cxnId="{7E71B637-2029-4766-B233-328A3345F950}">
      <dgm:prSet/>
      <dgm:spPr>
        <a:solidFill>
          <a:schemeClr val="accent6">
            <a:lumMod val="40000"/>
            <a:lumOff val="60000"/>
          </a:schemeClr>
        </a:solidFill>
      </dgm:spPr>
      <dgm:t>
        <a:bodyPr/>
        <a:lstStyle/>
        <a:p>
          <a:endParaRPr lang="en-IN"/>
        </a:p>
      </dgm:t>
    </dgm:pt>
    <dgm:pt modelId="{DDF55605-7ED8-40B6-A6AE-F346B57B18C2}">
      <dgm:prSet phldrT="[Text]"/>
      <dgm:spPr>
        <a:solidFill>
          <a:schemeClr val="tx1">
            <a:alpha val="30000"/>
          </a:schemeClr>
        </a:solidFill>
        <a:ln>
          <a:solidFill>
            <a:schemeClr val="accent6">
              <a:lumMod val="40000"/>
              <a:lumOff val="60000"/>
            </a:schemeClr>
          </a:solidFill>
        </a:ln>
      </dgm:spPr>
      <dgm:t>
        <a:bodyPr/>
        <a:lstStyle/>
        <a:p>
          <a:r>
            <a:rPr lang="en-US" dirty="0">
              <a:solidFill>
                <a:schemeClr val="bg1"/>
              </a:solidFill>
              <a:latin typeface="Aptos" panose="020B0004020202020204" pitchFamily="34" charset="0"/>
            </a:rPr>
            <a:t>Derived dominant categories in each KPI(Area and Production) with various filters</a:t>
          </a:r>
          <a:endParaRPr lang="en-IN" dirty="0">
            <a:solidFill>
              <a:schemeClr val="bg1"/>
            </a:solidFill>
            <a:latin typeface="Aptos" panose="020B0004020202020204" pitchFamily="34" charset="0"/>
          </a:endParaRPr>
        </a:p>
      </dgm:t>
    </dgm:pt>
    <dgm:pt modelId="{D91C1DBD-851C-452D-B226-8E8A9FA3543F}" type="parTrans" cxnId="{714FD96E-82A8-40E4-A1B3-BFDF03D2BFD0}">
      <dgm:prSet/>
      <dgm:spPr/>
      <dgm:t>
        <a:bodyPr/>
        <a:lstStyle/>
        <a:p>
          <a:endParaRPr lang="en-IN"/>
        </a:p>
      </dgm:t>
    </dgm:pt>
    <dgm:pt modelId="{AAF46026-6F72-460A-9AEC-0407DAE472E1}" type="sibTrans" cxnId="{714FD96E-82A8-40E4-A1B3-BFDF03D2BFD0}">
      <dgm:prSet/>
      <dgm:spPr/>
      <dgm:t>
        <a:bodyPr/>
        <a:lstStyle/>
        <a:p>
          <a:endParaRPr lang="en-IN"/>
        </a:p>
      </dgm:t>
    </dgm:pt>
    <dgm:pt modelId="{27D0FDB8-B934-4E05-85FD-FFA364757C3B}">
      <dgm:prSet/>
      <dgm:spPr>
        <a:solidFill>
          <a:schemeClr val="tx1">
            <a:alpha val="30000"/>
          </a:schemeClr>
        </a:solidFill>
      </dgm:spPr>
      <dgm:t>
        <a:bodyPr/>
        <a:lstStyle/>
        <a:p>
          <a:r>
            <a:rPr lang="en-US" dirty="0">
              <a:solidFill>
                <a:schemeClr val="accent6">
                  <a:lumMod val="40000"/>
                  <a:lumOff val="60000"/>
                </a:schemeClr>
              </a:solidFill>
              <a:latin typeface="Aptos" panose="020B0004020202020204" pitchFamily="34" charset="0"/>
            </a:rPr>
            <a:t>Uncovering Insights</a:t>
          </a:r>
          <a:endParaRPr lang="en-IN" dirty="0">
            <a:solidFill>
              <a:schemeClr val="accent6">
                <a:lumMod val="40000"/>
                <a:lumOff val="60000"/>
              </a:schemeClr>
            </a:solidFill>
            <a:latin typeface="Aptos" panose="020B0004020202020204" pitchFamily="34" charset="0"/>
          </a:endParaRPr>
        </a:p>
      </dgm:t>
    </dgm:pt>
    <dgm:pt modelId="{92B6BB79-3DCF-4F33-9331-733B2A0F7ED8}" type="parTrans" cxnId="{827E7E55-A997-48A6-938A-2AF4E73444B1}">
      <dgm:prSet/>
      <dgm:spPr/>
      <dgm:t>
        <a:bodyPr/>
        <a:lstStyle/>
        <a:p>
          <a:endParaRPr lang="en-IN"/>
        </a:p>
      </dgm:t>
    </dgm:pt>
    <dgm:pt modelId="{55495D42-C303-4887-9387-E2B9FE78EFBE}" type="sibTrans" cxnId="{827E7E55-A997-48A6-938A-2AF4E73444B1}">
      <dgm:prSet/>
      <dgm:spPr/>
      <dgm:t>
        <a:bodyPr/>
        <a:lstStyle/>
        <a:p>
          <a:endParaRPr lang="en-IN"/>
        </a:p>
      </dgm:t>
    </dgm:pt>
    <dgm:pt modelId="{A11C60AC-54D9-497B-80C0-8FFB4B52046C}">
      <dgm:prSet/>
      <dgm:spPr>
        <a:solidFill>
          <a:schemeClr val="tx1">
            <a:alpha val="30000"/>
          </a:schemeClr>
        </a:solidFill>
        <a:ln>
          <a:solidFill>
            <a:schemeClr val="accent6">
              <a:lumMod val="40000"/>
              <a:lumOff val="60000"/>
            </a:schemeClr>
          </a:solidFill>
        </a:ln>
      </dgm:spPr>
      <dgm:t>
        <a:bodyPr/>
        <a:lstStyle/>
        <a:p>
          <a:r>
            <a:rPr lang="en-US" dirty="0">
              <a:solidFill>
                <a:schemeClr val="bg1"/>
              </a:solidFill>
              <a:latin typeface="Aptos" panose="020B0004020202020204" pitchFamily="34" charset="0"/>
            </a:rPr>
            <a:t>Created visual Dashboards showing the impact of various sectors influencing the KPIs</a:t>
          </a:r>
          <a:endParaRPr lang="en-IN" dirty="0">
            <a:solidFill>
              <a:schemeClr val="bg1"/>
            </a:solidFill>
            <a:latin typeface="Aptos" panose="020B0004020202020204" pitchFamily="34" charset="0"/>
          </a:endParaRPr>
        </a:p>
      </dgm:t>
    </dgm:pt>
    <dgm:pt modelId="{5426D9F6-5C84-47BE-B150-98B6E427AD3A}" type="parTrans" cxnId="{E3C9D8D6-EF45-4243-9D46-D2F3FB4E34BB}">
      <dgm:prSet/>
      <dgm:spPr/>
      <dgm:t>
        <a:bodyPr/>
        <a:lstStyle/>
        <a:p>
          <a:endParaRPr lang="en-IN"/>
        </a:p>
      </dgm:t>
    </dgm:pt>
    <dgm:pt modelId="{317223E5-7279-49D8-95FC-62786E59F517}" type="sibTrans" cxnId="{E3C9D8D6-EF45-4243-9D46-D2F3FB4E34BB}">
      <dgm:prSet/>
      <dgm:spPr/>
      <dgm:t>
        <a:bodyPr/>
        <a:lstStyle/>
        <a:p>
          <a:endParaRPr lang="en-IN"/>
        </a:p>
      </dgm:t>
    </dgm:pt>
    <dgm:pt modelId="{09B022EB-65FE-42E4-A563-5FBDFA25E7ED}">
      <dgm:prSet phldrT="[Text]"/>
      <dgm:spPr>
        <a:solidFill>
          <a:schemeClr val="tx1">
            <a:alpha val="30000"/>
          </a:schemeClr>
        </a:solidFill>
        <a:ln>
          <a:solidFill>
            <a:schemeClr val="accent6">
              <a:lumMod val="40000"/>
              <a:lumOff val="60000"/>
            </a:schemeClr>
          </a:solidFill>
        </a:ln>
      </dgm:spPr>
      <dgm:t>
        <a:bodyPr/>
        <a:lstStyle/>
        <a:p>
          <a:r>
            <a:rPr lang="en-US" dirty="0">
              <a:solidFill>
                <a:schemeClr val="bg1"/>
              </a:solidFill>
              <a:latin typeface="Aptos" panose="020B0004020202020204" pitchFamily="34" charset="0"/>
            </a:rPr>
            <a:t>Excel, Power Query</a:t>
          </a:r>
          <a:endParaRPr lang="en-IN" dirty="0">
            <a:solidFill>
              <a:schemeClr val="bg1"/>
            </a:solidFill>
            <a:latin typeface="Aptos" panose="020B0004020202020204" pitchFamily="34" charset="0"/>
          </a:endParaRPr>
        </a:p>
      </dgm:t>
    </dgm:pt>
    <dgm:pt modelId="{AADCADC5-C765-4F8B-B765-EBD3EFE71A48}" type="parTrans" cxnId="{23E5AE5D-DC63-4C6E-9241-5CD96443CE49}">
      <dgm:prSet/>
      <dgm:spPr/>
      <dgm:t>
        <a:bodyPr/>
        <a:lstStyle/>
        <a:p>
          <a:endParaRPr lang="en-IN"/>
        </a:p>
      </dgm:t>
    </dgm:pt>
    <dgm:pt modelId="{AEEEFAB6-E035-409E-A437-08DF087AA70C}" type="sibTrans" cxnId="{23E5AE5D-DC63-4C6E-9241-5CD96443CE49}">
      <dgm:prSet/>
      <dgm:spPr/>
      <dgm:t>
        <a:bodyPr/>
        <a:lstStyle/>
        <a:p>
          <a:endParaRPr lang="en-IN"/>
        </a:p>
      </dgm:t>
    </dgm:pt>
    <dgm:pt modelId="{15C744DC-79FD-424E-A8E2-FCEFFD792EA6}">
      <dgm:prSet phldrT="[Text]"/>
      <dgm:spPr>
        <a:solidFill>
          <a:schemeClr val="tx1">
            <a:alpha val="30000"/>
          </a:schemeClr>
        </a:solidFill>
        <a:ln>
          <a:solidFill>
            <a:schemeClr val="accent6">
              <a:lumMod val="40000"/>
              <a:lumOff val="60000"/>
            </a:schemeClr>
          </a:solidFill>
        </a:ln>
      </dgm:spPr>
      <dgm:t>
        <a:bodyPr/>
        <a:lstStyle/>
        <a:p>
          <a:r>
            <a:rPr lang="en-US" dirty="0">
              <a:solidFill>
                <a:schemeClr val="bg1"/>
              </a:solidFill>
              <a:latin typeface="Aptos" panose="020B0004020202020204" pitchFamily="34" charset="0"/>
            </a:rPr>
            <a:t>Derived some key visual insights</a:t>
          </a:r>
          <a:endParaRPr lang="en-IN" dirty="0">
            <a:solidFill>
              <a:schemeClr val="bg1"/>
            </a:solidFill>
            <a:latin typeface="Aptos" panose="020B0004020202020204" pitchFamily="34" charset="0"/>
          </a:endParaRPr>
        </a:p>
      </dgm:t>
    </dgm:pt>
    <dgm:pt modelId="{2E029822-0129-43B0-90B7-BEFD66AD8A16}" type="parTrans" cxnId="{B9AC1AD9-7564-4DFD-936A-E92B64E0F10B}">
      <dgm:prSet/>
      <dgm:spPr/>
      <dgm:t>
        <a:bodyPr/>
        <a:lstStyle/>
        <a:p>
          <a:endParaRPr lang="en-IN"/>
        </a:p>
      </dgm:t>
    </dgm:pt>
    <dgm:pt modelId="{542DE9B1-4FCD-44B7-B4AC-BA675FC6F99D}" type="sibTrans" cxnId="{B9AC1AD9-7564-4DFD-936A-E92B64E0F10B}">
      <dgm:prSet/>
      <dgm:spPr/>
      <dgm:t>
        <a:bodyPr/>
        <a:lstStyle/>
        <a:p>
          <a:endParaRPr lang="en-IN"/>
        </a:p>
      </dgm:t>
    </dgm:pt>
    <dgm:pt modelId="{76DD552E-3491-4BAD-96A3-811E038EE9B3}">
      <dgm:prSet phldrT="[Text]"/>
      <dgm:spPr>
        <a:solidFill>
          <a:schemeClr val="tx1">
            <a:alpha val="30000"/>
          </a:schemeClr>
        </a:solidFill>
        <a:ln>
          <a:solidFill>
            <a:schemeClr val="accent6">
              <a:lumMod val="40000"/>
              <a:lumOff val="60000"/>
            </a:schemeClr>
          </a:solidFill>
        </a:ln>
      </dgm:spPr>
      <dgm:t>
        <a:bodyPr/>
        <a:lstStyle/>
        <a:p>
          <a:r>
            <a:rPr lang="en-US" dirty="0">
              <a:solidFill>
                <a:schemeClr val="bg1"/>
              </a:solidFill>
              <a:latin typeface="Aptos" panose="020B0004020202020204" pitchFamily="34" charset="0"/>
            </a:rPr>
            <a:t>Python, Pandas, Seaborn</a:t>
          </a:r>
          <a:endParaRPr lang="en-IN" dirty="0">
            <a:solidFill>
              <a:schemeClr val="bg1"/>
            </a:solidFill>
            <a:latin typeface="Aptos" panose="020B0004020202020204" pitchFamily="34" charset="0"/>
          </a:endParaRPr>
        </a:p>
      </dgm:t>
    </dgm:pt>
    <dgm:pt modelId="{4532F297-10AB-41B3-8273-D69A4231646F}" type="parTrans" cxnId="{C7BC5BE8-8A05-4DB8-AFDE-28ECA09DEA18}">
      <dgm:prSet/>
      <dgm:spPr/>
      <dgm:t>
        <a:bodyPr/>
        <a:lstStyle/>
        <a:p>
          <a:endParaRPr lang="en-IN"/>
        </a:p>
      </dgm:t>
    </dgm:pt>
    <dgm:pt modelId="{3274AF39-FCDF-4ABD-AF5E-1DC58E180245}" type="sibTrans" cxnId="{C7BC5BE8-8A05-4DB8-AFDE-28ECA09DEA18}">
      <dgm:prSet/>
      <dgm:spPr/>
      <dgm:t>
        <a:bodyPr/>
        <a:lstStyle/>
        <a:p>
          <a:endParaRPr lang="en-IN"/>
        </a:p>
      </dgm:t>
    </dgm:pt>
    <dgm:pt modelId="{75F61501-FF9F-4EDA-BC0D-C26DC98C87B1}">
      <dgm:prSet/>
      <dgm:spPr>
        <a:solidFill>
          <a:schemeClr val="tx1">
            <a:alpha val="30000"/>
          </a:schemeClr>
        </a:solidFill>
        <a:ln>
          <a:solidFill>
            <a:schemeClr val="accent6">
              <a:lumMod val="40000"/>
              <a:lumOff val="60000"/>
            </a:schemeClr>
          </a:solidFill>
        </a:ln>
      </dgm:spPr>
      <dgm:t>
        <a:bodyPr/>
        <a:lstStyle/>
        <a:p>
          <a:r>
            <a:rPr lang="en-US" dirty="0">
              <a:solidFill>
                <a:schemeClr val="bg1"/>
              </a:solidFill>
              <a:latin typeface="Aptos" panose="020B0004020202020204" pitchFamily="34" charset="0"/>
            </a:rPr>
            <a:t>Microsoft Power BI</a:t>
          </a:r>
          <a:endParaRPr lang="en-IN" dirty="0">
            <a:solidFill>
              <a:schemeClr val="bg1"/>
            </a:solidFill>
            <a:latin typeface="Aptos" panose="020B0004020202020204" pitchFamily="34" charset="0"/>
          </a:endParaRPr>
        </a:p>
      </dgm:t>
    </dgm:pt>
    <dgm:pt modelId="{13D06DD9-918D-46BB-8ED8-E0FABB9A9B49}" type="parTrans" cxnId="{8B7917EC-4DF8-45EF-9EE4-08D9DC14B150}">
      <dgm:prSet/>
      <dgm:spPr/>
      <dgm:t>
        <a:bodyPr/>
        <a:lstStyle/>
        <a:p>
          <a:endParaRPr lang="en-IN"/>
        </a:p>
      </dgm:t>
    </dgm:pt>
    <dgm:pt modelId="{AA280E56-CD5E-407C-9EF2-7FE5473C9600}" type="sibTrans" cxnId="{8B7917EC-4DF8-45EF-9EE4-08D9DC14B150}">
      <dgm:prSet/>
      <dgm:spPr/>
      <dgm:t>
        <a:bodyPr/>
        <a:lstStyle/>
        <a:p>
          <a:endParaRPr lang="en-IN"/>
        </a:p>
      </dgm:t>
    </dgm:pt>
    <dgm:pt modelId="{F06ACC09-FC2B-4856-B150-427C5D3D594E}" type="pres">
      <dgm:prSet presAssocID="{E07D45CC-1AA2-4CCB-BAE2-AEE55A5C4AA9}" presName="linearFlow" presStyleCnt="0">
        <dgm:presLayoutVars>
          <dgm:dir/>
          <dgm:animLvl val="lvl"/>
          <dgm:resizeHandles val="exact"/>
        </dgm:presLayoutVars>
      </dgm:prSet>
      <dgm:spPr/>
    </dgm:pt>
    <dgm:pt modelId="{428255E5-3AEB-41B3-B81F-FC872EDD8783}" type="pres">
      <dgm:prSet presAssocID="{46AAB6C3-9381-4B78-B6D3-42BA7A7C5E7D}" presName="composite" presStyleCnt="0"/>
      <dgm:spPr/>
    </dgm:pt>
    <dgm:pt modelId="{B660616E-527C-4407-B430-5E9E5AD5AE7C}" type="pres">
      <dgm:prSet presAssocID="{46AAB6C3-9381-4B78-B6D3-42BA7A7C5E7D}" presName="parTx" presStyleLbl="node1" presStyleIdx="0" presStyleCnt="4">
        <dgm:presLayoutVars>
          <dgm:chMax val="0"/>
          <dgm:chPref val="0"/>
          <dgm:bulletEnabled val="1"/>
        </dgm:presLayoutVars>
      </dgm:prSet>
      <dgm:spPr/>
    </dgm:pt>
    <dgm:pt modelId="{52EFEC3C-C569-48A0-A796-A0BEE46165F9}" type="pres">
      <dgm:prSet presAssocID="{46AAB6C3-9381-4B78-B6D3-42BA7A7C5E7D}" presName="parSh" presStyleLbl="node1" presStyleIdx="0" presStyleCnt="4"/>
      <dgm:spPr/>
    </dgm:pt>
    <dgm:pt modelId="{2639BB8A-0B13-4CDE-9D0E-9B8464FE4623}" type="pres">
      <dgm:prSet presAssocID="{46AAB6C3-9381-4B78-B6D3-42BA7A7C5E7D}" presName="desTx" presStyleLbl="fgAcc1" presStyleIdx="0" presStyleCnt="4" custScaleX="166162" custLinFactNeighborX="-498" custLinFactNeighborY="9149">
        <dgm:presLayoutVars>
          <dgm:bulletEnabled val="1"/>
        </dgm:presLayoutVars>
      </dgm:prSet>
      <dgm:spPr/>
    </dgm:pt>
    <dgm:pt modelId="{7D2BF529-C1BA-46FC-AC0A-B2908E9CEE39}" type="pres">
      <dgm:prSet presAssocID="{6705086C-4DC0-454F-BD54-2EC0AFADEC08}" presName="sibTrans" presStyleLbl="sibTrans2D1" presStyleIdx="0" presStyleCnt="3"/>
      <dgm:spPr/>
    </dgm:pt>
    <dgm:pt modelId="{2A425D2F-C8B3-4E0E-B64F-0D0DB047D47F}" type="pres">
      <dgm:prSet presAssocID="{6705086C-4DC0-454F-BD54-2EC0AFADEC08}" presName="connTx" presStyleLbl="sibTrans2D1" presStyleIdx="0" presStyleCnt="3"/>
      <dgm:spPr/>
    </dgm:pt>
    <dgm:pt modelId="{84C730BD-0B8C-4EF4-AA2D-E282F6FE27BD}" type="pres">
      <dgm:prSet presAssocID="{72E6F650-0D18-4107-913E-029A6F73CE48}" presName="composite" presStyleCnt="0"/>
      <dgm:spPr/>
    </dgm:pt>
    <dgm:pt modelId="{03D60CE1-67C3-4DDA-AEB3-9430AD0AF23B}" type="pres">
      <dgm:prSet presAssocID="{72E6F650-0D18-4107-913E-029A6F73CE48}" presName="parTx" presStyleLbl="node1" presStyleIdx="0" presStyleCnt="4">
        <dgm:presLayoutVars>
          <dgm:chMax val="0"/>
          <dgm:chPref val="0"/>
          <dgm:bulletEnabled val="1"/>
        </dgm:presLayoutVars>
      </dgm:prSet>
      <dgm:spPr/>
    </dgm:pt>
    <dgm:pt modelId="{B7622993-0CD5-4DBE-9F9E-0C8EE9898046}" type="pres">
      <dgm:prSet presAssocID="{72E6F650-0D18-4107-913E-029A6F73CE48}" presName="parSh" presStyleLbl="node1" presStyleIdx="1" presStyleCnt="4"/>
      <dgm:spPr/>
    </dgm:pt>
    <dgm:pt modelId="{44A28126-739B-4619-B2C6-316783912B10}" type="pres">
      <dgm:prSet presAssocID="{72E6F650-0D18-4107-913E-029A6F73CE48}" presName="desTx" presStyleLbl="fgAcc1" presStyleIdx="1" presStyleCnt="4" custScaleX="144149" custLinFactNeighborY="8471">
        <dgm:presLayoutVars>
          <dgm:bulletEnabled val="1"/>
        </dgm:presLayoutVars>
      </dgm:prSet>
      <dgm:spPr/>
    </dgm:pt>
    <dgm:pt modelId="{FBCE48FA-4137-40DF-BF39-CA544E2DAE70}" type="pres">
      <dgm:prSet presAssocID="{3DCC2ABD-807F-4B80-824F-46DF8BD1108E}" presName="sibTrans" presStyleLbl="sibTrans2D1" presStyleIdx="1" presStyleCnt="3"/>
      <dgm:spPr/>
    </dgm:pt>
    <dgm:pt modelId="{D01BC2EA-3A18-41C8-A9AB-0F3EFCF1B13F}" type="pres">
      <dgm:prSet presAssocID="{3DCC2ABD-807F-4B80-824F-46DF8BD1108E}" presName="connTx" presStyleLbl="sibTrans2D1" presStyleIdx="1" presStyleCnt="3"/>
      <dgm:spPr/>
    </dgm:pt>
    <dgm:pt modelId="{924993EF-342A-4E45-9A41-44DCEBA4B2FC}" type="pres">
      <dgm:prSet presAssocID="{B929005E-F43F-4948-8C32-03B1BDED29D3}" presName="composite" presStyleCnt="0"/>
      <dgm:spPr/>
    </dgm:pt>
    <dgm:pt modelId="{2CA8FB46-53DD-42D6-ACC5-AC2A7BC5265C}" type="pres">
      <dgm:prSet presAssocID="{B929005E-F43F-4948-8C32-03B1BDED29D3}" presName="parTx" presStyleLbl="node1" presStyleIdx="1" presStyleCnt="4">
        <dgm:presLayoutVars>
          <dgm:chMax val="0"/>
          <dgm:chPref val="0"/>
          <dgm:bulletEnabled val="1"/>
        </dgm:presLayoutVars>
      </dgm:prSet>
      <dgm:spPr/>
    </dgm:pt>
    <dgm:pt modelId="{3E959BE6-1261-47A4-B417-2E9458522D7A}" type="pres">
      <dgm:prSet presAssocID="{B929005E-F43F-4948-8C32-03B1BDED29D3}" presName="parSh" presStyleLbl="node1" presStyleIdx="2" presStyleCnt="4"/>
      <dgm:spPr/>
    </dgm:pt>
    <dgm:pt modelId="{DE19ACDC-258C-488C-9C44-F96BC3AFB135}" type="pres">
      <dgm:prSet presAssocID="{B929005E-F43F-4948-8C32-03B1BDED29D3}" presName="desTx" presStyleLbl="fgAcc1" presStyleIdx="2" presStyleCnt="4" custScaleX="148310" custLinFactNeighborY="8810">
        <dgm:presLayoutVars>
          <dgm:bulletEnabled val="1"/>
        </dgm:presLayoutVars>
      </dgm:prSet>
      <dgm:spPr/>
    </dgm:pt>
    <dgm:pt modelId="{86AE50CC-1135-4166-B763-1459EAFA71E0}" type="pres">
      <dgm:prSet presAssocID="{EE27E2D6-15FA-4055-B272-C9F58F816B43}" presName="sibTrans" presStyleLbl="sibTrans2D1" presStyleIdx="2" presStyleCnt="3" custScaleX="87695"/>
      <dgm:spPr/>
    </dgm:pt>
    <dgm:pt modelId="{9ED5BADB-5ACA-4EBD-AAE5-F25CDBA8C7C3}" type="pres">
      <dgm:prSet presAssocID="{EE27E2D6-15FA-4055-B272-C9F58F816B43}" presName="connTx" presStyleLbl="sibTrans2D1" presStyleIdx="2" presStyleCnt="3"/>
      <dgm:spPr/>
    </dgm:pt>
    <dgm:pt modelId="{E746F3BF-D56F-4E3B-B3A2-F1A32A7BF9B0}" type="pres">
      <dgm:prSet presAssocID="{27D0FDB8-B934-4E05-85FD-FFA364757C3B}" presName="composite" presStyleCnt="0"/>
      <dgm:spPr/>
    </dgm:pt>
    <dgm:pt modelId="{D0C6801F-D4A2-4F59-8F09-A8B389172FFB}" type="pres">
      <dgm:prSet presAssocID="{27D0FDB8-B934-4E05-85FD-FFA364757C3B}" presName="parTx" presStyleLbl="node1" presStyleIdx="2" presStyleCnt="4">
        <dgm:presLayoutVars>
          <dgm:chMax val="0"/>
          <dgm:chPref val="0"/>
          <dgm:bulletEnabled val="1"/>
        </dgm:presLayoutVars>
      </dgm:prSet>
      <dgm:spPr/>
    </dgm:pt>
    <dgm:pt modelId="{832D6D7C-7B3A-42D5-B3FB-7EFF29850627}" type="pres">
      <dgm:prSet presAssocID="{27D0FDB8-B934-4E05-85FD-FFA364757C3B}" presName="parSh" presStyleLbl="node1" presStyleIdx="3" presStyleCnt="4"/>
      <dgm:spPr/>
    </dgm:pt>
    <dgm:pt modelId="{69AAE82B-0634-423C-8203-795C9C470025}" type="pres">
      <dgm:prSet presAssocID="{27D0FDB8-B934-4E05-85FD-FFA364757C3B}" presName="desTx" presStyleLbl="fgAcc1" presStyleIdx="3" presStyleCnt="4" custScaleX="180304" custLinFactNeighborX="498" custLinFactNeighborY="8810">
        <dgm:presLayoutVars>
          <dgm:bulletEnabled val="1"/>
        </dgm:presLayoutVars>
      </dgm:prSet>
      <dgm:spPr/>
    </dgm:pt>
  </dgm:ptLst>
  <dgm:cxnLst>
    <dgm:cxn modelId="{6D9F5809-09F3-41AC-954A-AB8A3B722FC4}" type="presOf" srcId="{DDF55605-7ED8-40B6-A6AE-F346B57B18C2}" destId="{DE19ACDC-258C-488C-9C44-F96BC3AFB135}" srcOrd="0" destOrd="0" presId="urn:microsoft.com/office/officeart/2005/8/layout/process3"/>
    <dgm:cxn modelId="{27032C0F-651F-4E2B-A9A2-2B744884E010}" type="presOf" srcId="{338355E6-4B9A-48D5-8174-F06B50C860D6}" destId="{2639BB8A-0B13-4CDE-9D0E-9B8464FE4623}" srcOrd="0" destOrd="0" presId="urn:microsoft.com/office/officeart/2005/8/layout/process3"/>
    <dgm:cxn modelId="{E253FF0F-8BA8-489B-B659-E72EBBFFDF33}" srcId="{E07D45CC-1AA2-4CCB-BAE2-AEE55A5C4AA9}" destId="{46AAB6C3-9381-4B78-B6D3-42BA7A7C5E7D}" srcOrd="0" destOrd="0" parTransId="{70A22238-0E5B-4F70-BD16-B467729568E0}" sibTransId="{6705086C-4DC0-454F-BD54-2EC0AFADEC08}"/>
    <dgm:cxn modelId="{585E5424-F7F5-4182-B1E2-4C3C7D4BA80B}" type="presOf" srcId="{E07D45CC-1AA2-4CCB-BAE2-AEE55A5C4AA9}" destId="{F06ACC09-FC2B-4856-B150-427C5D3D594E}" srcOrd="0" destOrd="0" presId="urn:microsoft.com/office/officeart/2005/8/layout/process3"/>
    <dgm:cxn modelId="{EAA99624-30E6-425D-86EE-EE5693786E96}" srcId="{72E6F650-0D18-4107-913E-029A6F73CE48}" destId="{CE4D850F-D4B6-4CD6-BAE1-6D253F8D6A04}" srcOrd="0" destOrd="0" parTransId="{4A6341E0-0B37-4A45-B325-7F406595E4D5}" sibTransId="{D810EEBD-ADF7-4B35-90F7-E7F46AB02D89}"/>
    <dgm:cxn modelId="{FC9D7D29-0352-431D-B043-C6583B83F943}" srcId="{E07D45CC-1AA2-4CCB-BAE2-AEE55A5C4AA9}" destId="{72E6F650-0D18-4107-913E-029A6F73CE48}" srcOrd="1" destOrd="0" parTransId="{5E9AD166-3C12-4AC0-8829-7589B200FE22}" sibTransId="{3DCC2ABD-807F-4B80-824F-46DF8BD1108E}"/>
    <dgm:cxn modelId="{7E71B637-2029-4766-B233-328A3345F950}" srcId="{E07D45CC-1AA2-4CCB-BAE2-AEE55A5C4AA9}" destId="{B929005E-F43F-4948-8C32-03B1BDED29D3}" srcOrd="2" destOrd="0" parTransId="{544B6B16-AFDB-4A90-A47E-13AF03DF8680}" sibTransId="{EE27E2D6-15FA-4055-B272-C9F58F816B43}"/>
    <dgm:cxn modelId="{E4DC9D3A-EAE7-43EE-AE3B-7B13B8E95E52}" type="presOf" srcId="{15C744DC-79FD-424E-A8E2-FCEFFD792EA6}" destId="{DE19ACDC-258C-488C-9C44-F96BC3AFB135}" srcOrd="0" destOrd="1" presId="urn:microsoft.com/office/officeart/2005/8/layout/process3"/>
    <dgm:cxn modelId="{23E5AE5D-DC63-4C6E-9241-5CD96443CE49}" srcId="{72E6F650-0D18-4107-913E-029A6F73CE48}" destId="{09B022EB-65FE-42E4-A563-5FBDFA25E7ED}" srcOrd="1" destOrd="0" parTransId="{AADCADC5-C765-4F8B-B765-EBD3EFE71A48}" sibTransId="{AEEEFAB6-E035-409E-A437-08DF087AA70C}"/>
    <dgm:cxn modelId="{6F278341-2E90-4AA2-BB29-7B1635B805C1}" srcId="{46AAB6C3-9381-4B78-B6D3-42BA7A7C5E7D}" destId="{338355E6-4B9A-48D5-8174-F06B50C860D6}" srcOrd="0" destOrd="0" parTransId="{A60A8917-C48F-44BF-B2C9-D8071F4D1DC1}" sibTransId="{52B1F3B8-2AF3-40C5-A566-8B8DC9B5000A}"/>
    <dgm:cxn modelId="{22727E6C-3C81-4AAB-9D7B-D87421A0EF2C}" type="presOf" srcId="{A11C60AC-54D9-497B-80C0-8FFB4B52046C}" destId="{69AAE82B-0634-423C-8203-795C9C470025}" srcOrd="0" destOrd="0" presId="urn:microsoft.com/office/officeart/2005/8/layout/process3"/>
    <dgm:cxn modelId="{714FD96E-82A8-40E4-A1B3-BFDF03D2BFD0}" srcId="{B929005E-F43F-4948-8C32-03B1BDED29D3}" destId="{DDF55605-7ED8-40B6-A6AE-F346B57B18C2}" srcOrd="0" destOrd="0" parTransId="{D91C1DBD-851C-452D-B226-8E8A9FA3543F}" sibTransId="{AAF46026-6F72-460A-9AEC-0407DAE472E1}"/>
    <dgm:cxn modelId="{62BD5D4F-E437-423B-83B9-FB91C84ED60D}" type="presOf" srcId="{46AAB6C3-9381-4B78-B6D3-42BA7A7C5E7D}" destId="{52EFEC3C-C569-48A0-A796-A0BEE46165F9}" srcOrd="1" destOrd="0" presId="urn:microsoft.com/office/officeart/2005/8/layout/process3"/>
    <dgm:cxn modelId="{8D10B74F-A2E6-4114-AE1B-80387758ECE4}" type="presOf" srcId="{27D0FDB8-B934-4E05-85FD-FFA364757C3B}" destId="{D0C6801F-D4A2-4F59-8F09-A8B389172FFB}" srcOrd="0" destOrd="0" presId="urn:microsoft.com/office/officeart/2005/8/layout/process3"/>
    <dgm:cxn modelId="{827E7E55-A997-48A6-938A-2AF4E73444B1}" srcId="{E07D45CC-1AA2-4CCB-BAE2-AEE55A5C4AA9}" destId="{27D0FDB8-B934-4E05-85FD-FFA364757C3B}" srcOrd="3" destOrd="0" parTransId="{92B6BB79-3DCF-4F33-9331-733B2A0F7ED8}" sibTransId="{55495D42-C303-4887-9387-E2B9FE78EFBE}"/>
    <dgm:cxn modelId="{203B6A56-C5C8-4DE2-BC19-568D397E5AE3}" type="presOf" srcId="{72E6F650-0D18-4107-913E-029A6F73CE48}" destId="{03D60CE1-67C3-4DDA-AEB3-9430AD0AF23B}" srcOrd="0" destOrd="0" presId="urn:microsoft.com/office/officeart/2005/8/layout/process3"/>
    <dgm:cxn modelId="{56506A58-D885-4B39-9F96-F3BFC66E7D1D}" type="presOf" srcId="{B929005E-F43F-4948-8C32-03B1BDED29D3}" destId="{2CA8FB46-53DD-42D6-ACC5-AC2A7BC5265C}" srcOrd="0" destOrd="0" presId="urn:microsoft.com/office/officeart/2005/8/layout/process3"/>
    <dgm:cxn modelId="{CC169959-4DB4-49ED-BDEA-DA74E33945AE}" type="presOf" srcId="{6705086C-4DC0-454F-BD54-2EC0AFADEC08}" destId="{2A425D2F-C8B3-4E0E-B64F-0D0DB047D47F}" srcOrd="1" destOrd="0" presId="urn:microsoft.com/office/officeart/2005/8/layout/process3"/>
    <dgm:cxn modelId="{022ABA7F-E397-4E80-8A54-E27B4BC30F97}" type="presOf" srcId="{CE4D850F-D4B6-4CD6-BAE1-6D253F8D6A04}" destId="{44A28126-739B-4619-B2C6-316783912B10}" srcOrd="0" destOrd="0" presId="urn:microsoft.com/office/officeart/2005/8/layout/process3"/>
    <dgm:cxn modelId="{601A1E9A-79E0-4C2E-B4AD-3743DC1FD158}" type="presOf" srcId="{3DCC2ABD-807F-4B80-824F-46DF8BD1108E}" destId="{FBCE48FA-4137-40DF-BF39-CA544E2DAE70}" srcOrd="0" destOrd="0" presId="urn:microsoft.com/office/officeart/2005/8/layout/process3"/>
    <dgm:cxn modelId="{F989809C-BBA9-4763-A15C-20B6A32F98BD}" type="presOf" srcId="{3DCC2ABD-807F-4B80-824F-46DF8BD1108E}" destId="{D01BC2EA-3A18-41C8-A9AB-0F3EFCF1B13F}" srcOrd="1" destOrd="0" presId="urn:microsoft.com/office/officeart/2005/8/layout/process3"/>
    <dgm:cxn modelId="{D74A84AA-C83B-4630-ACBB-80CC38C5DFD7}" type="presOf" srcId="{76DD552E-3491-4BAD-96A3-811E038EE9B3}" destId="{DE19ACDC-258C-488C-9C44-F96BC3AFB135}" srcOrd="0" destOrd="2" presId="urn:microsoft.com/office/officeart/2005/8/layout/process3"/>
    <dgm:cxn modelId="{F9A2D2B8-F1B1-4008-8706-30636417F9B5}" type="presOf" srcId="{72E6F650-0D18-4107-913E-029A6F73CE48}" destId="{B7622993-0CD5-4DBE-9F9E-0C8EE9898046}" srcOrd="1" destOrd="0" presId="urn:microsoft.com/office/officeart/2005/8/layout/process3"/>
    <dgm:cxn modelId="{3BDD1EBE-2448-486E-9B94-FB91A13ABBB9}" type="presOf" srcId="{09B022EB-65FE-42E4-A563-5FBDFA25E7ED}" destId="{44A28126-739B-4619-B2C6-316783912B10}" srcOrd="0" destOrd="1" presId="urn:microsoft.com/office/officeart/2005/8/layout/process3"/>
    <dgm:cxn modelId="{BEF622BF-BB27-495C-ABF1-A236D4999BCE}" type="presOf" srcId="{EE27E2D6-15FA-4055-B272-C9F58F816B43}" destId="{86AE50CC-1135-4166-B763-1459EAFA71E0}" srcOrd="0" destOrd="0" presId="urn:microsoft.com/office/officeart/2005/8/layout/process3"/>
    <dgm:cxn modelId="{AF1E08C2-37F4-4611-8959-23F56D64BFC4}" type="presOf" srcId="{46AAB6C3-9381-4B78-B6D3-42BA7A7C5E7D}" destId="{B660616E-527C-4407-B430-5E9E5AD5AE7C}" srcOrd="0" destOrd="0" presId="urn:microsoft.com/office/officeart/2005/8/layout/process3"/>
    <dgm:cxn modelId="{978FEBC9-90AA-427F-B03C-FBE58E822DCF}" type="presOf" srcId="{27D0FDB8-B934-4E05-85FD-FFA364757C3B}" destId="{832D6D7C-7B3A-42D5-B3FB-7EFF29850627}" srcOrd="1" destOrd="0" presId="urn:microsoft.com/office/officeart/2005/8/layout/process3"/>
    <dgm:cxn modelId="{F733DFCF-7847-46A3-AEC9-6967E1A1DF68}" type="presOf" srcId="{B929005E-F43F-4948-8C32-03B1BDED29D3}" destId="{3E959BE6-1261-47A4-B417-2E9458522D7A}" srcOrd="1" destOrd="0" presId="urn:microsoft.com/office/officeart/2005/8/layout/process3"/>
    <dgm:cxn modelId="{E3C9D8D6-EF45-4243-9D46-D2F3FB4E34BB}" srcId="{27D0FDB8-B934-4E05-85FD-FFA364757C3B}" destId="{A11C60AC-54D9-497B-80C0-8FFB4B52046C}" srcOrd="0" destOrd="0" parTransId="{5426D9F6-5C84-47BE-B150-98B6E427AD3A}" sibTransId="{317223E5-7279-49D8-95FC-62786E59F517}"/>
    <dgm:cxn modelId="{B9AC1AD9-7564-4DFD-936A-E92B64E0F10B}" srcId="{B929005E-F43F-4948-8C32-03B1BDED29D3}" destId="{15C744DC-79FD-424E-A8E2-FCEFFD792EA6}" srcOrd="1" destOrd="0" parTransId="{2E029822-0129-43B0-90B7-BEFD66AD8A16}" sibTransId="{542DE9B1-4FCD-44B7-B4AC-BA675FC6F99D}"/>
    <dgm:cxn modelId="{E6D4C4DD-17FF-44F7-8106-294AB76C0D15}" type="presOf" srcId="{6705086C-4DC0-454F-BD54-2EC0AFADEC08}" destId="{7D2BF529-C1BA-46FC-AC0A-B2908E9CEE39}" srcOrd="0" destOrd="0" presId="urn:microsoft.com/office/officeart/2005/8/layout/process3"/>
    <dgm:cxn modelId="{C7BC5BE8-8A05-4DB8-AFDE-28ECA09DEA18}" srcId="{B929005E-F43F-4948-8C32-03B1BDED29D3}" destId="{76DD552E-3491-4BAD-96A3-811E038EE9B3}" srcOrd="2" destOrd="0" parTransId="{4532F297-10AB-41B3-8273-D69A4231646F}" sibTransId="{3274AF39-FCDF-4ABD-AF5E-1DC58E180245}"/>
    <dgm:cxn modelId="{84D5A8E8-4A7D-4168-AE05-40D3A7174636}" type="presOf" srcId="{EE27E2D6-15FA-4055-B272-C9F58F816B43}" destId="{9ED5BADB-5ACA-4EBD-AAE5-F25CDBA8C7C3}" srcOrd="1" destOrd="0" presId="urn:microsoft.com/office/officeart/2005/8/layout/process3"/>
    <dgm:cxn modelId="{8B7917EC-4DF8-45EF-9EE4-08D9DC14B150}" srcId="{27D0FDB8-B934-4E05-85FD-FFA364757C3B}" destId="{75F61501-FF9F-4EDA-BC0D-C26DC98C87B1}" srcOrd="1" destOrd="0" parTransId="{13D06DD9-918D-46BB-8ED8-E0FABB9A9B49}" sibTransId="{AA280E56-CD5E-407C-9EF2-7FE5473C9600}"/>
    <dgm:cxn modelId="{FCC075FB-8990-4139-A52C-D1CAEB0512C3}" type="presOf" srcId="{75F61501-FF9F-4EDA-BC0D-C26DC98C87B1}" destId="{69AAE82B-0634-423C-8203-795C9C470025}" srcOrd="0" destOrd="1" presId="urn:microsoft.com/office/officeart/2005/8/layout/process3"/>
    <dgm:cxn modelId="{13C5D5F5-B598-4C9E-A928-EC9D4F51B39F}" type="presParOf" srcId="{F06ACC09-FC2B-4856-B150-427C5D3D594E}" destId="{428255E5-3AEB-41B3-B81F-FC872EDD8783}" srcOrd="0" destOrd="0" presId="urn:microsoft.com/office/officeart/2005/8/layout/process3"/>
    <dgm:cxn modelId="{328BDECB-D4C7-4E04-9CAD-C9DC8CD70DBC}" type="presParOf" srcId="{428255E5-3AEB-41B3-B81F-FC872EDD8783}" destId="{B660616E-527C-4407-B430-5E9E5AD5AE7C}" srcOrd="0" destOrd="0" presId="urn:microsoft.com/office/officeart/2005/8/layout/process3"/>
    <dgm:cxn modelId="{3A67A510-36E2-4181-8A36-5A357B5DABC2}" type="presParOf" srcId="{428255E5-3AEB-41B3-B81F-FC872EDD8783}" destId="{52EFEC3C-C569-48A0-A796-A0BEE46165F9}" srcOrd="1" destOrd="0" presId="urn:microsoft.com/office/officeart/2005/8/layout/process3"/>
    <dgm:cxn modelId="{742EA530-9D94-42D9-8F63-5D9106AC6B8B}" type="presParOf" srcId="{428255E5-3AEB-41B3-B81F-FC872EDD8783}" destId="{2639BB8A-0B13-4CDE-9D0E-9B8464FE4623}" srcOrd="2" destOrd="0" presId="urn:microsoft.com/office/officeart/2005/8/layout/process3"/>
    <dgm:cxn modelId="{15C2979D-9ADB-4F86-92C6-5F263C674C35}" type="presParOf" srcId="{F06ACC09-FC2B-4856-B150-427C5D3D594E}" destId="{7D2BF529-C1BA-46FC-AC0A-B2908E9CEE39}" srcOrd="1" destOrd="0" presId="urn:microsoft.com/office/officeart/2005/8/layout/process3"/>
    <dgm:cxn modelId="{AD742F90-D1BA-4618-AC53-9548A6D477D0}" type="presParOf" srcId="{7D2BF529-C1BA-46FC-AC0A-B2908E9CEE39}" destId="{2A425D2F-C8B3-4E0E-B64F-0D0DB047D47F}" srcOrd="0" destOrd="0" presId="urn:microsoft.com/office/officeart/2005/8/layout/process3"/>
    <dgm:cxn modelId="{0283545C-0FFD-49E8-98C1-024975842894}" type="presParOf" srcId="{F06ACC09-FC2B-4856-B150-427C5D3D594E}" destId="{84C730BD-0B8C-4EF4-AA2D-E282F6FE27BD}" srcOrd="2" destOrd="0" presId="urn:microsoft.com/office/officeart/2005/8/layout/process3"/>
    <dgm:cxn modelId="{BFE70F29-2C6A-4A38-9F53-EDBEA64E4D3E}" type="presParOf" srcId="{84C730BD-0B8C-4EF4-AA2D-E282F6FE27BD}" destId="{03D60CE1-67C3-4DDA-AEB3-9430AD0AF23B}" srcOrd="0" destOrd="0" presId="urn:microsoft.com/office/officeart/2005/8/layout/process3"/>
    <dgm:cxn modelId="{48292D59-06E7-4358-9C5D-48DA4F1DA3B1}" type="presParOf" srcId="{84C730BD-0B8C-4EF4-AA2D-E282F6FE27BD}" destId="{B7622993-0CD5-4DBE-9F9E-0C8EE9898046}" srcOrd="1" destOrd="0" presId="urn:microsoft.com/office/officeart/2005/8/layout/process3"/>
    <dgm:cxn modelId="{15E2826F-AC47-48AA-9649-CC580C6EDD8C}" type="presParOf" srcId="{84C730BD-0B8C-4EF4-AA2D-E282F6FE27BD}" destId="{44A28126-739B-4619-B2C6-316783912B10}" srcOrd="2" destOrd="0" presId="urn:microsoft.com/office/officeart/2005/8/layout/process3"/>
    <dgm:cxn modelId="{06A3220D-5507-40A5-99BB-0BB0B602ACC1}" type="presParOf" srcId="{F06ACC09-FC2B-4856-B150-427C5D3D594E}" destId="{FBCE48FA-4137-40DF-BF39-CA544E2DAE70}" srcOrd="3" destOrd="0" presId="urn:microsoft.com/office/officeart/2005/8/layout/process3"/>
    <dgm:cxn modelId="{A58D2938-7F5F-4B4A-BFEC-975249C8D4B0}" type="presParOf" srcId="{FBCE48FA-4137-40DF-BF39-CA544E2DAE70}" destId="{D01BC2EA-3A18-41C8-A9AB-0F3EFCF1B13F}" srcOrd="0" destOrd="0" presId="urn:microsoft.com/office/officeart/2005/8/layout/process3"/>
    <dgm:cxn modelId="{E9316ECC-4EAC-4318-8D68-DD6D45D5CBDE}" type="presParOf" srcId="{F06ACC09-FC2B-4856-B150-427C5D3D594E}" destId="{924993EF-342A-4E45-9A41-44DCEBA4B2FC}" srcOrd="4" destOrd="0" presId="urn:microsoft.com/office/officeart/2005/8/layout/process3"/>
    <dgm:cxn modelId="{289F3510-B4D3-4233-9AE2-72DB968CAAA0}" type="presParOf" srcId="{924993EF-342A-4E45-9A41-44DCEBA4B2FC}" destId="{2CA8FB46-53DD-42D6-ACC5-AC2A7BC5265C}" srcOrd="0" destOrd="0" presId="urn:microsoft.com/office/officeart/2005/8/layout/process3"/>
    <dgm:cxn modelId="{9CEA088E-6CED-40E5-A023-DB179FC7F46C}" type="presParOf" srcId="{924993EF-342A-4E45-9A41-44DCEBA4B2FC}" destId="{3E959BE6-1261-47A4-B417-2E9458522D7A}" srcOrd="1" destOrd="0" presId="urn:microsoft.com/office/officeart/2005/8/layout/process3"/>
    <dgm:cxn modelId="{24A35F34-AEC5-4505-AAE8-E03CC5AEC6F0}" type="presParOf" srcId="{924993EF-342A-4E45-9A41-44DCEBA4B2FC}" destId="{DE19ACDC-258C-488C-9C44-F96BC3AFB135}" srcOrd="2" destOrd="0" presId="urn:microsoft.com/office/officeart/2005/8/layout/process3"/>
    <dgm:cxn modelId="{4749716C-74C9-4AE9-91CE-F90D0F01D40E}" type="presParOf" srcId="{F06ACC09-FC2B-4856-B150-427C5D3D594E}" destId="{86AE50CC-1135-4166-B763-1459EAFA71E0}" srcOrd="5" destOrd="0" presId="urn:microsoft.com/office/officeart/2005/8/layout/process3"/>
    <dgm:cxn modelId="{D308C36B-3A2F-49C6-86F7-B68E636ECA0E}" type="presParOf" srcId="{86AE50CC-1135-4166-B763-1459EAFA71E0}" destId="{9ED5BADB-5ACA-4EBD-AAE5-F25CDBA8C7C3}" srcOrd="0" destOrd="0" presId="urn:microsoft.com/office/officeart/2005/8/layout/process3"/>
    <dgm:cxn modelId="{0858DDB3-4313-42BD-BEB8-954D2DF7C9DF}" type="presParOf" srcId="{F06ACC09-FC2B-4856-B150-427C5D3D594E}" destId="{E746F3BF-D56F-4E3B-B3A2-F1A32A7BF9B0}" srcOrd="6" destOrd="0" presId="urn:microsoft.com/office/officeart/2005/8/layout/process3"/>
    <dgm:cxn modelId="{49DED8E0-50E2-4E09-826B-B661F3C7B1E6}" type="presParOf" srcId="{E746F3BF-D56F-4E3B-B3A2-F1A32A7BF9B0}" destId="{D0C6801F-D4A2-4F59-8F09-A8B389172FFB}" srcOrd="0" destOrd="0" presId="urn:microsoft.com/office/officeart/2005/8/layout/process3"/>
    <dgm:cxn modelId="{92EA8643-78AE-461A-B1A4-4D682721B30B}" type="presParOf" srcId="{E746F3BF-D56F-4E3B-B3A2-F1A32A7BF9B0}" destId="{832D6D7C-7B3A-42D5-B3FB-7EFF29850627}" srcOrd="1" destOrd="0" presId="urn:microsoft.com/office/officeart/2005/8/layout/process3"/>
    <dgm:cxn modelId="{A4AF2333-D457-4DCE-AD6D-E134544A4DD8}" type="presParOf" srcId="{E746F3BF-D56F-4E3B-B3A2-F1A32A7BF9B0}" destId="{69AAE82B-0634-423C-8203-795C9C470025}"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EFEC3C-C569-48A0-A796-A0BEE46165F9}">
      <dsp:nvSpPr>
        <dsp:cNvPr id="0" name=""/>
        <dsp:cNvSpPr/>
      </dsp:nvSpPr>
      <dsp:spPr>
        <a:xfrm>
          <a:off x="181125" y="655483"/>
          <a:ext cx="1382919" cy="762713"/>
        </a:xfrm>
        <a:prstGeom prst="roundRect">
          <a:avLst>
            <a:gd name="adj" fmla="val 10000"/>
          </a:avLst>
        </a:prstGeom>
        <a:solidFill>
          <a:schemeClr val="tx1">
            <a:alpha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kern="1200" dirty="0">
              <a:solidFill>
                <a:schemeClr val="accent6">
                  <a:lumMod val="40000"/>
                  <a:lumOff val="60000"/>
                </a:schemeClr>
              </a:solidFill>
              <a:latin typeface="Aptos" panose="020B0004020202020204" pitchFamily="34" charset="0"/>
            </a:rPr>
            <a:t>Data Understanding</a:t>
          </a:r>
          <a:endParaRPr lang="en-IN" sz="1300" kern="1200" dirty="0">
            <a:solidFill>
              <a:schemeClr val="accent6">
                <a:lumMod val="40000"/>
                <a:lumOff val="60000"/>
              </a:schemeClr>
            </a:solidFill>
            <a:latin typeface="Aptos" panose="020B0004020202020204" pitchFamily="34" charset="0"/>
          </a:endParaRPr>
        </a:p>
      </dsp:txBody>
      <dsp:txXfrm>
        <a:off x="181125" y="655483"/>
        <a:ext cx="1382919" cy="508475"/>
      </dsp:txXfrm>
    </dsp:sp>
    <dsp:sp modelId="{2639BB8A-0B13-4CDE-9D0E-9B8464FE4623}">
      <dsp:nvSpPr>
        <dsp:cNvPr id="0" name=""/>
        <dsp:cNvSpPr/>
      </dsp:nvSpPr>
      <dsp:spPr>
        <a:xfrm>
          <a:off x="3" y="1429443"/>
          <a:ext cx="2297886" cy="2901782"/>
        </a:xfrm>
        <a:prstGeom prst="roundRect">
          <a:avLst>
            <a:gd name="adj" fmla="val 10000"/>
          </a:avLst>
        </a:prstGeom>
        <a:solidFill>
          <a:schemeClr val="tx1">
            <a:alpha val="30000"/>
          </a:schemeClr>
        </a:solidFill>
        <a:ln w="12700" cap="flat" cmpd="sng" algn="ctr">
          <a:solidFill>
            <a:schemeClr val="accent6">
              <a:lumMod val="40000"/>
              <a:lumOff val="6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solidFill>
                <a:schemeClr val="bg1"/>
              </a:solidFill>
              <a:latin typeface="Aptos" panose="020B0004020202020204" pitchFamily="34" charset="0"/>
            </a:rPr>
            <a:t>Understood the data and found Key Performance Indicators (KPIs) of the data</a:t>
          </a:r>
          <a:endParaRPr lang="en-IN" sz="1300" kern="1200" dirty="0">
            <a:solidFill>
              <a:schemeClr val="bg1"/>
            </a:solidFill>
            <a:latin typeface="Aptos" panose="020B0004020202020204" pitchFamily="34" charset="0"/>
          </a:endParaRPr>
        </a:p>
      </dsp:txBody>
      <dsp:txXfrm>
        <a:off x="67306" y="1496746"/>
        <a:ext cx="2163280" cy="2767176"/>
      </dsp:txXfrm>
    </dsp:sp>
    <dsp:sp modelId="{7D2BF529-C1BA-46FC-AC0A-B2908E9CEE39}">
      <dsp:nvSpPr>
        <dsp:cNvPr id="0" name=""/>
        <dsp:cNvSpPr/>
      </dsp:nvSpPr>
      <dsp:spPr>
        <a:xfrm>
          <a:off x="1893567" y="737567"/>
          <a:ext cx="698587" cy="344306"/>
        </a:xfrm>
        <a:prstGeom prst="rightArrow">
          <a:avLst>
            <a:gd name="adj1" fmla="val 60000"/>
            <a:gd name="adj2" fmla="val 50000"/>
          </a:avLst>
        </a:prstGeom>
        <a:solidFill>
          <a:schemeClr val="accent6">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solidFill>
              <a:schemeClr val="accent6">
                <a:lumMod val="40000"/>
                <a:lumOff val="60000"/>
              </a:schemeClr>
            </a:solidFill>
          </a:endParaRPr>
        </a:p>
      </dsp:txBody>
      <dsp:txXfrm>
        <a:off x="1893567" y="806428"/>
        <a:ext cx="595295" cy="206584"/>
      </dsp:txXfrm>
    </dsp:sp>
    <dsp:sp modelId="{B7622993-0CD5-4DBE-9F9E-0C8EE9898046}">
      <dsp:nvSpPr>
        <dsp:cNvPr id="0" name=""/>
        <dsp:cNvSpPr/>
      </dsp:nvSpPr>
      <dsp:spPr>
        <a:xfrm>
          <a:off x="2882134" y="655483"/>
          <a:ext cx="1382919" cy="762713"/>
        </a:xfrm>
        <a:prstGeom prst="roundRect">
          <a:avLst>
            <a:gd name="adj" fmla="val 10000"/>
          </a:avLst>
        </a:prstGeom>
        <a:solidFill>
          <a:schemeClr val="tx1">
            <a:alpha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kern="1200" dirty="0">
              <a:solidFill>
                <a:schemeClr val="accent6">
                  <a:lumMod val="40000"/>
                  <a:lumOff val="60000"/>
                </a:schemeClr>
              </a:solidFill>
              <a:latin typeface="Aptos" panose="020B0004020202020204" pitchFamily="34" charset="0"/>
            </a:rPr>
            <a:t>Data Cleaning</a:t>
          </a:r>
          <a:endParaRPr lang="en-IN" sz="1300" kern="1200" dirty="0">
            <a:solidFill>
              <a:schemeClr val="accent6">
                <a:lumMod val="40000"/>
                <a:lumOff val="60000"/>
              </a:schemeClr>
            </a:solidFill>
            <a:latin typeface="Aptos" panose="020B0004020202020204" pitchFamily="34" charset="0"/>
          </a:endParaRPr>
        </a:p>
      </dsp:txBody>
      <dsp:txXfrm>
        <a:off x="2882134" y="655483"/>
        <a:ext cx="1382919" cy="508475"/>
      </dsp:txXfrm>
    </dsp:sp>
    <dsp:sp modelId="{44A28126-739B-4619-B2C6-316783912B10}">
      <dsp:nvSpPr>
        <dsp:cNvPr id="0" name=""/>
        <dsp:cNvSpPr/>
      </dsp:nvSpPr>
      <dsp:spPr>
        <a:xfrm>
          <a:off x="2860110" y="1409769"/>
          <a:ext cx="1993464" cy="2901782"/>
        </a:xfrm>
        <a:prstGeom prst="roundRect">
          <a:avLst>
            <a:gd name="adj" fmla="val 10000"/>
          </a:avLst>
        </a:prstGeom>
        <a:solidFill>
          <a:schemeClr val="tx1">
            <a:alpha val="30000"/>
          </a:schemeClr>
        </a:solidFill>
        <a:ln w="12700" cap="flat" cmpd="sng" algn="ctr">
          <a:solidFill>
            <a:schemeClr val="accent6">
              <a:lumMod val="40000"/>
              <a:lumOff val="6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solidFill>
                <a:schemeClr val="bg1"/>
              </a:solidFill>
              <a:latin typeface="Aptos" panose="020B0004020202020204" pitchFamily="34" charset="0"/>
            </a:rPr>
            <a:t>Removed unnecessary columns which have no impact in KPIs</a:t>
          </a:r>
          <a:endParaRPr lang="en-IN" sz="1300" kern="1200" dirty="0">
            <a:solidFill>
              <a:schemeClr val="bg1"/>
            </a:solidFill>
            <a:latin typeface="Aptos" panose="020B0004020202020204" pitchFamily="34" charset="0"/>
          </a:endParaRPr>
        </a:p>
        <a:p>
          <a:pPr marL="114300" lvl="1" indent="-114300" algn="l" defTabSz="577850">
            <a:lnSpc>
              <a:spcPct val="90000"/>
            </a:lnSpc>
            <a:spcBef>
              <a:spcPct val="0"/>
            </a:spcBef>
            <a:spcAft>
              <a:spcPct val="15000"/>
            </a:spcAft>
            <a:buChar char="•"/>
          </a:pPr>
          <a:r>
            <a:rPr lang="en-US" sz="1300" kern="1200" dirty="0">
              <a:solidFill>
                <a:schemeClr val="bg1"/>
              </a:solidFill>
              <a:latin typeface="Aptos" panose="020B0004020202020204" pitchFamily="34" charset="0"/>
            </a:rPr>
            <a:t>Excel, Power Query</a:t>
          </a:r>
          <a:endParaRPr lang="en-IN" sz="1300" kern="1200" dirty="0">
            <a:solidFill>
              <a:schemeClr val="bg1"/>
            </a:solidFill>
            <a:latin typeface="Aptos" panose="020B0004020202020204" pitchFamily="34" charset="0"/>
          </a:endParaRPr>
        </a:p>
      </dsp:txBody>
      <dsp:txXfrm>
        <a:off x="2918497" y="1468156"/>
        <a:ext cx="1876690" cy="2785008"/>
      </dsp:txXfrm>
    </dsp:sp>
    <dsp:sp modelId="{FBCE48FA-4137-40DF-BF39-CA544E2DAE70}">
      <dsp:nvSpPr>
        <dsp:cNvPr id="0" name=""/>
        <dsp:cNvSpPr/>
      </dsp:nvSpPr>
      <dsp:spPr>
        <a:xfrm>
          <a:off x="4563716" y="737567"/>
          <a:ext cx="633164" cy="344306"/>
        </a:xfrm>
        <a:prstGeom prst="rightArrow">
          <a:avLst>
            <a:gd name="adj1" fmla="val 60000"/>
            <a:gd name="adj2" fmla="val 50000"/>
          </a:avLst>
        </a:prstGeom>
        <a:solidFill>
          <a:schemeClr val="accent6">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4563716" y="806428"/>
        <a:ext cx="529872" cy="206584"/>
      </dsp:txXfrm>
    </dsp:sp>
    <dsp:sp modelId="{3E959BE6-1261-47A4-B417-2E9458522D7A}">
      <dsp:nvSpPr>
        <dsp:cNvPr id="0" name=""/>
        <dsp:cNvSpPr/>
      </dsp:nvSpPr>
      <dsp:spPr>
        <a:xfrm>
          <a:off x="5459704" y="655483"/>
          <a:ext cx="1382919" cy="762713"/>
        </a:xfrm>
        <a:prstGeom prst="roundRect">
          <a:avLst>
            <a:gd name="adj" fmla="val 10000"/>
          </a:avLst>
        </a:prstGeom>
        <a:solidFill>
          <a:schemeClr val="tx1">
            <a:alpha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kern="1200" dirty="0">
              <a:solidFill>
                <a:schemeClr val="accent6">
                  <a:lumMod val="40000"/>
                  <a:lumOff val="60000"/>
                </a:schemeClr>
              </a:solidFill>
              <a:latin typeface="Aptos" panose="020B0004020202020204" pitchFamily="34" charset="0"/>
            </a:rPr>
            <a:t>Data Analysis</a:t>
          </a:r>
          <a:endParaRPr lang="en-IN" sz="1300" kern="1200" dirty="0">
            <a:solidFill>
              <a:schemeClr val="accent6">
                <a:lumMod val="40000"/>
                <a:lumOff val="60000"/>
              </a:schemeClr>
            </a:solidFill>
            <a:latin typeface="Aptos" panose="020B0004020202020204" pitchFamily="34" charset="0"/>
          </a:endParaRPr>
        </a:p>
      </dsp:txBody>
      <dsp:txXfrm>
        <a:off x="5459704" y="655483"/>
        <a:ext cx="1382919" cy="508475"/>
      </dsp:txXfrm>
    </dsp:sp>
    <dsp:sp modelId="{DE19ACDC-258C-488C-9C44-F96BC3AFB135}">
      <dsp:nvSpPr>
        <dsp:cNvPr id="0" name=""/>
        <dsp:cNvSpPr/>
      </dsp:nvSpPr>
      <dsp:spPr>
        <a:xfrm>
          <a:off x="5408909" y="1419606"/>
          <a:ext cx="2051007" cy="2901782"/>
        </a:xfrm>
        <a:prstGeom prst="roundRect">
          <a:avLst>
            <a:gd name="adj" fmla="val 10000"/>
          </a:avLst>
        </a:prstGeom>
        <a:solidFill>
          <a:schemeClr val="tx1">
            <a:alpha val="30000"/>
          </a:schemeClr>
        </a:solidFill>
        <a:ln w="12700" cap="flat" cmpd="sng" algn="ctr">
          <a:solidFill>
            <a:schemeClr val="accent6">
              <a:lumMod val="40000"/>
              <a:lumOff val="6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solidFill>
                <a:schemeClr val="bg1"/>
              </a:solidFill>
              <a:latin typeface="Aptos" panose="020B0004020202020204" pitchFamily="34" charset="0"/>
            </a:rPr>
            <a:t>Derived dominant categories in each KPI(Area and Production) with various filters</a:t>
          </a:r>
          <a:endParaRPr lang="en-IN" sz="1300" kern="1200" dirty="0">
            <a:solidFill>
              <a:schemeClr val="bg1"/>
            </a:solidFill>
            <a:latin typeface="Aptos" panose="020B0004020202020204" pitchFamily="34" charset="0"/>
          </a:endParaRPr>
        </a:p>
        <a:p>
          <a:pPr marL="114300" lvl="1" indent="-114300" algn="l" defTabSz="577850">
            <a:lnSpc>
              <a:spcPct val="90000"/>
            </a:lnSpc>
            <a:spcBef>
              <a:spcPct val="0"/>
            </a:spcBef>
            <a:spcAft>
              <a:spcPct val="15000"/>
            </a:spcAft>
            <a:buChar char="•"/>
          </a:pPr>
          <a:r>
            <a:rPr lang="en-US" sz="1300" kern="1200" dirty="0">
              <a:solidFill>
                <a:schemeClr val="bg1"/>
              </a:solidFill>
              <a:latin typeface="Aptos" panose="020B0004020202020204" pitchFamily="34" charset="0"/>
            </a:rPr>
            <a:t>Derived some key visual insights</a:t>
          </a:r>
          <a:endParaRPr lang="en-IN" sz="1300" kern="1200" dirty="0">
            <a:solidFill>
              <a:schemeClr val="bg1"/>
            </a:solidFill>
            <a:latin typeface="Aptos" panose="020B0004020202020204" pitchFamily="34" charset="0"/>
          </a:endParaRPr>
        </a:p>
        <a:p>
          <a:pPr marL="114300" lvl="1" indent="-114300" algn="l" defTabSz="577850">
            <a:lnSpc>
              <a:spcPct val="90000"/>
            </a:lnSpc>
            <a:spcBef>
              <a:spcPct val="0"/>
            </a:spcBef>
            <a:spcAft>
              <a:spcPct val="15000"/>
            </a:spcAft>
            <a:buChar char="•"/>
          </a:pPr>
          <a:r>
            <a:rPr lang="en-US" sz="1300" kern="1200" dirty="0">
              <a:solidFill>
                <a:schemeClr val="bg1"/>
              </a:solidFill>
              <a:latin typeface="Aptos" panose="020B0004020202020204" pitchFamily="34" charset="0"/>
            </a:rPr>
            <a:t>Python, Pandas, Seaborn</a:t>
          </a:r>
          <a:endParaRPr lang="en-IN" sz="1300" kern="1200" dirty="0">
            <a:solidFill>
              <a:schemeClr val="bg1"/>
            </a:solidFill>
            <a:latin typeface="Aptos" panose="020B0004020202020204" pitchFamily="34" charset="0"/>
          </a:endParaRPr>
        </a:p>
      </dsp:txBody>
      <dsp:txXfrm>
        <a:off x="5468981" y="1479678"/>
        <a:ext cx="1930863" cy="2781638"/>
      </dsp:txXfrm>
    </dsp:sp>
    <dsp:sp modelId="{86AE50CC-1135-4166-B763-1459EAFA71E0}">
      <dsp:nvSpPr>
        <dsp:cNvPr id="0" name=""/>
        <dsp:cNvSpPr/>
      </dsp:nvSpPr>
      <dsp:spPr>
        <a:xfrm>
          <a:off x="7250893" y="737567"/>
          <a:ext cx="671448" cy="344306"/>
        </a:xfrm>
        <a:prstGeom prst="rightArrow">
          <a:avLst>
            <a:gd name="adj1" fmla="val 60000"/>
            <a:gd name="adj2" fmla="val 50000"/>
          </a:avLst>
        </a:prstGeom>
        <a:solidFill>
          <a:schemeClr val="accent6">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7250893" y="806428"/>
        <a:ext cx="568156" cy="206584"/>
      </dsp:txXfrm>
    </dsp:sp>
    <dsp:sp modelId="{832D6D7C-7B3A-42D5-B3FB-7EFF29850627}">
      <dsp:nvSpPr>
        <dsp:cNvPr id="0" name=""/>
        <dsp:cNvSpPr/>
      </dsp:nvSpPr>
      <dsp:spPr>
        <a:xfrm>
          <a:off x="8287272" y="655483"/>
          <a:ext cx="1382919" cy="762713"/>
        </a:xfrm>
        <a:prstGeom prst="roundRect">
          <a:avLst>
            <a:gd name="adj" fmla="val 10000"/>
          </a:avLst>
        </a:prstGeom>
        <a:solidFill>
          <a:schemeClr val="tx1">
            <a:alpha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kern="1200" dirty="0">
              <a:solidFill>
                <a:schemeClr val="accent6">
                  <a:lumMod val="40000"/>
                  <a:lumOff val="60000"/>
                </a:schemeClr>
              </a:solidFill>
              <a:latin typeface="Aptos" panose="020B0004020202020204" pitchFamily="34" charset="0"/>
            </a:rPr>
            <a:t>Uncovering Insights</a:t>
          </a:r>
          <a:endParaRPr lang="en-IN" sz="1300" kern="1200" dirty="0">
            <a:solidFill>
              <a:schemeClr val="accent6">
                <a:lumMod val="40000"/>
                <a:lumOff val="60000"/>
              </a:schemeClr>
            </a:solidFill>
            <a:latin typeface="Aptos" panose="020B0004020202020204" pitchFamily="34" charset="0"/>
          </a:endParaRPr>
        </a:p>
      </dsp:txBody>
      <dsp:txXfrm>
        <a:off x="8287272" y="655483"/>
        <a:ext cx="1382919" cy="508475"/>
      </dsp:txXfrm>
    </dsp:sp>
    <dsp:sp modelId="{69AAE82B-0634-423C-8203-795C9C470025}">
      <dsp:nvSpPr>
        <dsp:cNvPr id="0" name=""/>
        <dsp:cNvSpPr/>
      </dsp:nvSpPr>
      <dsp:spPr>
        <a:xfrm>
          <a:off x="8022137" y="1419606"/>
          <a:ext cx="2493459" cy="2901782"/>
        </a:xfrm>
        <a:prstGeom prst="roundRect">
          <a:avLst>
            <a:gd name="adj" fmla="val 10000"/>
          </a:avLst>
        </a:prstGeom>
        <a:solidFill>
          <a:schemeClr val="tx1">
            <a:alpha val="30000"/>
          </a:schemeClr>
        </a:solidFill>
        <a:ln w="12700" cap="flat" cmpd="sng" algn="ctr">
          <a:solidFill>
            <a:schemeClr val="accent6">
              <a:lumMod val="40000"/>
              <a:lumOff val="6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solidFill>
                <a:schemeClr val="bg1"/>
              </a:solidFill>
              <a:latin typeface="Aptos" panose="020B0004020202020204" pitchFamily="34" charset="0"/>
            </a:rPr>
            <a:t>Created visual Dashboards showing the impact of various sectors influencing the KPIs</a:t>
          </a:r>
          <a:endParaRPr lang="en-IN" sz="1300" kern="1200" dirty="0">
            <a:solidFill>
              <a:schemeClr val="bg1"/>
            </a:solidFill>
            <a:latin typeface="Aptos" panose="020B0004020202020204" pitchFamily="34" charset="0"/>
          </a:endParaRPr>
        </a:p>
        <a:p>
          <a:pPr marL="114300" lvl="1" indent="-114300" algn="l" defTabSz="577850">
            <a:lnSpc>
              <a:spcPct val="90000"/>
            </a:lnSpc>
            <a:spcBef>
              <a:spcPct val="0"/>
            </a:spcBef>
            <a:spcAft>
              <a:spcPct val="15000"/>
            </a:spcAft>
            <a:buChar char="•"/>
          </a:pPr>
          <a:r>
            <a:rPr lang="en-US" sz="1300" kern="1200" dirty="0">
              <a:solidFill>
                <a:schemeClr val="bg1"/>
              </a:solidFill>
              <a:latin typeface="Aptos" panose="020B0004020202020204" pitchFamily="34" charset="0"/>
            </a:rPr>
            <a:t>Microsoft Power BI</a:t>
          </a:r>
          <a:endParaRPr lang="en-IN" sz="1300" kern="1200" dirty="0">
            <a:solidFill>
              <a:schemeClr val="bg1"/>
            </a:solidFill>
            <a:latin typeface="Aptos" panose="020B0004020202020204" pitchFamily="34" charset="0"/>
          </a:endParaRPr>
        </a:p>
      </dsp:txBody>
      <dsp:txXfrm>
        <a:off x="8095168" y="1492637"/>
        <a:ext cx="2347397" cy="275572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66D842-A6DB-4652-986A-5C6841271495}" type="datetimeFigureOut">
              <a:rPr lang="en-IN" smtClean="0"/>
              <a:t>17-09-2024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9EAFBB-5A77-4244-8E87-A75E60B86858}" type="slidenum">
              <a:rPr lang="en-IN" smtClean="0"/>
              <a:t>‹#›</a:t>
            </a:fld>
            <a:endParaRPr lang="en-IN"/>
          </a:p>
        </p:txBody>
      </p:sp>
    </p:spTree>
    <p:extLst>
      <p:ext uri="{BB962C8B-B14F-4D97-AF65-F5344CB8AC3E}">
        <p14:creationId xmlns:p14="http://schemas.microsoft.com/office/powerpoint/2010/main" val="2610359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29EAFBB-5A77-4244-8E87-A75E60B86858}" type="slidenum">
              <a:rPr lang="en-IN" smtClean="0"/>
              <a:t>8</a:t>
            </a:fld>
            <a:endParaRPr lang="en-IN"/>
          </a:p>
        </p:txBody>
      </p:sp>
    </p:spTree>
    <p:extLst>
      <p:ext uri="{BB962C8B-B14F-4D97-AF65-F5344CB8AC3E}">
        <p14:creationId xmlns:p14="http://schemas.microsoft.com/office/powerpoint/2010/main" val="3406000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29EAFBB-5A77-4244-8E87-A75E60B86858}" type="slidenum">
              <a:rPr lang="en-IN" smtClean="0"/>
              <a:t>9</a:t>
            </a:fld>
            <a:endParaRPr lang="en-IN"/>
          </a:p>
        </p:txBody>
      </p:sp>
    </p:spTree>
    <p:extLst>
      <p:ext uri="{BB962C8B-B14F-4D97-AF65-F5344CB8AC3E}">
        <p14:creationId xmlns:p14="http://schemas.microsoft.com/office/powerpoint/2010/main" val="572031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29EAFBB-5A77-4244-8E87-A75E60B86858}" type="slidenum">
              <a:rPr lang="en-IN" smtClean="0"/>
              <a:t>10</a:t>
            </a:fld>
            <a:endParaRPr lang="en-IN"/>
          </a:p>
        </p:txBody>
      </p:sp>
    </p:spTree>
    <p:extLst>
      <p:ext uri="{BB962C8B-B14F-4D97-AF65-F5344CB8AC3E}">
        <p14:creationId xmlns:p14="http://schemas.microsoft.com/office/powerpoint/2010/main" val="4058633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29EAFBB-5A77-4244-8E87-A75E60B86858}" type="slidenum">
              <a:rPr lang="en-IN" smtClean="0"/>
              <a:t>11</a:t>
            </a:fld>
            <a:endParaRPr lang="en-IN"/>
          </a:p>
        </p:txBody>
      </p:sp>
    </p:spTree>
    <p:extLst>
      <p:ext uri="{BB962C8B-B14F-4D97-AF65-F5344CB8AC3E}">
        <p14:creationId xmlns:p14="http://schemas.microsoft.com/office/powerpoint/2010/main" val="3791609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25BEF-D8C7-D0A7-8751-C36B79B4DB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7D95A7-72C8-53E5-5917-C30A62CE6C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B00B08A-A4BF-21FD-C869-464E6524C7CD}"/>
              </a:ext>
            </a:extLst>
          </p:cNvPr>
          <p:cNvSpPr>
            <a:spLocks noGrp="1"/>
          </p:cNvSpPr>
          <p:nvPr>
            <p:ph type="dt" sz="half" idx="10"/>
          </p:nvPr>
        </p:nvSpPr>
        <p:spPr/>
        <p:txBody>
          <a:bodyPr/>
          <a:lstStyle/>
          <a:p>
            <a:fld id="{1556E673-62EB-4BCA-908F-3F312E157061}" type="datetimeFigureOut">
              <a:rPr lang="en-IN" smtClean="0"/>
              <a:t>17-09-2024</a:t>
            </a:fld>
            <a:endParaRPr lang="en-IN"/>
          </a:p>
        </p:txBody>
      </p:sp>
      <p:sp>
        <p:nvSpPr>
          <p:cNvPr id="5" name="Footer Placeholder 4">
            <a:extLst>
              <a:ext uri="{FF2B5EF4-FFF2-40B4-BE49-F238E27FC236}">
                <a16:creationId xmlns:a16="http://schemas.microsoft.com/office/drawing/2014/main" id="{0635A22E-B49F-1385-0766-F1FCB4F85C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D92218-0608-F275-576B-2FE9952ED0F7}"/>
              </a:ext>
            </a:extLst>
          </p:cNvPr>
          <p:cNvSpPr>
            <a:spLocks noGrp="1"/>
          </p:cNvSpPr>
          <p:nvPr>
            <p:ph type="sldNum" sz="quarter" idx="12"/>
          </p:nvPr>
        </p:nvSpPr>
        <p:spPr/>
        <p:txBody>
          <a:bodyPr/>
          <a:lstStyle/>
          <a:p>
            <a:fld id="{040AACBC-27F9-4E76-8093-2ADD24C6EF7D}" type="slidenum">
              <a:rPr lang="en-IN" smtClean="0"/>
              <a:t>‹#›</a:t>
            </a:fld>
            <a:endParaRPr lang="en-IN"/>
          </a:p>
        </p:txBody>
      </p:sp>
    </p:spTree>
    <p:extLst>
      <p:ext uri="{BB962C8B-B14F-4D97-AF65-F5344CB8AC3E}">
        <p14:creationId xmlns:p14="http://schemas.microsoft.com/office/powerpoint/2010/main" val="1196120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EFC38-93D9-0845-9E08-9D6B87EBD14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CC2328-9849-4FC7-1230-D8D114E6F6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C2412F-23B2-758F-5ADE-00246AE93971}"/>
              </a:ext>
            </a:extLst>
          </p:cNvPr>
          <p:cNvSpPr>
            <a:spLocks noGrp="1"/>
          </p:cNvSpPr>
          <p:nvPr>
            <p:ph type="dt" sz="half" idx="10"/>
          </p:nvPr>
        </p:nvSpPr>
        <p:spPr/>
        <p:txBody>
          <a:bodyPr/>
          <a:lstStyle/>
          <a:p>
            <a:fld id="{1556E673-62EB-4BCA-908F-3F312E157061}" type="datetimeFigureOut">
              <a:rPr lang="en-IN" smtClean="0"/>
              <a:t>17-09-2024</a:t>
            </a:fld>
            <a:endParaRPr lang="en-IN"/>
          </a:p>
        </p:txBody>
      </p:sp>
      <p:sp>
        <p:nvSpPr>
          <p:cNvPr id="5" name="Footer Placeholder 4">
            <a:extLst>
              <a:ext uri="{FF2B5EF4-FFF2-40B4-BE49-F238E27FC236}">
                <a16:creationId xmlns:a16="http://schemas.microsoft.com/office/drawing/2014/main" id="{EFD53823-40D5-DD67-25FB-3CEB153D29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A63CAB-D311-1C3F-B65A-9E4097BB2F78}"/>
              </a:ext>
            </a:extLst>
          </p:cNvPr>
          <p:cNvSpPr>
            <a:spLocks noGrp="1"/>
          </p:cNvSpPr>
          <p:nvPr>
            <p:ph type="sldNum" sz="quarter" idx="12"/>
          </p:nvPr>
        </p:nvSpPr>
        <p:spPr/>
        <p:txBody>
          <a:bodyPr/>
          <a:lstStyle/>
          <a:p>
            <a:fld id="{040AACBC-27F9-4E76-8093-2ADD24C6EF7D}" type="slidenum">
              <a:rPr lang="en-IN" smtClean="0"/>
              <a:t>‹#›</a:t>
            </a:fld>
            <a:endParaRPr lang="en-IN"/>
          </a:p>
        </p:txBody>
      </p:sp>
    </p:spTree>
    <p:extLst>
      <p:ext uri="{BB962C8B-B14F-4D97-AF65-F5344CB8AC3E}">
        <p14:creationId xmlns:p14="http://schemas.microsoft.com/office/powerpoint/2010/main" val="3949731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BFE5CA-2D63-24FE-49BA-D0645C8CA4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B059D4-D68D-1AD8-D463-96B4478A38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E52E25-D99B-23F0-FC20-1C71F9D0E154}"/>
              </a:ext>
            </a:extLst>
          </p:cNvPr>
          <p:cNvSpPr>
            <a:spLocks noGrp="1"/>
          </p:cNvSpPr>
          <p:nvPr>
            <p:ph type="dt" sz="half" idx="10"/>
          </p:nvPr>
        </p:nvSpPr>
        <p:spPr/>
        <p:txBody>
          <a:bodyPr/>
          <a:lstStyle/>
          <a:p>
            <a:fld id="{1556E673-62EB-4BCA-908F-3F312E157061}" type="datetimeFigureOut">
              <a:rPr lang="en-IN" smtClean="0"/>
              <a:t>17-09-2024</a:t>
            </a:fld>
            <a:endParaRPr lang="en-IN"/>
          </a:p>
        </p:txBody>
      </p:sp>
      <p:sp>
        <p:nvSpPr>
          <p:cNvPr id="5" name="Footer Placeholder 4">
            <a:extLst>
              <a:ext uri="{FF2B5EF4-FFF2-40B4-BE49-F238E27FC236}">
                <a16:creationId xmlns:a16="http://schemas.microsoft.com/office/drawing/2014/main" id="{062C7235-C548-6F72-018D-E2578D0CCF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24DA1A-7D18-2825-911D-3018E8F6472F}"/>
              </a:ext>
            </a:extLst>
          </p:cNvPr>
          <p:cNvSpPr>
            <a:spLocks noGrp="1"/>
          </p:cNvSpPr>
          <p:nvPr>
            <p:ph type="sldNum" sz="quarter" idx="12"/>
          </p:nvPr>
        </p:nvSpPr>
        <p:spPr/>
        <p:txBody>
          <a:bodyPr/>
          <a:lstStyle/>
          <a:p>
            <a:fld id="{040AACBC-27F9-4E76-8093-2ADD24C6EF7D}" type="slidenum">
              <a:rPr lang="en-IN" smtClean="0"/>
              <a:t>‹#›</a:t>
            </a:fld>
            <a:endParaRPr lang="en-IN"/>
          </a:p>
        </p:txBody>
      </p:sp>
    </p:spTree>
    <p:extLst>
      <p:ext uri="{BB962C8B-B14F-4D97-AF65-F5344CB8AC3E}">
        <p14:creationId xmlns:p14="http://schemas.microsoft.com/office/powerpoint/2010/main" val="4153694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3DC02-F520-48A2-39EE-C3BC15FDDE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BB72B1-2FBD-3ABD-8DA3-B7FC37CFA2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120F04-CE8F-74C8-E3B2-E8E8BE7E26B9}"/>
              </a:ext>
            </a:extLst>
          </p:cNvPr>
          <p:cNvSpPr>
            <a:spLocks noGrp="1"/>
          </p:cNvSpPr>
          <p:nvPr>
            <p:ph type="dt" sz="half" idx="10"/>
          </p:nvPr>
        </p:nvSpPr>
        <p:spPr/>
        <p:txBody>
          <a:bodyPr/>
          <a:lstStyle/>
          <a:p>
            <a:fld id="{1556E673-62EB-4BCA-908F-3F312E157061}" type="datetimeFigureOut">
              <a:rPr lang="en-IN" smtClean="0"/>
              <a:t>17-09-2024</a:t>
            </a:fld>
            <a:endParaRPr lang="en-IN"/>
          </a:p>
        </p:txBody>
      </p:sp>
      <p:sp>
        <p:nvSpPr>
          <p:cNvPr id="5" name="Footer Placeholder 4">
            <a:extLst>
              <a:ext uri="{FF2B5EF4-FFF2-40B4-BE49-F238E27FC236}">
                <a16:creationId xmlns:a16="http://schemas.microsoft.com/office/drawing/2014/main" id="{43AB8FCF-C575-E9AE-3D87-06D0231D92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3A6570-7FE4-3796-47A6-0F1A384A0DFD}"/>
              </a:ext>
            </a:extLst>
          </p:cNvPr>
          <p:cNvSpPr>
            <a:spLocks noGrp="1"/>
          </p:cNvSpPr>
          <p:nvPr>
            <p:ph type="sldNum" sz="quarter" idx="12"/>
          </p:nvPr>
        </p:nvSpPr>
        <p:spPr/>
        <p:txBody>
          <a:bodyPr/>
          <a:lstStyle/>
          <a:p>
            <a:fld id="{040AACBC-27F9-4E76-8093-2ADD24C6EF7D}" type="slidenum">
              <a:rPr lang="en-IN" smtClean="0"/>
              <a:t>‹#›</a:t>
            </a:fld>
            <a:endParaRPr lang="en-IN"/>
          </a:p>
        </p:txBody>
      </p:sp>
    </p:spTree>
    <p:extLst>
      <p:ext uri="{BB962C8B-B14F-4D97-AF65-F5344CB8AC3E}">
        <p14:creationId xmlns:p14="http://schemas.microsoft.com/office/powerpoint/2010/main" val="4201388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AD29E-7415-CBDA-B64B-F1627279BD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C1ACD06-7E4C-1CB2-9A4F-E176527BCA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64F122-EF56-57E9-1FBA-AF5A71872FFE}"/>
              </a:ext>
            </a:extLst>
          </p:cNvPr>
          <p:cNvSpPr>
            <a:spLocks noGrp="1"/>
          </p:cNvSpPr>
          <p:nvPr>
            <p:ph type="dt" sz="half" idx="10"/>
          </p:nvPr>
        </p:nvSpPr>
        <p:spPr/>
        <p:txBody>
          <a:bodyPr/>
          <a:lstStyle/>
          <a:p>
            <a:fld id="{1556E673-62EB-4BCA-908F-3F312E157061}" type="datetimeFigureOut">
              <a:rPr lang="en-IN" smtClean="0"/>
              <a:t>17-09-2024</a:t>
            </a:fld>
            <a:endParaRPr lang="en-IN"/>
          </a:p>
        </p:txBody>
      </p:sp>
      <p:sp>
        <p:nvSpPr>
          <p:cNvPr id="5" name="Footer Placeholder 4">
            <a:extLst>
              <a:ext uri="{FF2B5EF4-FFF2-40B4-BE49-F238E27FC236}">
                <a16:creationId xmlns:a16="http://schemas.microsoft.com/office/drawing/2014/main" id="{B2B696FA-B296-7A2E-6973-CFF2887164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41282E-E03A-D5E6-694B-1A7AAE737F42}"/>
              </a:ext>
            </a:extLst>
          </p:cNvPr>
          <p:cNvSpPr>
            <a:spLocks noGrp="1"/>
          </p:cNvSpPr>
          <p:nvPr>
            <p:ph type="sldNum" sz="quarter" idx="12"/>
          </p:nvPr>
        </p:nvSpPr>
        <p:spPr/>
        <p:txBody>
          <a:bodyPr/>
          <a:lstStyle/>
          <a:p>
            <a:fld id="{040AACBC-27F9-4E76-8093-2ADD24C6EF7D}" type="slidenum">
              <a:rPr lang="en-IN" smtClean="0"/>
              <a:t>‹#›</a:t>
            </a:fld>
            <a:endParaRPr lang="en-IN"/>
          </a:p>
        </p:txBody>
      </p:sp>
    </p:spTree>
    <p:extLst>
      <p:ext uri="{BB962C8B-B14F-4D97-AF65-F5344CB8AC3E}">
        <p14:creationId xmlns:p14="http://schemas.microsoft.com/office/powerpoint/2010/main" val="2674218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264C0-63D0-D11C-06D3-89F3AC74A8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0E5F5D-731B-2F05-1FD1-406A924FBD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62D11F-423B-EEB6-B5C0-47DBCA8F36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FA1A5E-4A8F-A913-D19F-808E6A6DC021}"/>
              </a:ext>
            </a:extLst>
          </p:cNvPr>
          <p:cNvSpPr>
            <a:spLocks noGrp="1"/>
          </p:cNvSpPr>
          <p:nvPr>
            <p:ph type="dt" sz="half" idx="10"/>
          </p:nvPr>
        </p:nvSpPr>
        <p:spPr/>
        <p:txBody>
          <a:bodyPr/>
          <a:lstStyle/>
          <a:p>
            <a:fld id="{1556E673-62EB-4BCA-908F-3F312E157061}" type="datetimeFigureOut">
              <a:rPr lang="en-IN" smtClean="0"/>
              <a:t>17-09-2024</a:t>
            </a:fld>
            <a:endParaRPr lang="en-IN"/>
          </a:p>
        </p:txBody>
      </p:sp>
      <p:sp>
        <p:nvSpPr>
          <p:cNvPr id="6" name="Footer Placeholder 5">
            <a:extLst>
              <a:ext uri="{FF2B5EF4-FFF2-40B4-BE49-F238E27FC236}">
                <a16:creationId xmlns:a16="http://schemas.microsoft.com/office/drawing/2014/main" id="{3922D8BB-2FAC-419B-B139-725D5588F0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F900AB-8F39-FD8A-68B0-868BC8D56A81}"/>
              </a:ext>
            </a:extLst>
          </p:cNvPr>
          <p:cNvSpPr>
            <a:spLocks noGrp="1"/>
          </p:cNvSpPr>
          <p:nvPr>
            <p:ph type="sldNum" sz="quarter" idx="12"/>
          </p:nvPr>
        </p:nvSpPr>
        <p:spPr/>
        <p:txBody>
          <a:bodyPr/>
          <a:lstStyle/>
          <a:p>
            <a:fld id="{040AACBC-27F9-4E76-8093-2ADD24C6EF7D}" type="slidenum">
              <a:rPr lang="en-IN" smtClean="0"/>
              <a:t>‹#›</a:t>
            </a:fld>
            <a:endParaRPr lang="en-IN"/>
          </a:p>
        </p:txBody>
      </p:sp>
    </p:spTree>
    <p:extLst>
      <p:ext uri="{BB962C8B-B14F-4D97-AF65-F5344CB8AC3E}">
        <p14:creationId xmlns:p14="http://schemas.microsoft.com/office/powerpoint/2010/main" val="3901606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5D525-AE02-FC29-59C3-AA9F99E8511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5E75AE-ED40-BD6A-C484-ED765F3616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5BF134-886C-434F-A8FC-EA2DB5EE33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9565254-ED32-93AB-50BD-496E970EAE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346CFD-4F43-9D84-9177-1B402B1DEE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6F1E7FC-79DC-C3D6-D612-1C1E44E7FCD4}"/>
              </a:ext>
            </a:extLst>
          </p:cNvPr>
          <p:cNvSpPr>
            <a:spLocks noGrp="1"/>
          </p:cNvSpPr>
          <p:nvPr>
            <p:ph type="dt" sz="half" idx="10"/>
          </p:nvPr>
        </p:nvSpPr>
        <p:spPr/>
        <p:txBody>
          <a:bodyPr/>
          <a:lstStyle/>
          <a:p>
            <a:fld id="{1556E673-62EB-4BCA-908F-3F312E157061}" type="datetimeFigureOut">
              <a:rPr lang="en-IN" smtClean="0"/>
              <a:t>17-09-2024</a:t>
            </a:fld>
            <a:endParaRPr lang="en-IN"/>
          </a:p>
        </p:txBody>
      </p:sp>
      <p:sp>
        <p:nvSpPr>
          <p:cNvPr id="8" name="Footer Placeholder 7">
            <a:extLst>
              <a:ext uri="{FF2B5EF4-FFF2-40B4-BE49-F238E27FC236}">
                <a16:creationId xmlns:a16="http://schemas.microsoft.com/office/drawing/2014/main" id="{2977C2DD-D7EF-0C26-676A-9EE324B2B9A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6BE4CC8-62B1-4902-4AA9-C9049A7F1B26}"/>
              </a:ext>
            </a:extLst>
          </p:cNvPr>
          <p:cNvSpPr>
            <a:spLocks noGrp="1"/>
          </p:cNvSpPr>
          <p:nvPr>
            <p:ph type="sldNum" sz="quarter" idx="12"/>
          </p:nvPr>
        </p:nvSpPr>
        <p:spPr/>
        <p:txBody>
          <a:bodyPr/>
          <a:lstStyle/>
          <a:p>
            <a:fld id="{040AACBC-27F9-4E76-8093-2ADD24C6EF7D}" type="slidenum">
              <a:rPr lang="en-IN" smtClean="0"/>
              <a:t>‹#›</a:t>
            </a:fld>
            <a:endParaRPr lang="en-IN"/>
          </a:p>
        </p:txBody>
      </p:sp>
    </p:spTree>
    <p:extLst>
      <p:ext uri="{BB962C8B-B14F-4D97-AF65-F5344CB8AC3E}">
        <p14:creationId xmlns:p14="http://schemas.microsoft.com/office/powerpoint/2010/main" val="3684664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70760-4ADB-476D-86AA-9DEE6BAA98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72D3071-D354-B9B9-D519-C19A991D0888}"/>
              </a:ext>
            </a:extLst>
          </p:cNvPr>
          <p:cNvSpPr>
            <a:spLocks noGrp="1"/>
          </p:cNvSpPr>
          <p:nvPr>
            <p:ph type="dt" sz="half" idx="10"/>
          </p:nvPr>
        </p:nvSpPr>
        <p:spPr/>
        <p:txBody>
          <a:bodyPr/>
          <a:lstStyle/>
          <a:p>
            <a:fld id="{1556E673-62EB-4BCA-908F-3F312E157061}" type="datetimeFigureOut">
              <a:rPr lang="en-IN" smtClean="0"/>
              <a:t>17-09-2024</a:t>
            </a:fld>
            <a:endParaRPr lang="en-IN"/>
          </a:p>
        </p:txBody>
      </p:sp>
      <p:sp>
        <p:nvSpPr>
          <p:cNvPr id="4" name="Footer Placeholder 3">
            <a:extLst>
              <a:ext uri="{FF2B5EF4-FFF2-40B4-BE49-F238E27FC236}">
                <a16:creationId xmlns:a16="http://schemas.microsoft.com/office/drawing/2014/main" id="{C4748C5E-7A9E-6552-67C8-1AE04477FFB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A4DE340-C028-0842-932A-003A8C748560}"/>
              </a:ext>
            </a:extLst>
          </p:cNvPr>
          <p:cNvSpPr>
            <a:spLocks noGrp="1"/>
          </p:cNvSpPr>
          <p:nvPr>
            <p:ph type="sldNum" sz="quarter" idx="12"/>
          </p:nvPr>
        </p:nvSpPr>
        <p:spPr/>
        <p:txBody>
          <a:bodyPr/>
          <a:lstStyle/>
          <a:p>
            <a:fld id="{040AACBC-27F9-4E76-8093-2ADD24C6EF7D}" type="slidenum">
              <a:rPr lang="en-IN" smtClean="0"/>
              <a:t>‹#›</a:t>
            </a:fld>
            <a:endParaRPr lang="en-IN"/>
          </a:p>
        </p:txBody>
      </p:sp>
    </p:spTree>
    <p:extLst>
      <p:ext uri="{BB962C8B-B14F-4D97-AF65-F5344CB8AC3E}">
        <p14:creationId xmlns:p14="http://schemas.microsoft.com/office/powerpoint/2010/main" val="1060847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1F8BF8-132A-3DCA-71CD-ED401064459C}"/>
              </a:ext>
            </a:extLst>
          </p:cNvPr>
          <p:cNvSpPr>
            <a:spLocks noGrp="1"/>
          </p:cNvSpPr>
          <p:nvPr>
            <p:ph type="dt" sz="half" idx="10"/>
          </p:nvPr>
        </p:nvSpPr>
        <p:spPr/>
        <p:txBody>
          <a:bodyPr/>
          <a:lstStyle/>
          <a:p>
            <a:fld id="{1556E673-62EB-4BCA-908F-3F312E157061}" type="datetimeFigureOut">
              <a:rPr lang="en-IN" smtClean="0"/>
              <a:t>17-09-2024</a:t>
            </a:fld>
            <a:endParaRPr lang="en-IN"/>
          </a:p>
        </p:txBody>
      </p:sp>
      <p:sp>
        <p:nvSpPr>
          <p:cNvPr id="3" name="Footer Placeholder 2">
            <a:extLst>
              <a:ext uri="{FF2B5EF4-FFF2-40B4-BE49-F238E27FC236}">
                <a16:creationId xmlns:a16="http://schemas.microsoft.com/office/drawing/2014/main" id="{611B19BC-9AE7-B89B-DE41-F268E78AA47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ED5CD9-32FB-7253-4928-4B20ECB9117C}"/>
              </a:ext>
            </a:extLst>
          </p:cNvPr>
          <p:cNvSpPr>
            <a:spLocks noGrp="1"/>
          </p:cNvSpPr>
          <p:nvPr>
            <p:ph type="sldNum" sz="quarter" idx="12"/>
          </p:nvPr>
        </p:nvSpPr>
        <p:spPr/>
        <p:txBody>
          <a:bodyPr/>
          <a:lstStyle/>
          <a:p>
            <a:fld id="{040AACBC-27F9-4E76-8093-2ADD24C6EF7D}" type="slidenum">
              <a:rPr lang="en-IN" smtClean="0"/>
              <a:t>‹#›</a:t>
            </a:fld>
            <a:endParaRPr lang="en-IN"/>
          </a:p>
        </p:txBody>
      </p:sp>
    </p:spTree>
    <p:extLst>
      <p:ext uri="{BB962C8B-B14F-4D97-AF65-F5344CB8AC3E}">
        <p14:creationId xmlns:p14="http://schemas.microsoft.com/office/powerpoint/2010/main" val="1148239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39412-753E-725C-23FA-7BB2989F86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BA3FC6-1FAE-6805-ACED-F027BF3616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D4BD3B2-472E-C5CF-8DCE-242503C710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409B34-61E3-1CD5-9F23-AF746E75A3D6}"/>
              </a:ext>
            </a:extLst>
          </p:cNvPr>
          <p:cNvSpPr>
            <a:spLocks noGrp="1"/>
          </p:cNvSpPr>
          <p:nvPr>
            <p:ph type="dt" sz="half" idx="10"/>
          </p:nvPr>
        </p:nvSpPr>
        <p:spPr/>
        <p:txBody>
          <a:bodyPr/>
          <a:lstStyle/>
          <a:p>
            <a:fld id="{1556E673-62EB-4BCA-908F-3F312E157061}" type="datetimeFigureOut">
              <a:rPr lang="en-IN" smtClean="0"/>
              <a:t>17-09-2024</a:t>
            </a:fld>
            <a:endParaRPr lang="en-IN"/>
          </a:p>
        </p:txBody>
      </p:sp>
      <p:sp>
        <p:nvSpPr>
          <p:cNvPr id="6" name="Footer Placeholder 5">
            <a:extLst>
              <a:ext uri="{FF2B5EF4-FFF2-40B4-BE49-F238E27FC236}">
                <a16:creationId xmlns:a16="http://schemas.microsoft.com/office/drawing/2014/main" id="{E8FA3B4F-DA86-0D54-7620-31DBE2FE60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E77CB2-C2AF-1002-BCBE-D6A52AC368EA}"/>
              </a:ext>
            </a:extLst>
          </p:cNvPr>
          <p:cNvSpPr>
            <a:spLocks noGrp="1"/>
          </p:cNvSpPr>
          <p:nvPr>
            <p:ph type="sldNum" sz="quarter" idx="12"/>
          </p:nvPr>
        </p:nvSpPr>
        <p:spPr/>
        <p:txBody>
          <a:bodyPr/>
          <a:lstStyle/>
          <a:p>
            <a:fld id="{040AACBC-27F9-4E76-8093-2ADD24C6EF7D}" type="slidenum">
              <a:rPr lang="en-IN" smtClean="0"/>
              <a:t>‹#›</a:t>
            </a:fld>
            <a:endParaRPr lang="en-IN"/>
          </a:p>
        </p:txBody>
      </p:sp>
    </p:spTree>
    <p:extLst>
      <p:ext uri="{BB962C8B-B14F-4D97-AF65-F5344CB8AC3E}">
        <p14:creationId xmlns:p14="http://schemas.microsoft.com/office/powerpoint/2010/main" val="267201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E7760-D8E1-14F4-5837-83FE5942DB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9E4F041-961C-B233-1748-76C6AD32B6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2CB7E9-F0CB-9D0C-AE7A-E9122FF54B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49D5CF-CEF2-D6DC-24EB-782D536A8915}"/>
              </a:ext>
            </a:extLst>
          </p:cNvPr>
          <p:cNvSpPr>
            <a:spLocks noGrp="1"/>
          </p:cNvSpPr>
          <p:nvPr>
            <p:ph type="dt" sz="half" idx="10"/>
          </p:nvPr>
        </p:nvSpPr>
        <p:spPr/>
        <p:txBody>
          <a:bodyPr/>
          <a:lstStyle/>
          <a:p>
            <a:fld id="{1556E673-62EB-4BCA-908F-3F312E157061}" type="datetimeFigureOut">
              <a:rPr lang="en-IN" smtClean="0"/>
              <a:t>17-09-2024</a:t>
            </a:fld>
            <a:endParaRPr lang="en-IN"/>
          </a:p>
        </p:txBody>
      </p:sp>
      <p:sp>
        <p:nvSpPr>
          <p:cNvPr id="6" name="Footer Placeholder 5">
            <a:extLst>
              <a:ext uri="{FF2B5EF4-FFF2-40B4-BE49-F238E27FC236}">
                <a16:creationId xmlns:a16="http://schemas.microsoft.com/office/drawing/2014/main" id="{26940A1E-B353-8DEA-5CFE-315E17082C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5A79DF-AA1A-69F0-37A3-44C67C8576F1}"/>
              </a:ext>
            </a:extLst>
          </p:cNvPr>
          <p:cNvSpPr>
            <a:spLocks noGrp="1"/>
          </p:cNvSpPr>
          <p:nvPr>
            <p:ph type="sldNum" sz="quarter" idx="12"/>
          </p:nvPr>
        </p:nvSpPr>
        <p:spPr/>
        <p:txBody>
          <a:bodyPr/>
          <a:lstStyle/>
          <a:p>
            <a:fld id="{040AACBC-27F9-4E76-8093-2ADD24C6EF7D}" type="slidenum">
              <a:rPr lang="en-IN" smtClean="0"/>
              <a:t>‹#›</a:t>
            </a:fld>
            <a:endParaRPr lang="en-IN"/>
          </a:p>
        </p:txBody>
      </p:sp>
    </p:spTree>
    <p:extLst>
      <p:ext uri="{BB962C8B-B14F-4D97-AF65-F5344CB8AC3E}">
        <p14:creationId xmlns:p14="http://schemas.microsoft.com/office/powerpoint/2010/main" val="144325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AFAD05-F0C9-29A2-AF81-42E086E9B5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9BD131-B2BB-77B2-7EAD-D8CABC73A8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EFA330-F558-24E0-AF9C-BB81410E6E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6E673-62EB-4BCA-908F-3F312E157061}" type="datetimeFigureOut">
              <a:rPr lang="en-IN" smtClean="0"/>
              <a:t>17-09-2024</a:t>
            </a:fld>
            <a:endParaRPr lang="en-IN"/>
          </a:p>
        </p:txBody>
      </p:sp>
      <p:sp>
        <p:nvSpPr>
          <p:cNvPr id="5" name="Footer Placeholder 4">
            <a:extLst>
              <a:ext uri="{FF2B5EF4-FFF2-40B4-BE49-F238E27FC236}">
                <a16:creationId xmlns:a16="http://schemas.microsoft.com/office/drawing/2014/main" id="{75FB1A75-51F0-19BC-C099-01A4B177B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A1C6462-F176-4294-A91E-FD5BACE2D1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0AACBC-27F9-4E76-8093-2ADD24C6EF7D}" type="slidenum">
              <a:rPr lang="en-IN" smtClean="0"/>
              <a:t>‹#›</a:t>
            </a:fld>
            <a:endParaRPr lang="en-IN"/>
          </a:p>
        </p:txBody>
      </p:sp>
    </p:spTree>
    <p:extLst>
      <p:ext uri="{BB962C8B-B14F-4D97-AF65-F5344CB8AC3E}">
        <p14:creationId xmlns:p14="http://schemas.microsoft.com/office/powerpoint/2010/main" val="2941498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3926C77-2452-5B46-CF0F-191696DE0267}"/>
              </a:ext>
            </a:extLst>
          </p:cNvPr>
          <p:cNvSpPr/>
          <p:nvPr/>
        </p:nvSpPr>
        <p:spPr>
          <a:xfrm>
            <a:off x="9832" y="0"/>
            <a:ext cx="12192000" cy="6858000"/>
          </a:xfrm>
          <a:prstGeom prst="rect">
            <a:avLst/>
          </a:prstGeom>
          <a:solidFill>
            <a:schemeClr val="tx1">
              <a:alpha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5A5E9D4E-CADA-E2FF-50A6-186511CCB259}"/>
              </a:ext>
            </a:extLst>
          </p:cNvPr>
          <p:cNvSpPr>
            <a:spLocks noGrp="1"/>
          </p:cNvSpPr>
          <p:nvPr>
            <p:ph type="ctrTitle"/>
          </p:nvPr>
        </p:nvSpPr>
        <p:spPr>
          <a:xfrm>
            <a:off x="1396181" y="157316"/>
            <a:ext cx="9144000" cy="1179718"/>
          </a:xfrm>
          <a:effectLst>
            <a:glow rad="101600">
              <a:schemeClr val="accent6">
                <a:satMod val="175000"/>
                <a:alpha val="40000"/>
              </a:schemeClr>
            </a:glow>
          </a:effectLst>
        </p:spPr>
        <p:txBody>
          <a:bodyPr>
            <a:normAutofit fontScale="90000"/>
          </a:bodyPr>
          <a:lstStyle/>
          <a:p>
            <a:r>
              <a:rPr lang="en-IN" b="1" dirty="0">
                <a:solidFill>
                  <a:schemeClr val="accent6">
                    <a:lumMod val="40000"/>
                    <a:lumOff val="60000"/>
                  </a:schemeClr>
                </a:solidFill>
                <a:effectLst>
                  <a:outerShdw blurRad="38100" dist="38100" dir="2700000" algn="tl">
                    <a:srgbClr val="000000">
                      <a:alpha val="43137"/>
                    </a:srgbClr>
                  </a:outerShdw>
                </a:effectLst>
                <a:latin typeface="Aptos" panose="020B0004020202020204" pitchFamily="34" charset="0"/>
              </a:rPr>
              <a:t>HEART DISEASE ANALYSIS</a:t>
            </a:r>
          </a:p>
        </p:txBody>
      </p:sp>
      <p:sp>
        <p:nvSpPr>
          <p:cNvPr id="3" name="Subtitle 2">
            <a:extLst>
              <a:ext uri="{FF2B5EF4-FFF2-40B4-BE49-F238E27FC236}">
                <a16:creationId xmlns:a16="http://schemas.microsoft.com/office/drawing/2014/main" id="{DEF46099-1D2A-7B2A-53BE-D46888F3B0C6}"/>
              </a:ext>
            </a:extLst>
          </p:cNvPr>
          <p:cNvSpPr>
            <a:spLocks noGrp="1"/>
          </p:cNvSpPr>
          <p:nvPr>
            <p:ph type="subTitle" idx="1"/>
          </p:nvPr>
        </p:nvSpPr>
        <p:spPr>
          <a:xfrm>
            <a:off x="1268361" y="4929240"/>
            <a:ext cx="9144000" cy="547175"/>
          </a:xfrm>
          <a:noFill/>
        </p:spPr>
        <p:txBody>
          <a:bodyPr>
            <a:normAutofit/>
          </a:bodyPr>
          <a:lstStyle/>
          <a:p>
            <a:r>
              <a:rPr lang="en-IN" sz="3200" dirty="0">
                <a:solidFill>
                  <a:schemeClr val="accent6">
                    <a:lumMod val="40000"/>
                    <a:lumOff val="60000"/>
                  </a:schemeClr>
                </a:solidFill>
                <a:latin typeface="Aptos" panose="020B0004020202020204" pitchFamily="34" charset="0"/>
              </a:rPr>
              <a:t>Presented By Sai Krishna Tandasi</a:t>
            </a:r>
          </a:p>
        </p:txBody>
      </p:sp>
    </p:spTree>
    <p:extLst>
      <p:ext uri="{BB962C8B-B14F-4D97-AF65-F5344CB8AC3E}">
        <p14:creationId xmlns:p14="http://schemas.microsoft.com/office/powerpoint/2010/main" val="3838619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FEB65E-9DC6-C5F6-1D37-E33F7042C9D8}"/>
              </a:ext>
            </a:extLst>
          </p:cNvPr>
          <p:cNvSpPr/>
          <p:nvPr/>
        </p:nvSpPr>
        <p:spPr>
          <a:xfrm>
            <a:off x="0" y="0"/>
            <a:ext cx="12192000" cy="6858000"/>
          </a:xfrm>
          <a:prstGeom prst="rect">
            <a:avLst/>
          </a:prstGeom>
          <a:solidFill>
            <a:schemeClr val="tx1">
              <a:alpha val="67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IN" dirty="0">
              <a:solidFill>
                <a:schemeClr val="accent6">
                  <a:lumMod val="40000"/>
                  <a:lumOff val="60000"/>
                </a:schemeClr>
              </a:solidFill>
              <a:latin typeface="Aptos" panose="020B0004020202020204" pitchFamily="34" charset="0"/>
            </a:endParaRPr>
          </a:p>
        </p:txBody>
      </p:sp>
      <p:sp>
        <p:nvSpPr>
          <p:cNvPr id="2" name="Title 1">
            <a:extLst>
              <a:ext uri="{FF2B5EF4-FFF2-40B4-BE49-F238E27FC236}">
                <a16:creationId xmlns:a16="http://schemas.microsoft.com/office/drawing/2014/main" id="{13B0A8EE-ADE9-0C38-C01D-10A7D170527C}"/>
              </a:ext>
            </a:extLst>
          </p:cNvPr>
          <p:cNvSpPr>
            <a:spLocks noGrp="1"/>
          </p:cNvSpPr>
          <p:nvPr>
            <p:ph type="title"/>
          </p:nvPr>
        </p:nvSpPr>
        <p:spPr>
          <a:xfrm>
            <a:off x="839788" y="457200"/>
            <a:ext cx="10512424" cy="693174"/>
          </a:xfrm>
        </p:spPr>
        <p:txBody>
          <a:bodyPr/>
          <a:lstStyle/>
          <a:p>
            <a:pPr algn="ctr"/>
            <a:r>
              <a:rPr lang="en-US" b="1" dirty="0">
                <a:solidFill>
                  <a:schemeClr val="accent6">
                    <a:lumMod val="40000"/>
                    <a:lumOff val="60000"/>
                  </a:schemeClr>
                </a:solidFill>
                <a:latin typeface="Aptos" panose="020B0004020202020204" pitchFamily="34" charset="0"/>
              </a:rPr>
              <a:t>Insights</a:t>
            </a:r>
            <a:endParaRPr lang="en-IN" b="1" dirty="0">
              <a:solidFill>
                <a:schemeClr val="accent6">
                  <a:lumMod val="40000"/>
                  <a:lumOff val="60000"/>
                </a:schemeClr>
              </a:solidFill>
              <a:latin typeface="Aptos" panose="020B0004020202020204" pitchFamily="34" charset="0"/>
            </a:endParaRPr>
          </a:p>
        </p:txBody>
      </p:sp>
      <p:sp>
        <p:nvSpPr>
          <p:cNvPr id="12" name="Text Placeholder 11">
            <a:extLst>
              <a:ext uri="{FF2B5EF4-FFF2-40B4-BE49-F238E27FC236}">
                <a16:creationId xmlns:a16="http://schemas.microsoft.com/office/drawing/2014/main" id="{6CCA3CBC-55E7-6DDB-2D09-D160BB38F2F2}"/>
              </a:ext>
            </a:extLst>
          </p:cNvPr>
          <p:cNvSpPr>
            <a:spLocks noGrp="1"/>
          </p:cNvSpPr>
          <p:nvPr>
            <p:ph type="body" sz="half" idx="2"/>
          </p:nvPr>
        </p:nvSpPr>
        <p:spPr>
          <a:xfrm>
            <a:off x="839788" y="2057400"/>
            <a:ext cx="3932237" cy="2642420"/>
          </a:xfrm>
        </p:spPr>
        <p:txBody>
          <a:bodyPr/>
          <a:lstStyle/>
          <a:p>
            <a:pPr marL="285750" indent="-285750">
              <a:buFont typeface="Arial" panose="020B0604020202020204" pitchFamily="34" charset="0"/>
              <a:buChar char="•"/>
            </a:pPr>
            <a:r>
              <a:rPr lang="en-US" dirty="0">
                <a:solidFill>
                  <a:schemeClr val="accent6">
                    <a:lumMod val="40000"/>
                    <a:lumOff val="60000"/>
                  </a:schemeClr>
                </a:solidFill>
                <a:latin typeface="Aptos" panose="020B0004020202020204" pitchFamily="34" charset="0"/>
              </a:rPr>
              <a:t>Patients with age in between 55 to 65 have high chance of getting Heart Disease.</a:t>
            </a:r>
          </a:p>
          <a:p>
            <a:pPr marL="285750" indent="-285750">
              <a:buFont typeface="Arial" panose="020B0604020202020204" pitchFamily="34" charset="0"/>
              <a:buChar char="•"/>
            </a:pPr>
            <a:r>
              <a:rPr lang="en-US" dirty="0">
                <a:solidFill>
                  <a:schemeClr val="accent6">
                    <a:lumMod val="40000"/>
                    <a:lumOff val="60000"/>
                  </a:schemeClr>
                </a:solidFill>
                <a:latin typeface="Aptos" panose="020B0004020202020204" pitchFamily="34" charset="0"/>
              </a:rPr>
              <a:t>Sudden raise in line shows that there is significant change when age enters into 55.</a:t>
            </a:r>
          </a:p>
          <a:p>
            <a:pPr marL="285750" indent="-285750">
              <a:buFont typeface="Arial" panose="020B0604020202020204" pitchFamily="34" charset="0"/>
              <a:buChar char="•"/>
            </a:pPr>
            <a:r>
              <a:rPr lang="en-US" dirty="0">
                <a:solidFill>
                  <a:schemeClr val="accent6">
                    <a:lumMod val="40000"/>
                    <a:lumOff val="60000"/>
                  </a:schemeClr>
                </a:solidFill>
                <a:latin typeface="Aptos" panose="020B0004020202020204" pitchFamily="34" charset="0"/>
              </a:rPr>
              <a:t>Also Patients with young age have less chance of getting Heart Disease.</a:t>
            </a:r>
          </a:p>
          <a:p>
            <a:pPr marL="285750" indent="-285750">
              <a:buFont typeface="Arial" panose="020B0604020202020204" pitchFamily="34" charset="0"/>
              <a:buChar char="•"/>
            </a:pPr>
            <a:endParaRPr lang="en-IN" dirty="0">
              <a:solidFill>
                <a:schemeClr val="accent6">
                  <a:lumMod val="40000"/>
                  <a:lumOff val="60000"/>
                </a:schemeClr>
              </a:solidFill>
              <a:latin typeface="Aptos" panose="020B0004020202020204" pitchFamily="34" charset="0"/>
            </a:endParaRPr>
          </a:p>
        </p:txBody>
      </p:sp>
      <p:pic>
        <p:nvPicPr>
          <p:cNvPr id="7" name="Picture Placeholder 6">
            <a:extLst>
              <a:ext uri="{FF2B5EF4-FFF2-40B4-BE49-F238E27FC236}">
                <a16:creationId xmlns:a16="http://schemas.microsoft.com/office/drawing/2014/main" id="{37593E12-704E-22C5-1FAD-A776C1C4A23B}"/>
              </a:ext>
            </a:extLst>
          </p:cNvPr>
          <p:cNvPicPr>
            <a:picLocks noGrp="1" noChangeAspect="1"/>
          </p:cNvPicPr>
          <p:nvPr>
            <p:ph type="pic" idx="1"/>
          </p:nvPr>
        </p:nvPicPr>
        <p:blipFill>
          <a:blip r:embed="rId3">
            <a:alphaModFix amt="69000"/>
            <a:extLst>
              <a:ext uri="{28A0092B-C50C-407E-A947-70E740481C1C}">
                <a14:useLocalDpi xmlns:a14="http://schemas.microsoft.com/office/drawing/2010/main" val="0"/>
              </a:ext>
            </a:extLst>
          </a:blip>
          <a:srcRect l="399" r="69"/>
          <a:stretch/>
        </p:blipFill>
        <p:spPr>
          <a:xfrm>
            <a:off x="4772025" y="1471401"/>
            <a:ext cx="7165417" cy="4457126"/>
          </a:xfrm>
        </p:spPr>
      </p:pic>
    </p:spTree>
    <p:extLst>
      <p:ext uri="{BB962C8B-B14F-4D97-AF65-F5344CB8AC3E}">
        <p14:creationId xmlns:p14="http://schemas.microsoft.com/office/powerpoint/2010/main" val="3935325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FEB65E-9DC6-C5F6-1D37-E33F7042C9D8}"/>
              </a:ext>
            </a:extLst>
          </p:cNvPr>
          <p:cNvSpPr/>
          <p:nvPr/>
        </p:nvSpPr>
        <p:spPr>
          <a:xfrm>
            <a:off x="0" y="0"/>
            <a:ext cx="12192000" cy="6858000"/>
          </a:xfrm>
          <a:prstGeom prst="rect">
            <a:avLst/>
          </a:prstGeom>
          <a:solidFill>
            <a:schemeClr val="tx1">
              <a:alpha val="67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IN" dirty="0">
              <a:solidFill>
                <a:schemeClr val="accent6">
                  <a:lumMod val="40000"/>
                  <a:lumOff val="60000"/>
                </a:schemeClr>
              </a:solidFill>
              <a:latin typeface="Aptos" panose="020B0004020202020204" pitchFamily="34" charset="0"/>
            </a:endParaRPr>
          </a:p>
        </p:txBody>
      </p:sp>
      <p:sp>
        <p:nvSpPr>
          <p:cNvPr id="2" name="Title 1">
            <a:extLst>
              <a:ext uri="{FF2B5EF4-FFF2-40B4-BE49-F238E27FC236}">
                <a16:creationId xmlns:a16="http://schemas.microsoft.com/office/drawing/2014/main" id="{13B0A8EE-ADE9-0C38-C01D-10A7D170527C}"/>
              </a:ext>
            </a:extLst>
          </p:cNvPr>
          <p:cNvSpPr>
            <a:spLocks noGrp="1"/>
          </p:cNvSpPr>
          <p:nvPr>
            <p:ph type="title"/>
          </p:nvPr>
        </p:nvSpPr>
        <p:spPr/>
        <p:txBody>
          <a:bodyPr/>
          <a:lstStyle/>
          <a:p>
            <a:pPr algn="ctr"/>
            <a:r>
              <a:rPr lang="en-US" b="1" dirty="0">
                <a:solidFill>
                  <a:schemeClr val="accent6">
                    <a:lumMod val="40000"/>
                    <a:lumOff val="60000"/>
                  </a:schemeClr>
                </a:solidFill>
                <a:latin typeface="Aptos" panose="020B0004020202020204" pitchFamily="34" charset="0"/>
              </a:rPr>
              <a:t>Conclusion</a:t>
            </a:r>
            <a:endParaRPr lang="en-IN" b="1" dirty="0">
              <a:solidFill>
                <a:schemeClr val="accent6">
                  <a:lumMod val="40000"/>
                  <a:lumOff val="60000"/>
                </a:schemeClr>
              </a:solidFill>
              <a:latin typeface="Aptos" panose="020B0004020202020204" pitchFamily="34" charset="0"/>
            </a:endParaRPr>
          </a:p>
        </p:txBody>
      </p:sp>
      <p:sp>
        <p:nvSpPr>
          <p:cNvPr id="5" name="Content Placeholder 4">
            <a:extLst>
              <a:ext uri="{FF2B5EF4-FFF2-40B4-BE49-F238E27FC236}">
                <a16:creationId xmlns:a16="http://schemas.microsoft.com/office/drawing/2014/main" id="{63C85B91-7C2D-20EC-EB91-E21EE9F4C69A}"/>
              </a:ext>
            </a:extLst>
          </p:cNvPr>
          <p:cNvSpPr>
            <a:spLocks noGrp="1"/>
          </p:cNvSpPr>
          <p:nvPr>
            <p:ph idx="1"/>
          </p:nvPr>
        </p:nvSpPr>
        <p:spPr>
          <a:xfrm>
            <a:off x="838200" y="1484671"/>
            <a:ext cx="10515600" cy="4692292"/>
          </a:xfrm>
        </p:spPr>
        <p:txBody>
          <a:bodyPr>
            <a:normAutofit fontScale="62500" lnSpcReduction="20000"/>
          </a:bodyPr>
          <a:lstStyle/>
          <a:p>
            <a:pPr marL="0" indent="0">
              <a:buNone/>
            </a:pPr>
            <a:r>
              <a:rPr lang="en-US" dirty="0">
                <a:solidFill>
                  <a:schemeClr val="bg1"/>
                </a:solidFill>
                <a:latin typeface="Aptos" panose="020B0004020202020204" pitchFamily="34" charset="0"/>
              </a:rPr>
              <a:t>From the analysis on Heart Disease we can observe :</a:t>
            </a:r>
          </a:p>
          <a:p>
            <a:r>
              <a:rPr lang="en-US" dirty="0">
                <a:solidFill>
                  <a:schemeClr val="bg1"/>
                </a:solidFill>
                <a:latin typeface="Aptos" panose="020B0004020202020204" pitchFamily="34" charset="0"/>
              </a:rPr>
              <a:t>From the overall population, people having heart disease (51.3%) are lesser than those who have heart disease(48.7%)</a:t>
            </a:r>
          </a:p>
          <a:p>
            <a:r>
              <a:rPr lang="en-US" dirty="0">
                <a:solidFill>
                  <a:schemeClr val="bg1"/>
                </a:solidFill>
                <a:latin typeface="Aptos" panose="020B0004020202020204" pitchFamily="34" charset="0"/>
              </a:rPr>
              <a:t>More Males are prone to ST depression as compare to females.</a:t>
            </a:r>
          </a:p>
          <a:p>
            <a:r>
              <a:rPr lang="en-US" dirty="0">
                <a:solidFill>
                  <a:schemeClr val="bg1"/>
                </a:solidFill>
                <a:latin typeface="Aptos" panose="020B0004020202020204" pitchFamily="34" charset="0"/>
              </a:rPr>
              <a:t>Middle Age People are most affected by Heart Disease AND Old Age People are mostly FREE from any kind of Heart Disease.</a:t>
            </a:r>
          </a:p>
          <a:p>
            <a:r>
              <a:rPr lang="en-US" dirty="0">
                <a:solidFill>
                  <a:schemeClr val="bg1"/>
                </a:solidFill>
                <a:latin typeface="Aptos" panose="020B0004020202020204" pitchFamily="34" charset="0"/>
              </a:rPr>
              <a:t>Males are more prone to Heart Disease than the Females.</a:t>
            </a:r>
          </a:p>
          <a:p>
            <a:r>
              <a:rPr lang="en-US" dirty="0">
                <a:solidFill>
                  <a:schemeClr val="bg1"/>
                </a:solidFill>
                <a:latin typeface="Aptos" panose="020B0004020202020204" pitchFamily="34" charset="0"/>
              </a:rPr>
              <a:t>People having Typical Angina chest pain have a higher chance of heart disease.</a:t>
            </a:r>
          </a:p>
          <a:p>
            <a:r>
              <a:rPr lang="en-US" dirty="0">
                <a:solidFill>
                  <a:schemeClr val="bg1"/>
                </a:solidFill>
                <a:latin typeface="Aptos" panose="020B0004020202020204" pitchFamily="34" charset="0"/>
              </a:rPr>
              <a:t>Higher number of men are suffering from Typical Angina type of Chest Pain.</a:t>
            </a:r>
          </a:p>
          <a:p>
            <a:r>
              <a:rPr lang="en-US" dirty="0">
                <a:solidFill>
                  <a:schemeClr val="bg1"/>
                </a:solidFill>
                <a:latin typeface="Aptos" panose="020B0004020202020204" pitchFamily="34" charset="0"/>
              </a:rPr>
              <a:t>There is very high number of Typical Angina Chest Pain in old age Category</a:t>
            </a:r>
          </a:p>
          <a:p>
            <a:r>
              <a:rPr lang="en-US" dirty="0">
                <a:solidFill>
                  <a:schemeClr val="bg1"/>
                </a:solidFill>
                <a:latin typeface="Aptos" panose="020B0004020202020204" pitchFamily="34" charset="0"/>
              </a:rPr>
              <a:t>Blood Pressure increases between age of 50 to 60 and somehow continue the pattern till 70.</a:t>
            </a:r>
          </a:p>
          <a:p>
            <a:r>
              <a:rPr lang="en-US" dirty="0">
                <a:solidFill>
                  <a:schemeClr val="bg1"/>
                </a:solidFill>
                <a:latin typeface="Aptos" panose="020B0004020202020204" pitchFamily="34" charset="0"/>
              </a:rPr>
              <a:t>Similarly Cholesterol Increasing in the age group of 50-60 and continue till 70.</a:t>
            </a:r>
          </a:p>
          <a:p>
            <a:r>
              <a:rPr lang="en-US" dirty="0">
                <a:solidFill>
                  <a:schemeClr val="bg1"/>
                </a:solidFill>
                <a:latin typeface="Aptos" panose="020B0004020202020204" pitchFamily="34" charset="0"/>
              </a:rPr>
              <a:t>We can observe from here that ST depression mostly increases between the age group of 30-40.</a:t>
            </a:r>
          </a:p>
          <a:p>
            <a:pPr marL="0" indent="0">
              <a:buNone/>
            </a:pPr>
            <a:r>
              <a:rPr lang="en-US" dirty="0">
                <a:solidFill>
                  <a:schemeClr val="bg1"/>
                </a:solidFill>
                <a:latin typeface="Aptos" panose="020B0004020202020204" pitchFamily="34" charset="0"/>
              </a:rPr>
              <a:t>Power BI Link: </a:t>
            </a:r>
            <a:r>
              <a:rPr lang="en-US" u="sng" dirty="0">
                <a:solidFill>
                  <a:schemeClr val="accent1">
                    <a:lumMod val="40000"/>
                    <a:lumOff val="60000"/>
                  </a:schemeClr>
                </a:solidFill>
                <a:latin typeface="Aptos" panose="020B0004020202020204" pitchFamily="34" charset="0"/>
              </a:rPr>
              <a:t>https://app.powerbi.com/links/vYyIW7r-cD?ctid=209a70f5-a678-4831-9798-ea1ea04aa9b8&amp;pbi_source=linkShare</a:t>
            </a:r>
            <a:endParaRPr lang="en-IN" u="sng" dirty="0">
              <a:solidFill>
                <a:schemeClr val="accent1">
                  <a:lumMod val="40000"/>
                  <a:lumOff val="60000"/>
                </a:schemeClr>
              </a:solidFill>
              <a:latin typeface="Aptos" panose="020B0004020202020204" pitchFamily="34" charset="0"/>
            </a:endParaRPr>
          </a:p>
        </p:txBody>
      </p:sp>
    </p:spTree>
    <p:extLst>
      <p:ext uri="{BB962C8B-B14F-4D97-AF65-F5344CB8AC3E}">
        <p14:creationId xmlns:p14="http://schemas.microsoft.com/office/powerpoint/2010/main" val="1803634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DD9F3C-DA9E-E1D5-D460-E2FDECDFE5B6}"/>
              </a:ext>
            </a:extLst>
          </p:cNvPr>
          <p:cNvSpPr/>
          <p:nvPr/>
        </p:nvSpPr>
        <p:spPr>
          <a:xfrm>
            <a:off x="0" y="0"/>
            <a:ext cx="12192000" cy="6858000"/>
          </a:xfrm>
          <a:prstGeom prst="rect">
            <a:avLst/>
          </a:prstGeom>
          <a:solidFill>
            <a:schemeClr val="tx1">
              <a:alpha val="57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4B2F66D1-DE2E-E206-64F1-D5734E35572B}"/>
              </a:ext>
            </a:extLst>
          </p:cNvPr>
          <p:cNvSpPr>
            <a:spLocks noGrp="1"/>
          </p:cNvSpPr>
          <p:nvPr>
            <p:ph type="title"/>
          </p:nvPr>
        </p:nvSpPr>
        <p:spPr/>
        <p:txBody>
          <a:bodyPr/>
          <a:lstStyle/>
          <a:p>
            <a:pPr algn="ctr"/>
            <a:r>
              <a:rPr lang="en-IN" b="1" dirty="0">
                <a:solidFill>
                  <a:schemeClr val="accent6">
                    <a:lumMod val="40000"/>
                    <a:lumOff val="60000"/>
                  </a:schemeClr>
                </a:solidFill>
                <a:effectLst>
                  <a:outerShdw blurRad="38100" dist="38100" dir="2700000" algn="tl">
                    <a:srgbClr val="000000">
                      <a:alpha val="43137"/>
                    </a:srgbClr>
                  </a:outerShdw>
                </a:effectLst>
                <a:latin typeface="Aptos" panose="020B0004020202020204" pitchFamily="34" charset="0"/>
              </a:rPr>
              <a:t>Contents</a:t>
            </a:r>
            <a:endParaRPr lang="en-IN" dirty="0">
              <a:solidFill>
                <a:schemeClr val="accent6">
                  <a:lumMod val="40000"/>
                  <a:lumOff val="60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DF52AA0-F0C0-AF01-2715-6D6A09E2B273}"/>
              </a:ext>
            </a:extLst>
          </p:cNvPr>
          <p:cNvSpPr>
            <a:spLocks noGrp="1"/>
          </p:cNvSpPr>
          <p:nvPr>
            <p:ph idx="1"/>
          </p:nvPr>
        </p:nvSpPr>
        <p:spPr>
          <a:xfrm>
            <a:off x="838200" y="1825625"/>
            <a:ext cx="10515600" cy="3768930"/>
          </a:xfrm>
        </p:spPr>
        <p:txBody>
          <a:bodyPr/>
          <a:lstStyle/>
          <a:p>
            <a:r>
              <a:rPr lang="en-US" dirty="0">
                <a:solidFill>
                  <a:schemeClr val="accent6">
                    <a:lumMod val="40000"/>
                    <a:lumOff val="60000"/>
                  </a:schemeClr>
                </a:solidFill>
                <a:latin typeface="Aptos" panose="020B0004020202020204" pitchFamily="34" charset="0"/>
              </a:rPr>
              <a:t>Introduction</a:t>
            </a:r>
          </a:p>
          <a:p>
            <a:r>
              <a:rPr lang="en-US" dirty="0">
                <a:solidFill>
                  <a:schemeClr val="accent6">
                    <a:lumMod val="40000"/>
                    <a:lumOff val="60000"/>
                  </a:schemeClr>
                </a:solidFill>
                <a:latin typeface="Aptos" panose="020B0004020202020204" pitchFamily="34" charset="0"/>
              </a:rPr>
              <a:t>Problem Statement</a:t>
            </a:r>
          </a:p>
          <a:p>
            <a:r>
              <a:rPr lang="en-US" dirty="0">
                <a:solidFill>
                  <a:schemeClr val="accent6">
                    <a:lumMod val="40000"/>
                    <a:lumOff val="60000"/>
                  </a:schemeClr>
                </a:solidFill>
                <a:latin typeface="Aptos" panose="020B0004020202020204" pitchFamily="34" charset="0"/>
              </a:rPr>
              <a:t>Process</a:t>
            </a:r>
          </a:p>
          <a:p>
            <a:r>
              <a:rPr lang="en-US" dirty="0">
                <a:solidFill>
                  <a:schemeClr val="accent6">
                    <a:lumMod val="40000"/>
                    <a:lumOff val="60000"/>
                  </a:schemeClr>
                </a:solidFill>
                <a:latin typeface="Aptos" panose="020B0004020202020204" pitchFamily="34" charset="0"/>
              </a:rPr>
              <a:t>Dashboard</a:t>
            </a:r>
          </a:p>
          <a:p>
            <a:r>
              <a:rPr lang="en-US" dirty="0">
                <a:solidFill>
                  <a:schemeClr val="accent6">
                    <a:lumMod val="40000"/>
                    <a:lumOff val="60000"/>
                  </a:schemeClr>
                </a:solidFill>
                <a:latin typeface="Aptos" panose="020B0004020202020204" pitchFamily="34" charset="0"/>
              </a:rPr>
              <a:t>Insights</a:t>
            </a:r>
          </a:p>
          <a:p>
            <a:r>
              <a:rPr lang="en-US" dirty="0">
                <a:solidFill>
                  <a:schemeClr val="accent6">
                    <a:lumMod val="40000"/>
                    <a:lumOff val="60000"/>
                  </a:schemeClr>
                </a:solidFill>
                <a:latin typeface="Aptos" panose="020B0004020202020204" pitchFamily="34" charset="0"/>
              </a:rPr>
              <a:t>Conclusion</a:t>
            </a:r>
          </a:p>
        </p:txBody>
      </p:sp>
    </p:spTree>
    <p:extLst>
      <p:ext uri="{BB962C8B-B14F-4D97-AF65-F5344CB8AC3E}">
        <p14:creationId xmlns:p14="http://schemas.microsoft.com/office/powerpoint/2010/main" val="976028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FEB65E-9DC6-C5F6-1D37-E33F7042C9D8}"/>
              </a:ext>
            </a:extLst>
          </p:cNvPr>
          <p:cNvSpPr/>
          <p:nvPr/>
        </p:nvSpPr>
        <p:spPr>
          <a:xfrm>
            <a:off x="0" y="0"/>
            <a:ext cx="12192000" cy="6858000"/>
          </a:xfrm>
          <a:prstGeom prst="rect">
            <a:avLst/>
          </a:prstGeom>
          <a:solidFill>
            <a:schemeClr val="tx1">
              <a:alpha val="67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ysClr val="windowText" lastClr="000000"/>
              </a:solidFill>
            </a:endParaRPr>
          </a:p>
        </p:txBody>
      </p:sp>
      <p:sp>
        <p:nvSpPr>
          <p:cNvPr id="2" name="Title 1">
            <a:extLst>
              <a:ext uri="{FF2B5EF4-FFF2-40B4-BE49-F238E27FC236}">
                <a16:creationId xmlns:a16="http://schemas.microsoft.com/office/drawing/2014/main" id="{13B0A8EE-ADE9-0C38-C01D-10A7D170527C}"/>
              </a:ext>
            </a:extLst>
          </p:cNvPr>
          <p:cNvSpPr>
            <a:spLocks noGrp="1"/>
          </p:cNvSpPr>
          <p:nvPr>
            <p:ph type="title"/>
          </p:nvPr>
        </p:nvSpPr>
        <p:spPr/>
        <p:txBody>
          <a:bodyPr/>
          <a:lstStyle/>
          <a:p>
            <a:pPr algn="ctr"/>
            <a:r>
              <a:rPr lang="en-IN" b="1" dirty="0">
                <a:solidFill>
                  <a:schemeClr val="accent6">
                    <a:lumMod val="40000"/>
                    <a:lumOff val="60000"/>
                  </a:schemeClr>
                </a:solidFill>
                <a:latin typeface="Aptos" panose="020B0004020202020204" pitchFamily="34" charset="0"/>
              </a:rPr>
              <a:t>Introduction</a:t>
            </a:r>
          </a:p>
        </p:txBody>
      </p:sp>
      <p:sp>
        <p:nvSpPr>
          <p:cNvPr id="3" name="Content Placeholder 2">
            <a:extLst>
              <a:ext uri="{FF2B5EF4-FFF2-40B4-BE49-F238E27FC236}">
                <a16:creationId xmlns:a16="http://schemas.microsoft.com/office/drawing/2014/main" id="{FA5E10A6-3711-4EF9-1997-94628D548292}"/>
              </a:ext>
            </a:extLst>
          </p:cNvPr>
          <p:cNvSpPr>
            <a:spLocks noGrp="1"/>
          </p:cNvSpPr>
          <p:nvPr>
            <p:ph idx="1"/>
          </p:nvPr>
        </p:nvSpPr>
        <p:spPr>
          <a:xfrm>
            <a:off x="838200" y="1455174"/>
            <a:ext cx="10515600" cy="4721789"/>
          </a:xfrm>
        </p:spPr>
        <p:txBody>
          <a:bodyPr>
            <a:normAutofit fontScale="92500"/>
          </a:bodyPr>
          <a:lstStyle/>
          <a:p>
            <a:pPr marL="0" indent="0">
              <a:buNone/>
            </a:pPr>
            <a:r>
              <a:rPr lang="en-US" dirty="0">
                <a:solidFill>
                  <a:schemeClr val="bg1"/>
                </a:solidFill>
                <a:latin typeface="Aptos" panose="020B0004020202020204" pitchFamily="34" charset="0"/>
              </a:rPr>
              <a:t>The Heart disease diagnostic Analysis aims to provide the comprehensive overview on presence and absence of the Heart disease but on the given parameters and provide insights that involves the reasons for the Heart disease.</a:t>
            </a:r>
          </a:p>
          <a:p>
            <a:r>
              <a:rPr lang="en-US" dirty="0">
                <a:solidFill>
                  <a:schemeClr val="bg1"/>
                </a:solidFill>
                <a:latin typeface="Aptos" panose="020B0004020202020204" pitchFamily="34" charset="0"/>
              </a:rPr>
              <a:t>age: The person's age in years</a:t>
            </a:r>
          </a:p>
          <a:p>
            <a:r>
              <a:rPr lang="en-US" dirty="0">
                <a:solidFill>
                  <a:schemeClr val="bg1"/>
                </a:solidFill>
                <a:latin typeface="Aptos" panose="020B0004020202020204" pitchFamily="34" charset="0"/>
              </a:rPr>
              <a:t>sex: The person's sex (1 = male, 0 = female)</a:t>
            </a:r>
          </a:p>
          <a:p>
            <a:r>
              <a:rPr lang="en-US" dirty="0">
                <a:solidFill>
                  <a:schemeClr val="bg1"/>
                </a:solidFill>
                <a:latin typeface="Aptos" panose="020B0004020202020204" pitchFamily="34" charset="0"/>
              </a:rPr>
              <a:t>cp: The chest pain experienced (Value 1: typical angina, Value 2: atypical angina, Value 3: non-anginal pain, Value 4: asymptomatic)</a:t>
            </a:r>
          </a:p>
          <a:p>
            <a:r>
              <a:rPr lang="en-US" dirty="0" err="1">
                <a:solidFill>
                  <a:schemeClr val="bg1"/>
                </a:solidFill>
                <a:latin typeface="Aptos" panose="020B0004020202020204" pitchFamily="34" charset="0"/>
              </a:rPr>
              <a:t>trestbps</a:t>
            </a:r>
            <a:r>
              <a:rPr lang="en-US" dirty="0">
                <a:solidFill>
                  <a:schemeClr val="bg1"/>
                </a:solidFill>
                <a:latin typeface="Aptos" panose="020B0004020202020204" pitchFamily="34" charset="0"/>
              </a:rPr>
              <a:t>: The person's resting blood pressure (mm Hg on admission to the hospital</a:t>
            </a:r>
          </a:p>
          <a:p>
            <a:r>
              <a:rPr lang="en-US" dirty="0" err="1">
                <a:solidFill>
                  <a:schemeClr val="bg1"/>
                </a:solidFill>
                <a:latin typeface="Aptos" panose="020B0004020202020204" pitchFamily="34" charset="0"/>
              </a:rPr>
              <a:t>chol</a:t>
            </a:r>
            <a:r>
              <a:rPr lang="en-US" dirty="0">
                <a:solidFill>
                  <a:schemeClr val="bg1"/>
                </a:solidFill>
                <a:latin typeface="Aptos" panose="020B0004020202020204" pitchFamily="34" charset="0"/>
              </a:rPr>
              <a:t>: The person's cholesterol measurement in mg/dl</a:t>
            </a:r>
            <a:endParaRPr lang="en-IN" dirty="0">
              <a:solidFill>
                <a:schemeClr val="bg1"/>
              </a:solidFill>
              <a:latin typeface="Aptos" panose="020B0004020202020204" pitchFamily="34" charset="0"/>
            </a:endParaRPr>
          </a:p>
        </p:txBody>
      </p:sp>
    </p:spTree>
    <p:extLst>
      <p:ext uri="{BB962C8B-B14F-4D97-AF65-F5344CB8AC3E}">
        <p14:creationId xmlns:p14="http://schemas.microsoft.com/office/powerpoint/2010/main" val="1336492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FEB65E-9DC6-C5F6-1D37-E33F7042C9D8}"/>
              </a:ext>
            </a:extLst>
          </p:cNvPr>
          <p:cNvSpPr/>
          <p:nvPr/>
        </p:nvSpPr>
        <p:spPr>
          <a:xfrm>
            <a:off x="0" y="0"/>
            <a:ext cx="12192000" cy="6858000"/>
          </a:xfrm>
          <a:prstGeom prst="rect">
            <a:avLst/>
          </a:prstGeom>
          <a:solidFill>
            <a:schemeClr val="tx1">
              <a:alpha val="67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ysClr val="windowText" lastClr="000000"/>
              </a:solidFill>
            </a:endParaRPr>
          </a:p>
        </p:txBody>
      </p:sp>
      <p:sp>
        <p:nvSpPr>
          <p:cNvPr id="2" name="Title 1">
            <a:extLst>
              <a:ext uri="{FF2B5EF4-FFF2-40B4-BE49-F238E27FC236}">
                <a16:creationId xmlns:a16="http://schemas.microsoft.com/office/drawing/2014/main" id="{13B0A8EE-ADE9-0C38-C01D-10A7D170527C}"/>
              </a:ext>
            </a:extLst>
          </p:cNvPr>
          <p:cNvSpPr>
            <a:spLocks noGrp="1"/>
          </p:cNvSpPr>
          <p:nvPr>
            <p:ph type="title"/>
          </p:nvPr>
        </p:nvSpPr>
        <p:spPr>
          <a:xfrm>
            <a:off x="838200" y="275303"/>
            <a:ext cx="10515600" cy="1101213"/>
          </a:xfrm>
        </p:spPr>
        <p:txBody>
          <a:bodyPr/>
          <a:lstStyle/>
          <a:p>
            <a:pPr algn="ctr"/>
            <a:r>
              <a:rPr lang="en-IN" b="1" dirty="0">
                <a:solidFill>
                  <a:schemeClr val="accent6">
                    <a:lumMod val="40000"/>
                    <a:lumOff val="60000"/>
                  </a:schemeClr>
                </a:solidFill>
                <a:latin typeface="Aptos" panose="020B0004020202020204" pitchFamily="34" charset="0"/>
              </a:rPr>
              <a:t>Introduction</a:t>
            </a:r>
          </a:p>
        </p:txBody>
      </p:sp>
      <p:sp>
        <p:nvSpPr>
          <p:cNvPr id="3" name="Content Placeholder 2">
            <a:extLst>
              <a:ext uri="{FF2B5EF4-FFF2-40B4-BE49-F238E27FC236}">
                <a16:creationId xmlns:a16="http://schemas.microsoft.com/office/drawing/2014/main" id="{FA5E10A6-3711-4EF9-1997-94628D548292}"/>
              </a:ext>
            </a:extLst>
          </p:cNvPr>
          <p:cNvSpPr>
            <a:spLocks noGrp="1"/>
          </p:cNvSpPr>
          <p:nvPr>
            <p:ph idx="1"/>
          </p:nvPr>
        </p:nvSpPr>
        <p:spPr>
          <a:xfrm>
            <a:off x="838200" y="1455174"/>
            <a:ext cx="10515600" cy="4721789"/>
          </a:xfrm>
        </p:spPr>
        <p:txBody>
          <a:bodyPr>
            <a:noAutofit/>
          </a:bodyPr>
          <a:lstStyle/>
          <a:p>
            <a:r>
              <a:rPr lang="en-US" sz="2200" dirty="0" err="1">
                <a:solidFill>
                  <a:schemeClr val="bg1"/>
                </a:solidFill>
                <a:latin typeface="Aptos" panose="020B0004020202020204" pitchFamily="34" charset="0"/>
              </a:rPr>
              <a:t>fbs</a:t>
            </a:r>
            <a:r>
              <a:rPr lang="en-US" sz="2200" dirty="0">
                <a:solidFill>
                  <a:schemeClr val="bg1"/>
                </a:solidFill>
                <a:latin typeface="Aptos" panose="020B0004020202020204" pitchFamily="34" charset="0"/>
              </a:rPr>
              <a:t>: The person's fasting blood sugar (&gt; 120 mg/dl, 1 = true; 0 = false)</a:t>
            </a:r>
          </a:p>
          <a:p>
            <a:r>
              <a:rPr lang="en-US" sz="2200" dirty="0" err="1">
                <a:solidFill>
                  <a:schemeClr val="bg1"/>
                </a:solidFill>
                <a:latin typeface="Aptos" panose="020B0004020202020204" pitchFamily="34" charset="0"/>
              </a:rPr>
              <a:t>restecg</a:t>
            </a:r>
            <a:r>
              <a:rPr lang="en-US" sz="2200" dirty="0">
                <a:solidFill>
                  <a:schemeClr val="bg1"/>
                </a:solidFill>
                <a:latin typeface="Aptos" panose="020B0004020202020204" pitchFamily="34" charset="0"/>
              </a:rPr>
              <a:t>: Resting electrocardiographic measurement (0 = normal, 1 = having ST-T wave abnormality, 2 = showing probable or definite left ventricular hypertrophy by Estes' criteria)</a:t>
            </a:r>
          </a:p>
          <a:p>
            <a:r>
              <a:rPr lang="en-US" sz="2200" dirty="0" err="1">
                <a:solidFill>
                  <a:schemeClr val="bg1"/>
                </a:solidFill>
                <a:latin typeface="Aptos" panose="020B0004020202020204" pitchFamily="34" charset="0"/>
              </a:rPr>
              <a:t>thalach</a:t>
            </a:r>
            <a:r>
              <a:rPr lang="en-US" sz="2200" dirty="0">
                <a:solidFill>
                  <a:schemeClr val="bg1"/>
                </a:solidFill>
                <a:latin typeface="Aptos" panose="020B0004020202020204" pitchFamily="34" charset="0"/>
              </a:rPr>
              <a:t>: The person's maximum heart rate achieved</a:t>
            </a:r>
          </a:p>
          <a:p>
            <a:r>
              <a:rPr lang="en-US" sz="2200" dirty="0" err="1">
                <a:solidFill>
                  <a:schemeClr val="bg1"/>
                </a:solidFill>
                <a:latin typeface="Aptos" panose="020B0004020202020204" pitchFamily="34" charset="0"/>
              </a:rPr>
              <a:t>exang</a:t>
            </a:r>
            <a:r>
              <a:rPr lang="en-US" sz="2200" dirty="0">
                <a:solidFill>
                  <a:schemeClr val="bg1"/>
                </a:solidFill>
                <a:latin typeface="Aptos" panose="020B0004020202020204" pitchFamily="34" charset="0"/>
              </a:rPr>
              <a:t>: Exercise induced angina (1 = yes; 0 = no)</a:t>
            </a:r>
          </a:p>
          <a:p>
            <a:r>
              <a:rPr lang="en-US" sz="2200" dirty="0" err="1">
                <a:solidFill>
                  <a:schemeClr val="bg1"/>
                </a:solidFill>
                <a:latin typeface="Aptos" panose="020B0004020202020204" pitchFamily="34" charset="0"/>
              </a:rPr>
              <a:t>oldpeak</a:t>
            </a:r>
            <a:r>
              <a:rPr lang="en-US" sz="2200" dirty="0">
                <a:solidFill>
                  <a:schemeClr val="bg1"/>
                </a:solidFill>
                <a:latin typeface="Aptos" panose="020B0004020202020204" pitchFamily="34" charset="0"/>
              </a:rPr>
              <a:t>: ST depression induced by exercise relative to rest</a:t>
            </a:r>
          </a:p>
          <a:p>
            <a:r>
              <a:rPr lang="en-US" sz="2200" dirty="0">
                <a:solidFill>
                  <a:schemeClr val="bg1"/>
                </a:solidFill>
                <a:latin typeface="Aptos" panose="020B0004020202020204" pitchFamily="34" charset="0"/>
              </a:rPr>
              <a:t>slope: the slope of the peak exercise ST segment (Value 1: upsloping, Value 2: flat, Value 3: down sloping)</a:t>
            </a:r>
          </a:p>
          <a:p>
            <a:r>
              <a:rPr lang="en-US" sz="2200" dirty="0">
                <a:solidFill>
                  <a:schemeClr val="bg1"/>
                </a:solidFill>
                <a:latin typeface="Aptos" panose="020B0004020202020204" pitchFamily="34" charset="0"/>
              </a:rPr>
              <a:t>ca: The number of major vessels (0-3)</a:t>
            </a:r>
          </a:p>
          <a:p>
            <a:r>
              <a:rPr lang="en-US" sz="2200" dirty="0" err="1">
                <a:solidFill>
                  <a:schemeClr val="bg1"/>
                </a:solidFill>
                <a:latin typeface="Aptos" panose="020B0004020202020204" pitchFamily="34" charset="0"/>
              </a:rPr>
              <a:t>thal</a:t>
            </a:r>
            <a:r>
              <a:rPr lang="en-US" sz="2200" dirty="0">
                <a:solidFill>
                  <a:schemeClr val="bg1"/>
                </a:solidFill>
                <a:latin typeface="Aptos" panose="020B0004020202020204" pitchFamily="34" charset="0"/>
              </a:rPr>
              <a:t>: A blood disorder called thalassemia (3 = normal; 6 = fixed defect; 7 = reversable defect)</a:t>
            </a:r>
          </a:p>
          <a:p>
            <a:r>
              <a:rPr lang="en-US" sz="2200" dirty="0">
                <a:solidFill>
                  <a:schemeClr val="bg1"/>
                </a:solidFill>
                <a:latin typeface="Aptos" panose="020B0004020202020204" pitchFamily="34" charset="0"/>
              </a:rPr>
              <a:t>target: Heart disease (0 = no, 1 = yes)</a:t>
            </a:r>
            <a:endParaRPr lang="en-IN" sz="2200" dirty="0">
              <a:solidFill>
                <a:schemeClr val="bg1"/>
              </a:solidFill>
              <a:latin typeface="Aptos" panose="020B0004020202020204" pitchFamily="34" charset="0"/>
            </a:endParaRPr>
          </a:p>
        </p:txBody>
      </p:sp>
    </p:spTree>
    <p:extLst>
      <p:ext uri="{BB962C8B-B14F-4D97-AF65-F5344CB8AC3E}">
        <p14:creationId xmlns:p14="http://schemas.microsoft.com/office/powerpoint/2010/main" val="3752831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FEB65E-9DC6-C5F6-1D37-E33F7042C9D8}"/>
              </a:ext>
            </a:extLst>
          </p:cNvPr>
          <p:cNvSpPr/>
          <p:nvPr/>
        </p:nvSpPr>
        <p:spPr>
          <a:xfrm>
            <a:off x="0" y="0"/>
            <a:ext cx="12192000" cy="6858000"/>
          </a:xfrm>
          <a:prstGeom prst="rect">
            <a:avLst/>
          </a:prstGeom>
          <a:solidFill>
            <a:schemeClr val="tx1">
              <a:alpha val="67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ysClr val="windowText" lastClr="000000"/>
              </a:solidFill>
            </a:endParaRPr>
          </a:p>
        </p:txBody>
      </p:sp>
      <p:sp>
        <p:nvSpPr>
          <p:cNvPr id="2" name="Title 1">
            <a:extLst>
              <a:ext uri="{FF2B5EF4-FFF2-40B4-BE49-F238E27FC236}">
                <a16:creationId xmlns:a16="http://schemas.microsoft.com/office/drawing/2014/main" id="{13B0A8EE-ADE9-0C38-C01D-10A7D170527C}"/>
              </a:ext>
            </a:extLst>
          </p:cNvPr>
          <p:cNvSpPr>
            <a:spLocks noGrp="1"/>
          </p:cNvSpPr>
          <p:nvPr>
            <p:ph type="title"/>
          </p:nvPr>
        </p:nvSpPr>
        <p:spPr>
          <a:xfrm>
            <a:off x="838200" y="275303"/>
            <a:ext cx="10515600" cy="1101213"/>
          </a:xfrm>
        </p:spPr>
        <p:txBody>
          <a:bodyPr/>
          <a:lstStyle/>
          <a:p>
            <a:pPr algn="ctr"/>
            <a:r>
              <a:rPr lang="en-IN" b="1" dirty="0">
                <a:solidFill>
                  <a:schemeClr val="accent6">
                    <a:lumMod val="40000"/>
                    <a:lumOff val="60000"/>
                  </a:schemeClr>
                </a:solidFill>
                <a:latin typeface="Aptos" panose="020B0004020202020204" pitchFamily="34" charset="0"/>
              </a:rPr>
              <a:t>Problem Statement</a:t>
            </a:r>
          </a:p>
        </p:txBody>
      </p:sp>
      <p:sp>
        <p:nvSpPr>
          <p:cNvPr id="3" name="Content Placeholder 2">
            <a:extLst>
              <a:ext uri="{FF2B5EF4-FFF2-40B4-BE49-F238E27FC236}">
                <a16:creationId xmlns:a16="http://schemas.microsoft.com/office/drawing/2014/main" id="{FA5E10A6-3711-4EF9-1997-94628D548292}"/>
              </a:ext>
            </a:extLst>
          </p:cNvPr>
          <p:cNvSpPr>
            <a:spLocks noGrp="1"/>
          </p:cNvSpPr>
          <p:nvPr>
            <p:ph idx="1"/>
          </p:nvPr>
        </p:nvSpPr>
        <p:spPr>
          <a:xfrm>
            <a:off x="838200" y="1455174"/>
            <a:ext cx="10515600" cy="4721789"/>
          </a:xfrm>
        </p:spPr>
        <p:txBody>
          <a:bodyPr>
            <a:noAutofit/>
          </a:bodyPr>
          <a:lstStyle/>
          <a:p>
            <a:r>
              <a:rPr lang="en-US" sz="2200" dirty="0">
                <a:solidFill>
                  <a:schemeClr val="bg1"/>
                </a:solidFill>
                <a:latin typeface="Aptos" panose="020B0004020202020204" pitchFamily="34" charset="0"/>
              </a:rPr>
              <a:t>Health is real wealth in the pandemic time we all realized the brute effects of covid-19 on all irrespective of any status. You are required to analyze this health and medical data for better future preparation.</a:t>
            </a:r>
          </a:p>
          <a:p>
            <a:r>
              <a:rPr lang="en-US" sz="2200" dirty="0">
                <a:solidFill>
                  <a:schemeClr val="bg1"/>
                </a:solidFill>
                <a:latin typeface="Aptos" panose="020B0004020202020204" pitchFamily="34" charset="0"/>
              </a:rPr>
              <a:t>Do ETL: Extract- Transform and Load data from the heart disease diagnostic database</a:t>
            </a:r>
          </a:p>
          <a:p>
            <a:r>
              <a:rPr lang="en-US" sz="2200" dirty="0">
                <a:solidFill>
                  <a:schemeClr val="bg1"/>
                </a:solidFill>
                <a:latin typeface="Aptos" panose="020B0004020202020204" pitchFamily="34" charset="0"/>
              </a:rPr>
              <a:t>You can perform EDA through python. The database extracts various information such as</a:t>
            </a:r>
          </a:p>
          <a:p>
            <a:r>
              <a:rPr lang="en-US" sz="2200" dirty="0">
                <a:solidFill>
                  <a:schemeClr val="bg1"/>
                </a:solidFill>
                <a:latin typeface="Aptos" panose="020B0004020202020204" pitchFamily="34" charset="0"/>
              </a:rPr>
              <a:t>Heart disease rates, Heart disease by gender, by age.</a:t>
            </a:r>
          </a:p>
          <a:p>
            <a:r>
              <a:rPr lang="en-US" sz="2200" dirty="0">
                <a:solidFill>
                  <a:schemeClr val="bg1"/>
                </a:solidFill>
                <a:latin typeface="Aptos" panose="020B0004020202020204" pitchFamily="34" charset="0"/>
              </a:rPr>
              <a:t>You can even compare attributes of the data set to extract necessary information. Make the necessary dashboard with the best you can extract from the data. Use various visualization and features and make the best dashboard</a:t>
            </a:r>
          </a:p>
          <a:p>
            <a:r>
              <a:rPr lang="en-US" sz="2200" dirty="0">
                <a:solidFill>
                  <a:schemeClr val="bg1"/>
                </a:solidFill>
                <a:latin typeface="Aptos" panose="020B0004020202020204" pitchFamily="34" charset="0"/>
              </a:rPr>
              <a:t>Find key metrics and factors and show the meaningful relationships between attributes.</a:t>
            </a:r>
          </a:p>
        </p:txBody>
      </p:sp>
    </p:spTree>
    <p:extLst>
      <p:ext uri="{BB962C8B-B14F-4D97-AF65-F5344CB8AC3E}">
        <p14:creationId xmlns:p14="http://schemas.microsoft.com/office/powerpoint/2010/main" val="3931657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FEB65E-9DC6-C5F6-1D37-E33F7042C9D8}"/>
              </a:ext>
            </a:extLst>
          </p:cNvPr>
          <p:cNvSpPr/>
          <p:nvPr/>
        </p:nvSpPr>
        <p:spPr>
          <a:xfrm>
            <a:off x="0" y="0"/>
            <a:ext cx="12192000" cy="6858000"/>
          </a:xfrm>
          <a:prstGeom prst="rect">
            <a:avLst/>
          </a:prstGeom>
          <a:solidFill>
            <a:schemeClr val="tx1">
              <a:alpha val="67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ysClr val="windowText" lastClr="000000"/>
              </a:solidFill>
            </a:endParaRPr>
          </a:p>
        </p:txBody>
      </p:sp>
      <p:sp>
        <p:nvSpPr>
          <p:cNvPr id="2" name="Title 1">
            <a:extLst>
              <a:ext uri="{FF2B5EF4-FFF2-40B4-BE49-F238E27FC236}">
                <a16:creationId xmlns:a16="http://schemas.microsoft.com/office/drawing/2014/main" id="{13B0A8EE-ADE9-0C38-C01D-10A7D170527C}"/>
              </a:ext>
            </a:extLst>
          </p:cNvPr>
          <p:cNvSpPr>
            <a:spLocks noGrp="1"/>
          </p:cNvSpPr>
          <p:nvPr>
            <p:ph type="title"/>
          </p:nvPr>
        </p:nvSpPr>
        <p:spPr>
          <a:xfrm>
            <a:off x="838200" y="275303"/>
            <a:ext cx="10515600" cy="1101213"/>
          </a:xfrm>
        </p:spPr>
        <p:txBody>
          <a:bodyPr/>
          <a:lstStyle/>
          <a:p>
            <a:pPr algn="ctr"/>
            <a:r>
              <a:rPr lang="en-IN" b="1" dirty="0">
                <a:solidFill>
                  <a:schemeClr val="accent6">
                    <a:lumMod val="40000"/>
                    <a:lumOff val="60000"/>
                  </a:schemeClr>
                </a:solidFill>
                <a:latin typeface="Aptos" panose="020B0004020202020204" pitchFamily="34" charset="0"/>
              </a:rPr>
              <a:t>Process</a:t>
            </a:r>
          </a:p>
        </p:txBody>
      </p:sp>
      <p:graphicFrame>
        <p:nvGraphicFramePr>
          <p:cNvPr id="5" name="Content Placeholder 4">
            <a:extLst>
              <a:ext uri="{FF2B5EF4-FFF2-40B4-BE49-F238E27FC236}">
                <a16:creationId xmlns:a16="http://schemas.microsoft.com/office/drawing/2014/main" id="{E5E86FC6-0E9E-AFFD-BA32-D9FB1406FF43}"/>
              </a:ext>
            </a:extLst>
          </p:cNvPr>
          <p:cNvGraphicFramePr>
            <a:graphicFrameLocks noGrp="1"/>
          </p:cNvGraphicFramePr>
          <p:nvPr>
            <p:ph idx="1"/>
            <p:extLst>
              <p:ext uri="{D42A27DB-BD31-4B8C-83A1-F6EECF244321}">
                <p14:modId xmlns:p14="http://schemas.microsoft.com/office/powerpoint/2010/main" val="3194462393"/>
              </p:ext>
            </p:extLst>
          </p:nvPr>
        </p:nvGraphicFramePr>
        <p:xfrm>
          <a:off x="838200" y="1455738"/>
          <a:ext cx="10515600" cy="4721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2983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FEB65E-9DC6-C5F6-1D37-E33F7042C9D8}"/>
              </a:ext>
            </a:extLst>
          </p:cNvPr>
          <p:cNvSpPr/>
          <p:nvPr/>
        </p:nvSpPr>
        <p:spPr>
          <a:xfrm>
            <a:off x="0" y="0"/>
            <a:ext cx="12192000" cy="6858000"/>
          </a:xfrm>
          <a:prstGeom prst="rect">
            <a:avLst/>
          </a:prstGeom>
          <a:solidFill>
            <a:schemeClr val="tx1">
              <a:alpha val="67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ysClr val="windowText" lastClr="000000"/>
              </a:solidFill>
            </a:endParaRPr>
          </a:p>
        </p:txBody>
      </p:sp>
      <p:sp>
        <p:nvSpPr>
          <p:cNvPr id="2" name="Title 1">
            <a:extLst>
              <a:ext uri="{FF2B5EF4-FFF2-40B4-BE49-F238E27FC236}">
                <a16:creationId xmlns:a16="http://schemas.microsoft.com/office/drawing/2014/main" id="{13B0A8EE-ADE9-0C38-C01D-10A7D170527C}"/>
              </a:ext>
            </a:extLst>
          </p:cNvPr>
          <p:cNvSpPr>
            <a:spLocks noGrp="1"/>
          </p:cNvSpPr>
          <p:nvPr>
            <p:ph type="title"/>
          </p:nvPr>
        </p:nvSpPr>
        <p:spPr>
          <a:xfrm>
            <a:off x="838200" y="157863"/>
            <a:ext cx="10515600" cy="960924"/>
          </a:xfrm>
        </p:spPr>
        <p:txBody>
          <a:bodyPr/>
          <a:lstStyle/>
          <a:p>
            <a:pPr algn="ctr"/>
            <a:r>
              <a:rPr lang="en-IN" b="1" dirty="0">
                <a:solidFill>
                  <a:schemeClr val="accent6">
                    <a:lumMod val="40000"/>
                    <a:lumOff val="60000"/>
                  </a:schemeClr>
                </a:solidFill>
                <a:latin typeface="Aptos" panose="020B0004020202020204" pitchFamily="34" charset="0"/>
              </a:rPr>
              <a:t>Dashboard</a:t>
            </a:r>
          </a:p>
        </p:txBody>
      </p:sp>
      <p:pic>
        <p:nvPicPr>
          <p:cNvPr id="6" name="Content Placeholder 5">
            <a:extLst>
              <a:ext uri="{FF2B5EF4-FFF2-40B4-BE49-F238E27FC236}">
                <a16:creationId xmlns:a16="http://schemas.microsoft.com/office/drawing/2014/main" id="{1F8E767D-BBDC-7AAD-B7A2-92B83CDC08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6524" y="1118787"/>
            <a:ext cx="10105102" cy="5581351"/>
          </a:xfrm>
          <a:effectLst>
            <a:glow rad="127000">
              <a:schemeClr val="accent1">
                <a:alpha val="0"/>
              </a:schemeClr>
            </a:glow>
          </a:effectLst>
        </p:spPr>
      </p:pic>
    </p:spTree>
    <p:extLst>
      <p:ext uri="{BB962C8B-B14F-4D97-AF65-F5344CB8AC3E}">
        <p14:creationId xmlns:p14="http://schemas.microsoft.com/office/powerpoint/2010/main" val="94601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FEB65E-9DC6-C5F6-1D37-E33F7042C9D8}"/>
              </a:ext>
            </a:extLst>
          </p:cNvPr>
          <p:cNvSpPr/>
          <p:nvPr/>
        </p:nvSpPr>
        <p:spPr>
          <a:xfrm>
            <a:off x="0" y="0"/>
            <a:ext cx="12192000" cy="6858000"/>
          </a:xfrm>
          <a:prstGeom prst="rect">
            <a:avLst/>
          </a:prstGeom>
          <a:solidFill>
            <a:schemeClr val="tx1">
              <a:alpha val="67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IN" dirty="0">
              <a:solidFill>
                <a:schemeClr val="accent6">
                  <a:lumMod val="40000"/>
                  <a:lumOff val="60000"/>
                </a:schemeClr>
              </a:solidFill>
              <a:latin typeface="Aptos" panose="020B0004020202020204" pitchFamily="34" charset="0"/>
            </a:endParaRPr>
          </a:p>
        </p:txBody>
      </p:sp>
      <p:sp>
        <p:nvSpPr>
          <p:cNvPr id="2" name="Title 1">
            <a:extLst>
              <a:ext uri="{FF2B5EF4-FFF2-40B4-BE49-F238E27FC236}">
                <a16:creationId xmlns:a16="http://schemas.microsoft.com/office/drawing/2014/main" id="{13B0A8EE-ADE9-0C38-C01D-10A7D170527C}"/>
              </a:ext>
            </a:extLst>
          </p:cNvPr>
          <p:cNvSpPr>
            <a:spLocks noGrp="1"/>
          </p:cNvSpPr>
          <p:nvPr>
            <p:ph type="title"/>
          </p:nvPr>
        </p:nvSpPr>
        <p:spPr>
          <a:xfrm>
            <a:off x="839788" y="457200"/>
            <a:ext cx="10512424" cy="693174"/>
          </a:xfrm>
        </p:spPr>
        <p:txBody>
          <a:bodyPr/>
          <a:lstStyle/>
          <a:p>
            <a:pPr algn="ctr"/>
            <a:r>
              <a:rPr lang="en-US" b="1" dirty="0">
                <a:solidFill>
                  <a:schemeClr val="accent6">
                    <a:lumMod val="40000"/>
                    <a:lumOff val="60000"/>
                  </a:schemeClr>
                </a:solidFill>
                <a:latin typeface="Aptos" panose="020B0004020202020204" pitchFamily="34" charset="0"/>
              </a:rPr>
              <a:t>Insights</a:t>
            </a:r>
            <a:endParaRPr lang="en-IN" b="1" dirty="0">
              <a:solidFill>
                <a:schemeClr val="accent6">
                  <a:lumMod val="40000"/>
                  <a:lumOff val="60000"/>
                </a:schemeClr>
              </a:solidFill>
              <a:latin typeface="Aptos" panose="020B0004020202020204" pitchFamily="34" charset="0"/>
            </a:endParaRPr>
          </a:p>
        </p:txBody>
      </p:sp>
      <p:pic>
        <p:nvPicPr>
          <p:cNvPr id="11" name="Content Placeholder 10">
            <a:extLst>
              <a:ext uri="{FF2B5EF4-FFF2-40B4-BE49-F238E27FC236}">
                <a16:creationId xmlns:a16="http://schemas.microsoft.com/office/drawing/2014/main" id="{76C75A13-5A16-148A-AD31-7DFD6B0E6F90}"/>
              </a:ext>
            </a:extLst>
          </p:cNvPr>
          <p:cNvPicPr>
            <a:picLocks noGrp="1" noChangeAspect="1"/>
          </p:cNvPicPr>
          <p:nvPr>
            <p:ph type="pic" idx="1"/>
          </p:nvPr>
        </p:nvPicPr>
        <p:blipFill>
          <a:blip r:embed="rId3">
            <a:alphaModFix amt="65000"/>
          </a:blip>
          <a:srcRect l="231" r="-85"/>
          <a:stretch/>
        </p:blipFill>
        <p:spPr>
          <a:xfrm>
            <a:off x="5335004" y="1724845"/>
            <a:ext cx="6017208" cy="2974975"/>
          </a:xfrm>
          <a:prstGeom prst="rect">
            <a:avLst/>
          </a:prstGeom>
        </p:spPr>
      </p:pic>
      <p:sp>
        <p:nvSpPr>
          <p:cNvPr id="12" name="Text Placeholder 11">
            <a:extLst>
              <a:ext uri="{FF2B5EF4-FFF2-40B4-BE49-F238E27FC236}">
                <a16:creationId xmlns:a16="http://schemas.microsoft.com/office/drawing/2014/main" id="{6CCA3CBC-55E7-6DDB-2D09-D160BB38F2F2}"/>
              </a:ext>
            </a:extLst>
          </p:cNvPr>
          <p:cNvSpPr>
            <a:spLocks noGrp="1"/>
          </p:cNvSpPr>
          <p:nvPr>
            <p:ph type="body" sz="half" idx="2"/>
          </p:nvPr>
        </p:nvSpPr>
        <p:spPr>
          <a:xfrm>
            <a:off x="839788" y="2057400"/>
            <a:ext cx="3932237" cy="2642420"/>
          </a:xfrm>
        </p:spPr>
        <p:txBody>
          <a:bodyPr/>
          <a:lstStyle/>
          <a:p>
            <a:pPr marL="285750" indent="-285750">
              <a:buFont typeface="Arial" panose="020B0604020202020204" pitchFamily="34" charset="0"/>
              <a:buChar char="•"/>
            </a:pPr>
            <a:r>
              <a:rPr lang="en-US" dirty="0">
                <a:solidFill>
                  <a:schemeClr val="accent6">
                    <a:lumMod val="40000"/>
                    <a:lumOff val="60000"/>
                  </a:schemeClr>
                </a:solidFill>
                <a:latin typeface="Aptos" panose="020B0004020202020204" pitchFamily="34" charset="0"/>
              </a:rPr>
              <a:t>From All Cases Almost more than of the people are suffering with Heart Disease.</a:t>
            </a:r>
          </a:p>
          <a:p>
            <a:pPr marL="285750" indent="-285750">
              <a:buFont typeface="Arial" panose="020B0604020202020204" pitchFamily="34" charset="0"/>
              <a:buChar char="•"/>
            </a:pPr>
            <a:r>
              <a:rPr lang="en-US" dirty="0">
                <a:solidFill>
                  <a:schemeClr val="accent6">
                    <a:lumMod val="40000"/>
                    <a:lumOff val="60000"/>
                  </a:schemeClr>
                </a:solidFill>
                <a:latin typeface="Aptos" panose="020B0004020202020204" pitchFamily="34" charset="0"/>
              </a:rPr>
              <a:t>Males are suffering with heart diseases more than Females. </a:t>
            </a:r>
          </a:p>
          <a:p>
            <a:pPr marL="285750" indent="-285750">
              <a:buFont typeface="Arial" panose="020B0604020202020204" pitchFamily="34" charset="0"/>
              <a:buChar char="•"/>
            </a:pPr>
            <a:r>
              <a:rPr lang="en-US" dirty="0">
                <a:solidFill>
                  <a:schemeClr val="accent6">
                    <a:lumMod val="40000"/>
                    <a:lumOff val="60000"/>
                  </a:schemeClr>
                </a:solidFill>
                <a:latin typeface="Aptos" panose="020B0004020202020204" pitchFamily="34" charset="0"/>
              </a:rPr>
              <a:t>Almost 70% males are suffering with Heart Disease. </a:t>
            </a:r>
          </a:p>
          <a:p>
            <a:pPr marL="285750" indent="-285750">
              <a:buFont typeface="Arial" panose="020B0604020202020204" pitchFamily="34" charset="0"/>
              <a:buChar char="•"/>
            </a:pPr>
            <a:endParaRPr lang="en-IN" dirty="0">
              <a:solidFill>
                <a:schemeClr val="accent6">
                  <a:lumMod val="40000"/>
                  <a:lumOff val="60000"/>
                </a:schemeClr>
              </a:solidFill>
              <a:latin typeface="Aptos" panose="020B0004020202020204" pitchFamily="34" charset="0"/>
            </a:endParaRPr>
          </a:p>
        </p:txBody>
      </p:sp>
    </p:spTree>
    <p:extLst>
      <p:ext uri="{BB962C8B-B14F-4D97-AF65-F5344CB8AC3E}">
        <p14:creationId xmlns:p14="http://schemas.microsoft.com/office/powerpoint/2010/main" val="2804347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FEB65E-9DC6-C5F6-1D37-E33F7042C9D8}"/>
              </a:ext>
            </a:extLst>
          </p:cNvPr>
          <p:cNvSpPr/>
          <p:nvPr/>
        </p:nvSpPr>
        <p:spPr>
          <a:xfrm>
            <a:off x="0" y="0"/>
            <a:ext cx="12192000" cy="6858000"/>
          </a:xfrm>
          <a:prstGeom prst="rect">
            <a:avLst/>
          </a:prstGeom>
          <a:solidFill>
            <a:schemeClr val="tx1">
              <a:alpha val="67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IN" dirty="0">
              <a:solidFill>
                <a:schemeClr val="accent6">
                  <a:lumMod val="40000"/>
                  <a:lumOff val="60000"/>
                </a:schemeClr>
              </a:solidFill>
              <a:latin typeface="Aptos" panose="020B0004020202020204" pitchFamily="34" charset="0"/>
            </a:endParaRPr>
          </a:p>
        </p:txBody>
      </p:sp>
      <p:sp>
        <p:nvSpPr>
          <p:cNvPr id="2" name="Title 1">
            <a:extLst>
              <a:ext uri="{FF2B5EF4-FFF2-40B4-BE49-F238E27FC236}">
                <a16:creationId xmlns:a16="http://schemas.microsoft.com/office/drawing/2014/main" id="{13B0A8EE-ADE9-0C38-C01D-10A7D170527C}"/>
              </a:ext>
            </a:extLst>
          </p:cNvPr>
          <p:cNvSpPr>
            <a:spLocks noGrp="1"/>
          </p:cNvSpPr>
          <p:nvPr>
            <p:ph type="title"/>
          </p:nvPr>
        </p:nvSpPr>
        <p:spPr>
          <a:xfrm>
            <a:off x="839788" y="457200"/>
            <a:ext cx="10512424" cy="693174"/>
          </a:xfrm>
        </p:spPr>
        <p:txBody>
          <a:bodyPr/>
          <a:lstStyle/>
          <a:p>
            <a:pPr algn="ctr"/>
            <a:r>
              <a:rPr lang="en-US" b="1" dirty="0">
                <a:solidFill>
                  <a:schemeClr val="accent6">
                    <a:lumMod val="40000"/>
                    <a:lumOff val="60000"/>
                  </a:schemeClr>
                </a:solidFill>
                <a:latin typeface="Aptos" panose="020B0004020202020204" pitchFamily="34" charset="0"/>
              </a:rPr>
              <a:t>Insights</a:t>
            </a:r>
            <a:endParaRPr lang="en-IN" b="1" dirty="0">
              <a:solidFill>
                <a:schemeClr val="accent6">
                  <a:lumMod val="40000"/>
                  <a:lumOff val="60000"/>
                </a:schemeClr>
              </a:solidFill>
              <a:latin typeface="Aptos" panose="020B0004020202020204" pitchFamily="34" charset="0"/>
            </a:endParaRPr>
          </a:p>
        </p:txBody>
      </p:sp>
      <p:sp>
        <p:nvSpPr>
          <p:cNvPr id="12" name="Text Placeholder 11">
            <a:extLst>
              <a:ext uri="{FF2B5EF4-FFF2-40B4-BE49-F238E27FC236}">
                <a16:creationId xmlns:a16="http://schemas.microsoft.com/office/drawing/2014/main" id="{6CCA3CBC-55E7-6DDB-2D09-D160BB38F2F2}"/>
              </a:ext>
            </a:extLst>
          </p:cNvPr>
          <p:cNvSpPr>
            <a:spLocks noGrp="1"/>
          </p:cNvSpPr>
          <p:nvPr>
            <p:ph type="body" sz="half" idx="2"/>
          </p:nvPr>
        </p:nvSpPr>
        <p:spPr>
          <a:xfrm>
            <a:off x="839788" y="2057400"/>
            <a:ext cx="3932237" cy="2642420"/>
          </a:xfrm>
        </p:spPr>
        <p:txBody>
          <a:bodyPr/>
          <a:lstStyle/>
          <a:p>
            <a:pPr marL="285750" indent="-285750">
              <a:buFont typeface="Arial" panose="020B0604020202020204" pitchFamily="34" charset="0"/>
              <a:buChar char="•"/>
            </a:pPr>
            <a:r>
              <a:rPr lang="en-US" dirty="0">
                <a:solidFill>
                  <a:schemeClr val="accent6">
                    <a:lumMod val="40000"/>
                    <a:lumOff val="60000"/>
                  </a:schemeClr>
                </a:solidFill>
                <a:latin typeface="Aptos" panose="020B0004020202020204" pitchFamily="34" charset="0"/>
              </a:rPr>
              <a:t>Patients with Typical Anginal Pain have more chance of getting Heart Disease.</a:t>
            </a:r>
          </a:p>
          <a:p>
            <a:pPr marL="285750" indent="-285750">
              <a:buFont typeface="Arial" panose="020B0604020202020204" pitchFamily="34" charset="0"/>
              <a:buChar char="•"/>
            </a:pPr>
            <a:r>
              <a:rPr lang="en-US" dirty="0">
                <a:solidFill>
                  <a:schemeClr val="accent6">
                    <a:lumMod val="40000"/>
                    <a:lumOff val="60000"/>
                  </a:schemeClr>
                </a:solidFill>
                <a:latin typeface="Aptos" panose="020B0004020202020204" pitchFamily="34" charset="0"/>
              </a:rPr>
              <a:t>Cases with Asymptomatic pain have less chance of getting heart Disease.</a:t>
            </a:r>
          </a:p>
          <a:p>
            <a:pPr marL="285750" indent="-285750">
              <a:buFont typeface="Arial" panose="020B0604020202020204" pitchFamily="34" charset="0"/>
              <a:buChar char="•"/>
            </a:pPr>
            <a:r>
              <a:rPr lang="en-US" dirty="0">
                <a:solidFill>
                  <a:schemeClr val="accent6">
                    <a:lumMod val="40000"/>
                    <a:lumOff val="60000"/>
                  </a:schemeClr>
                </a:solidFill>
                <a:latin typeface="Aptos" panose="020B0004020202020204" pitchFamily="34" charset="0"/>
              </a:rPr>
              <a:t>Patients are also suggested to take necessary treatment during the Asymptomatic Pain.</a:t>
            </a:r>
          </a:p>
          <a:p>
            <a:pPr marL="285750" indent="-285750">
              <a:buFont typeface="Arial" panose="020B0604020202020204" pitchFamily="34" charset="0"/>
              <a:buChar char="•"/>
            </a:pPr>
            <a:endParaRPr lang="en-IN" dirty="0">
              <a:solidFill>
                <a:schemeClr val="accent6">
                  <a:lumMod val="40000"/>
                  <a:lumOff val="60000"/>
                </a:schemeClr>
              </a:solidFill>
              <a:latin typeface="Aptos" panose="020B0004020202020204" pitchFamily="34" charset="0"/>
            </a:endParaRPr>
          </a:p>
        </p:txBody>
      </p:sp>
      <p:pic>
        <p:nvPicPr>
          <p:cNvPr id="7" name="Picture Placeholder 6">
            <a:extLst>
              <a:ext uri="{FF2B5EF4-FFF2-40B4-BE49-F238E27FC236}">
                <a16:creationId xmlns:a16="http://schemas.microsoft.com/office/drawing/2014/main" id="{37593E12-704E-22C5-1FAD-A776C1C4A23B}"/>
              </a:ext>
            </a:extLst>
          </p:cNvPr>
          <p:cNvPicPr>
            <a:picLocks noGrp="1" noChangeAspect="1"/>
          </p:cNvPicPr>
          <p:nvPr>
            <p:ph type="pic" idx="1"/>
          </p:nvPr>
        </p:nvPicPr>
        <p:blipFill>
          <a:blip r:embed="rId3">
            <a:alphaModFix amt="73000"/>
            <a:extLst>
              <a:ext uri="{28A0092B-C50C-407E-A947-70E740481C1C}">
                <a14:useLocalDpi xmlns:a14="http://schemas.microsoft.com/office/drawing/2010/main" val="0"/>
              </a:ext>
            </a:extLst>
          </a:blip>
          <a:srcRect l="410" r="-669" b="-383"/>
          <a:stretch/>
        </p:blipFill>
        <p:spPr>
          <a:xfrm>
            <a:off x="5203906" y="1400380"/>
            <a:ext cx="6556213" cy="4420317"/>
          </a:xfrm>
        </p:spPr>
      </p:pic>
    </p:spTree>
    <p:extLst>
      <p:ext uri="{BB962C8B-B14F-4D97-AF65-F5344CB8AC3E}">
        <p14:creationId xmlns:p14="http://schemas.microsoft.com/office/powerpoint/2010/main" val="3313090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813</Words>
  <Application>Microsoft Office PowerPoint</Application>
  <PresentationFormat>Widescreen</PresentationFormat>
  <Paragraphs>76</Paragraphs>
  <Slides>11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Arial</vt:lpstr>
      <vt:lpstr>Calibri</vt:lpstr>
      <vt:lpstr>Calibri Light</vt:lpstr>
      <vt:lpstr>Office Theme</vt:lpstr>
      <vt:lpstr>HEART DISEASE ANALYSIS</vt:lpstr>
      <vt:lpstr>Contents</vt:lpstr>
      <vt:lpstr>Introduction</vt:lpstr>
      <vt:lpstr>Introduction</vt:lpstr>
      <vt:lpstr>Problem Statement</vt:lpstr>
      <vt:lpstr>Process</vt:lpstr>
      <vt:lpstr>Dashboard</vt:lpstr>
      <vt:lpstr>Insights</vt:lpstr>
      <vt:lpstr>Insights</vt:lpstr>
      <vt:lpstr>Insights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krishna Tandasi</dc:creator>
  <cp:lastModifiedBy>Sai krishna Tandasi</cp:lastModifiedBy>
  <cp:revision>3</cp:revision>
  <dcterms:created xsi:type="dcterms:W3CDTF">2024-09-16T13:43:51Z</dcterms:created>
  <dcterms:modified xsi:type="dcterms:W3CDTF">2024-09-17T06:20:40Z</dcterms:modified>
</cp:coreProperties>
</file>