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45CC-1AA2-4CCB-BAE2-AEE55A5C4AA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46AAB6C3-9381-4B78-B6D3-42BA7A7C5E7D}">
      <dgm:prSet phldrT="[Text]"/>
      <dgm:spPr>
        <a:solidFill>
          <a:srgbClr val="0070C0"/>
        </a:solidFill>
        <a:ln>
          <a:noFill/>
        </a:ln>
      </dgm:spPr>
      <dgm:t>
        <a:bodyPr/>
        <a:lstStyle/>
        <a:p>
          <a:r>
            <a:rPr lang="en-US" dirty="0">
              <a:latin typeface="Aptos" panose="020B0004020202020204" pitchFamily="34" charset="0"/>
            </a:rPr>
            <a:t>Data Understanding</a:t>
          </a:r>
          <a:endParaRPr lang="en-IN" dirty="0">
            <a:latin typeface="Aptos" panose="020B0004020202020204" pitchFamily="34" charset="0"/>
          </a:endParaRPr>
        </a:p>
      </dgm:t>
    </dgm:pt>
    <dgm:pt modelId="{70A22238-0E5B-4F70-BD16-B467729568E0}" type="parTrans" cxnId="{E253FF0F-8BA8-489B-B659-E72EBBFFDF33}">
      <dgm:prSet/>
      <dgm:spPr/>
      <dgm:t>
        <a:bodyPr/>
        <a:lstStyle/>
        <a:p>
          <a:endParaRPr lang="en-IN"/>
        </a:p>
      </dgm:t>
    </dgm:pt>
    <dgm:pt modelId="{6705086C-4DC0-454F-BD54-2EC0AFADEC08}" type="sibTrans" cxnId="{E253FF0F-8BA8-489B-B659-E72EBBFFDF33}">
      <dgm:prSet/>
      <dgm:spPr>
        <a:solidFill>
          <a:srgbClr val="0070C0"/>
        </a:solidFill>
      </dgm:spPr>
      <dgm:t>
        <a:bodyPr/>
        <a:lstStyle/>
        <a:p>
          <a:endParaRPr lang="en-IN"/>
        </a:p>
      </dgm:t>
    </dgm:pt>
    <dgm:pt modelId="{338355E6-4B9A-48D5-8174-F06B50C860D6}">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Understood the data and found Key Performance Indicators (KPIs) of the data</a:t>
          </a:r>
          <a:endParaRPr lang="en-IN" dirty="0">
            <a:solidFill>
              <a:schemeClr val="tx1"/>
            </a:solidFill>
            <a:latin typeface="Aptos" panose="020B0004020202020204" pitchFamily="34" charset="0"/>
          </a:endParaRPr>
        </a:p>
      </dgm:t>
    </dgm:pt>
    <dgm:pt modelId="{A60A8917-C48F-44BF-B2C9-D8071F4D1DC1}" type="parTrans" cxnId="{6F278341-2E90-4AA2-BB29-7B1635B805C1}">
      <dgm:prSet/>
      <dgm:spPr/>
      <dgm:t>
        <a:bodyPr/>
        <a:lstStyle/>
        <a:p>
          <a:endParaRPr lang="en-IN"/>
        </a:p>
      </dgm:t>
    </dgm:pt>
    <dgm:pt modelId="{52B1F3B8-2AF3-40C5-A566-8B8DC9B5000A}" type="sibTrans" cxnId="{6F278341-2E90-4AA2-BB29-7B1635B805C1}">
      <dgm:prSet/>
      <dgm:spPr/>
      <dgm:t>
        <a:bodyPr/>
        <a:lstStyle/>
        <a:p>
          <a:endParaRPr lang="en-IN"/>
        </a:p>
      </dgm:t>
    </dgm:pt>
    <dgm:pt modelId="{72E6F650-0D18-4107-913E-029A6F73CE48}">
      <dgm:prSet phldrT="[Text]"/>
      <dgm:spPr>
        <a:solidFill>
          <a:srgbClr val="0070C0"/>
        </a:solidFill>
        <a:ln>
          <a:noFill/>
        </a:ln>
      </dgm:spPr>
      <dgm:t>
        <a:bodyPr/>
        <a:lstStyle/>
        <a:p>
          <a:r>
            <a:rPr lang="en-US" dirty="0">
              <a:latin typeface="Aptos" panose="020B0004020202020204" pitchFamily="34" charset="0"/>
            </a:rPr>
            <a:t>Data Cleaning</a:t>
          </a:r>
          <a:endParaRPr lang="en-IN" dirty="0">
            <a:latin typeface="Aptos" panose="020B0004020202020204" pitchFamily="34" charset="0"/>
          </a:endParaRPr>
        </a:p>
      </dgm:t>
    </dgm:pt>
    <dgm:pt modelId="{5E9AD166-3C12-4AC0-8829-7589B200FE22}" type="parTrans" cxnId="{FC9D7D29-0352-431D-B043-C6583B83F943}">
      <dgm:prSet/>
      <dgm:spPr/>
      <dgm:t>
        <a:bodyPr/>
        <a:lstStyle/>
        <a:p>
          <a:endParaRPr lang="en-IN"/>
        </a:p>
      </dgm:t>
    </dgm:pt>
    <dgm:pt modelId="{3DCC2ABD-807F-4B80-824F-46DF8BD1108E}" type="sibTrans" cxnId="{FC9D7D29-0352-431D-B043-C6583B83F943}">
      <dgm:prSet/>
      <dgm:spPr>
        <a:solidFill>
          <a:srgbClr val="0070C0"/>
        </a:solidFill>
      </dgm:spPr>
      <dgm:t>
        <a:bodyPr/>
        <a:lstStyle/>
        <a:p>
          <a:endParaRPr lang="en-IN"/>
        </a:p>
      </dgm:t>
    </dgm:pt>
    <dgm:pt modelId="{CE4D850F-D4B6-4CD6-BAE1-6D253F8D6A04}">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Removed unnecessary columns which have no impact in KPIs</a:t>
          </a:r>
          <a:endParaRPr lang="en-IN" dirty="0">
            <a:solidFill>
              <a:schemeClr val="tx1"/>
            </a:solidFill>
            <a:latin typeface="Aptos" panose="020B0004020202020204" pitchFamily="34" charset="0"/>
          </a:endParaRPr>
        </a:p>
      </dgm:t>
    </dgm:pt>
    <dgm:pt modelId="{4A6341E0-0B37-4A45-B325-7F406595E4D5}" type="parTrans" cxnId="{EAA99624-30E6-425D-86EE-EE5693786E96}">
      <dgm:prSet/>
      <dgm:spPr/>
      <dgm:t>
        <a:bodyPr/>
        <a:lstStyle/>
        <a:p>
          <a:endParaRPr lang="en-IN"/>
        </a:p>
      </dgm:t>
    </dgm:pt>
    <dgm:pt modelId="{D810EEBD-ADF7-4B35-90F7-E7F46AB02D89}" type="sibTrans" cxnId="{EAA99624-30E6-425D-86EE-EE5693786E96}">
      <dgm:prSet/>
      <dgm:spPr/>
      <dgm:t>
        <a:bodyPr/>
        <a:lstStyle/>
        <a:p>
          <a:endParaRPr lang="en-IN"/>
        </a:p>
      </dgm:t>
    </dgm:pt>
    <dgm:pt modelId="{B929005E-F43F-4948-8C32-03B1BDED29D3}">
      <dgm:prSet phldrT="[Text]"/>
      <dgm:spPr>
        <a:solidFill>
          <a:srgbClr val="0070C0"/>
        </a:solidFill>
        <a:ln>
          <a:noFill/>
        </a:ln>
      </dgm:spPr>
      <dgm:t>
        <a:bodyPr/>
        <a:lstStyle/>
        <a:p>
          <a:r>
            <a:rPr lang="en-US" dirty="0">
              <a:latin typeface="Aptos" panose="020B0004020202020204" pitchFamily="34" charset="0"/>
            </a:rPr>
            <a:t>Data Analysis</a:t>
          </a:r>
          <a:endParaRPr lang="en-IN" dirty="0">
            <a:latin typeface="Aptos" panose="020B0004020202020204" pitchFamily="34" charset="0"/>
          </a:endParaRPr>
        </a:p>
      </dgm:t>
    </dgm:pt>
    <dgm:pt modelId="{544B6B16-AFDB-4A90-A47E-13AF03DF8680}" type="parTrans" cxnId="{7E71B637-2029-4766-B233-328A3345F950}">
      <dgm:prSet/>
      <dgm:spPr/>
      <dgm:t>
        <a:bodyPr/>
        <a:lstStyle/>
        <a:p>
          <a:endParaRPr lang="en-IN"/>
        </a:p>
      </dgm:t>
    </dgm:pt>
    <dgm:pt modelId="{EE27E2D6-15FA-4055-B272-C9F58F816B43}" type="sibTrans" cxnId="{7E71B637-2029-4766-B233-328A3345F950}">
      <dgm:prSet/>
      <dgm:spPr>
        <a:solidFill>
          <a:srgbClr val="0070C0"/>
        </a:solidFill>
      </dgm:spPr>
      <dgm:t>
        <a:bodyPr/>
        <a:lstStyle/>
        <a:p>
          <a:endParaRPr lang="en-IN"/>
        </a:p>
      </dgm:t>
    </dgm:pt>
    <dgm:pt modelId="{DDF55605-7ED8-40B6-A6AE-F346B57B18C2}">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Derived dominant categories in each KPI(Area and Production) with various filters</a:t>
          </a:r>
          <a:endParaRPr lang="en-IN" dirty="0">
            <a:solidFill>
              <a:schemeClr val="tx1"/>
            </a:solidFill>
            <a:latin typeface="Aptos" panose="020B0004020202020204" pitchFamily="34" charset="0"/>
          </a:endParaRPr>
        </a:p>
      </dgm:t>
    </dgm:pt>
    <dgm:pt modelId="{D91C1DBD-851C-452D-B226-8E8A9FA3543F}" type="parTrans" cxnId="{714FD96E-82A8-40E4-A1B3-BFDF03D2BFD0}">
      <dgm:prSet/>
      <dgm:spPr/>
      <dgm:t>
        <a:bodyPr/>
        <a:lstStyle/>
        <a:p>
          <a:endParaRPr lang="en-IN"/>
        </a:p>
      </dgm:t>
    </dgm:pt>
    <dgm:pt modelId="{AAF46026-6F72-460A-9AEC-0407DAE472E1}" type="sibTrans" cxnId="{714FD96E-82A8-40E4-A1B3-BFDF03D2BFD0}">
      <dgm:prSet/>
      <dgm:spPr/>
      <dgm:t>
        <a:bodyPr/>
        <a:lstStyle/>
        <a:p>
          <a:endParaRPr lang="en-IN"/>
        </a:p>
      </dgm:t>
    </dgm:pt>
    <dgm:pt modelId="{27D0FDB8-B934-4E05-85FD-FFA364757C3B}">
      <dgm:prSet/>
      <dgm:spPr>
        <a:solidFill>
          <a:srgbClr val="0070C0"/>
        </a:solidFill>
        <a:ln>
          <a:noFill/>
        </a:ln>
      </dgm:spPr>
      <dgm:t>
        <a:bodyPr/>
        <a:lstStyle/>
        <a:p>
          <a:r>
            <a:rPr lang="en-US" dirty="0">
              <a:latin typeface="Aptos" panose="020B0004020202020204" pitchFamily="34" charset="0"/>
            </a:rPr>
            <a:t>Uncovering Insights</a:t>
          </a:r>
          <a:endParaRPr lang="en-IN" dirty="0">
            <a:latin typeface="Aptos" panose="020B0004020202020204" pitchFamily="34" charset="0"/>
          </a:endParaRPr>
        </a:p>
      </dgm:t>
    </dgm:pt>
    <dgm:pt modelId="{92B6BB79-3DCF-4F33-9331-733B2A0F7ED8}" type="parTrans" cxnId="{827E7E55-A997-48A6-938A-2AF4E73444B1}">
      <dgm:prSet/>
      <dgm:spPr/>
      <dgm:t>
        <a:bodyPr/>
        <a:lstStyle/>
        <a:p>
          <a:endParaRPr lang="en-IN"/>
        </a:p>
      </dgm:t>
    </dgm:pt>
    <dgm:pt modelId="{55495D42-C303-4887-9387-E2B9FE78EFBE}" type="sibTrans" cxnId="{827E7E55-A997-48A6-938A-2AF4E73444B1}">
      <dgm:prSet/>
      <dgm:spPr/>
      <dgm:t>
        <a:bodyPr/>
        <a:lstStyle/>
        <a:p>
          <a:endParaRPr lang="en-IN"/>
        </a:p>
      </dgm:t>
    </dgm:pt>
    <dgm:pt modelId="{A11C60AC-54D9-497B-80C0-8FFB4B52046C}">
      <dgm:prSet/>
      <dgm:spPr>
        <a:solidFill>
          <a:schemeClr val="bg1">
            <a:alpha val="30000"/>
          </a:schemeClr>
        </a:solidFill>
        <a:ln>
          <a:noFill/>
        </a:ln>
      </dgm:spPr>
      <dgm:t>
        <a:bodyPr/>
        <a:lstStyle/>
        <a:p>
          <a:r>
            <a:rPr lang="en-US" dirty="0">
              <a:solidFill>
                <a:schemeClr val="tx1"/>
              </a:solidFill>
              <a:latin typeface="Aptos" panose="020B0004020202020204" pitchFamily="34" charset="0"/>
            </a:rPr>
            <a:t>Created visual Dashboards showing the impact of various sectors influencing the KPIs</a:t>
          </a:r>
          <a:endParaRPr lang="en-IN" dirty="0">
            <a:solidFill>
              <a:schemeClr val="tx1"/>
            </a:solidFill>
            <a:latin typeface="Aptos" panose="020B0004020202020204" pitchFamily="34" charset="0"/>
          </a:endParaRPr>
        </a:p>
      </dgm:t>
    </dgm:pt>
    <dgm:pt modelId="{5426D9F6-5C84-47BE-B150-98B6E427AD3A}" type="parTrans" cxnId="{E3C9D8D6-EF45-4243-9D46-D2F3FB4E34BB}">
      <dgm:prSet/>
      <dgm:spPr/>
      <dgm:t>
        <a:bodyPr/>
        <a:lstStyle/>
        <a:p>
          <a:endParaRPr lang="en-IN"/>
        </a:p>
      </dgm:t>
    </dgm:pt>
    <dgm:pt modelId="{317223E5-7279-49D8-95FC-62786E59F517}" type="sibTrans" cxnId="{E3C9D8D6-EF45-4243-9D46-D2F3FB4E34BB}">
      <dgm:prSet/>
      <dgm:spPr/>
      <dgm:t>
        <a:bodyPr/>
        <a:lstStyle/>
        <a:p>
          <a:endParaRPr lang="en-IN"/>
        </a:p>
      </dgm:t>
    </dgm:pt>
    <dgm:pt modelId="{09B022EB-65FE-42E4-A563-5FBDFA25E7ED}">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Excel, Power Query, Pandas</a:t>
          </a:r>
          <a:endParaRPr lang="en-IN" dirty="0">
            <a:solidFill>
              <a:schemeClr val="tx1"/>
            </a:solidFill>
            <a:latin typeface="Aptos" panose="020B0004020202020204" pitchFamily="34" charset="0"/>
          </a:endParaRPr>
        </a:p>
      </dgm:t>
    </dgm:pt>
    <dgm:pt modelId="{AADCADC5-C765-4F8B-B765-EBD3EFE71A48}" type="parTrans" cxnId="{23E5AE5D-DC63-4C6E-9241-5CD96443CE49}">
      <dgm:prSet/>
      <dgm:spPr/>
      <dgm:t>
        <a:bodyPr/>
        <a:lstStyle/>
        <a:p>
          <a:endParaRPr lang="en-IN"/>
        </a:p>
      </dgm:t>
    </dgm:pt>
    <dgm:pt modelId="{AEEEFAB6-E035-409E-A437-08DF087AA70C}" type="sibTrans" cxnId="{23E5AE5D-DC63-4C6E-9241-5CD96443CE49}">
      <dgm:prSet/>
      <dgm:spPr/>
      <dgm:t>
        <a:bodyPr/>
        <a:lstStyle/>
        <a:p>
          <a:endParaRPr lang="en-IN"/>
        </a:p>
      </dgm:t>
    </dgm:pt>
    <dgm:pt modelId="{15C744DC-79FD-424E-A8E2-FCEFFD792EA6}">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Derived some key visual insights</a:t>
          </a:r>
          <a:endParaRPr lang="en-IN" dirty="0">
            <a:solidFill>
              <a:schemeClr val="tx1"/>
            </a:solidFill>
            <a:latin typeface="Aptos" panose="020B0004020202020204" pitchFamily="34" charset="0"/>
          </a:endParaRPr>
        </a:p>
      </dgm:t>
    </dgm:pt>
    <dgm:pt modelId="{2E029822-0129-43B0-90B7-BEFD66AD8A16}" type="parTrans" cxnId="{B9AC1AD9-7564-4DFD-936A-E92B64E0F10B}">
      <dgm:prSet/>
      <dgm:spPr/>
      <dgm:t>
        <a:bodyPr/>
        <a:lstStyle/>
        <a:p>
          <a:endParaRPr lang="en-IN"/>
        </a:p>
      </dgm:t>
    </dgm:pt>
    <dgm:pt modelId="{542DE9B1-4FCD-44B7-B4AC-BA675FC6F99D}" type="sibTrans" cxnId="{B9AC1AD9-7564-4DFD-936A-E92B64E0F10B}">
      <dgm:prSet/>
      <dgm:spPr/>
      <dgm:t>
        <a:bodyPr/>
        <a:lstStyle/>
        <a:p>
          <a:endParaRPr lang="en-IN"/>
        </a:p>
      </dgm:t>
    </dgm:pt>
    <dgm:pt modelId="{76DD552E-3491-4BAD-96A3-811E038EE9B3}">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Python, Pandas, Seaborn</a:t>
          </a:r>
          <a:endParaRPr lang="en-IN" dirty="0">
            <a:solidFill>
              <a:schemeClr val="tx1"/>
            </a:solidFill>
            <a:latin typeface="Aptos" panose="020B0004020202020204" pitchFamily="34" charset="0"/>
          </a:endParaRPr>
        </a:p>
      </dgm:t>
    </dgm:pt>
    <dgm:pt modelId="{4532F297-10AB-41B3-8273-D69A4231646F}" type="parTrans" cxnId="{C7BC5BE8-8A05-4DB8-AFDE-28ECA09DEA18}">
      <dgm:prSet/>
      <dgm:spPr/>
      <dgm:t>
        <a:bodyPr/>
        <a:lstStyle/>
        <a:p>
          <a:endParaRPr lang="en-IN"/>
        </a:p>
      </dgm:t>
    </dgm:pt>
    <dgm:pt modelId="{3274AF39-FCDF-4ABD-AF5E-1DC58E180245}" type="sibTrans" cxnId="{C7BC5BE8-8A05-4DB8-AFDE-28ECA09DEA18}">
      <dgm:prSet/>
      <dgm:spPr/>
      <dgm:t>
        <a:bodyPr/>
        <a:lstStyle/>
        <a:p>
          <a:endParaRPr lang="en-IN"/>
        </a:p>
      </dgm:t>
    </dgm:pt>
    <dgm:pt modelId="{75F61501-FF9F-4EDA-BC0D-C26DC98C87B1}">
      <dgm:prSe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 Microsoft Power BI</a:t>
          </a:r>
          <a:endParaRPr lang="en-IN" dirty="0">
            <a:solidFill>
              <a:schemeClr val="tx1"/>
            </a:solidFill>
            <a:latin typeface="Aptos" panose="020B0004020202020204" pitchFamily="34" charset="0"/>
          </a:endParaRPr>
        </a:p>
      </dgm:t>
    </dgm:pt>
    <dgm:pt modelId="{13D06DD9-918D-46BB-8ED8-E0FABB9A9B49}" type="parTrans" cxnId="{8B7917EC-4DF8-45EF-9EE4-08D9DC14B150}">
      <dgm:prSet/>
      <dgm:spPr/>
      <dgm:t>
        <a:bodyPr/>
        <a:lstStyle/>
        <a:p>
          <a:endParaRPr lang="en-IN"/>
        </a:p>
      </dgm:t>
    </dgm:pt>
    <dgm:pt modelId="{AA280E56-CD5E-407C-9EF2-7FE5473C9600}" type="sibTrans" cxnId="{8B7917EC-4DF8-45EF-9EE4-08D9DC14B150}">
      <dgm:prSet/>
      <dgm:spPr/>
      <dgm:t>
        <a:bodyPr/>
        <a:lstStyle/>
        <a:p>
          <a:endParaRPr lang="en-IN"/>
        </a:p>
      </dgm:t>
    </dgm:pt>
    <dgm:pt modelId="{EB4DD27E-BA29-4FB3-B91D-F19BD6CCA4F8}">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KPIs : Amount, Quantity</a:t>
          </a:r>
          <a:endParaRPr lang="en-IN" dirty="0">
            <a:solidFill>
              <a:schemeClr val="tx1"/>
            </a:solidFill>
            <a:latin typeface="Aptos" panose="020B0004020202020204" pitchFamily="34" charset="0"/>
          </a:endParaRPr>
        </a:p>
      </dgm:t>
    </dgm:pt>
    <dgm:pt modelId="{706CE7FE-6824-4D1D-A625-9DC3F380F9A2}" type="parTrans" cxnId="{18D6B5FA-7940-4BD6-A694-0D734B2118C1}">
      <dgm:prSet/>
      <dgm:spPr/>
      <dgm:t>
        <a:bodyPr/>
        <a:lstStyle/>
        <a:p>
          <a:endParaRPr lang="en-IN"/>
        </a:p>
      </dgm:t>
    </dgm:pt>
    <dgm:pt modelId="{9AA7FDCE-9E7C-4787-9373-48FE52DC576F}" type="sibTrans" cxnId="{18D6B5FA-7940-4BD6-A694-0D734B2118C1}">
      <dgm:prSet/>
      <dgm:spPr/>
      <dgm:t>
        <a:bodyPr/>
        <a:lstStyle/>
        <a:p>
          <a:endParaRPr lang="en-IN"/>
        </a:p>
      </dgm:t>
    </dgm:pt>
    <dgm:pt modelId="{D682BF99-CDF3-4CB7-A9E7-90C7FEE37697}">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07469C48-2411-4AE5-8F9F-B9244E2E59D8}" type="parTrans" cxnId="{101A9F24-3E66-4B57-BF1F-3322E9B4B6E6}">
      <dgm:prSet/>
      <dgm:spPr/>
      <dgm:t>
        <a:bodyPr/>
        <a:lstStyle/>
        <a:p>
          <a:endParaRPr lang="en-IN"/>
        </a:p>
      </dgm:t>
    </dgm:pt>
    <dgm:pt modelId="{79C37434-13F1-4C2D-BC8C-68710A105677}" type="sibTrans" cxnId="{101A9F24-3E66-4B57-BF1F-3322E9B4B6E6}">
      <dgm:prSet/>
      <dgm:spPr/>
      <dgm:t>
        <a:bodyPr/>
        <a:lstStyle/>
        <a:p>
          <a:endParaRPr lang="en-IN"/>
        </a:p>
      </dgm:t>
    </dgm:pt>
    <dgm:pt modelId="{EFDA6BDE-DFED-4C79-96C8-BA242AC9FA55}">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24BF7A0-3B06-4978-ADC3-3567BDBF04C0}" type="parTrans" cxnId="{F089CB16-DE30-4099-935E-A05B8C015C96}">
      <dgm:prSet/>
      <dgm:spPr/>
      <dgm:t>
        <a:bodyPr/>
        <a:lstStyle/>
        <a:p>
          <a:endParaRPr lang="en-IN"/>
        </a:p>
      </dgm:t>
    </dgm:pt>
    <dgm:pt modelId="{F6D4E670-02DC-4231-BE94-F372FED16D80}" type="sibTrans" cxnId="{F089CB16-DE30-4099-935E-A05B8C015C96}">
      <dgm:prSet/>
      <dgm:spPr/>
      <dgm:t>
        <a:bodyPr/>
        <a:lstStyle/>
        <a:p>
          <a:endParaRPr lang="en-IN"/>
        </a:p>
      </dgm:t>
    </dgm:pt>
    <dgm:pt modelId="{675F0741-7736-464D-A3BB-D3947A2C6D40}">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F5744083-4739-4DCE-A7F9-949F63695DA2}" type="parTrans" cxnId="{88B6039D-80CD-49CF-8772-38B858E67E43}">
      <dgm:prSet/>
      <dgm:spPr/>
      <dgm:t>
        <a:bodyPr/>
        <a:lstStyle/>
        <a:p>
          <a:endParaRPr lang="en-IN"/>
        </a:p>
      </dgm:t>
    </dgm:pt>
    <dgm:pt modelId="{47B73EFB-08B6-4838-A381-C23807F1B6F0}" type="sibTrans" cxnId="{88B6039D-80CD-49CF-8772-38B858E67E43}">
      <dgm:prSet/>
      <dgm:spPr/>
      <dgm:t>
        <a:bodyPr/>
        <a:lstStyle/>
        <a:p>
          <a:endParaRPr lang="en-IN"/>
        </a:p>
      </dgm:t>
    </dgm:pt>
    <dgm:pt modelId="{50A00412-642B-4768-B4FD-DD10E96A7E52}">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EF924E1-7B5A-449A-B20D-1D55A46B2691}" type="parTrans" cxnId="{6DAEBC52-6929-4979-BA42-53303A3E3862}">
      <dgm:prSet/>
      <dgm:spPr/>
      <dgm:t>
        <a:bodyPr/>
        <a:lstStyle/>
        <a:p>
          <a:endParaRPr lang="en-IN"/>
        </a:p>
      </dgm:t>
    </dgm:pt>
    <dgm:pt modelId="{3C45C0ED-15EC-4077-9845-B1A02B86DE88}" type="sibTrans" cxnId="{6DAEBC52-6929-4979-BA42-53303A3E3862}">
      <dgm:prSet/>
      <dgm:spPr/>
      <dgm:t>
        <a:bodyPr/>
        <a:lstStyle/>
        <a:p>
          <a:endParaRPr lang="en-IN"/>
        </a:p>
      </dgm:t>
    </dgm:pt>
    <dgm:pt modelId="{63608E21-9BD7-4C6D-9BED-97316C8FBA8B}">
      <dgm:prSe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0A8FD6C6-0514-4A0C-8C9C-35E7095A0F06}" type="parTrans" cxnId="{71B515E0-CABD-4F3C-96BE-89F0A5BE9A46}">
      <dgm:prSet/>
      <dgm:spPr/>
      <dgm:t>
        <a:bodyPr/>
        <a:lstStyle/>
        <a:p>
          <a:endParaRPr lang="en-IN"/>
        </a:p>
      </dgm:t>
    </dgm:pt>
    <dgm:pt modelId="{B1C8382D-239D-46B5-9E68-BD600C1BCE2A}" type="sibTrans" cxnId="{71B515E0-CABD-4F3C-96BE-89F0A5BE9A46}">
      <dgm:prSet/>
      <dgm:spPr/>
      <dgm:t>
        <a:bodyPr/>
        <a:lstStyle/>
        <a:p>
          <a:endParaRPr lang="en-IN"/>
        </a:p>
      </dgm:t>
    </dgm:pt>
    <dgm:pt modelId="{2B38EF02-2753-4A6F-9E53-9D074F7CEE4C}">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80DB2EFC-BECF-439D-999A-643940449178}" type="parTrans" cxnId="{77F13AC0-3A2D-497E-AF3F-9245B5CF7075}">
      <dgm:prSet/>
      <dgm:spPr/>
      <dgm:t>
        <a:bodyPr/>
        <a:lstStyle/>
        <a:p>
          <a:endParaRPr lang="en-IN"/>
        </a:p>
      </dgm:t>
    </dgm:pt>
    <dgm:pt modelId="{13E9C7F3-83E7-4B94-91B3-60170E8F1D7A}" type="sibTrans" cxnId="{77F13AC0-3A2D-497E-AF3F-9245B5CF7075}">
      <dgm:prSet/>
      <dgm:spPr/>
      <dgm:t>
        <a:bodyPr/>
        <a:lstStyle/>
        <a:p>
          <a:endParaRPr lang="en-IN"/>
        </a:p>
      </dgm:t>
    </dgm:pt>
    <dgm:pt modelId="{C07FA324-5B11-451F-9D49-8393EF7262FD}">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858FC319-3663-4E9F-9D9E-3AB34EF4C3E5}" type="parTrans" cxnId="{4A5B455F-BA65-4416-8B79-8CCEABBC3661}">
      <dgm:prSet/>
      <dgm:spPr/>
      <dgm:t>
        <a:bodyPr/>
        <a:lstStyle/>
        <a:p>
          <a:endParaRPr lang="en-IN"/>
        </a:p>
      </dgm:t>
    </dgm:pt>
    <dgm:pt modelId="{2602B0C9-D365-4437-AFA0-935BBB0B4EC1}" type="sibTrans" cxnId="{4A5B455F-BA65-4416-8B79-8CCEABBC3661}">
      <dgm:prSet/>
      <dgm:spPr/>
      <dgm:t>
        <a:bodyPr/>
        <a:lstStyle/>
        <a:p>
          <a:endParaRPr lang="en-IN"/>
        </a:p>
      </dgm:t>
    </dgm:pt>
    <dgm:pt modelId="{CE869000-0DBD-492F-A9E2-2486AB64C4B4}">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18C9BE0-C389-42E5-BBC3-0C38C47805F4}" type="parTrans" cxnId="{A21BD0E9-227E-4AE2-B9BF-DCEEDB6DB476}">
      <dgm:prSet/>
      <dgm:spPr/>
      <dgm:t>
        <a:bodyPr/>
        <a:lstStyle/>
        <a:p>
          <a:endParaRPr lang="en-IN"/>
        </a:p>
      </dgm:t>
    </dgm:pt>
    <dgm:pt modelId="{9848D43F-CC4A-4B79-A651-43A28880885A}" type="sibTrans" cxnId="{A21BD0E9-227E-4AE2-B9BF-DCEEDB6DB476}">
      <dgm:prSet/>
      <dgm:spPr/>
      <dgm:t>
        <a:bodyPr/>
        <a:lstStyle/>
        <a:p>
          <a:endParaRPr lang="en-IN"/>
        </a:p>
      </dgm:t>
    </dgm:pt>
    <dgm:pt modelId="{90D3BCF0-040B-4EC4-AA62-6A9A581829AA}">
      <dgm:prSe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4D63CEBB-F68B-49BA-B06E-BF6AA25E319F}" type="parTrans" cxnId="{3F3F89A7-5E29-4559-BF44-56E4DBA55D60}">
      <dgm:prSet/>
      <dgm:spPr/>
      <dgm:t>
        <a:bodyPr/>
        <a:lstStyle/>
        <a:p>
          <a:endParaRPr lang="en-IN"/>
        </a:p>
      </dgm:t>
    </dgm:pt>
    <dgm:pt modelId="{4CD42629-2C81-40E2-887C-8AC749B8D9BC}" type="sibTrans" cxnId="{3F3F89A7-5E29-4559-BF44-56E4DBA55D60}">
      <dgm:prSet/>
      <dgm:spPr/>
      <dgm:t>
        <a:bodyPr/>
        <a:lstStyle/>
        <a:p>
          <a:endParaRPr lang="en-IN"/>
        </a:p>
      </dgm:t>
    </dgm:pt>
    <dgm:pt modelId="{F06ACC09-FC2B-4856-B150-427C5D3D594E}" type="pres">
      <dgm:prSet presAssocID="{E07D45CC-1AA2-4CCB-BAE2-AEE55A5C4AA9}" presName="linearFlow" presStyleCnt="0">
        <dgm:presLayoutVars>
          <dgm:dir/>
          <dgm:animLvl val="lvl"/>
          <dgm:resizeHandles val="exact"/>
        </dgm:presLayoutVars>
      </dgm:prSet>
      <dgm:spPr/>
    </dgm:pt>
    <dgm:pt modelId="{428255E5-3AEB-41B3-B81F-FC872EDD8783}" type="pres">
      <dgm:prSet presAssocID="{46AAB6C3-9381-4B78-B6D3-42BA7A7C5E7D}" presName="composite" presStyleCnt="0"/>
      <dgm:spPr/>
    </dgm:pt>
    <dgm:pt modelId="{B660616E-527C-4407-B430-5E9E5AD5AE7C}" type="pres">
      <dgm:prSet presAssocID="{46AAB6C3-9381-4B78-B6D3-42BA7A7C5E7D}" presName="parTx" presStyleLbl="node1" presStyleIdx="0" presStyleCnt="4">
        <dgm:presLayoutVars>
          <dgm:chMax val="0"/>
          <dgm:chPref val="0"/>
          <dgm:bulletEnabled val="1"/>
        </dgm:presLayoutVars>
      </dgm:prSet>
      <dgm:spPr/>
    </dgm:pt>
    <dgm:pt modelId="{52EFEC3C-C569-48A0-A796-A0BEE46165F9}" type="pres">
      <dgm:prSet presAssocID="{46AAB6C3-9381-4B78-B6D3-42BA7A7C5E7D}" presName="parSh" presStyleLbl="node1" presStyleIdx="0" presStyleCnt="4"/>
      <dgm:spPr/>
    </dgm:pt>
    <dgm:pt modelId="{2639BB8A-0B13-4CDE-9D0E-9B8464FE4623}" type="pres">
      <dgm:prSet presAssocID="{46AAB6C3-9381-4B78-B6D3-42BA7A7C5E7D}" presName="desTx" presStyleLbl="fgAcc1" presStyleIdx="0" presStyleCnt="4" custScaleX="166162" custScaleY="102609" custLinFactNeighborX="-688" custLinFactNeighborY="5494">
        <dgm:presLayoutVars>
          <dgm:bulletEnabled val="1"/>
        </dgm:presLayoutVars>
      </dgm:prSet>
      <dgm:spPr/>
    </dgm:pt>
    <dgm:pt modelId="{7D2BF529-C1BA-46FC-AC0A-B2908E9CEE39}" type="pres">
      <dgm:prSet presAssocID="{6705086C-4DC0-454F-BD54-2EC0AFADEC08}" presName="sibTrans" presStyleLbl="sibTrans2D1" presStyleIdx="0" presStyleCnt="3"/>
      <dgm:spPr/>
    </dgm:pt>
    <dgm:pt modelId="{2A425D2F-C8B3-4E0E-B64F-0D0DB047D47F}" type="pres">
      <dgm:prSet presAssocID="{6705086C-4DC0-454F-BD54-2EC0AFADEC08}" presName="connTx" presStyleLbl="sibTrans2D1" presStyleIdx="0" presStyleCnt="3"/>
      <dgm:spPr/>
    </dgm:pt>
    <dgm:pt modelId="{84C730BD-0B8C-4EF4-AA2D-E282F6FE27BD}" type="pres">
      <dgm:prSet presAssocID="{72E6F650-0D18-4107-913E-029A6F73CE48}" presName="composite" presStyleCnt="0"/>
      <dgm:spPr/>
    </dgm:pt>
    <dgm:pt modelId="{03D60CE1-67C3-4DDA-AEB3-9430AD0AF23B}" type="pres">
      <dgm:prSet presAssocID="{72E6F650-0D18-4107-913E-029A6F73CE48}" presName="parTx" presStyleLbl="node1" presStyleIdx="0" presStyleCnt="4">
        <dgm:presLayoutVars>
          <dgm:chMax val="0"/>
          <dgm:chPref val="0"/>
          <dgm:bulletEnabled val="1"/>
        </dgm:presLayoutVars>
      </dgm:prSet>
      <dgm:spPr/>
    </dgm:pt>
    <dgm:pt modelId="{B7622993-0CD5-4DBE-9F9E-0C8EE9898046}" type="pres">
      <dgm:prSet presAssocID="{72E6F650-0D18-4107-913E-029A6F73CE48}" presName="parSh" presStyleLbl="node1" presStyleIdx="1" presStyleCnt="4"/>
      <dgm:spPr/>
    </dgm:pt>
    <dgm:pt modelId="{44A28126-739B-4619-B2C6-316783912B10}" type="pres">
      <dgm:prSet presAssocID="{72E6F650-0D18-4107-913E-029A6F73CE48}" presName="desTx" presStyleLbl="fgAcc1" presStyleIdx="1" presStyleCnt="4" custScaleX="161520" custScaleY="103392" custLinFactNeighborX="-5501" custLinFactNeighborY="4768">
        <dgm:presLayoutVars>
          <dgm:bulletEnabled val="1"/>
        </dgm:presLayoutVars>
      </dgm:prSet>
      <dgm:spPr/>
    </dgm:pt>
    <dgm:pt modelId="{FBCE48FA-4137-40DF-BF39-CA544E2DAE70}" type="pres">
      <dgm:prSet presAssocID="{3DCC2ABD-807F-4B80-824F-46DF8BD1108E}" presName="sibTrans" presStyleLbl="sibTrans2D1" presStyleIdx="1" presStyleCnt="3"/>
      <dgm:spPr/>
    </dgm:pt>
    <dgm:pt modelId="{D01BC2EA-3A18-41C8-A9AB-0F3EFCF1B13F}" type="pres">
      <dgm:prSet presAssocID="{3DCC2ABD-807F-4B80-824F-46DF8BD1108E}" presName="connTx" presStyleLbl="sibTrans2D1" presStyleIdx="1" presStyleCnt="3"/>
      <dgm:spPr/>
    </dgm:pt>
    <dgm:pt modelId="{924993EF-342A-4E45-9A41-44DCEBA4B2FC}" type="pres">
      <dgm:prSet presAssocID="{B929005E-F43F-4948-8C32-03B1BDED29D3}" presName="composite" presStyleCnt="0"/>
      <dgm:spPr/>
    </dgm:pt>
    <dgm:pt modelId="{2CA8FB46-53DD-42D6-ACC5-AC2A7BC5265C}" type="pres">
      <dgm:prSet presAssocID="{B929005E-F43F-4948-8C32-03B1BDED29D3}" presName="parTx" presStyleLbl="node1" presStyleIdx="1" presStyleCnt="4">
        <dgm:presLayoutVars>
          <dgm:chMax val="0"/>
          <dgm:chPref val="0"/>
          <dgm:bulletEnabled val="1"/>
        </dgm:presLayoutVars>
      </dgm:prSet>
      <dgm:spPr/>
    </dgm:pt>
    <dgm:pt modelId="{3E959BE6-1261-47A4-B417-2E9458522D7A}" type="pres">
      <dgm:prSet presAssocID="{B929005E-F43F-4948-8C32-03B1BDED29D3}" presName="parSh" presStyleLbl="node1" presStyleIdx="2" presStyleCnt="4"/>
      <dgm:spPr/>
    </dgm:pt>
    <dgm:pt modelId="{DE19ACDC-258C-488C-9C44-F96BC3AFB135}" type="pres">
      <dgm:prSet presAssocID="{B929005E-F43F-4948-8C32-03B1BDED29D3}" presName="desTx" presStyleLbl="fgAcc1" presStyleIdx="2" presStyleCnt="4" custScaleX="148310" custScaleY="102623" custLinFactNeighborX="-7254" custLinFactNeighborY="2392">
        <dgm:presLayoutVars>
          <dgm:bulletEnabled val="1"/>
        </dgm:presLayoutVars>
      </dgm:prSet>
      <dgm:spPr/>
    </dgm:pt>
    <dgm:pt modelId="{86AE50CC-1135-4166-B763-1459EAFA71E0}" type="pres">
      <dgm:prSet presAssocID="{EE27E2D6-15FA-4055-B272-C9F58F816B43}" presName="sibTrans" presStyleLbl="sibTrans2D1" presStyleIdx="2" presStyleCnt="3"/>
      <dgm:spPr/>
    </dgm:pt>
    <dgm:pt modelId="{9ED5BADB-5ACA-4EBD-AAE5-F25CDBA8C7C3}" type="pres">
      <dgm:prSet presAssocID="{EE27E2D6-15FA-4055-B272-C9F58F816B43}" presName="connTx" presStyleLbl="sibTrans2D1" presStyleIdx="2" presStyleCnt="3"/>
      <dgm:spPr/>
    </dgm:pt>
    <dgm:pt modelId="{E746F3BF-D56F-4E3B-B3A2-F1A32A7BF9B0}" type="pres">
      <dgm:prSet presAssocID="{27D0FDB8-B934-4E05-85FD-FFA364757C3B}" presName="composite" presStyleCnt="0"/>
      <dgm:spPr/>
    </dgm:pt>
    <dgm:pt modelId="{D0C6801F-D4A2-4F59-8F09-A8B389172FFB}" type="pres">
      <dgm:prSet presAssocID="{27D0FDB8-B934-4E05-85FD-FFA364757C3B}" presName="parTx" presStyleLbl="node1" presStyleIdx="2" presStyleCnt="4">
        <dgm:presLayoutVars>
          <dgm:chMax val="0"/>
          <dgm:chPref val="0"/>
          <dgm:bulletEnabled val="1"/>
        </dgm:presLayoutVars>
      </dgm:prSet>
      <dgm:spPr/>
    </dgm:pt>
    <dgm:pt modelId="{832D6D7C-7B3A-42D5-B3FB-7EFF29850627}" type="pres">
      <dgm:prSet presAssocID="{27D0FDB8-B934-4E05-85FD-FFA364757C3B}" presName="parSh" presStyleLbl="node1" presStyleIdx="3" presStyleCnt="4"/>
      <dgm:spPr/>
    </dgm:pt>
    <dgm:pt modelId="{69AAE82B-0634-423C-8203-795C9C470025}" type="pres">
      <dgm:prSet presAssocID="{27D0FDB8-B934-4E05-85FD-FFA364757C3B}" presName="desTx" presStyleLbl="fgAcc1" presStyleIdx="3" presStyleCnt="4" custScaleX="168364">
        <dgm:presLayoutVars>
          <dgm:bulletEnabled val="1"/>
        </dgm:presLayoutVars>
      </dgm:prSet>
      <dgm:spPr/>
    </dgm:pt>
  </dgm:ptLst>
  <dgm:cxnLst>
    <dgm:cxn modelId="{6D9F5809-09F3-41AC-954A-AB8A3B722FC4}" type="presOf" srcId="{DDF55605-7ED8-40B6-A6AE-F346B57B18C2}" destId="{DE19ACDC-258C-488C-9C44-F96BC3AFB135}" srcOrd="0" destOrd="1" presId="urn:microsoft.com/office/officeart/2005/8/layout/process3"/>
    <dgm:cxn modelId="{27032C0F-651F-4E2B-A9A2-2B744884E010}" type="presOf" srcId="{338355E6-4B9A-48D5-8174-F06B50C860D6}" destId="{2639BB8A-0B13-4CDE-9D0E-9B8464FE4623}" srcOrd="0" destOrd="1" presId="urn:microsoft.com/office/officeart/2005/8/layout/process3"/>
    <dgm:cxn modelId="{E253FF0F-8BA8-489B-B659-E72EBBFFDF33}" srcId="{E07D45CC-1AA2-4CCB-BAE2-AEE55A5C4AA9}" destId="{46AAB6C3-9381-4B78-B6D3-42BA7A7C5E7D}" srcOrd="0" destOrd="0" parTransId="{70A22238-0E5B-4F70-BD16-B467729568E0}" sibTransId="{6705086C-4DC0-454F-BD54-2EC0AFADEC08}"/>
    <dgm:cxn modelId="{05171D11-8AEE-4484-AE65-43F3DDBC4FD1}" type="presOf" srcId="{675F0741-7736-464D-A3BB-D3947A2C6D40}" destId="{DE19ACDC-258C-488C-9C44-F96BC3AFB135}" srcOrd="0" destOrd="2" presId="urn:microsoft.com/office/officeart/2005/8/layout/process3"/>
    <dgm:cxn modelId="{398B4616-704F-42C5-B91E-4C197AA49428}" type="presOf" srcId="{50A00412-642B-4768-B4FD-DD10E96A7E52}" destId="{DE19ACDC-258C-488C-9C44-F96BC3AFB135}" srcOrd="0" destOrd="4" presId="urn:microsoft.com/office/officeart/2005/8/layout/process3"/>
    <dgm:cxn modelId="{F089CB16-DE30-4099-935E-A05B8C015C96}" srcId="{72E6F650-0D18-4107-913E-029A6F73CE48}" destId="{EFDA6BDE-DFED-4C79-96C8-BA242AC9FA55}" srcOrd="2" destOrd="0" parTransId="{D24BF7A0-3B06-4978-ADC3-3567BDBF04C0}" sibTransId="{F6D4E670-02DC-4231-BE94-F372FED16D80}"/>
    <dgm:cxn modelId="{585E5424-F7F5-4182-B1E2-4C3C7D4BA80B}" type="presOf" srcId="{E07D45CC-1AA2-4CCB-BAE2-AEE55A5C4AA9}" destId="{F06ACC09-FC2B-4856-B150-427C5D3D594E}" srcOrd="0" destOrd="0" presId="urn:microsoft.com/office/officeart/2005/8/layout/process3"/>
    <dgm:cxn modelId="{EAA99624-30E6-425D-86EE-EE5693786E96}" srcId="{72E6F650-0D18-4107-913E-029A6F73CE48}" destId="{CE4D850F-D4B6-4CD6-BAE1-6D253F8D6A04}" srcOrd="1" destOrd="0" parTransId="{4A6341E0-0B37-4A45-B325-7F406595E4D5}" sibTransId="{D810EEBD-ADF7-4B35-90F7-E7F46AB02D89}"/>
    <dgm:cxn modelId="{101A9F24-3E66-4B57-BF1F-3322E9B4B6E6}" srcId="{46AAB6C3-9381-4B78-B6D3-42BA7A7C5E7D}" destId="{D682BF99-CDF3-4CB7-A9E7-90C7FEE37697}" srcOrd="2" destOrd="0" parTransId="{07469C48-2411-4AE5-8F9F-B9244E2E59D8}" sibTransId="{79C37434-13F1-4C2D-BC8C-68710A105677}"/>
    <dgm:cxn modelId="{FC9D7D29-0352-431D-B043-C6583B83F943}" srcId="{E07D45CC-1AA2-4CCB-BAE2-AEE55A5C4AA9}" destId="{72E6F650-0D18-4107-913E-029A6F73CE48}" srcOrd="1" destOrd="0" parTransId="{5E9AD166-3C12-4AC0-8829-7589B200FE22}" sibTransId="{3DCC2ABD-807F-4B80-824F-46DF8BD1108E}"/>
    <dgm:cxn modelId="{B24C1130-C380-4F5F-876C-E9D813A891F8}" type="presOf" srcId="{CE869000-0DBD-492F-A9E2-2486AB64C4B4}" destId="{DE19ACDC-258C-488C-9C44-F96BC3AFB135}" srcOrd="0" destOrd="0" presId="urn:microsoft.com/office/officeart/2005/8/layout/process3"/>
    <dgm:cxn modelId="{C7D0AA37-19B2-4422-BC59-A24CAE39778E}" type="presOf" srcId="{90D3BCF0-040B-4EC4-AA62-6A9A581829AA}" destId="{69AAE82B-0634-423C-8203-795C9C470025}" srcOrd="0" destOrd="0" presId="urn:microsoft.com/office/officeart/2005/8/layout/process3"/>
    <dgm:cxn modelId="{7E71B637-2029-4766-B233-328A3345F950}" srcId="{E07D45CC-1AA2-4CCB-BAE2-AEE55A5C4AA9}" destId="{B929005E-F43F-4948-8C32-03B1BDED29D3}" srcOrd="2" destOrd="0" parTransId="{544B6B16-AFDB-4A90-A47E-13AF03DF8680}" sibTransId="{EE27E2D6-15FA-4055-B272-C9F58F816B43}"/>
    <dgm:cxn modelId="{E4DC9D3A-EAE7-43EE-AE3B-7B13B8E95E52}" type="presOf" srcId="{15C744DC-79FD-424E-A8E2-FCEFFD792EA6}" destId="{DE19ACDC-258C-488C-9C44-F96BC3AFB135}" srcOrd="0" destOrd="3" presId="urn:microsoft.com/office/officeart/2005/8/layout/process3"/>
    <dgm:cxn modelId="{23E5AE5D-DC63-4C6E-9241-5CD96443CE49}" srcId="{72E6F650-0D18-4107-913E-029A6F73CE48}" destId="{09B022EB-65FE-42E4-A563-5FBDFA25E7ED}" srcOrd="3" destOrd="0" parTransId="{AADCADC5-C765-4F8B-B765-EBD3EFE71A48}" sibTransId="{AEEEFAB6-E035-409E-A437-08DF087AA70C}"/>
    <dgm:cxn modelId="{4A5B455F-BA65-4416-8B79-8CCEABBC3661}" srcId="{72E6F650-0D18-4107-913E-029A6F73CE48}" destId="{C07FA324-5B11-451F-9D49-8393EF7262FD}" srcOrd="0" destOrd="0" parTransId="{858FC319-3663-4E9F-9D9E-3AB34EF4C3E5}" sibTransId="{2602B0C9-D365-4437-AFA0-935BBB0B4EC1}"/>
    <dgm:cxn modelId="{6F278341-2E90-4AA2-BB29-7B1635B805C1}" srcId="{46AAB6C3-9381-4B78-B6D3-42BA7A7C5E7D}" destId="{338355E6-4B9A-48D5-8174-F06B50C860D6}" srcOrd="1" destOrd="0" parTransId="{A60A8917-C48F-44BF-B2C9-D8071F4D1DC1}" sibTransId="{52B1F3B8-2AF3-40C5-A566-8B8DC9B5000A}"/>
    <dgm:cxn modelId="{22727E6C-3C81-4AAB-9D7B-D87421A0EF2C}" type="presOf" srcId="{A11C60AC-54D9-497B-80C0-8FFB4B52046C}" destId="{69AAE82B-0634-423C-8203-795C9C470025}" srcOrd="0" destOrd="1" presId="urn:microsoft.com/office/officeart/2005/8/layout/process3"/>
    <dgm:cxn modelId="{19A5164D-54D0-4517-B17E-6C88DB9B1ED6}" type="presOf" srcId="{EB4DD27E-BA29-4FB3-B91D-F19BD6CCA4F8}" destId="{2639BB8A-0B13-4CDE-9D0E-9B8464FE4623}" srcOrd="0" destOrd="3" presId="urn:microsoft.com/office/officeart/2005/8/layout/process3"/>
    <dgm:cxn modelId="{B37CAB4E-C5EF-4F6D-BA8B-381EDDEA3F79}" type="presOf" srcId="{63608E21-9BD7-4C6D-9BED-97316C8FBA8B}" destId="{69AAE82B-0634-423C-8203-795C9C470025}" srcOrd="0" destOrd="2" presId="urn:microsoft.com/office/officeart/2005/8/layout/process3"/>
    <dgm:cxn modelId="{714FD96E-82A8-40E4-A1B3-BFDF03D2BFD0}" srcId="{B929005E-F43F-4948-8C32-03B1BDED29D3}" destId="{DDF55605-7ED8-40B6-A6AE-F346B57B18C2}" srcOrd="1" destOrd="0" parTransId="{D91C1DBD-851C-452D-B226-8E8A9FA3543F}" sibTransId="{AAF46026-6F72-460A-9AEC-0407DAE472E1}"/>
    <dgm:cxn modelId="{62BD5D4F-E437-423B-83B9-FB91C84ED60D}" type="presOf" srcId="{46AAB6C3-9381-4B78-B6D3-42BA7A7C5E7D}" destId="{52EFEC3C-C569-48A0-A796-A0BEE46165F9}" srcOrd="1" destOrd="0" presId="urn:microsoft.com/office/officeart/2005/8/layout/process3"/>
    <dgm:cxn modelId="{8D10B74F-A2E6-4114-AE1B-80387758ECE4}" type="presOf" srcId="{27D0FDB8-B934-4E05-85FD-FFA364757C3B}" destId="{D0C6801F-D4A2-4F59-8F09-A8B389172FFB}" srcOrd="0" destOrd="0" presId="urn:microsoft.com/office/officeart/2005/8/layout/process3"/>
    <dgm:cxn modelId="{6DAEBC52-6929-4979-BA42-53303A3E3862}" srcId="{B929005E-F43F-4948-8C32-03B1BDED29D3}" destId="{50A00412-642B-4768-B4FD-DD10E96A7E52}" srcOrd="4" destOrd="0" parTransId="{DEF924E1-7B5A-449A-B20D-1D55A46B2691}" sibTransId="{3C45C0ED-15EC-4077-9845-B1A02B86DE88}"/>
    <dgm:cxn modelId="{827E7E55-A997-48A6-938A-2AF4E73444B1}" srcId="{E07D45CC-1AA2-4CCB-BAE2-AEE55A5C4AA9}" destId="{27D0FDB8-B934-4E05-85FD-FFA364757C3B}" srcOrd="3" destOrd="0" parTransId="{92B6BB79-3DCF-4F33-9331-733B2A0F7ED8}" sibTransId="{55495D42-C303-4887-9387-E2B9FE78EFBE}"/>
    <dgm:cxn modelId="{203B6A56-C5C8-4DE2-BC19-568D397E5AE3}" type="presOf" srcId="{72E6F650-0D18-4107-913E-029A6F73CE48}" destId="{03D60CE1-67C3-4DDA-AEB3-9430AD0AF23B}" srcOrd="0" destOrd="0" presId="urn:microsoft.com/office/officeart/2005/8/layout/process3"/>
    <dgm:cxn modelId="{56506A58-D885-4B39-9F96-F3BFC66E7D1D}" type="presOf" srcId="{B929005E-F43F-4948-8C32-03B1BDED29D3}" destId="{2CA8FB46-53DD-42D6-ACC5-AC2A7BC5265C}" srcOrd="0" destOrd="0" presId="urn:microsoft.com/office/officeart/2005/8/layout/process3"/>
    <dgm:cxn modelId="{CC169959-4DB4-49ED-BDEA-DA74E33945AE}" type="presOf" srcId="{6705086C-4DC0-454F-BD54-2EC0AFADEC08}" destId="{2A425D2F-C8B3-4E0E-B64F-0D0DB047D47F}" srcOrd="1" destOrd="0" presId="urn:microsoft.com/office/officeart/2005/8/layout/process3"/>
    <dgm:cxn modelId="{022ABA7F-E397-4E80-8A54-E27B4BC30F97}" type="presOf" srcId="{CE4D850F-D4B6-4CD6-BAE1-6D253F8D6A04}" destId="{44A28126-739B-4619-B2C6-316783912B10}" srcOrd="0" destOrd="1" presId="urn:microsoft.com/office/officeart/2005/8/layout/process3"/>
    <dgm:cxn modelId="{F169E78C-8D7D-46C4-BC38-FD726516F57F}" type="presOf" srcId="{D682BF99-CDF3-4CB7-A9E7-90C7FEE37697}" destId="{2639BB8A-0B13-4CDE-9D0E-9B8464FE4623}" srcOrd="0" destOrd="2" presId="urn:microsoft.com/office/officeart/2005/8/layout/process3"/>
    <dgm:cxn modelId="{601A1E9A-79E0-4C2E-B4AD-3743DC1FD158}" type="presOf" srcId="{3DCC2ABD-807F-4B80-824F-46DF8BD1108E}" destId="{FBCE48FA-4137-40DF-BF39-CA544E2DAE70}" srcOrd="0" destOrd="0" presId="urn:microsoft.com/office/officeart/2005/8/layout/process3"/>
    <dgm:cxn modelId="{F989809C-BBA9-4763-A15C-20B6A32F98BD}" type="presOf" srcId="{3DCC2ABD-807F-4B80-824F-46DF8BD1108E}" destId="{D01BC2EA-3A18-41C8-A9AB-0F3EFCF1B13F}" srcOrd="1" destOrd="0" presId="urn:microsoft.com/office/officeart/2005/8/layout/process3"/>
    <dgm:cxn modelId="{88B6039D-80CD-49CF-8772-38B858E67E43}" srcId="{B929005E-F43F-4948-8C32-03B1BDED29D3}" destId="{675F0741-7736-464D-A3BB-D3947A2C6D40}" srcOrd="2" destOrd="0" parTransId="{F5744083-4739-4DCE-A7F9-949F63695DA2}" sibTransId="{47B73EFB-08B6-4838-A381-C23807F1B6F0}"/>
    <dgm:cxn modelId="{3F3F89A7-5E29-4559-BF44-56E4DBA55D60}" srcId="{27D0FDB8-B934-4E05-85FD-FFA364757C3B}" destId="{90D3BCF0-040B-4EC4-AA62-6A9A581829AA}" srcOrd="0" destOrd="0" parTransId="{4D63CEBB-F68B-49BA-B06E-BF6AA25E319F}" sibTransId="{4CD42629-2C81-40E2-887C-8AC749B8D9BC}"/>
    <dgm:cxn modelId="{D74A84AA-C83B-4630-ACBB-80CC38C5DFD7}" type="presOf" srcId="{76DD552E-3491-4BAD-96A3-811E038EE9B3}" destId="{DE19ACDC-258C-488C-9C44-F96BC3AFB135}" srcOrd="0" destOrd="5" presId="urn:microsoft.com/office/officeart/2005/8/layout/process3"/>
    <dgm:cxn modelId="{F9A2D2B8-F1B1-4008-8706-30636417F9B5}" type="presOf" srcId="{72E6F650-0D18-4107-913E-029A6F73CE48}" destId="{B7622993-0CD5-4DBE-9F9E-0C8EE9898046}" srcOrd="1" destOrd="0" presId="urn:microsoft.com/office/officeart/2005/8/layout/process3"/>
    <dgm:cxn modelId="{3BDD1EBE-2448-486E-9B94-FB91A13ABBB9}" type="presOf" srcId="{09B022EB-65FE-42E4-A563-5FBDFA25E7ED}" destId="{44A28126-739B-4619-B2C6-316783912B10}" srcOrd="0" destOrd="3" presId="urn:microsoft.com/office/officeart/2005/8/layout/process3"/>
    <dgm:cxn modelId="{BEF622BF-BB27-495C-ABF1-A236D4999BCE}" type="presOf" srcId="{EE27E2D6-15FA-4055-B272-C9F58F816B43}" destId="{86AE50CC-1135-4166-B763-1459EAFA71E0}" srcOrd="0" destOrd="0" presId="urn:microsoft.com/office/officeart/2005/8/layout/process3"/>
    <dgm:cxn modelId="{77F13AC0-3A2D-497E-AF3F-9245B5CF7075}" srcId="{46AAB6C3-9381-4B78-B6D3-42BA7A7C5E7D}" destId="{2B38EF02-2753-4A6F-9E53-9D074F7CEE4C}" srcOrd="0" destOrd="0" parTransId="{80DB2EFC-BECF-439D-999A-643940449178}" sibTransId="{13E9C7F3-83E7-4B94-91B3-60170E8F1D7A}"/>
    <dgm:cxn modelId="{AF1E08C2-37F4-4611-8959-23F56D64BFC4}" type="presOf" srcId="{46AAB6C3-9381-4B78-B6D3-42BA7A7C5E7D}" destId="{B660616E-527C-4407-B430-5E9E5AD5AE7C}" srcOrd="0" destOrd="0" presId="urn:microsoft.com/office/officeart/2005/8/layout/process3"/>
    <dgm:cxn modelId="{978FEBC9-90AA-427F-B03C-FBE58E822DCF}" type="presOf" srcId="{27D0FDB8-B934-4E05-85FD-FFA364757C3B}" destId="{832D6D7C-7B3A-42D5-B3FB-7EFF29850627}" srcOrd="1" destOrd="0" presId="urn:microsoft.com/office/officeart/2005/8/layout/process3"/>
    <dgm:cxn modelId="{F733DFCF-7847-46A3-AEC9-6967E1A1DF68}" type="presOf" srcId="{B929005E-F43F-4948-8C32-03B1BDED29D3}" destId="{3E959BE6-1261-47A4-B417-2E9458522D7A}" srcOrd="1" destOrd="0" presId="urn:microsoft.com/office/officeart/2005/8/layout/process3"/>
    <dgm:cxn modelId="{E3C9D8D6-EF45-4243-9D46-D2F3FB4E34BB}" srcId="{27D0FDB8-B934-4E05-85FD-FFA364757C3B}" destId="{A11C60AC-54D9-497B-80C0-8FFB4B52046C}" srcOrd="1" destOrd="0" parTransId="{5426D9F6-5C84-47BE-B150-98B6E427AD3A}" sibTransId="{317223E5-7279-49D8-95FC-62786E59F517}"/>
    <dgm:cxn modelId="{B9AC1AD9-7564-4DFD-936A-E92B64E0F10B}" srcId="{B929005E-F43F-4948-8C32-03B1BDED29D3}" destId="{15C744DC-79FD-424E-A8E2-FCEFFD792EA6}" srcOrd="3" destOrd="0" parTransId="{2E029822-0129-43B0-90B7-BEFD66AD8A16}" sibTransId="{542DE9B1-4FCD-44B7-B4AC-BA675FC6F99D}"/>
    <dgm:cxn modelId="{E6D4C4DD-17FF-44F7-8106-294AB76C0D15}" type="presOf" srcId="{6705086C-4DC0-454F-BD54-2EC0AFADEC08}" destId="{7D2BF529-C1BA-46FC-AC0A-B2908E9CEE39}" srcOrd="0" destOrd="0" presId="urn:microsoft.com/office/officeart/2005/8/layout/process3"/>
    <dgm:cxn modelId="{71B515E0-CABD-4F3C-96BE-89F0A5BE9A46}" srcId="{27D0FDB8-B934-4E05-85FD-FFA364757C3B}" destId="{63608E21-9BD7-4C6D-9BED-97316C8FBA8B}" srcOrd="2" destOrd="0" parTransId="{0A8FD6C6-0514-4A0C-8C9C-35E7095A0F06}" sibTransId="{B1C8382D-239D-46B5-9E68-BD600C1BCE2A}"/>
    <dgm:cxn modelId="{F6C5CBE0-1283-4D22-BB85-532F726E3B4C}" type="presOf" srcId="{2B38EF02-2753-4A6F-9E53-9D074F7CEE4C}" destId="{2639BB8A-0B13-4CDE-9D0E-9B8464FE4623}" srcOrd="0" destOrd="0" presId="urn:microsoft.com/office/officeart/2005/8/layout/process3"/>
    <dgm:cxn modelId="{C7BC5BE8-8A05-4DB8-AFDE-28ECA09DEA18}" srcId="{B929005E-F43F-4948-8C32-03B1BDED29D3}" destId="{76DD552E-3491-4BAD-96A3-811E038EE9B3}" srcOrd="5" destOrd="0" parTransId="{4532F297-10AB-41B3-8273-D69A4231646F}" sibTransId="{3274AF39-FCDF-4ABD-AF5E-1DC58E180245}"/>
    <dgm:cxn modelId="{84D5A8E8-4A7D-4168-AE05-40D3A7174636}" type="presOf" srcId="{EE27E2D6-15FA-4055-B272-C9F58F816B43}" destId="{9ED5BADB-5ACA-4EBD-AAE5-F25CDBA8C7C3}" srcOrd="1" destOrd="0" presId="urn:microsoft.com/office/officeart/2005/8/layout/process3"/>
    <dgm:cxn modelId="{A21BD0E9-227E-4AE2-B9BF-DCEEDB6DB476}" srcId="{B929005E-F43F-4948-8C32-03B1BDED29D3}" destId="{CE869000-0DBD-492F-A9E2-2486AB64C4B4}" srcOrd="0" destOrd="0" parTransId="{D18C9BE0-C389-42E5-BBC3-0C38C47805F4}" sibTransId="{9848D43F-CC4A-4B79-A651-43A28880885A}"/>
    <dgm:cxn modelId="{8B7917EC-4DF8-45EF-9EE4-08D9DC14B150}" srcId="{27D0FDB8-B934-4E05-85FD-FFA364757C3B}" destId="{75F61501-FF9F-4EDA-BC0D-C26DC98C87B1}" srcOrd="3" destOrd="0" parTransId="{13D06DD9-918D-46BB-8ED8-E0FABB9A9B49}" sibTransId="{AA280E56-CD5E-407C-9EF2-7FE5473C9600}"/>
    <dgm:cxn modelId="{5D4EB2F1-209E-455F-8ECE-6FD600B273AC}" type="presOf" srcId="{EFDA6BDE-DFED-4C79-96C8-BA242AC9FA55}" destId="{44A28126-739B-4619-B2C6-316783912B10}" srcOrd="0" destOrd="2" presId="urn:microsoft.com/office/officeart/2005/8/layout/process3"/>
    <dgm:cxn modelId="{A9208DFA-EE68-4FD9-BC70-4506EFEA5531}" type="presOf" srcId="{C07FA324-5B11-451F-9D49-8393EF7262FD}" destId="{44A28126-739B-4619-B2C6-316783912B10}" srcOrd="0" destOrd="0" presId="urn:microsoft.com/office/officeart/2005/8/layout/process3"/>
    <dgm:cxn modelId="{18D6B5FA-7940-4BD6-A694-0D734B2118C1}" srcId="{46AAB6C3-9381-4B78-B6D3-42BA7A7C5E7D}" destId="{EB4DD27E-BA29-4FB3-B91D-F19BD6CCA4F8}" srcOrd="3" destOrd="0" parTransId="{706CE7FE-6824-4D1D-A625-9DC3F380F9A2}" sibTransId="{9AA7FDCE-9E7C-4787-9373-48FE52DC576F}"/>
    <dgm:cxn modelId="{FCC075FB-8990-4139-A52C-D1CAEB0512C3}" type="presOf" srcId="{75F61501-FF9F-4EDA-BC0D-C26DC98C87B1}" destId="{69AAE82B-0634-423C-8203-795C9C470025}" srcOrd="0" destOrd="3" presId="urn:microsoft.com/office/officeart/2005/8/layout/process3"/>
    <dgm:cxn modelId="{13C5D5F5-B598-4C9E-A928-EC9D4F51B39F}" type="presParOf" srcId="{F06ACC09-FC2B-4856-B150-427C5D3D594E}" destId="{428255E5-3AEB-41B3-B81F-FC872EDD8783}" srcOrd="0" destOrd="0" presId="urn:microsoft.com/office/officeart/2005/8/layout/process3"/>
    <dgm:cxn modelId="{328BDECB-D4C7-4E04-9CAD-C9DC8CD70DBC}" type="presParOf" srcId="{428255E5-3AEB-41B3-B81F-FC872EDD8783}" destId="{B660616E-527C-4407-B430-5E9E5AD5AE7C}" srcOrd="0" destOrd="0" presId="urn:microsoft.com/office/officeart/2005/8/layout/process3"/>
    <dgm:cxn modelId="{3A67A510-36E2-4181-8A36-5A357B5DABC2}" type="presParOf" srcId="{428255E5-3AEB-41B3-B81F-FC872EDD8783}" destId="{52EFEC3C-C569-48A0-A796-A0BEE46165F9}" srcOrd="1" destOrd="0" presId="urn:microsoft.com/office/officeart/2005/8/layout/process3"/>
    <dgm:cxn modelId="{742EA530-9D94-42D9-8F63-5D9106AC6B8B}" type="presParOf" srcId="{428255E5-3AEB-41B3-B81F-FC872EDD8783}" destId="{2639BB8A-0B13-4CDE-9D0E-9B8464FE4623}" srcOrd="2" destOrd="0" presId="urn:microsoft.com/office/officeart/2005/8/layout/process3"/>
    <dgm:cxn modelId="{15C2979D-9ADB-4F86-92C6-5F263C674C35}" type="presParOf" srcId="{F06ACC09-FC2B-4856-B150-427C5D3D594E}" destId="{7D2BF529-C1BA-46FC-AC0A-B2908E9CEE39}" srcOrd="1" destOrd="0" presId="urn:microsoft.com/office/officeart/2005/8/layout/process3"/>
    <dgm:cxn modelId="{AD742F90-D1BA-4618-AC53-9548A6D477D0}" type="presParOf" srcId="{7D2BF529-C1BA-46FC-AC0A-B2908E9CEE39}" destId="{2A425D2F-C8B3-4E0E-B64F-0D0DB047D47F}" srcOrd="0" destOrd="0" presId="urn:microsoft.com/office/officeart/2005/8/layout/process3"/>
    <dgm:cxn modelId="{0283545C-0FFD-49E8-98C1-024975842894}" type="presParOf" srcId="{F06ACC09-FC2B-4856-B150-427C5D3D594E}" destId="{84C730BD-0B8C-4EF4-AA2D-E282F6FE27BD}" srcOrd="2" destOrd="0" presId="urn:microsoft.com/office/officeart/2005/8/layout/process3"/>
    <dgm:cxn modelId="{BFE70F29-2C6A-4A38-9F53-EDBEA64E4D3E}" type="presParOf" srcId="{84C730BD-0B8C-4EF4-AA2D-E282F6FE27BD}" destId="{03D60CE1-67C3-4DDA-AEB3-9430AD0AF23B}" srcOrd="0" destOrd="0" presId="urn:microsoft.com/office/officeart/2005/8/layout/process3"/>
    <dgm:cxn modelId="{48292D59-06E7-4358-9C5D-48DA4F1DA3B1}" type="presParOf" srcId="{84C730BD-0B8C-4EF4-AA2D-E282F6FE27BD}" destId="{B7622993-0CD5-4DBE-9F9E-0C8EE9898046}" srcOrd="1" destOrd="0" presId="urn:microsoft.com/office/officeart/2005/8/layout/process3"/>
    <dgm:cxn modelId="{15E2826F-AC47-48AA-9649-CC580C6EDD8C}" type="presParOf" srcId="{84C730BD-0B8C-4EF4-AA2D-E282F6FE27BD}" destId="{44A28126-739B-4619-B2C6-316783912B10}" srcOrd="2" destOrd="0" presId="urn:microsoft.com/office/officeart/2005/8/layout/process3"/>
    <dgm:cxn modelId="{06A3220D-5507-40A5-99BB-0BB0B602ACC1}" type="presParOf" srcId="{F06ACC09-FC2B-4856-B150-427C5D3D594E}" destId="{FBCE48FA-4137-40DF-BF39-CA544E2DAE70}" srcOrd="3" destOrd="0" presId="urn:microsoft.com/office/officeart/2005/8/layout/process3"/>
    <dgm:cxn modelId="{A58D2938-7F5F-4B4A-BFEC-975249C8D4B0}" type="presParOf" srcId="{FBCE48FA-4137-40DF-BF39-CA544E2DAE70}" destId="{D01BC2EA-3A18-41C8-A9AB-0F3EFCF1B13F}" srcOrd="0" destOrd="0" presId="urn:microsoft.com/office/officeart/2005/8/layout/process3"/>
    <dgm:cxn modelId="{E9316ECC-4EAC-4318-8D68-DD6D45D5CBDE}" type="presParOf" srcId="{F06ACC09-FC2B-4856-B150-427C5D3D594E}" destId="{924993EF-342A-4E45-9A41-44DCEBA4B2FC}" srcOrd="4" destOrd="0" presId="urn:microsoft.com/office/officeart/2005/8/layout/process3"/>
    <dgm:cxn modelId="{289F3510-B4D3-4233-9AE2-72DB968CAAA0}" type="presParOf" srcId="{924993EF-342A-4E45-9A41-44DCEBA4B2FC}" destId="{2CA8FB46-53DD-42D6-ACC5-AC2A7BC5265C}" srcOrd="0" destOrd="0" presId="urn:microsoft.com/office/officeart/2005/8/layout/process3"/>
    <dgm:cxn modelId="{9CEA088E-6CED-40E5-A023-DB179FC7F46C}" type="presParOf" srcId="{924993EF-342A-4E45-9A41-44DCEBA4B2FC}" destId="{3E959BE6-1261-47A4-B417-2E9458522D7A}" srcOrd="1" destOrd="0" presId="urn:microsoft.com/office/officeart/2005/8/layout/process3"/>
    <dgm:cxn modelId="{24A35F34-AEC5-4505-AAE8-E03CC5AEC6F0}" type="presParOf" srcId="{924993EF-342A-4E45-9A41-44DCEBA4B2FC}" destId="{DE19ACDC-258C-488C-9C44-F96BC3AFB135}" srcOrd="2" destOrd="0" presId="urn:microsoft.com/office/officeart/2005/8/layout/process3"/>
    <dgm:cxn modelId="{4749716C-74C9-4AE9-91CE-F90D0F01D40E}" type="presParOf" srcId="{F06ACC09-FC2B-4856-B150-427C5D3D594E}" destId="{86AE50CC-1135-4166-B763-1459EAFA71E0}" srcOrd="5" destOrd="0" presId="urn:microsoft.com/office/officeart/2005/8/layout/process3"/>
    <dgm:cxn modelId="{D308C36B-3A2F-49C6-86F7-B68E636ECA0E}" type="presParOf" srcId="{86AE50CC-1135-4166-B763-1459EAFA71E0}" destId="{9ED5BADB-5ACA-4EBD-AAE5-F25CDBA8C7C3}" srcOrd="0" destOrd="0" presId="urn:microsoft.com/office/officeart/2005/8/layout/process3"/>
    <dgm:cxn modelId="{0858DDB3-4313-42BD-BEB8-954D2DF7C9DF}" type="presParOf" srcId="{F06ACC09-FC2B-4856-B150-427C5D3D594E}" destId="{E746F3BF-D56F-4E3B-B3A2-F1A32A7BF9B0}" srcOrd="6" destOrd="0" presId="urn:microsoft.com/office/officeart/2005/8/layout/process3"/>
    <dgm:cxn modelId="{49DED8E0-50E2-4E09-826B-B661F3C7B1E6}" type="presParOf" srcId="{E746F3BF-D56F-4E3B-B3A2-F1A32A7BF9B0}" destId="{D0C6801F-D4A2-4F59-8F09-A8B389172FFB}" srcOrd="0" destOrd="0" presId="urn:microsoft.com/office/officeart/2005/8/layout/process3"/>
    <dgm:cxn modelId="{92EA8643-78AE-461A-B1A4-4D682721B30B}" type="presParOf" srcId="{E746F3BF-D56F-4E3B-B3A2-F1A32A7BF9B0}" destId="{832D6D7C-7B3A-42D5-B3FB-7EFF29850627}" srcOrd="1" destOrd="0" presId="urn:microsoft.com/office/officeart/2005/8/layout/process3"/>
    <dgm:cxn modelId="{A4AF2333-D457-4DCE-AD6D-E134544A4DD8}" type="presParOf" srcId="{E746F3BF-D56F-4E3B-B3A2-F1A32A7BF9B0}" destId="{69AAE82B-0634-423C-8203-795C9C470025}"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EC3C-C569-48A0-A796-A0BEE46165F9}">
      <dsp:nvSpPr>
        <dsp:cNvPr id="0" name=""/>
        <dsp:cNvSpPr/>
      </dsp:nvSpPr>
      <dsp:spPr>
        <a:xfrm>
          <a:off x="181027" y="115056"/>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Understanding</a:t>
          </a:r>
          <a:endParaRPr lang="en-IN" sz="1300" kern="1200" dirty="0">
            <a:latin typeface="Aptos" panose="020B0004020202020204" pitchFamily="34" charset="0"/>
          </a:endParaRPr>
        </a:p>
      </dsp:txBody>
      <dsp:txXfrm>
        <a:off x="181027" y="115056"/>
        <a:ext cx="1420980" cy="507769"/>
      </dsp:txXfrm>
    </dsp:sp>
    <dsp:sp modelId="{2639BB8A-0B13-4CDE-9D0E-9B8464FE4623}">
      <dsp:nvSpPr>
        <dsp:cNvPr id="0" name=""/>
        <dsp:cNvSpPr/>
      </dsp:nvSpPr>
      <dsp:spPr>
        <a:xfrm>
          <a:off x="0" y="689613"/>
          <a:ext cx="2361129" cy="3796661"/>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Understood the data and found Key Performance Indicators (KPIs) of the data</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KPIs : Amount, Quantity</a:t>
          </a:r>
          <a:endParaRPr lang="en-IN" sz="1300" kern="1200" dirty="0">
            <a:solidFill>
              <a:schemeClr val="tx1"/>
            </a:solidFill>
            <a:latin typeface="Aptos" panose="020B0004020202020204" pitchFamily="34" charset="0"/>
          </a:endParaRPr>
        </a:p>
      </dsp:txBody>
      <dsp:txXfrm>
        <a:off x="69155" y="758768"/>
        <a:ext cx="2222819" cy="3658351"/>
      </dsp:txXfrm>
    </dsp:sp>
    <dsp:sp modelId="{7D2BF529-C1BA-46FC-AC0A-B2908E9CEE39}">
      <dsp:nvSpPr>
        <dsp:cNvPr id="0" name=""/>
        <dsp:cNvSpPr/>
      </dsp:nvSpPr>
      <dsp:spPr>
        <a:xfrm rot="21591410">
          <a:off x="1971452" y="188372"/>
          <a:ext cx="783228"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971452" y="259262"/>
        <a:ext cx="677093" cy="212269"/>
      </dsp:txXfrm>
    </dsp:sp>
    <dsp:sp modelId="{B7622993-0CD5-4DBE-9F9E-0C8EE9898046}">
      <dsp:nvSpPr>
        <dsp:cNvPr id="0" name=""/>
        <dsp:cNvSpPr/>
      </dsp:nvSpPr>
      <dsp:spPr>
        <a:xfrm>
          <a:off x="3079793" y="107813"/>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Cleaning</a:t>
          </a:r>
          <a:endParaRPr lang="en-IN" sz="1300" kern="1200" dirty="0">
            <a:latin typeface="Aptos" panose="020B0004020202020204" pitchFamily="34" charset="0"/>
          </a:endParaRPr>
        </a:p>
      </dsp:txBody>
      <dsp:txXfrm>
        <a:off x="3079793" y="107813"/>
        <a:ext cx="1420980" cy="507769"/>
      </dsp:txXfrm>
    </dsp:sp>
    <dsp:sp modelId="{44A28126-739B-4619-B2C6-316783912B10}">
      <dsp:nvSpPr>
        <dsp:cNvPr id="0" name=""/>
        <dsp:cNvSpPr/>
      </dsp:nvSpPr>
      <dsp:spPr>
        <a:xfrm>
          <a:off x="2855575" y="660641"/>
          <a:ext cx="2295167" cy="3825633"/>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Removed unnecessary columns which have no impact in KPIs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Excel, Power Query, Pandas</a:t>
          </a:r>
          <a:endParaRPr lang="en-IN" sz="1300" kern="1200" dirty="0">
            <a:solidFill>
              <a:schemeClr val="tx1"/>
            </a:solidFill>
            <a:latin typeface="Aptos" panose="020B0004020202020204" pitchFamily="34" charset="0"/>
          </a:endParaRPr>
        </a:p>
      </dsp:txBody>
      <dsp:txXfrm>
        <a:off x="2922798" y="727864"/>
        <a:ext cx="2160721" cy="3691187"/>
      </dsp:txXfrm>
    </dsp:sp>
    <dsp:sp modelId="{FBCE48FA-4137-40DF-BF39-CA544E2DAE70}">
      <dsp:nvSpPr>
        <dsp:cNvPr id="0" name=""/>
        <dsp:cNvSpPr/>
      </dsp:nvSpPr>
      <dsp:spPr>
        <a:xfrm rot="8822">
          <a:off x="4838509" y="188415"/>
          <a:ext cx="716005"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838509" y="259036"/>
        <a:ext cx="609870" cy="212269"/>
      </dsp:txXfrm>
    </dsp:sp>
    <dsp:sp modelId="{3E959BE6-1261-47A4-B417-2E9458522D7A}">
      <dsp:nvSpPr>
        <dsp:cNvPr id="0" name=""/>
        <dsp:cNvSpPr/>
      </dsp:nvSpPr>
      <dsp:spPr>
        <a:xfrm>
          <a:off x="5851722" y="114926"/>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Analysis</a:t>
          </a:r>
          <a:endParaRPr lang="en-IN" sz="1300" kern="1200" dirty="0">
            <a:latin typeface="Aptos" panose="020B0004020202020204" pitchFamily="34" charset="0"/>
          </a:endParaRPr>
        </a:p>
      </dsp:txBody>
      <dsp:txXfrm>
        <a:off x="5851722" y="114926"/>
        <a:ext cx="1420980" cy="507769"/>
      </dsp:txXfrm>
    </dsp:sp>
    <dsp:sp modelId="{DE19ACDC-258C-488C-9C44-F96BC3AFB135}">
      <dsp:nvSpPr>
        <dsp:cNvPr id="0" name=""/>
        <dsp:cNvSpPr/>
      </dsp:nvSpPr>
      <dsp:spPr>
        <a:xfrm>
          <a:off x="5696451" y="662676"/>
          <a:ext cx="2107455" cy="3797179"/>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Derived dominant categories in each KPI(Area and Production) with various filters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Derived some key visual insights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Python, Pandas, Seaborn</a:t>
          </a:r>
          <a:endParaRPr lang="en-IN" sz="1300" kern="1200" dirty="0">
            <a:solidFill>
              <a:schemeClr val="tx1"/>
            </a:solidFill>
            <a:latin typeface="Aptos" panose="020B0004020202020204" pitchFamily="34" charset="0"/>
          </a:endParaRPr>
        </a:p>
      </dsp:txBody>
      <dsp:txXfrm>
        <a:off x="5758176" y="724401"/>
        <a:ext cx="1984005" cy="3673729"/>
      </dsp:txXfrm>
    </dsp:sp>
    <dsp:sp modelId="{86AE50CC-1135-4166-B763-1459EAFA71E0}">
      <dsp:nvSpPr>
        <dsp:cNvPr id="0" name=""/>
        <dsp:cNvSpPr/>
      </dsp:nvSpPr>
      <dsp:spPr>
        <a:xfrm rot="29572">
          <a:off x="7622583" y="204232"/>
          <a:ext cx="741802"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622585" y="274533"/>
        <a:ext cx="635667" cy="212269"/>
      </dsp:txXfrm>
    </dsp:sp>
    <dsp:sp modelId="{832D6D7C-7B3A-42D5-B3FB-7EFF29850627}">
      <dsp:nvSpPr>
        <dsp:cNvPr id="0" name=""/>
        <dsp:cNvSpPr/>
      </dsp:nvSpPr>
      <dsp:spPr>
        <a:xfrm>
          <a:off x="8672278" y="139190"/>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Uncovering Insights</a:t>
          </a:r>
          <a:endParaRPr lang="en-IN" sz="1300" kern="1200" dirty="0">
            <a:latin typeface="Aptos" panose="020B0004020202020204" pitchFamily="34" charset="0"/>
          </a:endParaRPr>
        </a:p>
      </dsp:txBody>
      <dsp:txXfrm>
        <a:off x="8672278" y="139190"/>
        <a:ext cx="1420980" cy="507769"/>
      </dsp:txXfrm>
    </dsp:sp>
    <dsp:sp modelId="{69AAE82B-0634-423C-8203-795C9C470025}">
      <dsp:nvSpPr>
        <dsp:cNvPr id="0" name=""/>
        <dsp:cNvSpPr/>
      </dsp:nvSpPr>
      <dsp:spPr>
        <a:xfrm>
          <a:off x="8477602" y="646959"/>
          <a:ext cx="2392419" cy="3700125"/>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Created visual Dashboards showing the impact of various sectors influencing the KPIs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 Microsoft Power BI</a:t>
          </a:r>
          <a:endParaRPr lang="en-IN" sz="1300" kern="1200" dirty="0">
            <a:solidFill>
              <a:schemeClr val="tx1"/>
            </a:solidFill>
            <a:latin typeface="Aptos" panose="020B0004020202020204" pitchFamily="34" charset="0"/>
          </a:endParaRPr>
        </a:p>
      </dsp:txBody>
      <dsp:txXfrm>
        <a:off x="8547674" y="717031"/>
        <a:ext cx="2252275" cy="35599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7550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18321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39392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81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5821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75820-1E16-4B92-989B-B7184BA5CDFD}"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95434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75820-1E16-4B92-989B-B7184BA5CDFD}"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9244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41246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61194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71178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7563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7005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75820-1E16-4B92-989B-B7184BA5CDFD}"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1030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75820-1E16-4B92-989B-B7184BA5CDFD}"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928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75820-1E16-4B92-989B-B7184BA5CDFD}"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983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651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46253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E75820-1E16-4B92-989B-B7184BA5CDFD}" type="datetimeFigureOut">
              <a:rPr lang="en-IN" smtClean="0"/>
              <a:t>16-11-2024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8400CE-E1E8-48C9-8A54-F003D02F2521}" type="slidenum">
              <a:rPr lang="en-IN" smtClean="0"/>
              <a:t>‹#›</a:t>
            </a:fld>
            <a:endParaRPr lang="en-IN"/>
          </a:p>
        </p:txBody>
      </p:sp>
    </p:spTree>
    <p:extLst>
      <p:ext uri="{BB962C8B-B14F-4D97-AF65-F5344CB8AC3E}">
        <p14:creationId xmlns:p14="http://schemas.microsoft.com/office/powerpoint/2010/main" val="274547165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2A0C-5108-8574-3164-B062BBADBBAE}"/>
              </a:ext>
            </a:extLst>
          </p:cNvPr>
          <p:cNvSpPr>
            <a:spLocks noGrp="1"/>
          </p:cNvSpPr>
          <p:nvPr>
            <p:ph type="ctrTitle"/>
          </p:nvPr>
        </p:nvSpPr>
        <p:spPr>
          <a:xfrm>
            <a:off x="1563329" y="699576"/>
            <a:ext cx="9144000" cy="2387600"/>
          </a:xfrm>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F2767A72-1C03-28B0-FB05-177DAE9EE087}"/>
              </a:ext>
            </a:extLst>
          </p:cNvPr>
          <p:cNvSpPr>
            <a:spLocks noGrp="1"/>
          </p:cNvSpPr>
          <p:nvPr>
            <p:ph type="subTitle" idx="1"/>
          </p:nvPr>
        </p:nvSpPr>
        <p:spPr/>
        <p:txBody>
          <a:bodyPr/>
          <a:lstStyle/>
          <a:p>
            <a:r>
              <a:rPr lang="en-US" dirty="0"/>
              <a:t>Presented by</a:t>
            </a:r>
          </a:p>
          <a:p>
            <a:r>
              <a:rPr lang="en-US" dirty="0"/>
              <a:t>Sai Krishna Tandasi</a:t>
            </a:r>
            <a:endParaRPr lang="en-IN" dirty="0"/>
          </a:p>
        </p:txBody>
      </p:sp>
    </p:spTree>
    <p:extLst>
      <p:ext uri="{BB962C8B-B14F-4D97-AF65-F5344CB8AC3E}">
        <p14:creationId xmlns:p14="http://schemas.microsoft.com/office/powerpoint/2010/main" val="234405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E77-334D-75A3-4894-6B248EA6406C}"/>
              </a:ext>
            </a:extLst>
          </p:cNvPr>
          <p:cNvSpPr>
            <a:spLocks noGrp="1"/>
          </p:cNvSpPr>
          <p:nvPr>
            <p:ph type="title"/>
          </p:nvPr>
        </p:nvSpPr>
        <p:spPr>
          <a:xfrm>
            <a:off x="838200" y="2498725"/>
            <a:ext cx="10515600" cy="1325563"/>
          </a:xfrm>
        </p:spPr>
        <p:txBody>
          <a:bodyPr/>
          <a:lstStyle/>
          <a:p>
            <a:pPr algn="ctr"/>
            <a:r>
              <a:rPr lang="en-US" dirty="0"/>
              <a:t>Insights</a:t>
            </a:r>
            <a:endParaRPr lang="en-IN" dirty="0"/>
          </a:p>
        </p:txBody>
      </p:sp>
    </p:spTree>
    <p:extLst>
      <p:ext uri="{BB962C8B-B14F-4D97-AF65-F5344CB8AC3E}">
        <p14:creationId xmlns:p14="http://schemas.microsoft.com/office/powerpoint/2010/main" val="221515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4B07-C782-2E8B-ED42-22E8AD82DE25}"/>
              </a:ext>
            </a:extLst>
          </p:cNvPr>
          <p:cNvSpPr>
            <a:spLocks noGrp="1"/>
          </p:cNvSpPr>
          <p:nvPr>
            <p:ph type="title"/>
          </p:nvPr>
        </p:nvSpPr>
        <p:spPr/>
        <p:txBody>
          <a:bodyPr/>
          <a:lstStyle/>
          <a:p>
            <a:pPr algn="ctr"/>
            <a:r>
              <a:rPr lang="en-US" b="1" dirty="0">
                <a:latin typeface="Aptos" panose="020B0004020202020204" pitchFamily="34" charset="0"/>
              </a:rPr>
              <a:t>Sales Overview</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7B381A56-2300-FC4B-3260-D91F7D85BDBB}"/>
              </a:ext>
            </a:extLst>
          </p:cNvPr>
          <p:cNvSpPr>
            <a:spLocks noGrp="1"/>
          </p:cNvSpPr>
          <p:nvPr>
            <p:ph idx="1"/>
          </p:nvPr>
        </p:nvSpPr>
        <p:spPr>
          <a:xfrm>
            <a:off x="838200" y="1690689"/>
            <a:ext cx="10724535" cy="1416306"/>
          </a:xfrm>
        </p:spPr>
        <p:txBody>
          <a:bodyPr>
            <a:normAutofit/>
          </a:bodyPr>
          <a:lstStyle/>
          <a:p>
            <a:r>
              <a:rPr lang="en-US" sz="2400" dirty="0"/>
              <a:t>Around </a:t>
            </a:r>
            <a:r>
              <a:rPr lang="en-US" sz="2400" b="1" dirty="0"/>
              <a:t>114K</a:t>
            </a:r>
            <a:r>
              <a:rPr lang="en-US" sz="2400" dirty="0"/>
              <a:t> units are sold out with an amount of </a:t>
            </a:r>
            <a:r>
              <a:rPr lang="en-US" sz="2400" b="1" dirty="0"/>
              <a:t>₹78.57 </a:t>
            </a:r>
            <a:r>
              <a:rPr lang="en-US" sz="2400" dirty="0"/>
              <a:t>Million and through </a:t>
            </a:r>
            <a:r>
              <a:rPr lang="en-US" sz="2400" b="1" dirty="0"/>
              <a:t>1,10,519 </a:t>
            </a:r>
            <a:r>
              <a:rPr lang="en-US" sz="2400" dirty="0"/>
              <a:t>orders.</a:t>
            </a:r>
          </a:p>
          <a:p>
            <a:r>
              <a:rPr lang="en-US" sz="2400" dirty="0"/>
              <a:t>Around </a:t>
            </a:r>
            <a:r>
              <a:rPr lang="en-US" sz="2400" b="1" dirty="0"/>
              <a:t>11K</a:t>
            </a:r>
            <a:r>
              <a:rPr lang="en-US" sz="2400" dirty="0"/>
              <a:t> Orders are cancelled, which is around </a:t>
            </a:r>
            <a:r>
              <a:rPr lang="en-US" sz="2400" b="1" dirty="0"/>
              <a:t>9% </a:t>
            </a:r>
            <a:r>
              <a:rPr lang="en-US" sz="2400" dirty="0"/>
              <a:t>of whole orders.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CC49CFB-F357-67E8-A51A-901384131BBD}"/>
              </a:ext>
            </a:extLst>
          </p:cNvPr>
          <p:cNvPicPr>
            <a:picLocks noChangeAspect="1"/>
          </p:cNvPicPr>
          <p:nvPr/>
        </p:nvPicPr>
        <p:blipFill>
          <a:blip r:embed="rId2"/>
          <a:stretch>
            <a:fillRect/>
          </a:stretch>
        </p:blipFill>
        <p:spPr>
          <a:xfrm>
            <a:off x="3687097" y="3370006"/>
            <a:ext cx="7322872" cy="2822425"/>
          </a:xfrm>
          <a:prstGeom prst="rect">
            <a:avLst/>
          </a:prstGeom>
        </p:spPr>
      </p:pic>
      <p:pic>
        <p:nvPicPr>
          <p:cNvPr id="7" name="Picture 6">
            <a:extLst>
              <a:ext uri="{FF2B5EF4-FFF2-40B4-BE49-F238E27FC236}">
                <a16:creationId xmlns:a16="http://schemas.microsoft.com/office/drawing/2014/main" id="{57303EA6-0EBB-4BF5-F785-ABDCE98A67AD}"/>
              </a:ext>
            </a:extLst>
          </p:cNvPr>
          <p:cNvPicPr>
            <a:picLocks noChangeAspect="1"/>
          </p:cNvPicPr>
          <p:nvPr/>
        </p:nvPicPr>
        <p:blipFill>
          <a:blip r:embed="rId3"/>
          <a:stretch>
            <a:fillRect/>
          </a:stretch>
        </p:blipFill>
        <p:spPr>
          <a:xfrm>
            <a:off x="1096471" y="4214277"/>
            <a:ext cx="2467060" cy="1243346"/>
          </a:xfrm>
          <a:prstGeom prst="rect">
            <a:avLst/>
          </a:prstGeom>
        </p:spPr>
      </p:pic>
    </p:spTree>
    <p:extLst>
      <p:ext uri="{BB962C8B-B14F-4D97-AF65-F5344CB8AC3E}">
        <p14:creationId xmlns:p14="http://schemas.microsoft.com/office/powerpoint/2010/main" val="279166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E8354F-DDD0-0D9A-A1B2-9EE481503B94}"/>
              </a:ext>
            </a:extLst>
          </p:cNvPr>
          <p:cNvPicPr>
            <a:picLocks noChangeAspect="1"/>
          </p:cNvPicPr>
          <p:nvPr/>
        </p:nvPicPr>
        <p:blipFill>
          <a:blip r:embed="rId2"/>
          <a:srcRect l="279" r="-279"/>
          <a:stretch/>
        </p:blipFill>
        <p:spPr>
          <a:xfrm>
            <a:off x="561667" y="1101214"/>
            <a:ext cx="11068665" cy="5587202"/>
          </a:xfrm>
          <a:prstGeom prst="rect">
            <a:avLst/>
          </a:prstGeom>
        </p:spPr>
      </p:pic>
      <p:sp>
        <p:nvSpPr>
          <p:cNvPr id="2" name="Title 1">
            <a:extLst>
              <a:ext uri="{FF2B5EF4-FFF2-40B4-BE49-F238E27FC236}">
                <a16:creationId xmlns:a16="http://schemas.microsoft.com/office/drawing/2014/main" id="{6BEFE8CC-0B77-1F8B-4A18-7F4D1B1AC49D}"/>
              </a:ext>
            </a:extLst>
          </p:cNvPr>
          <p:cNvSpPr>
            <a:spLocks noGrp="1"/>
          </p:cNvSpPr>
          <p:nvPr>
            <p:ph type="title"/>
          </p:nvPr>
        </p:nvSpPr>
        <p:spPr>
          <a:xfrm>
            <a:off x="838200" y="365126"/>
            <a:ext cx="10515600" cy="736088"/>
          </a:xfrm>
        </p:spPr>
        <p:txBody>
          <a:bodyPr/>
          <a:lstStyle/>
          <a:p>
            <a:pPr algn="ctr"/>
            <a:r>
              <a:rPr lang="en-US" b="1" dirty="0">
                <a:latin typeface="Aptos" panose="020B0004020202020204" pitchFamily="34" charset="0"/>
              </a:rPr>
              <a:t>Product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3DEBDAA7-0A4D-32CA-E461-08E8DB185EDE}"/>
              </a:ext>
            </a:extLst>
          </p:cNvPr>
          <p:cNvSpPr>
            <a:spLocks noGrp="1"/>
          </p:cNvSpPr>
          <p:nvPr>
            <p:ph idx="1"/>
          </p:nvPr>
        </p:nvSpPr>
        <p:spPr>
          <a:xfrm>
            <a:off x="7524136" y="1837302"/>
            <a:ext cx="3399503" cy="2686665"/>
          </a:xfrm>
        </p:spPr>
        <p:txBody>
          <a:bodyPr>
            <a:normAutofit/>
          </a:bodyPr>
          <a:lstStyle/>
          <a:p>
            <a:pPr>
              <a:buFont typeface="Arial" panose="020B0604020202020204" pitchFamily="34" charset="0"/>
              <a:buChar char="•"/>
            </a:pPr>
            <a:r>
              <a:rPr lang="en-US" sz="2400" b="1" dirty="0">
                <a:solidFill>
                  <a:schemeClr val="bg1"/>
                </a:solidFill>
                <a:effectLst/>
              </a:rPr>
              <a:t>M,L </a:t>
            </a:r>
            <a:r>
              <a:rPr lang="en-US" sz="2400" dirty="0">
                <a:solidFill>
                  <a:schemeClr val="bg1"/>
                </a:solidFill>
                <a:effectLst/>
              </a:rPr>
              <a:t>and </a:t>
            </a:r>
            <a:r>
              <a:rPr lang="en-US" sz="2400" b="1" dirty="0">
                <a:solidFill>
                  <a:schemeClr val="bg1"/>
                </a:solidFill>
                <a:effectLst/>
              </a:rPr>
              <a:t>XL</a:t>
            </a:r>
            <a:r>
              <a:rPr lang="en-US" sz="2400" dirty="0">
                <a:solidFill>
                  <a:schemeClr val="bg1"/>
                </a:solidFill>
                <a:effectLst/>
              </a:rPr>
              <a:t> are the most sold sizes.</a:t>
            </a:r>
          </a:p>
          <a:p>
            <a:pPr>
              <a:buFont typeface="Arial" panose="020B0604020202020204" pitchFamily="34" charset="0"/>
              <a:buChar char="•"/>
            </a:pPr>
            <a:r>
              <a:rPr lang="en-US" sz="2400" dirty="0">
                <a:solidFill>
                  <a:schemeClr val="bg1"/>
                </a:solidFill>
                <a:effectLst/>
              </a:rPr>
              <a:t>Almost </a:t>
            </a:r>
            <a:r>
              <a:rPr lang="en-US" sz="2400" b="1" dirty="0">
                <a:solidFill>
                  <a:schemeClr val="bg1"/>
                </a:solidFill>
                <a:effectLst/>
              </a:rPr>
              <a:t>50% </a:t>
            </a:r>
            <a:r>
              <a:rPr lang="en-US" sz="2400" dirty="0">
                <a:solidFill>
                  <a:schemeClr val="bg1"/>
                </a:solidFill>
                <a:effectLst/>
              </a:rPr>
              <a:t>of Total Revenue is contributed by M,L and XL Sizes.</a:t>
            </a:r>
            <a:endParaRPr lang="en-IN" sz="2400" dirty="0">
              <a:solidFill>
                <a:schemeClr val="bg1"/>
              </a:solidFill>
              <a:effectLst/>
            </a:endParaRPr>
          </a:p>
        </p:txBody>
      </p:sp>
    </p:spTree>
    <p:extLst>
      <p:ext uri="{BB962C8B-B14F-4D97-AF65-F5344CB8AC3E}">
        <p14:creationId xmlns:p14="http://schemas.microsoft.com/office/powerpoint/2010/main" val="41141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0461-D5BA-A626-65DB-A04CF22DE857}"/>
              </a:ext>
            </a:extLst>
          </p:cNvPr>
          <p:cNvSpPr>
            <a:spLocks noGrp="1"/>
          </p:cNvSpPr>
          <p:nvPr>
            <p:ph type="title"/>
          </p:nvPr>
        </p:nvSpPr>
        <p:spPr>
          <a:xfrm>
            <a:off x="838200" y="365126"/>
            <a:ext cx="10515600" cy="782910"/>
          </a:xfrm>
        </p:spPr>
        <p:txBody>
          <a:bodyPr/>
          <a:lstStyle/>
          <a:p>
            <a:pPr algn="ctr"/>
            <a:r>
              <a:rPr lang="en-US" b="1" dirty="0">
                <a:latin typeface="Aptos" panose="020B0004020202020204" pitchFamily="34" charset="0"/>
              </a:rPr>
              <a:t>Product Analysis</a:t>
            </a:r>
            <a:endParaRPr lang="en-IN" b="1" dirty="0">
              <a:latin typeface="Aptos" panose="020B0004020202020204" pitchFamily="34" charset="0"/>
            </a:endParaRPr>
          </a:p>
        </p:txBody>
      </p:sp>
      <p:pic>
        <p:nvPicPr>
          <p:cNvPr id="5" name="Content Placeholder 4">
            <a:extLst>
              <a:ext uri="{FF2B5EF4-FFF2-40B4-BE49-F238E27FC236}">
                <a16:creationId xmlns:a16="http://schemas.microsoft.com/office/drawing/2014/main" id="{7D548AF2-A3D3-FFCE-0EB3-E9015A3F7DFA}"/>
              </a:ext>
            </a:extLst>
          </p:cNvPr>
          <p:cNvPicPr>
            <a:picLocks noGrp="1" noChangeAspect="1"/>
          </p:cNvPicPr>
          <p:nvPr>
            <p:ph idx="1"/>
          </p:nvPr>
        </p:nvPicPr>
        <p:blipFill>
          <a:blip r:embed="rId2"/>
          <a:stretch>
            <a:fillRect/>
          </a:stretch>
        </p:blipFill>
        <p:spPr>
          <a:xfrm>
            <a:off x="550607" y="1049714"/>
            <a:ext cx="11090786" cy="5636561"/>
          </a:xfrm>
        </p:spPr>
      </p:pic>
      <p:sp>
        <p:nvSpPr>
          <p:cNvPr id="9" name="TextBox 8">
            <a:extLst>
              <a:ext uri="{FF2B5EF4-FFF2-40B4-BE49-F238E27FC236}">
                <a16:creationId xmlns:a16="http://schemas.microsoft.com/office/drawing/2014/main" id="{BBF31E3D-A97E-4C91-CF28-B61B581460DF}"/>
              </a:ext>
            </a:extLst>
          </p:cNvPr>
          <p:cNvSpPr txBox="1"/>
          <p:nvPr/>
        </p:nvSpPr>
        <p:spPr>
          <a:xfrm>
            <a:off x="5496232" y="3429000"/>
            <a:ext cx="5388078" cy="1631216"/>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chemeClr val="bg1"/>
                </a:solidFill>
              </a:rPr>
              <a:t>T- shirts </a:t>
            </a:r>
            <a:r>
              <a:rPr lang="en-US" sz="2000" dirty="0">
                <a:solidFill>
                  <a:schemeClr val="bg1"/>
                </a:solidFill>
              </a:rPr>
              <a:t>and </a:t>
            </a:r>
            <a:r>
              <a:rPr lang="en-US" sz="2000" b="1" dirty="0">
                <a:solidFill>
                  <a:schemeClr val="bg1"/>
                </a:solidFill>
              </a:rPr>
              <a:t>Shirts</a:t>
            </a:r>
            <a:r>
              <a:rPr lang="en-US" sz="2000" dirty="0">
                <a:solidFill>
                  <a:schemeClr val="bg1"/>
                </a:solidFill>
              </a:rPr>
              <a:t> are the most sold among all categories with the total amount of </a:t>
            </a:r>
            <a:r>
              <a:rPr lang="en-US" sz="2000" b="1" dirty="0">
                <a:solidFill>
                  <a:schemeClr val="bg1"/>
                </a:solidFill>
              </a:rPr>
              <a:t>₹39.2M </a:t>
            </a:r>
            <a:r>
              <a:rPr lang="en-US" sz="2000" dirty="0">
                <a:solidFill>
                  <a:schemeClr val="bg1"/>
                </a:solidFill>
              </a:rPr>
              <a:t>and </a:t>
            </a:r>
            <a:r>
              <a:rPr lang="en-US" sz="2000" b="1" dirty="0">
                <a:solidFill>
                  <a:schemeClr val="bg1"/>
                </a:solidFill>
              </a:rPr>
              <a:t>₹21.29M </a:t>
            </a:r>
            <a:r>
              <a:rPr lang="en-US" sz="2000" dirty="0">
                <a:solidFill>
                  <a:schemeClr val="bg1"/>
                </a:solidFill>
              </a:rPr>
              <a:t>respectively.</a:t>
            </a:r>
          </a:p>
          <a:p>
            <a:pPr marL="285750" indent="-285750">
              <a:buFont typeface="Arial" panose="020B0604020202020204" pitchFamily="34" charset="0"/>
              <a:buChar char="•"/>
            </a:pPr>
            <a:r>
              <a:rPr lang="en-US" sz="2000" dirty="0">
                <a:solidFill>
                  <a:schemeClr val="bg1"/>
                </a:solidFill>
              </a:rPr>
              <a:t>T-shirts and Shirts are contributing </a:t>
            </a:r>
            <a:r>
              <a:rPr lang="en-US" sz="2000" b="1" dirty="0">
                <a:solidFill>
                  <a:schemeClr val="bg1"/>
                </a:solidFill>
              </a:rPr>
              <a:t>77% </a:t>
            </a:r>
            <a:r>
              <a:rPr lang="en-US" sz="2000" dirty="0">
                <a:solidFill>
                  <a:schemeClr val="bg1"/>
                </a:solidFill>
              </a:rPr>
              <a:t>of Total Revenue</a:t>
            </a:r>
            <a:r>
              <a:rPr lang="en-US" dirty="0">
                <a:solidFill>
                  <a:schemeClr val="bg1"/>
                </a:solidFill>
              </a:rPr>
              <a:t>.</a:t>
            </a:r>
          </a:p>
        </p:txBody>
      </p:sp>
    </p:spTree>
    <p:extLst>
      <p:ext uri="{BB962C8B-B14F-4D97-AF65-F5344CB8AC3E}">
        <p14:creationId xmlns:p14="http://schemas.microsoft.com/office/powerpoint/2010/main" val="15350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B289B44-B12D-4E3E-6DCE-CEF89C2CE39C}"/>
              </a:ext>
            </a:extLst>
          </p:cNvPr>
          <p:cNvPicPr>
            <a:picLocks noChangeAspect="1"/>
          </p:cNvPicPr>
          <p:nvPr/>
        </p:nvPicPr>
        <p:blipFill>
          <a:blip r:embed="rId2"/>
          <a:stretch>
            <a:fillRect/>
          </a:stretch>
        </p:blipFill>
        <p:spPr>
          <a:xfrm>
            <a:off x="3035810" y="1456348"/>
            <a:ext cx="6075290" cy="3597687"/>
          </a:xfrm>
          <a:prstGeom prst="rect">
            <a:avLst/>
          </a:prstGeom>
        </p:spPr>
      </p:pic>
      <p:sp>
        <p:nvSpPr>
          <p:cNvPr id="2" name="Title 1">
            <a:extLst>
              <a:ext uri="{FF2B5EF4-FFF2-40B4-BE49-F238E27FC236}">
                <a16:creationId xmlns:a16="http://schemas.microsoft.com/office/drawing/2014/main" id="{78A0E6F6-4ED5-8BFE-4339-B9303DC7E36A}"/>
              </a:ext>
            </a:extLst>
          </p:cNvPr>
          <p:cNvSpPr>
            <a:spLocks noGrp="1"/>
          </p:cNvSpPr>
          <p:nvPr>
            <p:ph type="title"/>
          </p:nvPr>
        </p:nvSpPr>
        <p:spPr>
          <a:xfrm>
            <a:off x="838200" y="365125"/>
            <a:ext cx="10515600" cy="539443"/>
          </a:xfrm>
        </p:spPr>
        <p:txBody>
          <a:bodyPr>
            <a:normAutofit fontScale="90000"/>
          </a:bodyPr>
          <a:lstStyle/>
          <a:p>
            <a:pPr algn="ctr"/>
            <a:r>
              <a:rPr lang="en-US" b="1" dirty="0">
                <a:latin typeface="Aptos" panose="020B0004020202020204" pitchFamily="34" charset="0"/>
              </a:rPr>
              <a:t>Fulfillment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72585F27-64EC-94B3-DB12-BBDB0C4ABD13}"/>
              </a:ext>
            </a:extLst>
          </p:cNvPr>
          <p:cNvSpPr>
            <a:spLocks noGrp="1"/>
          </p:cNvSpPr>
          <p:nvPr>
            <p:ph idx="1"/>
          </p:nvPr>
        </p:nvSpPr>
        <p:spPr>
          <a:xfrm>
            <a:off x="661221" y="5542828"/>
            <a:ext cx="11019502" cy="897004"/>
          </a:xfrm>
        </p:spPr>
        <p:txBody>
          <a:bodyPr/>
          <a:lstStyle/>
          <a:p>
            <a:r>
              <a:rPr lang="en-US" b="1" dirty="0">
                <a:solidFill>
                  <a:schemeClr val="accent2">
                    <a:lumMod val="60000"/>
                    <a:lumOff val="40000"/>
                  </a:schemeClr>
                </a:solidFill>
              </a:rPr>
              <a:t>76670</a:t>
            </a:r>
            <a:r>
              <a:rPr lang="en-US" dirty="0"/>
              <a:t> orders </a:t>
            </a:r>
            <a:r>
              <a:rPr lang="en-US" b="1" dirty="0">
                <a:solidFill>
                  <a:schemeClr val="accent2">
                    <a:lumMod val="60000"/>
                    <a:lumOff val="40000"/>
                  </a:schemeClr>
                </a:solidFill>
              </a:rPr>
              <a:t>(69%) </a:t>
            </a:r>
            <a:r>
              <a:rPr lang="en-US" dirty="0"/>
              <a:t>are fulfilled by </a:t>
            </a:r>
            <a:r>
              <a:rPr lang="en-US" b="1" dirty="0">
                <a:solidFill>
                  <a:schemeClr val="accent2">
                    <a:lumMod val="60000"/>
                    <a:lumOff val="40000"/>
                  </a:schemeClr>
                </a:solidFill>
              </a:rPr>
              <a:t>Amazon</a:t>
            </a:r>
            <a:r>
              <a:rPr lang="en-US" dirty="0"/>
              <a:t> and rest are fulfilled by their merchants.</a:t>
            </a:r>
          </a:p>
          <a:p>
            <a:pPr marL="0" indent="0">
              <a:buNone/>
            </a:pPr>
            <a:endParaRPr lang="en-US" dirty="0"/>
          </a:p>
          <a:p>
            <a:endParaRPr lang="en-IN" dirty="0"/>
          </a:p>
        </p:txBody>
      </p:sp>
      <p:pic>
        <p:nvPicPr>
          <p:cNvPr id="15" name="Picture 14">
            <a:extLst>
              <a:ext uri="{FF2B5EF4-FFF2-40B4-BE49-F238E27FC236}">
                <a16:creationId xmlns:a16="http://schemas.microsoft.com/office/drawing/2014/main" id="{45846DA3-B2F4-166E-B390-1A2A69484462}"/>
              </a:ext>
            </a:extLst>
          </p:cNvPr>
          <p:cNvPicPr>
            <a:picLocks noChangeAspect="1"/>
          </p:cNvPicPr>
          <p:nvPr/>
        </p:nvPicPr>
        <p:blipFill>
          <a:blip r:embed="rId3"/>
          <a:stretch>
            <a:fillRect/>
          </a:stretch>
        </p:blipFill>
        <p:spPr>
          <a:xfrm>
            <a:off x="803192" y="1803965"/>
            <a:ext cx="2086350" cy="3250070"/>
          </a:xfrm>
          <a:prstGeom prst="rect">
            <a:avLst/>
          </a:prstGeom>
        </p:spPr>
      </p:pic>
      <p:pic>
        <p:nvPicPr>
          <p:cNvPr id="17" name="Picture 16">
            <a:extLst>
              <a:ext uri="{FF2B5EF4-FFF2-40B4-BE49-F238E27FC236}">
                <a16:creationId xmlns:a16="http://schemas.microsoft.com/office/drawing/2014/main" id="{79932637-310A-5A4F-91A6-BDF4A0612FF0}"/>
              </a:ext>
            </a:extLst>
          </p:cNvPr>
          <p:cNvPicPr>
            <a:picLocks noChangeAspect="1"/>
          </p:cNvPicPr>
          <p:nvPr/>
        </p:nvPicPr>
        <p:blipFill>
          <a:blip r:embed="rId4"/>
          <a:stretch>
            <a:fillRect/>
          </a:stretch>
        </p:blipFill>
        <p:spPr>
          <a:xfrm>
            <a:off x="9257368" y="1874858"/>
            <a:ext cx="2084331" cy="3179177"/>
          </a:xfrm>
          <a:prstGeom prst="rect">
            <a:avLst/>
          </a:prstGeom>
        </p:spPr>
      </p:pic>
      <p:sp>
        <p:nvSpPr>
          <p:cNvPr id="18" name="TextBox 17">
            <a:extLst>
              <a:ext uri="{FF2B5EF4-FFF2-40B4-BE49-F238E27FC236}">
                <a16:creationId xmlns:a16="http://schemas.microsoft.com/office/drawing/2014/main" id="{158972F0-582E-9F96-C097-E1FC4916E99D}"/>
              </a:ext>
            </a:extLst>
          </p:cNvPr>
          <p:cNvSpPr txBox="1"/>
          <p:nvPr/>
        </p:nvSpPr>
        <p:spPr>
          <a:xfrm>
            <a:off x="9568857" y="1008971"/>
            <a:ext cx="1485553" cy="646331"/>
          </a:xfrm>
          <a:prstGeom prst="rect">
            <a:avLst/>
          </a:prstGeom>
          <a:noFill/>
        </p:spPr>
        <p:txBody>
          <a:bodyPr wrap="square" rtlCol="0">
            <a:spAutoFit/>
          </a:bodyPr>
          <a:lstStyle/>
          <a:p>
            <a:pPr algn="ctr"/>
            <a:r>
              <a:rPr lang="en-US" dirty="0"/>
              <a:t>Fulfilled by Amazon</a:t>
            </a:r>
            <a:endParaRPr lang="en-IN" dirty="0"/>
          </a:p>
        </p:txBody>
      </p:sp>
      <p:sp>
        <p:nvSpPr>
          <p:cNvPr id="19" name="TextBox 18">
            <a:extLst>
              <a:ext uri="{FF2B5EF4-FFF2-40B4-BE49-F238E27FC236}">
                <a16:creationId xmlns:a16="http://schemas.microsoft.com/office/drawing/2014/main" id="{1B9F01C7-FA7D-48A8-C892-D6E3328832D7}"/>
              </a:ext>
            </a:extLst>
          </p:cNvPr>
          <p:cNvSpPr txBox="1"/>
          <p:nvPr/>
        </p:nvSpPr>
        <p:spPr>
          <a:xfrm>
            <a:off x="406536" y="967555"/>
            <a:ext cx="2879662" cy="646331"/>
          </a:xfrm>
          <a:prstGeom prst="rect">
            <a:avLst/>
          </a:prstGeom>
          <a:noFill/>
        </p:spPr>
        <p:txBody>
          <a:bodyPr wrap="square" rtlCol="0">
            <a:spAutoFit/>
          </a:bodyPr>
          <a:lstStyle/>
          <a:p>
            <a:pPr algn="ctr"/>
            <a:r>
              <a:rPr lang="en-US" dirty="0"/>
              <a:t>Fulfilled by both Amazon and Merchants</a:t>
            </a:r>
            <a:endParaRPr lang="en-IN" dirty="0"/>
          </a:p>
        </p:txBody>
      </p:sp>
    </p:spTree>
    <p:extLst>
      <p:ext uri="{BB962C8B-B14F-4D97-AF65-F5344CB8AC3E}">
        <p14:creationId xmlns:p14="http://schemas.microsoft.com/office/powerpoint/2010/main" val="4471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D83A-1547-931B-1504-453B68ED8475}"/>
              </a:ext>
            </a:extLst>
          </p:cNvPr>
          <p:cNvSpPr>
            <a:spLocks noGrp="1"/>
          </p:cNvSpPr>
          <p:nvPr>
            <p:ph type="title"/>
          </p:nvPr>
        </p:nvSpPr>
        <p:spPr>
          <a:xfrm>
            <a:off x="838200" y="365125"/>
            <a:ext cx="10515600" cy="795081"/>
          </a:xfrm>
        </p:spPr>
        <p:txBody>
          <a:bodyPr/>
          <a:lstStyle/>
          <a:p>
            <a:pPr algn="ctr"/>
            <a:r>
              <a:rPr lang="en-US" b="1" dirty="0">
                <a:latin typeface="Aptos" panose="020B0004020202020204" pitchFamily="34" charset="0"/>
              </a:rPr>
              <a:t>Fulfilment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852BB500-238B-DA5E-0E2C-33FD971995D3}"/>
              </a:ext>
            </a:extLst>
          </p:cNvPr>
          <p:cNvSpPr>
            <a:spLocks noGrp="1"/>
          </p:cNvSpPr>
          <p:nvPr>
            <p:ph idx="1"/>
          </p:nvPr>
        </p:nvSpPr>
        <p:spPr>
          <a:xfrm>
            <a:off x="838200" y="1229032"/>
            <a:ext cx="10515600" cy="5093110"/>
          </a:xfrm>
        </p:spPr>
        <p:txBody>
          <a:bodyPr/>
          <a:lstStyle/>
          <a:p>
            <a:r>
              <a:rPr lang="en-US" dirty="0"/>
              <a:t>Almost </a:t>
            </a:r>
            <a:r>
              <a:rPr lang="en-US" b="1" dirty="0">
                <a:solidFill>
                  <a:schemeClr val="accent2">
                    <a:lumMod val="60000"/>
                    <a:lumOff val="40000"/>
                  </a:schemeClr>
                </a:solidFill>
              </a:rPr>
              <a:t>14% </a:t>
            </a:r>
            <a:r>
              <a:rPr lang="en-US" dirty="0"/>
              <a:t>of orders are cancelled through the </a:t>
            </a:r>
            <a:r>
              <a:rPr lang="en-US" b="1" dirty="0">
                <a:solidFill>
                  <a:schemeClr val="accent2">
                    <a:lumMod val="60000"/>
                    <a:lumOff val="40000"/>
                  </a:schemeClr>
                </a:solidFill>
              </a:rPr>
              <a:t>Merchant</a:t>
            </a:r>
            <a:r>
              <a:rPr lang="en-US" dirty="0"/>
              <a:t> fulfilment which is significantly high.</a:t>
            </a:r>
          </a:p>
          <a:p>
            <a:endParaRPr lang="en-IN" dirty="0"/>
          </a:p>
        </p:txBody>
      </p:sp>
      <p:pic>
        <p:nvPicPr>
          <p:cNvPr id="5" name="Picture 4">
            <a:extLst>
              <a:ext uri="{FF2B5EF4-FFF2-40B4-BE49-F238E27FC236}">
                <a16:creationId xmlns:a16="http://schemas.microsoft.com/office/drawing/2014/main" id="{2BB01E4E-F24F-C0B9-736A-AE5CCBB432EB}"/>
              </a:ext>
            </a:extLst>
          </p:cNvPr>
          <p:cNvPicPr>
            <a:picLocks noChangeAspect="1"/>
          </p:cNvPicPr>
          <p:nvPr/>
        </p:nvPicPr>
        <p:blipFill>
          <a:blip r:embed="rId2"/>
          <a:stretch>
            <a:fillRect/>
          </a:stretch>
        </p:blipFill>
        <p:spPr>
          <a:xfrm>
            <a:off x="3842939" y="2805684"/>
            <a:ext cx="7542596" cy="2823284"/>
          </a:xfrm>
          <a:prstGeom prst="rect">
            <a:avLst/>
          </a:prstGeom>
        </p:spPr>
      </p:pic>
      <p:pic>
        <p:nvPicPr>
          <p:cNvPr id="7" name="Picture 6">
            <a:extLst>
              <a:ext uri="{FF2B5EF4-FFF2-40B4-BE49-F238E27FC236}">
                <a16:creationId xmlns:a16="http://schemas.microsoft.com/office/drawing/2014/main" id="{BEE1B094-DB69-DDBB-F1DA-25B217EEC53F}"/>
              </a:ext>
            </a:extLst>
          </p:cNvPr>
          <p:cNvPicPr>
            <a:picLocks noChangeAspect="1"/>
          </p:cNvPicPr>
          <p:nvPr/>
        </p:nvPicPr>
        <p:blipFill>
          <a:blip r:embed="rId3"/>
          <a:stretch>
            <a:fillRect/>
          </a:stretch>
        </p:blipFill>
        <p:spPr>
          <a:xfrm>
            <a:off x="981833" y="3429000"/>
            <a:ext cx="2717474" cy="1428135"/>
          </a:xfrm>
          <a:prstGeom prst="rect">
            <a:avLst/>
          </a:prstGeom>
        </p:spPr>
      </p:pic>
    </p:spTree>
    <p:extLst>
      <p:ext uri="{BB962C8B-B14F-4D97-AF65-F5344CB8AC3E}">
        <p14:creationId xmlns:p14="http://schemas.microsoft.com/office/powerpoint/2010/main" val="23586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A462-2034-69A2-FBD0-83FAD68B5D7C}"/>
              </a:ext>
            </a:extLst>
          </p:cNvPr>
          <p:cNvSpPr>
            <a:spLocks noGrp="1"/>
          </p:cNvSpPr>
          <p:nvPr>
            <p:ph type="title"/>
          </p:nvPr>
        </p:nvSpPr>
        <p:spPr>
          <a:xfrm>
            <a:off x="913795" y="147484"/>
            <a:ext cx="10353762" cy="936779"/>
          </a:xfrm>
        </p:spPr>
        <p:txBody>
          <a:bodyPr/>
          <a:lstStyle/>
          <a:p>
            <a:pPr algn="ctr"/>
            <a:r>
              <a:rPr lang="en-US" b="1" dirty="0">
                <a:latin typeface="Aptos" panose="020B0004020202020204" pitchFamily="34" charset="0"/>
              </a:rPr>
              <a:t>Cancelled orders by Fulfilment methods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5457F4AC-D8C0-72B8-5FA8-F1CFE991666D}"/>
              </a:ext>
            </a:extLst>
          </p:cNvPr>
          <p:cNvSpPr>
            <a:spLocks noGrp="1"/>
          </p:cNvSpPr>
          <p:nvPr>
            <p:ph idx="1"/>
          </p:nvPr>
        </p:nvSpPr>
        <p:spPr>
          <a:xfrm>
            <a:off x="838200" y="1130709"/>
            <a:ext cx="10515600" cy="3024740"/>
          </a:xfrm>
        </p:spPr>
        <p:txBody>
          <a:bodyPr>
            <a:normAutofit lnSpcReduction="10000"/>
          </a:bodyPr>
          <a:lstStyle/>
          <a:p>
            <a:r>
              <a:rPr lang="en-US" sz="2400" dirty="0"/>
              <a:t>Lakshadweep, Mizoram, Andaman &amp; Nicobar, Ladakh and Dadra Nagar are getting more orders cancelled through Merchant Fulfilment.</a:t>
            </a:r>
          </a:p>
          <a:p>
            <a:r>
              <a:rPr lang="en-US" sz="2400" dirty="0"/>
              <a:t>Mizoram, Kerala, Ladakh, Arunachal Pradesh and Meghalaya are getting more cancelled orders through Amazon Fulfilment.</a:t>
            </a:r>
          </a:p>
          <a:p>
            <a:r>
              <a:rPr lang="en-US" sz="2400" b="1" dirty="0">
                <a:solidFill>
                  <a:schemeClr val="accent2">
                    <a:lumMod val="60000"/>
                    <a:lumOff val="40000"/>
                  </a:schemeClr>
                </a:solidFill>
              </a:rPr>
              <a:t>Hilly Regions </a:t>
            </a:r>
            <a:r>
              <a:rPr lang="en-US" sz="2400" dirty="0"/>
              <a:t>and </a:t>
            </a:r>
            <a:r>
              <a:rPr lang="en-US" sz="2400" b="1" dirty="0">
                <a:solidFill>
                  <a:schemeClr val="accent2">
                    <a:lumMod val="60000"/>
                    <a:lumOff val="40000"/>
                  </a:schemeClr>
                </a:solidFill>
              </a:rPr>
              <a:t>Islands</a:t>
            </a:r>
            <a:r>
              <a:rPr lang="en-US" sz="2400" dirty="0"/>
              <a:t> are getting more cancelled orders.</a:t>
            </a:r>
          </a:p>
          <a:p>
            <a:r>
              <a:rPr lang="en-US" sz="2400" dirty="0"/>
              <a:t>Merchant Fulfilment had more cancelled percentage than Amazon Fulfilment.</a:t>
            </a:r>
            <a:endParaRPr lang="en-IN" sz="2400" dirty="0"/>
          </a:p>
        </p:txBody>
      </p:sp>
      <p:pic>
        <p:nvPicPr>
          <p:cNvPr id="7" name="Picture 6">
            <a:extLst>
              <a:ext uri="{FF2B5EF4-FFF2-40B4-BE49-F238E27FC236}">
                <a16:creationId xmlns:a16="http://schemas.microsoft.com/office/drawing/2014/main" id="{1FBC4936-2AEA-BB23-D691-760621C2C1CD}"/>
              </a:ext>
            </a:extLst>
          </p:cNvPr>
          <p:cNvPicPr>
            <a:picLocks noChangeAspect="1"/>
          </p:cNvPicPr>
          <p:nvPr/>
        </p:nvPicPr>
        <p:blipFill>
          <a:blip r:embed="rId2"/>
          <a:stretch>
            <a:fillRect/>
          </a:stretch>
        </p:blipFill>
        <p:spPr>
          <a:xfrm>
            <a:off x="1113502" y="4575540"/>
            <a:ext cx="4570337" cy="2021495"/>
          </a:xfrm>
          <a:prstGeom prst="rect">
            <a:avLst/>
          </a:prstGeom>
        </p:spPr>
      </p:pic>
      <p:pic>
        <p:nvPicPr>
          <p:cNvPr id="9" name="Picture 8">
            <a:extLst>
              <a:ext uri="{FF2B5EF4-FFF2-40B4-BE49-F238E27FC236}">
                <a16:creationId xmlns:a16="http://schemas.microsoft.com/office/drawing/2014/main" id="{79657A9E-A58F-C72D-6F9B-549D47635C8B}"/>
              </a:ext>
            </a:extLst>
          </p:cNvPr>
          <p:cNvPicPr>
            <a:picLocks noChangeAspect="1"/>
          </p:cNvPicPr>
          <p:nvPr/>
        </p:nvPicPr>
        <p:blipFill>
          <a:blip r:embed="rId3"/>
          <a:stretch>
            <a:fillRect/>
          </a:stretch>
        </p:blipFill>
        <p:spPr>
          <a:xfrm>
            <a:off x="6840123" y="4575540"/>
            <a:ext cx="4444851" cy="2021495"/>
          </a:xfrm>
          <a:prstGeom prst="rect">
            <a:avLst/>
          </a:prstGeom>
        </p:spPr>
      </p:pic>
      <p:sp>
        <p:nvSpPr>
          <p:cNvPr id="10" name="TextBox 9">
            <a:extLst>
              <a:ext uri="{FF2B5EF4-FFF2-40B4-BE49-F238E27FC236}">
                <a16:creationId xmlns:a16="http://schemas.microsoft.com/office/drawing/2014/main" id="{7698980B-6E5A-D6B8-947B-98AEC51E5DE0}"/>
              </a:ext>
            </a:extLst>
          </p:cNvPr>
          <p:cNvSpPr txBox="1"/>
          <p:nvPr/>
        </p:nvSpPr>
        <p:spPr>
          <a:xfrm>
            <a:off x="1113501" y="4155468"/>
            <a:ext cx="4570337" cy="373626"/>
          </a:xfrm>
          <a:prstGeom prst="rect">
            <a:avLst/>
          </a:prstGeom>
          <a:noFill/>
        </p:spPr>
        <p:txBody>
          <a:bodyPr wrap="square" rtlCol="0">
            <a:spAutoFit/>
          </a:bodyPr>
          <a:lstStyle/>
          <a:p>
            <a:pPr algn="ctr"/>
            <a:r>
              <a:rPr lang="en-US" b="1" dirty="0"/>
              <a:t>Merchant</a:t>
            </a:r>
            <a:endParaRPr lang="en-IN" b="1" dirty="0"/>
          </a:p>
        </p:txBody>
      </p:sp>
      <p:sp>
        <p:nvSpPr>
          <p:cNvPr id="11" name="TextBox 10">
            <a:extLst>
              <a:ext uri="{FF2B5EF4-FFF2-40B4-BE49-F238E27FC236}">
                <a16:creationId xmlns:a16="http://schemas.microsoft.com/office/drawing/2014/main" id="{CCDDCEFE-D335-408D-0C0A-E36530A64835}"/>
              </a:ext>
            </a:extLst>
          </p:cNvPr>
          <p:cNvSpPr txBox="1"/>
          <p:nvPr/>
        </p:nvSpPr>
        <p:spPr>
          <a:xfrm>
            <a:off x="6840123" y="4155449"/>
            <a:ext cx="4444851" cy="373626"/>
          </a:xfrm>
          <a:prstGeom prst="rect">
            <a:avLst/>
          </a:prstGeom>
          <a:noFill/>
        </p:spPr>
        <p:txBody>
          <a:bodyPr wrap="square" rtlCol="0">
            <a:spAutoFit/>
          </a:bodyPr>
          <a:lstStyle/>
          <a:p>
            <a:pPr algn="ctr"/>
            <a:r>
              <a:rPr lang="en-US" b="1" dirty="0"/>
              <a:t>Amazon</a:t>
            </a:r>
            <a:endParaRPr lang="en-IN" b="1" dirty="0"/>
          </a:p>
        </p:txBody>
      </p:sp>
    </p:spTree>
    <p:extLst>
      <p:ext uri="{BB962C8B-B14F-4D97-AF65-F5344CB8AC3E}">
        <p14:creationId xmlns:p14="http://schemas.microsoft.com/office/powerpoint/2010/main" val="400996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E0DE-D046-BCA9-397E-D31BBC3906E6}"/>
              </a:ext>
            </a:extLst>
          </p:cNvPr>
          <p:cNvSpPr>
            <a:spLocks noGrp="1"/>
          </p:cNvSpPr>
          <p:nvPr>
            <p:ph type="title"/>
          </p:nvPr>
        </p:nvSpPr>
        <p:spPr>
          <a:xfrm>
            <a:off x="919119" y="334297"/>
            <a:ext cx="10353762" cy="769069"/>
          </a:xfrm>
        </p:spPr>
        <p:txBody>
          <a:bodyPr/>
          <a:lstStyle/>
          <a:p>
            <a:r>
              <a:rPr lang="en-IN" dirty="0"/>
              <a:t>Customer Segmentation</a:t>
            </a:r>
          </a:p>
        </p:txBody>
      </p:sp>
      <p:sp>
        <p:nvSpPr>
          <p:cNvPr id="3" name="Content Placeholder 2">
            <a:extLst>
              <a:ext uri="{FF2B5EF4-FFF2-40B4-BE49-F238E27FC236}">
                <a16:creationId xmlns:a16="http://schemas.microsoft.com/office/drawing/2014/main" id="{F2DF6D5E-9C88-5736-111A-72A68DA9BA42}"/>
              </a:ext>
            </a:extLst>
          </p:cNvPr>
          <p:cNvSpPr>
            <a:spLocks noGrp="1"/>
          </p:cNvSpPr>
          <p:nvPr>
            <p:ph idx="1"/>
          </p:nvPr>
        </p:nvSpPr>
        <p:spPr>
          <a:xfrm>
            <a:off x="353961" y="1465005"/>
            <a:ext cx="3873910" cy="4984955"/>
          </a:xfrm>
        </p:spPr>
        <p:txBody>
          <a:bodyPr/>
          <a:lstStyle/>
          <a:p>
            <a:r>
              <a:rPr lang="en-IN" dirty="0"/>
              <a:t>Customers are mostly Preferring the clothes over accessories.</a:t>
            </a:r>
          </a:p>
          <a:p>
            <a:r>
              <a:rPr lang="en-IN" dirty="0"/>
              <a:t>Majority of the accessories are ordered from the Major Cities – </a:t>
            </a:r>
            <a:r>
              <a:rPr lang="en-IN" b="1" dirty="0">
                <a:solidFill>
                  <a:schemeClr val="accent2">
                    <a:lumMod val="60000"/>
                    <a:lumOff val="40000"/>
                  </a:schemeClr>
                </a:solidFill>
              </a:rPr>
              <a:t>Bangalore, Mumbai, Chennai,  New Delhi, Hyderabad</a:t>
            </a:r>
            <a:r>
              <a:rPr lang="en-IN" dirty="0"/>
              <a:t> which is around </a:t>
            </a:r>
            <a:r>
              <a:rPr lang="en-IN" b="1" dirty="0">
                <a:solidFill>
                  <a:schemeClr val="accent2">
                    <a:lumMod val="60000"/>
                    <a:lumOff val="40000"/>
                  </a:schemeClr>
                </a:solidFill>
              </a:rPr>
              <a:t>90%.</a:t>
            </a:r>
          </a:p>
          <a:p>
            <a:r>
              <a:rPr lang="en-IN" dirty="0"/>
              <a:t>Customers are placing more orders in the first week of every month.</a:t>
            </a:r>
          </a:p>
        </p:txBody>
      </p:sp>
      <p:pic>
        <p:nvPicPr>
          <p:cNvPr id="7" name="Picture 6">
            <a:extLst>
              <a:ext uri="{FF2B5EF4-FFF2-40B4-BE49-F238E27FC236}">
                <a16:creationId xmlns:a16="http://schemas.microsoft.com/office/drawing/2014/main" id="{E4B9F7D8-6638-ECF2-E45C-7B9F309923F5}"/>
              </a:ext>
            </a:extLst>
          </p:cNvPr>
          <p:cNvPicPr>
            <a:picLocks noChangeAspect="1"/>
          </p:cNvPicPr>
          <p:nvPr/>
        </p:nvPicPr>
        <p:blipFill>
          <a:blip r:embed="rId2"/>
          <a:srcRect t="6759"/>
          <a:stretch/>
        </p:blipFill>
        <p:spPr>
          <a:xfrm>
            <a:off x="4238806" y="1848466"/>
            <a:ext cx="7815630" cy="3906168"/>
          </a:xfrm>
          <a:prstGeom prst="rect">
            <a:avLst/>
          </a:prstGeom>
        </p:spPr>
      </p:pic>
    </p:spTree>
    <p:extLst>
      <p:ext uri="{BB962C8B-B14F-4D97-AF65-F5344CB8AC3E}">
        <p14:creationId xmlns:p14="http://schemas.microsoft.com/office/powerpoint/2010/main" val="112795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DED1-F28E-7219-14BE-763F3FF6144D}"/>
              </a:ext>
            </a:extLst>
          </p:cNvPr>
          <p:cNvSpPr>
            <a:spLocks noGrp="1"/>
          </p:cNvSpPr>
          <p:nvPr>
            <p:ph type="title"/>
          </p:nvPr>
        </p:nvSpPr>
        <p:spPr/>
        <p:txBody>
          <a:bodyPr/>
          <a:lstStyle/>
          <a:p>
            <a:r>
              <a:rPr lang="en-IN" dirty="0"/>
              <a:t>Geographical Analysis</a:t>
            </a:r>
          </a:p>
        </p:txBody>
      </p:sp>
      <p:sp>
        <p:nvSpPr>
          <p:cNvPr id="3" name="Content Placeholder 2">
            <a:extLst>
              <a:ext uri="{FF2B5EF4-FFF2-40B4-BE49-F238E27FC236}">
                <a16:creationId xmlns:a16="http://schemas.microsoft.com/office/drawing/2014/main" id="{74624110-7B75-6FEF-29AA-EA75A8B6D41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88802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F9A-A519-7CDB-A244-657585604EC6}"/>
              </a:ext>
            </a:extLst>
          </p:cNvPr>
          <p:cNvSpPr>
            <a:spLocks noGrp="1"/>
          </p:cNvSpPr>
          <p:nvPr>
            <p:ph type="title"/>
          </p:nvPr>
        </p:nvSpPr>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E33DBE5F-7E43-37DB-2450-C58F399B9419}"/>
              </a:ext>
            </a:extLst>
          </p:cNvPr>
          <p:cNvSpPr>
            <a:spLocks noGrp="1"/>
          </p:cNvSpPr>
          <p:nvPr>
            <p:ph idx="1"/>
          </p:nvPr>
        </p:nvSpPr>
        <p:spPr/>
        <p:txBody>
          <a:bodyPr/>
          <a:lstStyle/>
          <a:p>
            <a:r>
              <a:rPr lang="en-US" dirty="0"/>
              <a:t>Introduction</a:t>
            </a:r>
          </a:p>
          <a:p>
            <a:r>
              <a:rPr lang="en-US" dirty="0"/>
              <a:t>Problem Statement</a:t>
            </a:r>
          </a:p>
          <a:p>
            <a:r>
              <a:rPr lang="en-US" dirty="0"/>
              <a:t>Key Objectives</a:t>
            </a:r>
          </a:p>
          <a:p>
            <a:r>
              <a:rPr lang="en-US" dirty="0"/>
              <a:t>Tech Stack</a:t>
            </a:r>
          </a:p>
          <a:p>
            <a:r>
              <a:rPr lang="en-US" dirty="0"/>
              <a:t>Dashboards</a:t>
            </a:r>
          </a:p>
          <a:p>
            <a:r>
              <a:rPr lang="en-US" dirty="0"/>
              <a:t>Insights</a:t>
            </a:r>
          </a:p>
          <a:p>
            <a:r>
              <a:rPr lang="en-US" dirty="0"/>
              <a:t>Conclusion</a:t>
            </a:r>
            <a:endParaRPr lang="en-IN" dirty="0"/>
          </a:p>
        </p:txBody>
      </p:sp>
    </p:spTree>
    <p:extLst>
      <p:ext uri="{BB962C8B-B14F-4D97-AF65-F5344CB8AC3E}">
        <p14:creationId xmlns:p14="http://schemas.microsoft.com/office/powerpoint/2010/main" val="331359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0F53F-CE7D-01C4-FB3D-9B5D035326E1}"/>
              </a:ext>
            </a:extLst>
          </p:cNvPr>
          <p:cNvSpPr>
            <a:spLocks noGrp="1"/>
          </p:cNvSpPr>
          <p:nvPr>
            <p:ph type="title"/>
          </p:nvPr>
        </p:nvSpPr>
        <p:spPr>
          <a:xfrm>
            <a:off x="570271" y="365126"/>
            <a:ext cx="10783529" cy="1060552"/>
          </a:xfrm>
        </p:spPr>
        <p:txBody>
          <a:bodyPr/>
          <a:lstStyle/>
          <a:p>
            <a:r>
              <a:rPr lang="en-US" dirty="0"/>
              <a:t>Introduction</a:t>
            </a:r>
            <a:endParaRPr lang="en-IN" dirty="0"/>
          </a:p>
        </p:txBody>
      </p:sp>
      <p:sp>
        <p:nvSpPr>
          <p:cNvPr id="5" name="Content Placeholder 4">
            <a:extLst>
              <a:ext uri="{FF2B5EF4-FFF2-40B4-BE49-F238E27FC236}">
                <a16:creationId xmlns:a16="http://schemas.microsoft.com/office/drawing/2014/main" id="{6FE1EAA8-1C1C-4191-6B3E-4F591CCBAB2A}"/>
              </a:ext>
            </a:extLst>
          </p:cNvPr>
          <p:cNvSpPr>
            <a:spLocks noGrp="1"/>
          </p:cNvSpPr>
          <p:nvPr>
            <p:ph idx="1"/>
          </p:nvPr>
        </p:nvSpPr>
        <p:spPr>
          <a:xfrm>
            <a:off x="462116" y="1425677"/>
            <a:ext cx="10891684" cy="4751286"/>
          </a:xfrm>
        </p:spPr>
        <p:txBody>
          <a:bodyPr>
            <a:normAutofit/>
          </a:bodyPr>
          <a:lstStyle/>
          <a:p>
            <a:pPr marL="36900" indent="0" algn="ctr">
              <a:buNone/>
            </a:pPr>
            <a:r>
              <a:rPr lang="en-US" sz="2800" dirty="0"/>
              <a:t>Welcome to our Amazon Sales Data Analysis presentation! In this session, we'll delve into the intricacies of our sales performance on Amazon, highlighting key metrics and trends that have shaped our business outcomes. Our goal is to uncover actionable insights that can drive future growth and enhance our market strategy.</a:t>
            </a:r>
          </a:p>
        </p:txBody>
      </p:sp>
    </p:spTree>
    <p:extLst>
      <p:ext uri="{BB962C8B-B14F-4D97-AF65-F5344CB8AC3E}">
        <p14:creationId xmlns:p14="http://schemas.microsoft.com/office/powerpoint/2010/main" val="32160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21B-2C66-BBF4-87D0-D38902AD495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1C5939-003C-968E-F073-15F7271D688E}"/>
              </a:ext>
            </a:extLst>
          </p:cNvPr>
          <p:cNvSpPr>
            <a:spLocks noGrp="1"/>
          </p:cNvSpPr>
          <p:nvPr>
            <p:ph idx="1"/>
          </p:nvPr>
        </p:nvSpPr>
        <p:spPr/>
        <p:txBody>
          <a:bodyPr>
            <a:normAutofit/>
          </a:bodyPr>
          <a:lstStyle/>
          <a:p>
            <a:pPr marL="0" indent="0" algn="ctr">
              <a:buNone/>
            </a:pPr>
            <a:r>
              <a:rPr lang="en-US" sz="2800" dirty="0"/>
              <a:t>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a:t>
            </a:r>
            <a:endParaRPr lang="en-IN" sz="2800" dirty="0"/>
          </a:p>
        </p:txBody>
      </p:sp>
    </p:spTree>
    <p:extLst>
      <p:ext uri="{BB962C8B-B14F-4D97-AF65-F5344CB8AC3E}">
        <p14:creationId xmlns:p14="http://schemas.microsoft.com/office/powerpoint/2010/main" val="195168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2EA-1E9A-444E-DA91-D1BE7D49E8F0}"/>
              </a:ext>
            </a:extLst>
          </p:cNvPr>
          <p:cNvSpPr>
            <a:spLocks noGrp="1"/>
          </p:cNvSpPr>
          <p:nvPr>
            <p:ph type="title"/>
          </p:nvPr>
        </p:nvSpPr>
        <p:spPr/>
        <p:txBody>
          <a:bodyPr/>
          <a:lstStyle/>
          <a:p>
            <a:r>
              <a:rPr lang="en-US" dirty="0"/>
              <a:t>Key Objectives</a:t>
            </a:r>
            <a:endParaRPr lang="en-IN" dirty="0"/>
          </a:p>
        </p:txBody>
      </p:sp>
      <p:sp>
        <p:nvSpPr>
          <p:cNvPr id="3" name="Content Placeholder 2">
            <a:extLst>
              <a:ext uri="{FF2B5EF4-FFF2-40B4-BE49-F238E27FC236}">
                <a16:creationId xmlns:a16="http://schemas.microsoft.com/office/drawing/2014/main" id="{BB6D936C-802B-5890-C66F-B863ADB77C55}"/>
              </a:ext>
            </a:extLst>
          </p:cNvPr>
          <p:cNvSpPr>
            <a:spLocks noGrp="1"/>
          </p:cNvSpPr>
          <p:nvPr>
            <p:ph idx="1"/>
          </p:nvPr>
        </p:nvSpPr>
        <p:spPr>
          <a:xfrm>
            <a:off x="913795" y="1732449"/>
            <a:ext cx="10353762" cy="4697848"/>
          </a:xfrm>
        </p:spPr>
        <p:txBody>
          <a:bodyPr>
            <a:noAutofit/>
          </a:bodyPr>
          <a:lstStyle/>
          <a:p>
            <a:r>
              <a:rPr lang="en-IN" b="1" dirty="0"/>
              <a:t>Sales Overview: </a:t>
            </a:r>
            <a:r>
              <a:rPr lang="en-IN" dirty="0"/>
              <a:t>Understand the overall sales performance, trends, and patterns over time.</a:t>
            </a:r>
          </a:p>
          <a:p>
            <a:r>
              <a:rPr lang="en-IN" b="1" dirty="0"/>
              <a:t>Product Analysis: </a:t>
            </a:r>
            <a:r>
              <a:rPr lang="en-IN" dirty="0"/>
              <a:t>Analyse the distribution of product categories, sizes, and quantities sold to identify popular products.</a:t>
            </a:r>
          </a:p>
          <a:p>
            <a:r>
              <a:rPr lang="en-IN" b="1" dirty="0"/>
              <a:t>Fulfilment Analysis: </a:t>
            </a:r>
            <a:r>
              <a:rPr lang="en-IN" dirty="0"/>
              <a:t>Investigate the fulfilment methods used and their effectiveness in delivering orders.</a:t>
            </a:r>
          </a:p>
          <a:p>
            <a:r>
              <a:rPr lang="en-IN" b="1" dirty="0"/>
              <a:t>Customer Segmentation: </a:t>
            </a:r>
            <a:r>
              <a:rPr lang="en-IN" dirty="0"/>
              <a:t>Segment customers based on their buying behaviour, location, and other relevant factors.</a:t>
            </a:r>
          </a:p>
          <a:p>
            <a:r>
              <a:rPr lang="en-IN" b="1" dirty="0"/>
              <a:t>Geographical Analysis: </a:t>
            </a:r>
            <a:r>
              <a:rPr lang="en-IN" dirty="0"/>
              <a:t>Explore the geographical distribution of sales, focusing on states and cites.</a:t>
            </a:r>
          </a:p>
          <a:p>
            <a:r>
              <a:rPr lang="en-IN" b="1" dirty="0"/>
              <a:t>Business Insights: </a:t>
            </a:r>
            <a:r>
              <a:rPr lang="en-IN" dirty="0"/>
              <a:t>Provide actionable insights and recommendations based on the analysis to optimize sales strategies, improve customer satisfaction, and enhance overall business performance.</a:t>
            </a:r>
          </a:p>
        </p:txBody>
      </p:sp>
    </p:spTree>
    <p:extLst>
      <p:ext uri="{BB962C8B-B14F-4D97-AF65-F5344CB8AC3E}">
        <p14:creationId xmlns:p14="http://schemas.microsoft.com/office/powerpoint/2010/main" val="314908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D671-F9B5-0599-431C-817293B8DE66}"/>
              </a:ext>
            </a:extLst>
          </p:cNvPr>
          <p:cNvSpPr>
            <a:spLocks noGrp="1"/>
          </p:cNvSpPr>
          <p:nvPr>
            <p:ph type="title"/>
          </p:nvPr>
        </p:nvSpPr>
        <p:spPr/>
        <p:txBody>
          <a:bodyPr/>
          <a:lstStyle/>
          <a:p>
            <a:r>
              <a:rPr lang="en-US" dirty="0"/>
              <a:t>Tech Stack</a:t>
            </a:r>
            <a:endParaRPr lang="en-IN" dirty="0"/>
          </a:p>
        </p:txBody>
      </p:sp>
      <p:graphicFrame>
        <p:nvGraphicFramePr>
          <p:cNvPr id="4" name="Content Placeholder 3">
            <a:extLst>
              <a:ext uri="{FF2B5EF4-FFF2-40B4-BE49-F238E27FC236}">
                <a16:creationId xmlns:a16="http://schemas.microsoft.com/office/drawing/2014/main" id="{A03C90F5-2BCC-F6FF-C19B-590F912966F4}"/>
              </a:ext>
            </a:extLst>
          </p:cNvPr>
          <p:cNvGraphicFramePr>
            <a:graphicFrameLocks noGrp="1"/>
          </p:cNvGraphicFramePr>
          <p:nvPr>
            <p:ph idx="1"/>
            <p:extLst>
              <p:ext uri="{D42A27DB-BD31-4B8C-83A1-F6EECF244321}">
                <p14:modId xmlns:p14="http://schemas.microsoft.com/office/powerpoint/2010/main" val="3330991294"/>
              </p:ext>
            </p:extLst>
          </p:nvPr>
        </p:nvGraphicFramePr>
        <p:xfrm>
          <a:off x="654666" y="1762125"/>
          <a:ext cx="10872019"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7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394-0A35-94C3-2E21-68278453FAE0}"/>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ADAE4170-BFAE-B1A4-A0C6-B4C23242803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411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02A1-24F1-6543-C292-1F8D7B8FF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3C3D1-B60F-16EC-E041-65BC01EB16CD}"/>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AF7D0420-9416-A173-BA21-401BC3E6BF5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5008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C89EB-6228-B8F9-8B12-640E6A930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D6121-2208-2DE0-EB25-01062D09BF71}"/>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37266C71-A01B-0288-CA18-564B25674CC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38843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373</TotalTime>
  <Words>614</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Calisto MT</vt:lpstr>
      <vt:lpstr>Wingdings 2</vt:lpstr>
      <vt:lpstr>Slate</vt:lpstr>
      <vt:lpstr>Amazon Sales Analysis</vt:lpstr>
      <vt:lpstr>Contents</vt:lpstr>
      <vt:lpstr>Introduction</vt:lpstr>
      <vt:lpstr>Problem Statement</vt:lpstr>
      <vt:lpstr>Key Objectives</vt:lpstr>
      <vt:lpstr>Tech Stack</vt:lpstr>
      <vt:lpstr>Dashboards</vt:lpstr>
      <vt:lpstr>Dashboards</vt:lpstr>
      <vt:lpstr>Dashboards</vt:lpstr>
      <vt:lpstr>Insights</vt:lpstr>
      <vt:lpstr>Sales Overview</vt:lpstr>
      <vt:lpstr>Product Analysis</vt:lpstr>
      <vt:lpstr>Product Analysis</vt:lpstr>
      <vt:lpstr>Fulfillment Analysis</vt:lpstr>
      <vt:lpstr>Fulfilment Analysis</vt:lpstr>
      <vt:lpstr>Cancelled orders by Fulfilment methods</vt:lpstr>
      <vt:lpstr>Customer Segmentation</vt:lpstr>
      <vt:lpstr>Geographical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Tandasi</dc:creator>
  <cp:lastModifiedBy>Sai krishna Tandasi</cp:lastModifiedBy>
  <cp:revision>12</cp:revision>
  <dcterms:created xsi:type="dcterms:W3CDTF">2024-11-14T06:48:56Z</dcterms:created>
  <dcterms:modified xsi:type="dcterms:W3CDTF">2024-11-16T16:59:15Z</dcterms:modified>
</cp:coreProperties>
</file>