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78" r:id="rId10"/>
    <p:sldId id="265" r:id="rId11"/>
    <p:sldId id="266" r:id="rId12"/>
    <p:sldId id="267" r:id="rId13"/>
    <p:sldId id="270" r:id="rId14"/>
    <p:sldId id="268"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D45CC-1AA2-4CCB-BAE2-AEE55A5C4AA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46AAB6C3-9381-4B78-B6D3-42BA7A7C5E7D}">
      <dgm:prSet phldrT="[Text]"/>
      <dgm:spPr>
        <a:solidFill>
          <a:srgbClr val="0070C0"/>
        </a:solidFill>
        <a:ln>
          <a:noFill/>
        </a:ln>
      </dgm:spPr>
      <dgm:t>
        <a:bodyPr/>
        <a:lstStyle/>
        <a:p>
          <a:r>
            <a:rPr lang="en-US" dirty="0">
              <a:latin typeface="Aptos" panose="020B0004020202020204" pitchFamily="34" charset="0"/>
            </a:rPr>
            <a:t>Data Understanding</a:t>
          </a:r>
          <a:endParaRPr lang="en-IN" dirty="0">
            <a:latin typeface="Aptos" panose="020B0004020202020204" pitchFamily="34" charset="0"/>
          </a:endParaRPr>
        </a:p>
      </dgm:t>
    </dgm:pt>
    <dgm:pt modelId="{70A22238-0E5B-4F70-BD16-B467729568E0}" type="parTrans" cxnId="{E253FF0F-8BA8-489B-B659-E72EBBFFDF33}">
      <dgm:prSet/>
      <dgm:spPr/>
      <dgm:t>
        <a:bodyPr/>
        <a:lstStyle/>
        <a:p>
          <a:endParaRPr lang="en-IN"/>
        </a:p>
      </dgm:t>
    </dgm:pt>
    <dgm:pt modelId="{6705086C-4DC0-454F-BD54-2EC0AFADEC08}" type="sibTrans" cxnId="{E253FF0F-8BA8-489B-B659-E72EBBFFDF33}">
      <dgm:prSet/>
      <dgm:spPr>
        <a:solidFill>
          <a:srgbClr val="0070C0"/>
        </a:solidFill>
      </dgm:spPr>
      <dgm:t>
        <a:bodyPr/>
        <a:lstStyle/>
        <a:p>
          <a:endParaRPr lang="en-IN"/>
        </a:p>
      </dgm:t>
    </dgm:pt>
    <dgm:pt modelId="{338355E6-4B9A-48D5-8174-F06B50C860D6}">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Understood the data and found Key Performance Indicators (KPIs) of the data</a:t>
          </a:r>
          <a:endParaRPr lang="en-IN" dirty="0">
            <a:solidFill>
              <a:schemeClr val="tx1"/>
            </a:solidFill>
            <a:latin typeface="Aptos" panose="020B0004020202020204" pitchFamily="34" charset="0"/>
          </a:endParaRPr>
        </a:p>
      </dgm:t>
    </dgm:pt>
    <dgm:pt modelId="{A60A8917-C48F-44BF-B2C9-D8071F4D1DC1}" type="parTrans" cxnId="{6F278341-2E90-4AA2-BB29-7B1635B805C1}">
      <dgm:prSet/>
      <dgm:spPr/>
      <dgm:t>
        <a:bodyPr/>
        <a:lstStyle/>
        <a:p>
          <a:endParaRPr lang="en-IN"/>
        </a:p>
      </dgm:t>
    </dgm:pt>
    <dgm:pt modelId="{52B1F3B8-2AF3-40C5-A566-8B8DC9B5000A}" type="sibTrans" cxnId="{6F278341-2E90-4AA2-BB29-7B1635B805C1}">
      <dgm:prSet/>
      <dgm:spPr/>
      <dgm:t>
        <a:bodyPr/>
        <a:lstStyle/>
        <a:p>
          <a:endParaRPr lang="en-IN"/>
        </a:p>
      </dgm:t>
    </dgm:pt>
    <dgm:pt modelId="{72E6F650-0D18-4107-913E-029A6F73CE48}">
      <dgm:prSet phldrT="[Text]"/>
      <dgm:spPr>
        <a:solidFill>
          <a:srgbClr val="0070C0"/>
        </a:solidFill>
        <a:ln>
          <a:noFill/>
        </a:ln>
      </dgm:spPr>
      <dgm:t>
        <a:bodyPr/>
        <a:lstStyle/>
        <a:p>
          <a:r>
            <a:rPr lang="en-US" dirty="0">
              <a:latin typeface="Aptos" panose="020B0004020202020204" pitchFamily="34" charset="0"/>
            </a:rPr>
            <a:t>Data Cleaning</a:t>
          </a:r>
          <a:endParaRPr lang="en-IN" dirty="0">
            <a:latin typeface="Aptos" panose="020B0004020202020204" pitchFamily="34" charset="0"/>
          </a:endParaRPr>
        </a:p>
      </dgm:t>
    </dgm:pt>
    <dgm:pt modelId="{5E9AD166-3C12-4AC0-8829-7589B200FE22}" type="parTrans" cxnId="{FC9D7D29-0352-431D-B043-C6583B83F943}">
      <dgm:prSet/>
      <dgm:spPr/>
      <dgm:t>
        <a:bodyPr/>
        <a:lstStyle/>
        <a:p>
          <a:endParaRPr lang="en-IN"/>
        </a:p>
      </dgm:t>
    </dgm:pt>
    <dgm:pt modelId="{3DCC2ABD-807F-4B80-824F-46DF8BD1108E}" type="sibTrans" cxnId="{FC9D7D29-0352-431D-B043-C6583B83F943}">
      <dgm:prSet/>
      <dgm:spPr>
        <a:solidFill>
          <a:srgbClr val="0070C0"/>
        </a:solidFill>
      </dgm:spPr>
      <dgm:t>
        <a:bodyPr/>
        <a:lstStyle/>
        <a:p>
          <a:endParaRPr lang="en-IN"/>
        </a:p>
      </dgm:t>
    </dgm:pt>
    <dgm:pt modelId="{CE4D850F-D4B6-4CD6-BAE1-6D253F8D6A04}">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Removed unnecessary columns which have no impact in KPIs</a:t>
          </a:r>
          <a:endParaRPr lang="en-IN" dirty="0">
            <a:solidFill>
              <a:schemeClr val="tx1"/>
            </a:solidFill>
            <a:latin typeface="Aptos" panose="020B0004020202020204" pitchFamily="34" charset="0"/>
          </a:endParaRPr>
        </a:p>
      </dgm:t>
    </dgm:pt>
    <dgm:pt modelId="{4A6341E0-0B37-4A45-B325-7F406595E4D5}" type="parTrans" cxnId="{EAA99624-30E6-425D-86EE-EE5693786E96}">
      <dgm:prSet/>
      <dgm:spPr/>
      <dgm:t>
        <a:bodyPr/>
        <a:lstStyle/>
        <a:p>
          <a:endParaRPr lang="en-IN"/>
        </a:p>
      </dgm:t>
    </dgm:pt>
    <dgm:pt modelId="{D810EEBD-ADF7-4B35-90F7-E7F46AB02D89}" type="sibTrans" cxnId="{EAA99624-30E6-425D-86EE-EE5693786E96}">
      <dgm:prSet/>
      <dgm:spPr/>
      <dgm:t>
        <a:bodyPr/>
        <a:lstStyle/>
        <a:p>
          <a:endParaRPr lang="en-IN"/>
        </a:p>
      </dgm:t>
    </dgm:pt>
    <dgm:pt modelId="{B929005E-F43F-4948-8C32-03B1BDED29D3}">
      <dgm:prSet phldrT="[Text]"/>
      <dgm:spPr>
        <a:solidFill>
          <a:srgbClr val="0070C0"/>
        </a:solidFill>
        <a:ln>
          <a:noFill/>
        </a:ln>
      </dgm:spPr>
      <dgm:t>
        <a:bodyPr/>
        <a:lstStyle/>
        <a:p>
          <a:r>
            <a:rPr lang="en-US" dirty="0">
              <a:latin typeface="Aptos" panose="020B0004020202020204" pitchFamily="34" charset="0"/>
            </a:rPr>
            <a:t>Data Analysis</a:t>
          </a:r>
          <a:endParaRPr lang="en-IN" dirty="0">
            <a:latin typeface="Aptos" panose="020B0004020202020204" pitchFamily="34" charset="0"/>
          </a:endParaRPr>
        </a:p>
      </dgm:t>
    </dgm:pt>
    <dgm:pt modelId="{544B6B16-AFDB-4A90-A47E-13AF03DF8680}" type="parTrans" cxnId="{7E71B637-2029-4766-B233-328A3345F950}">
      <dgm:prSet/>
      <dgm:spPr/>
      <dgm:t>
        <a:bodyPr/>
        <a:lstStyle/>
        <a:p>
          <a:endParaRPr lang="en-IN"/>
        </a:p>
      </dgm:t>
    </dgm:pt>
    <dgm:pt modelId="{EE27E2D6-15FA-4055-B272-C9F58F816B43}" type="sibTrans" cxnId="{7E71B637-2029-4766-B233-328A3345F950}">
      <dgm:prSet/>
      <dgm:spPr>
        <a:solidFill>
          <a:srgbClr val="0070C0"/>
        </a:solidFill>
      </dgm:spPr>
      <dgm:t>
        <a:bodyPr/>
        <a:lstStyle/>
        <a:p>
          <a:endParaRPr lang="en-IN"/>
        </a:p>
      </dgm:t>
    </dgm:pt>
    <dgm:pt modelId="{DDF55605-7ED8-40B6-A6AE-F346B57B18C2}">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Derived dominant categories in each KPI(Area and Production) with various filters</a:t>
          </a:r>
          <a:endParaRPr lang="en-IN" dirty="0">
            <a:solidFill>
              <a:schemeClr val="tx1"/>
            </a:solidFill>
            <a:latin typeface="Aptos" panose="020B0004020202020204" pitchFamily="34" charset="0"/>
          </a:endParaRPr>
        </a:p>
      </dgm:t>
    </dgm:pt>
    <dgm:pt modelId="{D91C1DBD-851C-452D-B226-8E8A9FA3543F}" type="parTrans" cxnId="{714FD96E-82A8-40E4-A1B3-BFDF03D2BFD0}">
      <dgm:prSet/>
      <dgm:spPr/>
      <dgm:t>
        <a:bodyPr/>
        <a:lstStyle/>
        <a:p>
          <a:endParaRPr lang="en-IN"/>
        </a:p>
      </dgm:t>
    </dgm:pt>
    <dgm:pt modelId="{AAF46026-6F72-460A-9AEC-0407DAE472E1}" type="sibTrans" cxnId="{714FD96E-82A8-40E4-A1B3-BFDF03D2BFD0}">
      <dgm:prSet/>
      <dgm:spPr/>
      <dgm:t>
        <a:bodyPr/>
        <a:lstStyle/>
        <a:p>
          <a:endParaRPr lang="en-IN"/>
        </a:p>
      </dgm:t>
    </dgm:pt>
    <dgm:pt modelId="{27D0FDB8-B934-4E05-85FD-FFA364757C3B}">
      <dgm:prSet/>
      <dgm:spPr>
        <a:solidFill>
          <a:srgbClr val="0070C0"/>
        </a:solidFill>
        <a:ln>
          <a:noFill/>
        </a:ln>
      </dgm:spPr>
      <dgm:t>
        <a:bodyPr/>
        <a:lstStyle/>
        <a:p>
          <a:r>
            <a:rPr lang="en-US" dirty="0">
              <a:latin typeface="Aptos" panose="020B0004020202020204" pitchFamily="34" charset="0"/>
            </a:rPr>
            <a:t>Uncovering Insights</a:t>
          </a:r>
          <a:endParaRPr lang="en-IN" dirty="0">
            <a:latin typeface="Aptos" panose="020B0004020202020204" pitchFamily="34" charset="0"/>
          </a:endParaRPr>
        </a:p>
      </dgm:t>
    </dgm:pt>
    <dgm:pt modelId="{92B6BB79-3DCF-4F33-9331-733B2A0F7ED8}" type="parTrans" cxnId="{827E7E55-A997-48A6-938A-2AF4E73444B1}">
      <dgm:prSet/>
      <dgm:spPr/>
      <dgm:t>
        <a:bodyPr/>
        <a:lstStyle/>
        <a:p>
          <a:endParaRPr lang="en-IN"/>
        </a:p>
      </dgm:t>
    </dgm:pt>
    <dgm:pt modelId="{55495D42-C303-4887-9387-E2B9FE78EFBE}" type="sibTrans" cxnId="{827E7E55-A997-48A6-938A-2AF4E73444B1}">
      <dgm:prSet/>
      <dgm:spPr/>
      <dgm:t>
        <a:bodyPr/>
        <a:lstStyle/>
        <a:p>
          <a:endParaRPr lang="en-IN"/>
        </a:p>
      </dgm:t>
    </dgm:pt>
    <dgm:pt modelId="{A11C60AC-54D9-497B-80C0-8FFB4B52046C}">
      <dgm:prSet/>
      <dgm:spPr>
        <a:solidFill>
          <a:schemeClr val="bg1">
            <a:alpha val="30000"/>
          </a:schemeClr>
        </a:solidFill>
        <a:ln>
          <a:noFill/>
        </a:ln>
      </dgm:spPr>
      <dgm:t>
        <a:bodyPr/>
        <a:lstStyle/>
        <a:p>
          <a:r>
            <a:rPr lang="en-US" dirty="0">
              <a:solidFill>
                <a:schemeClr val="tx1"/>
              </a:solidFill>
              <a:latin typeface="Aptos" panose="020B0004020202020204" pitchFamily="34" charset="0"/>
            </a:rPr>
            <a:t>Created visual Dashboards showing the impact of various sectors influencing the KPIs</a:t>
          </a:r>
          <a:endParaRPr lang="en-IN" dirty="0">
            <a:solidFill>
              <a:schemeClr val="tx1"/>
            </a:solidFill>
            <a:latin typeface="Aptos" panose="020B0004020202020204" pitchFamily="34" charset="0"/>
          </a:endParaRPr>
        </a:p>
      </dgm:t>
    </dgm:pt>
    <dgm:pt modelId="{5426D9F6-5C84-47BE-B150-98B6E427AD3A}" type="parTrans" cxnId="{E3C9D8D6-EF45-4243-9D46-D2F3FB4E34BB}">
      <dgm:prSet/>
      <dgm:spPr/>
      <dgm:t>
        <a:bodyPr/>
        <a:lstStyle/>
        <a:p>
          <a:endParaRPr lang="en-IN"/>
        </a:p>
      </dgm:t>
    </dgm:pt>
    <dgm:pt modelId="{317223E5-7279-49D8-95FC-62786E59F517}" type="sibTrans" cxnId="{E3C9D8D6-EF45-4243-9D46-D2F3FB4E34BB}">
      <dgm:prSet/>
      <dgm:spPr/>
      <dgm:t>
        <a:bodyPr/>
        <a:lstStyle/>
        <a:p>
          <a:endParaRPr lang="en-IN"/>
        </a:p>
      </dgm:t>
    </dgm:pt>
    <dgm:pt modelId="{09B022EB-65FE-42E4-A563-5FBDFA25E7ED}">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Excel, Power Query, Pandas</a:t>
          </a:r>
          <a:endParaRPr lang="en-IN" dirty="0">
            <a:solidFill>
              <a:schemeClr val="tx1"/>
            </a:solidFill>
            <a:latin typeface="Aptos" panose="020B0004020202020204" pitchFamily="34" charset="0"/>
          </a:endParaRPr>
        </a:p>
      </dgm:t>
    </dgm:pt>
    <dgm:pt modelId="{AADCADC5-C765-4F8B-B765-EBD3EFE71A48}" type="parTrans" cxnId="{23E5AE5D-DC63-4C6E-9241-5CD96443CE49}">
      <dgm:prSet/>
      <dgm:spPr/>
      <dgm:t>
        <a:bodyPr/>
        <a:lstStyle/>
        <a:p>
          <a:endParaRPr lang="en-IN"/>
        </a:p>
      </dgm:t>
    </dgm:pt>
    <dgm:pt modelId="{AEEEFAB6-E035-409E-A437-08DF087AA70C}" type="sibTrans" cxnId="{23E5AE5D-DC63-4C6E-9241-5CD96443CE49}">
      <dgm:prSet/>
      <dgm:spPr/>
      <dgm:t>
        <a:bodyPr/>
        <a:lstStyle/>
        <a:p>
          <a:endParaRPr lang="en-IN"/>
        </a:p>
      </dgm:t>
    </dgm:pt>
    <dgm:pt modelId="{15C744DC-79FD-424E-A8E2-FCEFFD792EA6}">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Derived some key visual insights</a:t>
          </a:r>
          <a:endParaRPr lang="en-IN" dirty="0">
            <a:solidFill>
              <a:schemeClr val="tx1"/>
            </a:solidFill>
            <a:latin typeface="Aptos" panose="020B0004020202020204" pitchFamily="34" charset="0"/>
          </a:endParaRPr>
        </a:p>
      </dgm:t>
    </dgm:pt>
    <dgm:pt modelId="{2E029822-0129-43B0-90B7-BEFD66AD8A16}" type="parTrans" cxnId="{B9AC1AD9-7564-4DFD-936A-E92B64E0F10B}">
      <dgm:prSet/>
      <dgm:spPr/>
      <dgm:t>
        <a:bodyPr/>
        <a:lstStyle/>
        <a:p>
          <a:endParaRPr lang="en-IN"/>
        </a:p>
      </dgm:t>
    </dgm:pt>
    <dgm:pt modelId="{542DE9B1-4FCD-44B7-B4AC-BA675FC6F99D}" type="sibTrans" cxnId="{B9AC1AD9-7564-4DFD-936A-E92B64E0F10B}">
      <dgm:prSet/>
      <dgm:spPr/>
      <dgm:t>
        <a:bodyPr/>
        <a:lstStyle/>
        <a:p>
          <a:endParaRPr lang="en-IN"/>
        </a:p>
      </dgm:t>
    </dgm:pt>
    <dgm:pt modelId="{76DD552E-3491-4BAD-96A3-811E038EE9B3}">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Python, Pandas, Seaborn</a:t>
          </a:r>
          <a:endParaRPr lang="en-IN" dirty="0">
            <a:solidFill>
              <a:schemeClr val="tx1"/>
            </a:solidFill>
            <a:latin typeface="Aptos" panose="020B0004020202020204" pitchFamily="34" charset="0"/>
          </a:endParaRPr>
        </a:p>
      </dgm:t>
    </dgm:pt>
    <dgm:pt modelId="{4532F297-10AB-41B3-8273-D69A4231646F}" type="parTrans" cxnId="{C7BC5BE8-8A05-4DB8-AFDE-28ECA09DEA18}">
      <dgm:prSet/>
      <dgm:spPr/>
      <dgm:t>
        <a:bodyPr/>
        <a:lstStyle/>
        <a:p>
          <a:endParaRPr lang="en-IN"/>
        </a:p>
      </dgm:t>
    </dgm:pt>
    <dgm:pt modelId="{3274AF39-FCDF-4ABD-AF5E-1DC58E180245}" type="sibTrans" cxnId="{C7BC5BE8-8A05-4DB8-AFDE-28ECA09DEA18}">
      <dgm:prSet/>
      <dgm:spPr/>
      <dgm:t>
        <a:bodyPr/>
        <a:lstStyle/>
        <a:p>
          <a:endParaRPr lang="en-IN"/>
        </a:p>
      </dgm:t>
    </dgm:pt>
    <dgm:pt modelId="{75F61501-FF9F-4EDA-BC0D-C26DC98C87B1}">
      <dgm:prSet/>
      <dgm:spPr>
        <a:solidFill>
          <a:schemeClr val="bg1">
            <a:alpha val="30000"/>
          </a:schemeClr>
        </a:solidFill>
        <a:ln>
          <a:noFill/>
        </a:ln>
      </dgm:spPr>
      <dgm:t>
        <a:bodyPr/>
        <a:lstStyle/>
        <a:p>
          <a:r>
            <a:rPr lang="en-US" dirty="0">
              <a:solidFill>
                <a:schemeClr val="tx1"/>
              </a:solidFill>
              <a:latin typeface="Aptos" panose="020B0004020202020204" pitchFamily="34" charset="0"/>
            </a:rPr>
            <a:t>Tools Used : Microsoft Power BI</a:t>
          </a:r>
          <a:endParaRPr lang="en-IN" dirty="0">
            <a:solidFill>
              <a:schemeClr val="tx1"/>
            </a:solidFill>
            <a:latin typeface="Aptos" panose="020B0004020202020204" pitchFamily="34" charset="0"/>
          </a:endParaRPr>
        </a:p>
      </dgm:t>
    </dgm:pt>
    <dgm:pt modelId="{13D06DD9-918D-46BB-8ED8-E0FABB9A9B49}" type="parTrans" cxnId="{8B7917EC-4DF8-45EF-9EE4-08D9DC14B150}">
      <dgm:prSet/>
      <dgm:spPr/>
      <dgm:t>
        <a:bodyPr/>
        <a:lstStyle/>
        <a:p>
          <a:endParaRPr lang="en-IN"/>
        </a:p>
      </dgm:t>
    </dgm:pt>
    <dgm:pt modelId="{AA280E56-CD5E-407C-9EF2-7FE5473C9600}" type="sibTrans" cxnId="{8B7917EC-4DF8-45EF-9EE4-08D9DC14B150}">
      <dgm:prSet/>
      <dgm:spPr/>
      <dgm:t>
        <a:bodyPr/>
        <a:lstStyle/>
        <a:p>
          <a:endParaRPr lang="en-IN"/>
        </a:p>
      </dgm:t>
    </dgm:pt>
    <dgm:pt modelId="{EB4DD27E-BA29-4FB3-B91D-F19BD6CCA4F8}">
      <dgm:prSet phldrT="[Text]"/>
      <dgm:spPr>
        <a:solidFill>
          <a:schemeClr val="bg1">
            <a:alpha val="30000"/>
          </a:schemeClr>
        </a:solidFill>
        <a:ln>
          <a:noFill/>
        </a:ln>
      </dgm:spPr>
      <dgm:t>
        <a:bodyPr/>
        <a:lstStyle/>
        <a:p>
          <a:r>
            <a:rPr lang="en-US" dirty="0">
              <a:solidFill>
                <a:schemeClr val="tx1"/>
              </a:solidFill>
              <a:latin typeface="Aptos" panose="020B0004020202020204" pitchFamily="34" charset="0"/>
            </a:rPr>
            <a:t>KPIs : Amount, Quantity</a:t>
          </a:r>
          <a:endParaRPr lang="en-IN" dirty="0">
            <a:solidFill>
              <a:schemeClr val="tx1"/>
            </a:solidFill>
            <a:latin typeface="Aptos" panose="020B0004020202020204" pitchFamily="34" charset="0"/>
          </a:endParaRPr>
        </a:p>
      </dgm:t>
    </dgm:pt>
    <dgm:pt modelId="{706CE7FE-6824-4D1D-A625-9DC3F380F9A2}" type="parTrans" cxnId="{18D6B5FA-7940-4BD6-A694-0D734B2118C1}">
      <dgm:prSet/>
      <dgm:spPr/>
      <dgm:t>
        <a:bodyPr/>
        <a:lstStyle/>
        <a:p>
          <a:endParaRPr lang="en-IN"/>
        </a:p>
      </dgm:t>
    </dgm:pt>
    <dgm:pt modelId="{9AA7FDCE-9E7C-4787-9373-48FE52DC576F}" type="sibTrans" cxnId="{18D6B5FA-7940-4BD6-A694-0D734B2118C1}">
      <dgm:prSet/>
      <dgm:spPr/>
      <dgm:t>
        <a:bodyPr/>
        <a:lstStyle/>
        <a:p>
          <a:endParaRPr lang="en-IN"/>
        </a:p>
      </dgm:t>
    </dgm:pt>
    <dgm:pt modelId="{D682BF99-CDF3-4CB7-A9E7-90C7FEE37697}">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07469C48-2411-4AE5-8F9F-B9244E2E59D8}" type="parTrans" cxnId="{101A9F24-3E66-4B57-BF1F-3322E9B4B6E6}">
      <dgm:prSet/>
      <dgm:spPr/>
      <dgm:t>
        <a:bodyPr/>
        <a:lstStyle/>
        <a:p>
          <a:endParaRPr lang="en-IN"/>
        </a:p>
      </dgm:t>
    </dgm:pt>
    <dgm:pt modelId="{79C37434-13F1-4C2D-BC8C-68710A105677}" type="sibTrans" cxnId="{101A9F24-3E66-4B57-BF1F-3322E9B4B6E6}">
      <dgm:prSet/>
      <dgm:spPr/>
      <dgm:t>
        <a:bodyPr/>
        <a:lstStyle/>
        <a:p>
          <a:endParaRPr lang="en-IN"/>
        </a:p>
      </dgm:t>
    </dgm:pt>
    <dgm:pt modelId="{EFDA6BDE-DFED-4C79-96C8-BA242AC9FA55}">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24BF7A0-3B06-4978-ADC3-3567BDBF04C0}" type="parTrans" cxnId="{F089CB16-DE30-4099-935E-A05B8C015C96}">
      <dgm:prSet/>
      <dgm:spPr/>
      <dgm:t>
        <a:bodyPr/>
        <a:lstStyle/>
        <a:p>
          <a:endParaRPr lang="en-IN"/>
        </a:p>
      </dgm:t>
    </dgm:pt>
    <dgm:pt modelId="{F6D4E670-02DC-4231-BE94-F372FED16D80}" type="sibTrans" cxnId="{F089CB16-DE30-4099-935E-A05B8C015C96}">
      <dgm:prSet/>
      <dgm:spPr/>
      <dgm:t>
        <a:bodyPr/>
        <a:lstStyle/>
        <a:p>
          <a:endParaRPr lang="en-IN"/>
        </a:p>
      </dgm:t>
    </dgm:pt>
    <dgm:pt modelId="{675F0741-7736-464D-A3BB-D3947A2C6D40}">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F5744083-4739-4DCE-A7F9-949F63695DA2}" type="parTrans" cxnId="{88B6039D-80CD-49CF-8772-38B858E67E43}">
      <dgm:prSet/>
      <dgm:spPr/>
      <dgm:t>
        <a:bodyPr/>
        <a:lstStyle/>
        <a:p>
          <a:endParaRPr lang="en-IN"/>
        </a:p>
      </dgm:t>
    </dgm:pt>
    <dgm:pt modelId="{47B73EFB-08B6-4838-A381-C23807F1B6F0}" type="sibTrans" cxnId="{88B6039D-80CD-49CF-8772-38B858E67E43}">
      <dgm:prSet/>
      <dgm:spPr/>
      <dgm:t>
        <a:bodyPr/>
        <a:lstStyle/>
        <a:p>
          <a:endParaRPr lang="en-IN"/>
        </a:p>
      </dgm:t>
    </dgm:pt>
    <dgm:pt modelId="{50A00412-642B-4768-B4FD-DD10E96A7E52}">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EF924E1-7B5A-449A-B20D-1D55A46B2691}" type="parTrans" cxnId="{6DAEBC52-6929-4979-BA42-53303A3E3862}">
      <dgm:prSet/>
      <dgm:spPr/>
      <dgm:t>
        <a:bodyPr/>
        <a:lstStyle/>
        <a:p>
          <a:endParaRPr lang="en-IN"/>
        </a:p>
      </dgm:t>
    </dgm:pt>
    <dgm:pt modelId="{3C45C0ED-15EC-4077-9845-B1A02B86DE88}" type="sibTrans" cxnId="{6DAEBC52-6929-4979-BA42-53303A3E3862}">
      <dgm:prSet/>
      <dgm:spPr/>
      <dgm:t>
        <a:bodyPr/>
        <a:lstStyle/>
        <a:p>
          <a:endParaRPr lang="en-IN"/>
        </a:p>
      </dgm:t>
    </dgm:pt>
    <dgm:pt modelId="{63608E21-9BD7-4C6D-9BED-97316C8FBA8B}">
      <dgm:prSe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0A8FD6C6-0514-4A0C-8C9C-35E7095A0F06}" type="parTrans" cxnId="{71B515E0-CABD-4F3C-96BE-89F0A5BE9A46}">
      <dgm:prSet/>
      <dgm:spPr/>
      <dgm:t>
        <a:bodyPr/>
        <a:lstStyle/>
        <a:p>
          <a:endParaRPr lang="en-IN"/>
        </a:p>
      </dgm:t>
    </dgm:pt>
    <dgm:pt modelId="{B1C8382D-239D-46B5-9E68-BD600C1BCE2A}" type="sibTrans" cxnId="{71B515E0-CABD-4F3C-96BE-89F0A5BE9A46}">
      <dgm:prSet/>
      <dgm:spPr/>
      <dgm:t>
        <a:bodyPr/>
        <a:lstStyle/>
        <a:p>
          <a:endParaRPr lang="en-IN"/>
        </a:p>
      </dgm:t>
    </dgm:pt>
    <dgm:pt modelId="{2B38EF02-2753-4A6F-9E53-9D074F7CEE4C}">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80DB2EFC-BECF-439D-999A-643940449178}" type="parTrans" cxnId="{77F13AC0-3A2D-497E-AF3F-9245B5CF7075}">
      <dgm:prSet/>
      <dgm:spPr/>
      <dgm:t>
        <a:bodyPr/>
        <a:lstStyle/>
        <a:p>
          <a:endParaRPr lang="en-IN"/>
        </a:p>
      </dgm:t>
    </dgm:pt>
    <dgm:pt modelId="{13E9C7F3-83E7-4B94-91B3-60170E8F1D7A}" type="sibTrans" cxnId="{77F13AC0-3A2D-497E-AF3F-9245B5CF7075}">
      <dgm:prSet/>
      <dgm:spPr/>
      <dgm:t>
        <a:bodyPr/>
        <a:lstStyle/>
        <a:p>
          <a:endParaRPr lang="en-IN"/>
        </a:p>
      </dgm:t>
    </dgm:pt>
    <dgm:pt modelId="{C07FA324-5B11-451F-9D49-8393EF7262FD}">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858FC319-3663-4E9F-9D9E-3AB34EF4C3E5}" type="parTrans" cxnId="{4A5B455F-BA65-4416-8B79-8CCEABBC3661}">
      <dgm:prSet/>
      <dgm:spPr/>
      <dgm:t>
        <a:bodyPr/>
        <a:lstStyle/>
        <a:p>
          <a:endParaRPr lang="en-IN"/>
        </a:p>
      </dgm:t>
    </dgm:pt>
    <dgm:pt modelId="{2602B0C9-D365-4437-AFA0-935BBB0B4EC1}" type="sibTrans" cxnId="{4A5B455F-BA65-4416-8B79-8CCEABBC3661}">
      <dgm:prSet/>
      <dgm:spPr/>
      <dgm:t>
        <a:bodyPr/>
        <a:lstStyle/>
        <a:p>
          <a:endParaRPr lang="en-IN"/>
        </a:p>
      </dgm:t>
    </dgm:pt>
    <dgm:pt modelId="{CE869000-0DBD-492F-A9E2-2486AB64C4B4}">
      <dgm:prSet phldrT="[Tex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D18C9BE0-C389-42E5-BBC3-0C38C47805F4}" type="parTrans" cxnId="{A21BD0E9-227E-4AE2-B9BF-DCEEDB6DB476}">
      <dgm:prSet/>
      <dgm:spPr/>
      <dgm:t>
        <a:bodyPr/>
        <a:lstStyle/>
        <a:p>
          <a:endParaRPr lang="en-IN"/>
        </a:p>
      </dgm:t>
    </dgm:pt>
    <dgm:pt modelId="{9848D43F-CC4A-4B79-A651-43A28880885A}" type="sibTrans" cxnId="{A21BD0E9-227E-4AE2-B9BF-DCEEDB6DB476}">
      <dgm:prSet/>
      <dgm:spPr/>
      <dgm:t>
        <a:bodyPr/>
        <a:lstStyle/>
        <a:p>
          <a:endParaRPr lang="en-IN"/>
        </a:p>
      </dgm:t>
    </dgm:pt>
    <dgm:pt modelId="{90D3BCF0-040B-4EC4-AA62-6A9A581829AA}">
      <dgm:prSet/>
      <dgm:spPr>
        <a:solidFill>
          <a:schemeClr val="bg1">
            <a:alpha val="30000"/>
          </a:schemeClr>
        </a:solidFill>
        <a:ln>
          <a:noFill/>
        </a:ln>
      </dgm:spPr>
      <dgm:t>
        <a:bodyPr/>
        <a:lstStyle/>
        <a:p>
          <a:endParaRPr lang="en-IN" dirty="0">
            <a:solidFill>
              <a:schemeClr val="tx1"/>
            </a:solidFill>
            <a:latin typeface="Aptos" panose="020B0004020202020204" pitchFamily="34" charset="0"/>
          </a:endParaRPr>
        </a:p>
      </dgm:t>
    </dgm:pt>
    <dgm:pt modelId="{4D63CEBB-F68B-49BA-B06E-BF6AA25E319F}" type="parTrans" cxnId="{3F3F89A7-5E29-4559-BF44-56E4DBA55D60}">
      <dgm:prSet/>
      <dgm:spPr/>
      <dgm:t>
        <a:bodyPr/>
        <a:lstStyle/>
        <a:p>
          <a:endParaRPr lang="en-IN"/>
        </a:p>
      </dgm:t>
    </dgm:pt>
    <dgm:pt modelId="{4CD42629-2C81-40E2-887C-8AC749B8D9BC}" type="sibTrans" cxnId="{3F3F89A7-5E29-4559-BF44-56E4DBA55D60}">
      <dgm:prSet/>
      <dgm:spPr/>
      <dgm:t>
        <a:bodyPr/>
        <a:lstStyle/>
        <a:p>
          <a:endParaRPr lang="en-IN"/>
        </a:p>
      </dgm:t>
    </dgm:pt>
    <dgm:pt modelId="{F06ACC09-FC2B-4856-B150-427C5D3D594E}" type="pres">
      <dgm:prSet presAssocID="{E07D45CC-1AA2-4CCB-BAE2-AEE55A5C4AA9}" presName="linearFlow" presStyleCnt="0">
        <dgm:presLayoutVars>
          <dgm:dir/>
          <dgm:animLvl val="lvl"/>
          <dgm:resizeHandles val="exact"/>
        </dgm:presLayoutVars>
      </dgm:prSet>
      <dgm:spPr/>
    </dgm:pt>
    <dgm:pt modelId="{428255E5-3AEB-41B3-B81F-FC872EDD8783}" type="pres">
      <dgm:prSet presAssocID="{46AAB6C3-9381-4B78-B6D3-42BA7A7C5E7D}" presName="composite" presStyleCnt="0"/>
      <dgm:spPr/>
    </dgm:pt>
    <dgm:pt modelId="{B660616E-527C-4407-B430-5E9E5AD5AE7C}" type="pres">
      <dgm:prSet presAssocID="{46AAB6C3-9381-4B78-B6D3-42BA7A7C5E7D}" presName="parTx" presStyleLbl="node1" presStyleIdx="0" presStyleCnt="4">
        <dgm:presLayoutVars>
          <dgm:chMax val="0"/>
          <dgm:chPref val="0"/>
          <dgm:bulletEnabled val="1"/>
        </dgm:presLayoutVars>
      </dgm:prSet>
      <dgm:spPr/>
    </dgm:pt>
    <dgm:pt modelId="{52EFEC3C-C569-48A0-A796-A0BEE46165F9}" type="pres">
      <dgm:prSet presAssocID="{46AAB6C3-9381-4B78-B6D3-42BA7A7C5E7D}" presName="parSh" presStyleLbl="node1" presStyleIdx="0" presStyleCnt="4"/>
      <dgm:spPr/>
    </dgm:pt>
    <dgm:pt modelId="{2639BB8A-0B13-4CDE-9D0E-9B8464FE4623}" type="pres">
      <dgm:prSet presAssocID="{46AAB6C3-9381-4B78-B6D3-42BA7A7C5E7D}" presName="desTx" presStyleLbl="fgAcc1" presStyleIdx="0" presStyleCnt="4" custScaleX="166162" custScaleY="102609" custLinFactNeighborX="-688" custLinFactNeighborY="5494">
        <dgm:presLayoutVars>
          <dgm:bulletEnabled val="1"/>
        </dgm:presLayoutVars>
      </dgm:prSet>
      <dgm:spPr/>
    </dgm:pt>
    <dgm:pt modelId="{7D2BF529-C1BA-46FC-AC0A-B2908E9CEE39}" type="pres">
      <dgm:prSet presAssocID="{6705086C-4DC0-454F-BD54-2EC0AFADEC08}" presName="sibTrans" presStyleLbl="sibTrans2D1" presStyleIdx="0" presStyleCnt="3"/>
      <dgm:spPr/>
    </dgm:pt>
    <dgm:pt modelId="{2A425D2F-C8B3-4E0E-B64F-0D0DB047D47F}" type="pres">
      <dgm:prSet presAssocID="{6705086C-4DC0-454F-BD54-2EC0AFADEC08}" presName="connTx" presStyleLbl="sibTrans2D1" presStyleIdx="0" presStyleCnt="3"/>
      <dgm:spPr/>
    </dgm:pt>
    <dgm:pt modelId="{84C730BD-0B8C-4EF4-AA2D-E282F6FE27BD}" type="pres">
      <dgm:prSet presAssocID="{72E6F650-0D18-4107-913E-029A6F73CE48}" presName="composite" presStyleCnt="0"/>
      <dgm:spPr/>
    </dgm:pt>
    <dgm:pt modelId="{03D60CE1-67C3-4DDA-AEB3-9430AD0AF23B}" type="pres">
      <dgm:prSet presAssocID="{72E6F650-0D18-4107-913E-029A6F73CE48}" presName="parTx" presStyleLbl="node1" presStyleIdx="0" presStyleCnt="4">
        <dgm:presLayoutVars>
          <dgm:chMax val="0"/>
          <dgm:chPref val="0"/>
          <dgm:bulletEnabled val="1"/>
        </dgm:presLayoutVars>
      </dgm:prSet>
      <dgm:spPr/>
    </dgm:pt>
    <dgm:pt modelId="{B7622993-0CD5-4DBE-9F9E-0C8EE9898046}" type="pres">
      <dgm:prSet presAssocID="{72E6F650-0D18-4107-913E-029A6F73CE48}" presName="parSh" presStyleLbl="node1" presStyleIdx="1" presStyleCnt="4"/>
      <dgm:spPr/>
    </dgm:pt>
    <dgm:pt modelId="{44A28126-739B-4619-B2C6-316783912B10}" type="pres">
      <dgm:prSet presAssocID="{72E6F650-0D18-4107-913E-029A6F73CE48}" presName="desTx" presStyleLbl="fgAcc1" presStyleIdx="1" presStyleCnt="4" custScaleX="161520" custScaleY="103392" custLinFactNeighborX="-5501" custLinFactNeighborY="4768">
        <dgm:presLayoutVars>
          <dgm:bulletEnabled val="1"/>
        </dgm:presLayoutVars>
      </dgm:prSet>
      <dgm:spPr/>
    </dgm:pt>
    <dgm:pt modelId="{FBCE48FA-4137-40DF-BF39-CA544E2DAE70}" type="pres">
      <dgm:prSet presAssocID="{3DCC2ABD-807F-4B80-824F-46DF8BD1108E}" presName="sibTrans" presStyleLbl="sibTrans2D1" presStyleIdx="1" presStyleCnt="3"/>
      <dgm:spPr/>
    </dgm:pt>
    <dgm:pt modelId="{D01BC2EA-3A18-41C8-A9AB-0F3EFCF1B13F}" type="pres">
      <dgm:prSet presAssocID="{3DCC2ABD-807F-4B80-824F-46DF8BD1108E}" presName="connTx" presStyleLbl="sibTrans2D1" presStyleIdx="1" presStyleCnt="3"/>
      <dgm:spPr/>
    </dgm:pt>
    <dgm:pt modelId="{924993EF-342A-4E45-9A41-44DCEBA4B2FC}" type="pres">
      <dgm:prSet presAssocID="{B929005E-F43F-4948-8C32-03B1BDED29D3}" presName="composite" presStyleCnt="0"/>
      <dgm:spPr/>
    </dgm:pt>
    <dgm:pt modelId="{2CA8FB46-53DD-42D6-ACC5-AC2A7BC5265C}" type="pres">
      <dgm:prSet presAssocID="{B929005E-F43F-4948-8C32-03B1BDED29D3}" presName="parTx" presStyleLbl="node1" presStyleIdx="1" presStyleCnt="4">
        <dgm:presLayoutVars>
          <dgm:chMax val="0"/>
          <dgm:chPref val="0"/>
          <dgm:bulletEnabled val="1"/>
        </dgm:presLayoutVars>
      </dgm:prSet>
      <dgm:spPr/>
    </dgm:pt>
    <dgm:pt modelId="{3E959BE6-1261-47A4-B417-2E9458522D7A}" type="pres">
      <dgm:prSet presAssocID="{B929005E-F43F-4948-8C32-03B1BDED29D3}" presName="parSh" presStyleLbl="node1" presStyleIdx="2" presStyleCnt="4"/>
      <dgm:spPr/>
    </dgm:pt>
    <dgm:pt modelId="{DE19ACDC-258C-488C-9C44-F96BC3AFB135}" type="pres">
      <dgm:prSet presAssocID="{B929005E-F43F-4948-8C32-03B1BDED29D3}" presName="desTx" presStyleLbl="fgAcc1" presStyleIdx="2" presStyleCnt="4" custScaleX="148310" custScaleY="102623" custLinFactNeighborX="-7254" custLinFactNeighborY="2392">
        <dgm:presLayoutVars>
          <dgm:bulletEnabled val="1"/>
        </dgm:presLayoutVars>
      </dgm:prSet>
      <dgm:spPr/>
    </dgm:pt>
    <dgm:pt modelId="{86AE50CC-1135-4166-B763-1459EAFA71E0}" type="pres">
      <dgm:prSet presAssocID="{EE27E2D6-15FA-4055-B272-C9F58F816B43}" presName="sibTrans" presStyleLbl="sibTrans2D1" presStyleIdx="2" presStyleCnt="3"/>
      <dgm:spPr/>
    </dgm:pt>
    <dgm:pt modelId="{9ED5BADB-5ACA-4EBD-AAE5-F25CDBA8C7C3}" type="pres">
      <dgm:prSet presAssocID="{EE27E2D6-15FA-4055-B272-C9F58F816B43}" presName="connTx" presStyleLbl="sibTrans2D1" presStyleIdx="2" presStyleCnt="3"/>
      <dgm:spPr/>
    </dgm:pt>
    <dgm:pt modelId="{E746F3BF-D56F-4E3B-B3A2-F1A32A7BF9B0}" type="pres">
      <dgm:prSet presAssocID="{27D0FDB8-B934-4E05-85FD-FFA364757C3B}" presName="composite" presStyleCnt="0"/>
      <dgm:spPr/>
    </dgm:pt>
    <dgm:pt modelId="{D0C6801F-D4A2-4F59-8F09-A8B389172FFB}" type="pres">
      <dgm:prSet presAssocID="{27D0FDB8-B934-4E05-85FD-FFA364757C3B}" presName="parTx" presStyleLbl="node1" presStyleIdx="2" presStyleCnt="4">
        <dgm:presLayoutVars>
          <dgm:chMax val="0"/>
          <dgm:chPref val="0"/>
          <dgm:bulletEnabled val="1"/>
        </dgm:presLayoutVars>
      </dgm:prSet>
      <dgm:spPr/>
    </dgm:pt>
    <dgm:pt modelId="{832D6D7C-7B3A-42D5-B3FB-7EFF29850627}" type="pres">
      <dgm:prSet presAssocID="{27D0FDB8-B934-4E05-85FD-FFA364757C3B}" presName="parSh" presStyleLbl="node1" presStyleIdx="3" presStyleCnt="4"/>
      <dgm:spPr/>
    </dgm:pt>
    <dgm:pt modelId="{69AAE82B-0634-423C-8203-795C9C470025}" type="pres">
      <dgm:prSet presAssocID="{27D0FDB8-B934-4E05-85FD-FFA364757C3B}" presName="desTx" presStyleLbl="fgAcc1" presStyleIdx="3" presStyleCnt="4" custScaleX="168364">
        <dgm:presLayoutVars>
          <dgm:bulletEnabled val="1"/>
        </dgm:presLayoutVars>
      </dgm:prSet>
      <dgm:spPr/>
    </dgm:pt>
  </dgm:ptLst>
  <dgm:cxnLst>
    <dgm:cxn modelId="{6D9F5809-09F3-41AC-954A-AB8A3B722FC4}" type="presOf" srcId="{DDF55605-7ED8-40B6-A6AE-F346B57B18C2}" destId="{DE19ACDC-258C-488C-9C44-F96BC3AFB135}" srcOrd="0" destOrd="1" presId="urn:microsoft.com/office/officeart/2005/8/layout/process3"/>
    <dgm:cxn modelId="{27032C0F-651F-4E2B-A9A2-2B744884E010}" type="presOf" srcId="{338355E6-4B9A-48D5-8174-F06B50C860D6}" destId="{2639BB8A-0B13-4CDE-9D0E-9B8464FE4623}" srcOrd="0" destOrd="1" presId="urn:microsoft.com/office/officeart/2005/8/layout/process3"/>
    <dgm:cxn modelId="{E253FF0F-8BA8-489B-B659-E72EBBFFDF33}" srcId="{E07D45CC-1AA2-4CCB-BAE2-AEE55A5C4AA9}" destId="{46AAB6C3-9381-4B78-B6D3-42BA7A7C5E7D}" srcOrd="0" destOrd="0" parTransId="{70A22238-0E5B-4F70-BD16-B467729568E0}" sibTransId="{6705086C-4DC0-454F-BD54-2EC0AFADEC08}"/>
    <dgm:cxn modelId="{05171D11-8AEE-4484-AE65-43F3DDBC4FD1}" type="presOf" srcId="{675F0741-7736-464D-A3BB-D3947A2C6D40}" destId="{DE19ACDC-258C-488C-9C44-F96BC3AFB135}" srcOrd="0" destOrd="2" presId="urn:microsoft.com/office/officeart/2005/8/layout/process3"/>
    <dgm:cxn modelId="{398B4616-704F-42C5-B91E-4C197AA49428}" type="presOf" srcId="{50A00412-642B-4768-B4FD-DD10E96A7E52}" destId="{DE19ACDC-258C-488C-9C44-F96BC3AFB135}" srcOrd="0" destOrd="4" presId="urn:microsoft.com/office/officeart/2005/8/layout/process3"/>
    <dgm:cxn modelId="{F089CB16-DE30-4099-935E-A05B8C015C96}" srcId="{72E6F650-0D18-4107-913E-029A6F73CE48}" destId="{EFDA6BDE-DFED-4C79-96C8-BA242AC9FA55}" srcOrd="2" destOrd="0" parTransId="{D24BF7A0-3B06-4978-ADC3-3567BDBF04C0}" sibTransId="{F6D4E670-02DC-4231-BE94-F372FED16D80}"/>
    <dgm:cxn modelId="{585E5424-F7F5-4182-B1E2-4C3C7D4BA80B}" type="presOf" srcId="{E07D45CC-1AA2-4CCB-BAE2-AEE55A5C4AA9}" destId="{F06ACC09-FC2B-4856-B150-427C5D3D594E}" srcOrd="0" destOrd="0" presId="urn:microsoft.com/office/officeart/2005/8/layout/process3"/>
    <dgm:cxn modelId="{EAA99624-30E6-425D-86EE-EE5693786E96}" srcId="{72E6F650-0D18-4107-913E-029A6F73CE48}" destId="{CE4D850F-D4B6-4CD6-BAE1-6D253F8D6A04}" srcOrd="1" destOrd="0" parTransId="{4A6341E0-0B37-4A45-B325-7F406595E4D5}" sibTransId="{D810EEBD-ADF7-4B35-90F7-E7F46AB02D89}"/>
    <dgm:cxn modelId="{101A9F24-3E66-4B57-BF1F-3322E9B4B6E6}" srcId="{46AAB6C3-9381-4B78-B6D3-42BA7A7C5E7D}" destId="{D682BF99-CDF3-4CB7-A9E7-90C7FEE37697}" srcOrd="2" destOrd="0" parTransId="{07469C48-2411-4AE5-8F9F-B9244E2E59D8}" sibTransId="{79C37434-13F1-4C2D-BC8C-68710A105677}"/>
    <dgm:cxn modelId="{FC9D7D29-0352-431D-B043-C6583B83F943}" srcId="{E07D45CC-1AA2-4CCB-BAE2-AEE55A5C4AA9}" destId="{72E6F650-0D18-4107-913E-029A6F73CE48}" srcOrd="1" destOrd="0" parTransId="{5E9AD166-3C12-4AC0-8829-7589B200FE22}" sibTransId="{3DCC2ABD-807F-4B80-824F-46DF8BD1108E}"/>
    <dgm:cxn modelId="{B24C1130-C380-4F5F-876C-E9D813A891F8}" type="presOf" srcId="{CE869000-0DBD-492F-A9E2-2486AB64C4B4}" destId="{DE19ACDC-258C-488C-9C44-F96BC3AFB135}" srcOrd="0" destOrd="0" presId="urn:microsoft.com/office/officeart/2005/8/layout/process3"/>
    <dgm:cxn modelId="{C7D0AA37-19B2-4422-BC59-A24CAE39778E}" type="presOf" srcId="{90D3BCF0-040B-4EC4-AA62-6A9A581829AA}" destId="{69AAE82B-0634-423C-8203-795C9C470025}" srcOrd="0" destOrd="0" presId="urn:microsoft.com/office/officeart/2005/8/layout/process3"/>
    <dgm:cxn modelId="{7E71B637-2029-4766-B233-328A3345F950}" srcId="{E07D45CC-1AA2-4CCB-BAE2-AEE55A5C4AA9}" destId="{B929005E-F43F-4948-8C32-03B1BDED29D3}" srcOrd="2" destOrd="0" parTransId="{544B6B16-AFDB-4A90-A47E-13AF03DF8680}" sibTransId="{EE27E2D6-15FA-4055-B272-C9F58F816B43}"/>
    <dgm:cxn modelId="{E4DC9D3A-EAE7-43EE-AE3B-7B13B8E95E52}" type="presOf" srcId="{15C744DC-79FD-424E-A8E2-FCEFFD792EA6}" destId="{DE19ACDC-258C-488C-9C44-F96BC3AFB135}" srcOrd="0" destOrd="3" presId="urn:microsoft.com/office/officeart/2005/8/layout/process3"/>
    <dgm:cxn modelId="{23E5AE5D-DC63-4C6E-9241-5CD96443CE49}" srcId="{72E6F650-0D18-4107-913E-029A6F73CE48}" destId="{09B022EB-65FE-42E4-A563-5FBDFA25E7ED}" srcOrd="3" destOrd="0" parTransId="{AADCADC5-C765-4F8B-B765-EBD3EFE71A48}" sibTransId="{AEEEFAB6-E035-409E-A437-08DF087AA70C}"/>
    <dgm:cxn modelId="{4A5B455F-BA65-4416-8B79-8CCEABBC3661}" srcId="{72E6F650-0D18-4107-913E-029A6F73CE48}" destId="{C07FA324-5B11-451F-9D49-8393EF7262FD}" srcOrd="0" destOrd="0" parTransId="{858FC319-3663-4E9F-9D9E-3AB34EF4C3E5}" sibTransId="{2602B0C9-D365-4437-AFA0-935BBB0B4EC1}"/>
    <dgm:cxn modelId="{6F278341-2E90-4AA2-BB29-7B1635B805C1}" srcId="{46AAB6C3-9381-4B78-B6D3-42BA7A7C5E7D}" destId="{338355E6-4B9A-48D5-8174-F06B50C860D6}" srcOrd="1" destOrd="0" parTransId="{A60A8917-C48F-44BF-B2C9-D8071F4D1DC1}" sibTransId="{52B1F3B8-2AF3-40C5-A566-8B8DC9B5000A}"/>
    <dgm:cxn modelId="{22727E6C-3C81-4AAB-9D7B-D87421A0EF2C}" type="presOf" srcId="{A11C60AC-54D9-497B-80C0-8FFB4B52046C}" destId="{69AAE82B-0634-423C-8203-795C9C470025}" srcOrd="0" destOrd="1" presId="urn:microsoft.com/office/officeart/2005/8/layout/process3"/>
    <dgm:cxn modelId="{19A5164D-54D0-4517-B17E-6C88DB9B1ED6}" type="presOf" srcId="{EB4DD27E-BA29-4FB3-B91D-F19BD6CCA4F8}" destId="{2639BB8A-0B13-4CDE-9D0E-9B8464FE4623}" srcOrd="0" destOrd="3" presId="urn:microsoft.com/office/officeart/2005/8/layout/process3"/>
    <dgm:cxn modelId="{B37CAB4E-C5EF-4F6D-BA8B-381EDDEA3F79}" type="presOf" srcId="{63608E21-9BD7-4C6D-9BED-97316C8FBA8B}" destId="{69AAE82B-0634-423C-8203-795C9C470025}" srcOrd="0" destOrd="2" presId="urn:microsoft.com/office/officeart/2005/8/layout/process3"/>
    <dgm:cxn modelId="{714FD96E-82A8-40E4-A1B3-BFDF03D2BFD0}" srcId="{B929005E-F43F-4948-8C32-03B1BDED29D3}" destId="{DDF55605-7ED8-40B6-A6AE-F346B57B18C2}" srcOrd="1" destOrd="0" parTransId="{D91C1DBD-851C-452D-B226-8E8A9FA3543F}" sibTransId="{AAF46026-6F72-460A-9AEC-0407DAE472E1}"/>
    <dgm:cxn modelId="{62BD5D4F-E437-423B-83B9-FB91C84ED60D}" type="presOf" srcId="{46AAB6C3-9381-4B78-B6D3-42BA7A7C5E7D}" destId="{52EFEC3C-C569-48A0-A796-A0BEE46165F9}" srcOrd="1" destOrd="0" presId="urn:microsoft.com/office/officeart/2005/8/layout/process3"/>
    <dgm:cxn modelId="{8D10B74F-A2E6-4114-AE1B-80387758ECE4}" type="presOf" srcId="{27D0FDB8-B934-4E05-85FD-FFA364757C3B}" destId="{D0C6801F-D4A2-4F59-8F09-A8B389172FFB}" srcOrd="0" destOrd="0" presId="urn:microsoft.com/office/officeart/2005/8/layout/process3"/>
    <dgm:cxn modelId="{6DAEBC52-6929-4979-BA42-53303A3E3862}" srcId="{B929005E-F43F-4948-8C32-03B1BDED29D3}" destId="{50A00412-642B-4768-B4FD-DD10E96A7E52}" srcOrd="4" destOrd="0" parTransId="{DEF924E1-7B5A-449A-B20D-1D55A46B2691}" sibTransId="{3C45C0ED-15EC-4077-9845-B1A02B86DE88}"/>
    <dgm:cxn modelId="{827E7E55-A997-48A6-938A-2AF4E73444B1}" srcId="{E07D45CC-1AA2-4CCB-BAE2-AEE55A5C4AA9}" destId="{27D0FDB8-B934-4E05-85FD-FFA364757C3B}" srcOrd="3" destOrd="0" parTransId="{92B6BB79-3DCF-4F33-9331-733B2A0F7ED8}" sibTransId="{55495D42-C303-4887-9387-E2B9FE78EFBE}"/>
    <dgm:cxn modelId="{203B6A56-C5C8-4DE2-BC19-568D397E5AE3}" type="presOf" srcId="{72E6F650-0D18-4107-913E-029A6F73CE48}" destId="{03D60CE1-67C3-4DDA-AEB3-9430AD0AF23B}" srcOrd="0" destOrd="0" presId="urn:microsoft.com/office/officeart/2005/8/layout/process3"/>
    <dgm:cxn modelId="{56506A58-D885-4B39-9F96-F3BFC66E7D1D}" type="presOf" srcId="{B929005E-F43F-4948-8C32-03B1BDED29D3}" destId="{2CA8FB46-53DD-42D6-ACC5-AC2A7BC5265C}" srcOrd="0" destOrd="0" presId="urn:microsoft.com/office/officeart/2005/8/layout/process3"/>
    <dgm:cxn modelId="{CC169959-4DB4-49ED-BDEA-DA74E33945AE}" type="presOf" srcId="{6705086C-4DC0-454F-BD54-2EC0AFADEC08}" destId="{2A425D2F-C8B3-4E0E-B64F-0D0DB047D47F}" srcOrd="1" destOrd="0" presId="urn:microsoft.com/office/officeart/2005/8/layout/process3"/>
    <dgm:cxn modelId="{022ABA7F-E397-4E80-8A54-E27B4BC30F97}" type="presOf" srcId="{CE4D850F-D4B6-4CD6-BAE1-6D253F8D6A04}" destId="{44A28126-739B-4619-B2C6-316783912B10}" srcOrd="0" destOrd="1" presId="urn:microsoft.com/office/officeart/2005/8/layout/process3"/>
    <dgm:cxn modelId="{F169E78C-8D7D-46C4-BC38-FD726516F57F}" type="presOf" srcId="{D682BF99-CDF3-4CB7-A9E7-90C7FEE37697}" destId="{2639BB8A-0B13-4CDE-9D0E-9B8464FE4623}" srcOrd="0" destOrd="2" presId="urn:microsoft.com/office/officeart/2005/8/layout/process3"/>
    <dgm:cxn modelId="{601A1E9A-79E0-4C2E-B4AD-3743DC1FD158}" type="presOf" srcId="{3DCC2ABD-807F-4B80-824F-46DF8BD1108E}" destId="{FBCE48FA-4137-40DF-BF39-CA544E2DAE70}" srcOrd="0" destOrd="0" presId="urn:microsoft.com/office/officeart/2005/8/layout/process3"/>
    <dgm:cxn modelId="{F989809C-BBA9-4763-A15C-20B6A32F98BD}" type="presOf" srcId="{3DCC2ABD-807F-4B80-824F-46DF8BD1108E}" destId="{D01BC2EA-3A18-41C8-A9AB-0F3EFCF1B13F}" srcOrd="1" destOrd="0" presId="urn:microsoft.com/office/officeart/2005/8/layout/process3"/>
    <dgm:cxn modelId="{88B6039D-80CD-49CF-8772-38B858E67E43}" srcId="{B929005E-F43F-4948-8C32-03B1BDED29D3}" destId="{675F0741-7736-464D-A3BB-D3947A2C6D40}" srcOrd="2" destOrd="0" parTransId="{F5744083-4739-4DCE-A7F9-949F63695DA2}" sibTransId="{47B73EFB-08B6-4838-A381-C23807F1B6F0}"/>
    <dgm:cxn modelId="{3F3F89A7-5E29-4559-BF44-56E4DBA55D60}" srcId="{27D0FDB8-B934-4E05-85FD-FFA364757C3B}" destId="{90D3BCF0-040B-4EC4-AA62-6A9A581829AA}" srcOrd="0" destOrd="0" parTransId="{4D63CEBB-F68B-49BA-B06E-BF6AA25E319F}" sibTransId="{4CD42629-2C81-40E2-887C-8AC749B8D9BC}"/>
    <dgm:cxn modelId="{D74A84AA-C83B-4630-ACBB-80CC38C5DFD7}" type="presOf" srcId="{76DD552E-3491-4BAD-96A3-811E038EE9B3}" destId="{DE19ACDC-258C-488C-9C44-F96BC3AFB135}" srcOrd="0" destOrd="5" presId="urn:microsoft.com/office/officeart/2005/8/layout/process3"/>
    <dgm:cxn modelId="{F9A2D2B8-F1B1-4008-8706-30636417F9B5}" type="presOf" srcId="{72E6F650-0D18-4107-913E-029A6F73CE48}" destId="{B7622993-0CD5-4DBE-9F9E-0C8EE9898046}" srcOrd="1" destOrd="0" presId="urn:microsoft.com/office/officeart/2005/8/layout/process3"/>
    <dgm:cxn modelId="{3BDD1EBE-2448-486E-9B94-FB91A13ABBB9}" type="presOf" srcId="{09B022EB-65FE-42E4-A563-5FBDFA25E7ED}" destId="{44A28126-739B-4619-B2C6-316783912B10}" srcOrd="0" destOrd="3" presId="urn:microsoft.com/office/officeart/2005/8/layout/process3"/>
    <dgm:cxn modelId="{BEF622BF-BB27-495C-ABF1-A236D4999BCE}" type="presOf" srcId="{EE27E2D6-15FA-4055-B272-C9F58F816B43}" destId="{86AE50CC-1135-4166-B763-1459EAFA71E0}" srcOrd="0" destOrd="0" presId="urn:microsoft.com/office/officeart/2005/8/layout/process3"/>
    <dgm:cxn modelId="{77F13AC0-3A2D-497E-AF3F-9245B5CF7075}" srcId="{46AAB6C3-9381-4B78-B6D3-42BA7A7C5E7D}" destId="{2B38EF02-2753-4A6F-9E53-9D074F7CEE4C}" srcOrd="0" destOrd="0" parTransId="{80DB2EFC-BECF-439D-999A-643940449178}" sibTransId="{13E9C7F3-83E7-4B94-91B3-60170E8F1D7A}"/>
    <dgm:cxn modelId="{AF1E08C2-37F4-4611-8959-23F56D64BFC4}" type="presOf" srcId="{46AAB6C3-9381-4B78-B6D3-42BA7A7C5E7D}" destId="{B660616E-527C-4407-B430-5E9E5AD5AE7C}" srcOrd="0" destOrd="0" presId="urn:microsoft.com/office/officeart/2005/8/layout/process3"/>
    <dgm:cxn modelId="{978FEBC9-90AA-427F-B03C-FBE58E822DCF}" type="presOf" srcId="{27D0FDB8-B934-4E05-85FD-FFA364757C3B}" destId="{832D6D7C-7B3A-42D5-B3FB-7EFF29850627}" srcOrd="1" destOrd="0" presId="urn:microsoft.com/office/officeart/2005/8/layout/process3"/>
    <dgm:cxn modelId="{F733DFCF-7847-46A3-AEC9-6967E1A1DF68}" type="presOf" srcId="{B929005E-F43F-4948-8C32-03B1BDED29D3}" destId="{3E959BE6-1261-47A4-B417-2E9458522D7A}" srcOrd="1" destOrd="0" presId="urn:microsoft.com/office/officeart/2005/8/layout/process3"/>
    <dgm:cxn modelId="{E3C9D8D6-EF45-4243-9D46-D2F3FB4E34BB}" srcId="{27D0FDB8-B934-4E05-85FD-FFA364757C3B}" destId="{A11C60AC-54D9-497B-80C0-8FFB4B52046C}" srcOrd="1" destOrd="0" parTransId="{5426D9F6-5C84-47BE-B150-98B6E427AD3A}" sibTransId="{317223E5-7279-49D8-95FC-62786E59F517}"/>
    <dgm:cxn modelId="{B9AC1AD9-7564-4DFD-936A-E92B64E0F10B}" srcId="{B929005E-F43F-4948-8C32-03B1BDED29D3}" destId="{15C744DC-79FD-424E-A8E2-FCEFFD792EA6}" srcOrd="3" destOrd="0" parTransId="{2E029822-0129-43B0-90B7-BEFD66AD8A16}" sibTransId="{542DE9B1-4FCD-44B7-B4AC-BA675FC6F99D}"/>
    <dgm:cxn modelId="{E6D4C4DD-17FF-44F7-8106-294AB76C0D15}" type="presOf" srcId="{6705086C-4DC0-454F-BD54-2EC0AFADEC08}" destId="{7D2BF529-C1BA-46FC-AC0A-B2908E9CEE39}" srcOrd="0" destOrd="0" presId="urn:microsoft.com/office/officeart/2005/8/layout/process3"/>
    <dgm:cxn modelId="{71B515E0-CABD-4F3C-96BE-89F0A5BE9A46}" srcId="{27D0FDB8-B934-4E05-85FD-FFA364757C3B}" destId="{63608E21-9BD7-4C6D-9BED-97316C8FBA8B}" srcOrd="2" destOrd="0" parTransId="{0A8FD6C6-0514-4A0C-8C9C-35E7095A0F06}" sibTransId="{B1C8382D-239D-46B5-9E68-BD600C1BCE2A}"/>
    <dgm:cxn modelId="{F6C5CBE0-1283-4D22-BB85-532F726E3B4C}" type="presOf" srcId="{2B38EF02-2753-4A6F-9E53-9D074F7CEE4C}" destId="{2639BB8A-0B13-4CDE-9D0E-9B8464FE4623}" srcOrd="0" destOrd="0" presId="urn:microsoft.com/office/officeart/2005/8/layout/process3"/>
    <dgm:cxn modelId="{C7BC5BE8-8A05-4DB8-AFDE-28ECA09DEA18}" srcId="{B929005E-F43F-4948-8C32-03B1BDED29D3}" destId="{76DD552E-3491-4BAD-96A3-811E038EE9B3}" srcOrd="5" destOrd="0" parTransId="{4532F297-10AB-41B3-8273-D69A4231646F}" sibTransId="{3274AF39-FCDF-4ABD-AF5E-1DC58E180245}"/>
    <dgm:cxn modelId="{84D5A8E8-4A7D-4168-AE05-40D3A7174636}" type="presOf" srcId="{EE27E2D6-15FA-4055-B272-C9F58F816B43}" destId="{9ED5BADB-5ACA-4EBD-AAE5-F25CDBA8C7C3}" srcOrd="1" destOrd="0" presId="urn:microsoft.com/office/officeart/2005/8/layout/process3"/>
    <dgm:cxn modelId="{A21BD0E9-227E-4AE2-B9BF-DCEEDB6DB476}" srcId="{B929005E-F43F-4948-8C32-03B1BDED29D3}" destId="{CE869000-0DBD-492F-A9E2-2486AB64C4B4}" srcOrd="0" destOrd="0" parTransId="{D18C9BE0-C389-42E5-BBC3-0C38C47805F4}" sibTransId="{9848D43F-CC4A-4B79-A651-43A28880885A}"/>
    <dgm:cxn modelId="{8B7917EC-4DF8-45EF-9EE4-08D9DC14B150}" srcId="{27D0FDB8-B934-4E05-85FD-FFA364757C3B}" destId="{75F61501-FF9F-4EDA-BC0D-C26DC98C87B1}" srcOrd="3" destOrd="0" parTransId="{13D06DD9-918D-46BB-8ED8-E0FABB9A9B49}" sibTransId="{AA280E56-CD5E-407C-9EF2-7FE5473C9600}"/>
    <dgm:cxn modelId="{5D4EB2F1-209E-455F-8ECE-6FD600B273AC}" type="presOf" srcId="{EFDA6BDE-DFED-4C79-96C8-BA242AC9FA55}" destId="{44A28126-739B-4619-B2C6-316783912B10}" srcOrd="0" destOrd="2" presId="urn:microsoft.com/office/officeart/2005/8/layout/process3"/>
    <dgm:cxn modelId="{A9208DFA-EE68-4FD9-BC70-4506EFEA5531}" type="presOf" srcId="{C07FA324-5B11-451F-9D49-8393EF7262FD}" destId="{44A28126-739B-4619-B2C6-316783912B10}" srcOrd="0" destOrd="0" presId="urn:microsoft.com/office/officeart/2005/8/layout/process3"/>
    <dgm:cxn modelId="{18D6B5FA-7940-4BD6-A694-0D734B2118C1}" srcId="{46AAB6C3-9381-4B78-B6D3-42BA7A7C5E7D}" destId="{EB4DD27E-BA29-4FB3-B91D-F19BD6CCA4F8}" srcOrd="3" destOrd="0" parTransId="{706CE7FE-6824-4D1D-A625-9DC3F380F9A2}" sibTransId="{9AA7FDCE-9E7C-4787-9373-48FE52DC576F}"/>
    <dgm:cxn modelId="{FCC075FB-8990-4139-A52C-D1CAEB0512C3}" type="presOf" srcId="{75F61501-FF9F-4EDA-BC0D-C26DC98C87B1}" destId="{69AAE82B-0634-423C-8203-795C9C470025}" srcOrd="0" destOrd="3" presId="urn:microsoft.com/office/officeart/2005/8/layout/process3"/>
    <dgm:cxn modelId="{13C5D5F5-B598-4C9E-A928-EC9D4F51B39F}" type="presParOf" srcId="{F06ACC09-FC2B-4856-B150-427C5D3D594E}" destId="{428255E5-3AEB-41B3-B81F-FC872EDD8783}" srcOrd="0" destOrd="0" presId="urn:microsoft.com/office/officeart/2005/8/layout/process3"/>
    <dgm:cxn modelId="{328BDECB-D4C7-4E04-9CAD-C9DC8CD70DBC}" type="presParOf" srcId="{428255E5-3AEB-41B3-B81F-FC872EDD8783}" destId="{B660616E-527C-4407-B430-5E9E5AD5AE7C}" srcOrd="0" destOrd="0" presId="urn:microsoft.com/office/officeart/2005/8/layout/process3"/>
    <dgm:cxn modelId="{3A67A510-36E2-4181-8A36-5A357B5DABC2}" type="presParOf" srcId="{428255E5-3AEB-41B3-B81F-FC872EDD8783}" destId="{52EFEC3C-C569-48A0-A796-A0BEE46165F9}" srcOrd="1" destOrd="0" presId="urn:microsoft.com/office/officeart/2005/8/layout/process3"/>
    <dgm:cxn modelId="{742EA530-9D94-42D9-8F63-5D9106AC6B8B}" type="presParOf" srcId="{428255E5-3AEB-41B3-B81F-FC872EDD8783}" destId="{2639BB8A-0B13-4CDE-9D0E-9B8464FE4623}" srcOrd="2" destOrd="0" presId="urn:microsoft.com/office/officeart/2005/8/layout/process3"/>
    <dgm:cxn modelId="{15C2979D-9ADB-4F86-92C6-5F263C674C35}" type="presParOf" srcId="{F06ACC09-FC2B-4856-B150-427C5D3D594E}" destId="{7D2BF529-C1BA-46FC-AC0A-B2908E9CEE39}" srcOrd="1" destOrd="0" presId="urn:microsoft.com/office/officeart/2005/8/layout/process3"/>
    <dgm:cxn modelId="{AD742F90-D1BA-4618-AC53-9548A6D477D0}" type="presParOf" srcId="{7D2BF529-C1BA-46FC-AC0A-B2908E9CEE39}" destId="{2A425D2F-C8B3-4E0E-B64F-0D0DB047D47F}" srcOrd="0" destOrd="0" presId="urn:microsoft.com/office/officeart/2005/8/layout/process3"/>
    <dgm:cxn modelId="{0283545C-0FFD-49E8-98C1-024975842894}" type="presParOf" srcId="{F06ACC09-FC2B-4856-B150-427C5D3D594E}" destId="{84C730BD-0B8C-4EF4-AA2D-E282F6FE27BD}" srcOrd="2" destOrd="0" presId="urn:microsoft.com/office/officeart/2005/8/layout/process3"/>
    <dgm:cxn modelId="{BFE70F29-2C6A-4A38-9F53-EDBEA64E4D3E}" type="presParOf" srcId="{84C730BD-0B8C-4EF4-AA2D-E282F6FE27BD}" destId="{03D60CE1-67C3-4DDA-AEB3-9430AD0AF23B}" srcOrd="0" destOrd="0" presId="urn:microsoft.com/office/officeart/2005/8/layout/process3"/>
    <dgm:cxn modelId="{48292D59-06E7-4358-9C5D-48DA4F1DA3B1}" type="presParOf" srcId="{84C730BD-0B8C-4EF4-AA2D-E282F6FE27BD}" destId="{B7622993-0CD5-4DBE-9F9E-0C8EE9898046}" srcOrd="1" destOrd="0" presId="urn:microsoft.com/office/officeart/2005/8/layout/process3"/>
    <dgm:cxn modelId="{15E2826F-AC47-48AA-9649-CC580C6EDD8C}" type="presParOf" srcId="{84C730BD-0B8C-4EF4-AA2D-E282F6FE27BD}" destId="{44A28126-739B-4619-B2C6-316783912B10}" srcOrd="2" destOrd="0" presId="urn:microsoft.com/office/officeart/2005/8/layout/process3"/>
    <dgm:cxn modelId="{06A3220D-5507-40A5-99BB-0BB0B602ACC1}" type="presParOf" srcId="{F06ACC09-FC2B-4856-B150-427C5D3D594E}" destId="{FBCE48FA-4137-40DF-BF39-CA544E2DAE70}" srcOrd="3" destOrd="0" presId="urn:microsoft.com/office/officeart/2005/8/layout/process3"/>
    <dgm:cxn modelId="{A58D2938-7F5F-4B4A-BFEC-975249C8D4B0}" type="presParOf" srcId="{FBCE48FA-4137-40DF-BF39-CA544E2DAE70}" destId="{D01BC2EA-3A18-41C8-A9AB-0F3EFCF1B13F}" srcOrd="0" destOrd="0" presId="urn:microsoft.com/office/officeart/2005/8/layout/process3"/>
    <dgm:cxn modelId="{E9316ECC-4EAC-4318-8D68-DD6D45D5CBDE}" type="presParOf" srcId="{F06ACC09-FC2B-4856-B150-427C5D3D594E}" destId="{924993EF-342A-4E45-9A41-44DCEBA4B2FC}" srcOrd="4" destOrd="0" presId="urn:microsoft.com/office/officeart/2005/8/layout/process3"/>
    <dgm:cxn modelId="{289F3510-B4D3-4233-9AE2-72DB968CAAA0}" type="presParOf" srcId="{924993EF-342A-4E45-9A41-44DCEBA4B2FC}" destId="{2CA8FB46-53DD-42D6-ACC5-AC2A7BC5265C}" srcOrd="0" destOrd="0" presId="urn:microsoft.com/office/officeart/2005/8/layout/process3"/>
    <dgm:cxn modelId="{9CEA088E-6CED-40E5-A023-DB179FC7F46C}" type="presParOf" srcId="{924993EF-342A-4E45-9A41-44DCEBA4B2FC}" destId="{3E959BE6-1261-47A4-B417-2E9458522D7A}" srcOrd="1" destOrd="0" presId="urn:microsoft.com/office/officeart/2005/8/layout/process3"/>
    <dgm:cxn modelId="{24A35F34-AEC5-4505-AAE8-E03CC5AEC6F0}" type="presParOf" srcId="{924993EF-342A-4E45-9A41-44DCEBA4B2FC}" destId="{DE19ACDC-258C-488C-9C44-F96BC3AFB135}" srcOrd="2" destOrd="0" presId="urn:microsoft.com/office/officeart/2005/8/layout/process3"/>
    <dgm:cxn modelId="{4749716C-74C9-4AE9-91CE-F90D0F01D40E}" type="presParOf" srcId="{F06ACC09-FC2B-4856-B150-427C5D3D594E}" destId="{86AE50CC-1135-4166-B763-1459EAFA71E0}" srcOrd="5" destOrd="0" presId="urn:microsoft.com/office/officeart/2005/8/layout/process3"/>
    <dgm:cxn modelId="{D308C36B-3A2F-49C6-86F7-B68E636ECA0E}" type="presParOf" srcId="{86AE50CC-1135-4166-B763-1459EAFA71E0}" destId="{9ED5BADB-5ACA-4EBD-AAE5-F25CDBA8C7C3}" srcOrd="0" destOrd="0" presId="urn:microsoft.com/office/officeart/2005/8/layout/process3"/>
    <dgm:cxn modelId="{0858DDB3-4313-42BD-BEB8-954D2DF7C9DF}" type="presParOf" srcId="{F06ACC09-FC2B-4856-B150-427C5D3D594E}" destId="{E746F3BF-D56F-4E3B-B3A2-F1A32A7BF9B0}" srcOrd="6" destOrd="0" presId="urn:microsoft.com/office/officeart/2005/8/layout/process3"/>
    <dgm:cxn modelId="{49DED8E0-50E2-4E09-826B-B661F3C7B1E6}" type="presParOf" srcId="{E746F3BF-D56F-4E3B-B3A2-F1A32A7BF9B0}" destId="{D0C6801F-D4A2-4F59-8F09-A8B389172FFB}" srcOrd="0" destOrd="0" presId="urn:microsoft.com/office/officeart/2005/8/layout/process3"/>
    <dgm:cxn modelId="{92EA8643-78AE-461A-B1A4-4D682721B30B}" type="presParOf" srcId="{E746F3BF-D56F-4E3B-B3A2-F1A32A7BF9B0}" destId="{832D6D7C-7B3A-42D5-B3FB-7EFF29850627}" srcOrd="1" destOrd="0" presId="urn:microsoft.com/office/officeart/2005/8/layout/process3"/>
    <dgm:cxn modelId="{A4AF2333-D457-4DCE-AD6D-E134544A4DD8}" type="presParOf" srcId="{E746F3BF-D56F-4E3B-B3A2-F1A32A7BF9B0}" destId="{69AAE82B-0634-423C-8203-795C9C470025}"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FEC3C-C569-48A0-A796-A0BEE46165F9}">
      <dsp:nvSpPr>
        <dsp:cNvPr id="0" name=""/>
        <dsp:cNvSpPr/>
      </dsp:nvSpPr>
      <dsp:spPr>
        <a:xfrm>
          <a:off x="181027" y="115056"/>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Understanding</a:t>
          </a:r>
          <a:endParaRPr lang="en-IN" sz="1300" kern="1200" dirty="0">
            <a:latin typeface="Aptos" panose="020B0004020202020204" pitchFamily="34" charset="0"/>
          </a:endParaRPr>
        </a:p>
      </dsp:txBody>
      <dsp:txXfrm>
        <a:off x="181027" y="115056"/>
        <a:ext cx="1420980" cy="507769"/>
      </dsp:txXfrm>
    </dsp:sp>
    <dsp:sp modelId="{2639BB8A-0B13-4CDE-9D0E-9B8464FE4623}">
      <dsp:nvSpPr>
        <dsp:cNvPr id="0" name=""/>
        <dsp:cNvSpPr/>
      </dsp:nvSpPr>
      <dsp:spPr>
        <a:xfrm>
          <a:off x="0" y="689613"/>
          <a:ext cx="2361129" cy="3796661"/>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Understood the data and found Key Performance Indicators (KPIs) of the data</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KPIs : Amount, Quantity</a:t>
          </a:r>
          <a:endParaRPr lang="en-IN" sz="1300" kern="1200" dirty="0">
            <a:solidFill>
              <a:schemeClr val="tx1"/>
            </a:solidFill>
            <a:latin typeface="Aptos" panose="020B0004020202020204" pitchFamily="34" charset="0"/>
          </a:endParaRPr>
        </a:p>
      </dsp:txBody>
      <dsp:txXfrm>
        <a:off x="69155" y="758768"/>
        <a:ext cx="2222819" cy="3658351"/>
      </dsp:txXfrm>
    </dsp:sp>
    <dsp:sp modelId="{7D2BF529-C1BA-46FC-AC0A-B2908E9CEE39}">
      <dsp:nvSpPr>
        <dsp:cNvPr id="0" name=""/>
        <dsp:cNvSpPr/>
      </dsp:nvSpPr>
      <dsp:spPr>
        <a:xfrm rot="21591410">
          <a:off x="1971452" y="188372"/>
          <a:ext cx="783228"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971452" y="259262"/>
        <a:ext cx="677093" cy="212269"/>
      </dsp:txXfrm>
    </dsp:sp>
    <dsp:sp modelId="{B7622993-0CD5-4DBE-9F9E-0C8EE9898046}">
      <dsp:nvSpPr>
        <dsp:cNvPr id="0" name=""/>
        <dsp:cNvSpPr/>
      </dsp:nvSpPr>
      <dsp:spPr>
        <a:xfrm>
          <a:off x="3079793" y="107813"/>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Cleaning</a:t>
          </a:r>
          <a:endParaRPr lang="en-IN" sz="1300" kern="1200" dirty="0">
            <a:latin typeface="Aptos" panose="020B0004020202020204" pitchFamily="34" charset="0"/>
          </a:endParaRPr>
        </a:p>
      </dsp:txBody>
      <dsp:txXfrm>
        <a:off x="3079793" y="107813"/>
        <a:ext cx="1420980" cy="507769"/>
      </dsp:txXfrm>
    </dsp:sp>
    <dsp:sp modelId="{44A28126-739B-4619-B2C6-316783912B10}">
      <dsp:nvSpPr>
        <dsp:cNvPr id="0" name=""/>
        <dsp:cNvSpPr/>
      </dsp:nvSpPr>
      <dsp:spPr>
        <a:xfrm>
          <a:off x="2855575" y="660641"/>
          <a:ext cx="2295167" cy="3825633"/>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Removed unnecessary columns which have no impact in KPIs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Excel, Power Query, Pandas</a:t>
          </a:r>
          <a:endParaRPr lang="en-IN" sz="1300" kern="1200" dirty="0">
            <a:solidFill>
              <a:schemeClr val="tx1"/>
            </a:solidFill>
            <a:latin typeface="Aptos" panose="020B0004020202020204" pitchFamily="34" charset="0"/>
          </a:endParaRPr>
        </a:p>
      </dsp:txBody>
      <dsp:txXfrm>
        <a:off x="2922798" y="727864"/>
        <a:ext cx="2160721" cy="3691187"/>
      </dsp:txXfrm>
    </dsp:sp>
    <dsp:sp modelId="{FBCE48FA-4137-40DF-BF39-CA544E2DAE70}">
      <dsp:nvSpPr>
        <dsp:cNvPr id="0" name=""/>
        <dsp:cNvSpPr/>
      </dsp:nvSpPr>
      <dsp:spPr>
        <a:xfrm rot="8822">
          <a:off x="4838509" y="188415"/>
          <a:ext cx="716005"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838509" y="259036"/>
        <a:ext cx="609870" cy="212269"/>
      </dsp:txXfrm>
    </dsp:sp>
    <dsp:sp modelId="{3E959BE6-1261-47A4-B417-2E9458522D7A}">
      <dsp:nvSpPr>
        <dsp:cNvPr id="0" name=""/>
        <dsp:cNvSpPr/>
      </dsp:nvSpPr>
      <dsp:spPr>
        <a:xfrm>
          <a:off x="5851722" y="114926"/>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Data Analysis</a:t>
          </a:r>
          <a:endParaRPr lang="en-IN" sz="1300" kern="1200" dirty="0">
            <a:latin typeface="Aptos" panose="020B0004020202020204" pitchFamily="34" charset="0"/>
          </a:endParaRPr>
        </a:p>
      </dsp:txBody>
      <dsp:txXfrm>
        <a:off x="5851722" y="114926"/>
        <a:ext cx="1420980" cy="507769"/>
      </dsp:txXfrm>
    </dsp:sp>
    <dsp:sp modelId="{DE19ACDC-258C-488C-9C44-F96BC3AFB135}">
      <dsp:nvSpPr>
        <dsp:cNvPr id="0" name=""/>
        <dsp:cNvSpPr/>
      </dsp:nvSpPr>
      <dsp:spPr>
        <a:xfrm>
          <a:off x="5696451" y="662676"/>
          <a:ext cx="2107455" cy="3797179"/>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Derived dominant categories in each KPI(Area and Production) with various filters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Derived some key visual insights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Python, Pandas, Seaborn</a:t>
          </a:r>
          <a:endParaRPr lang="en-IN" sz="1300" kern="1200" dirty="0">
            <a:solidFill>
              <a:schemeClr val="tx1"/>
            </a:solidFill>
            <a:latin typeface="Aptos" panose="020B0004020202020204" pitchFamily="34" charset="0"/>
          </a:endParaRPr>
        </a:p>
      </dsp:txBody>
      <dsp:txXfrm>
        <a:off x="5758176" y="724401"/>
        <a:ext cx="1984005" cy="3673729"/>
      </dsp:txXfrm>
    </dsp:sp>
    <dsp:sp modelId="{86AE50CC-1135-4166-B763-1459EAFA71E0}">
      <dsp:nvSpPr>
        <dsp:cNvPr id="0" name=""/>
        <dsp:cNvSpPr/>
      </dsp:nvSpPr>
      <dsp:spPr>
        <a:xfrm rot="29572">
          <a:off x="7622583" y="204232"/>
          <a:ext cx="741802" cy="353783"/>
        </a:xfrm>
        <a:prstGeom prst="rightArrow">
          <a:avLst>
            <a:gd name="adj1" fmla="val 60000"/>
            <a:gd name="adj2" fmla="val 50000"/>
          </a:avLst>
        </a:prstGeom>
        <a:solidFill>
          <a:srgbClr val="0070C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622585" y="274533"/>
        <a:ext cx="635667" cy="212269"/>
      </dsp:txXfrm>
    </dsp:sp>
    <dsp:sp modelId="{832D6D7C-7B3A-42D5-B3FB-7EFF29850627}">
      <dsp:nvSpPr>
        <dsp:cNvPr id="0" name=""/>
        <dsp:cNvSpPr/>
      </dsp:nvSpPr>
      <dsp:spPr>
        <a:xfrm>
          <a:off x="8672278" y="139190"/>
          <a:ext cx="1420980" cy="761654"/>
        </a:xfrm>
        <a:prstGeom prst="roundRect">
          <a:avLst>
            <a:gd name="adj" fmla="val 10000"/>
          </a:avLst>
        </a:prstGeom>
        <a:solidFill>
          <a:srgbClr val="0070C0"/>
        </a:solid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kern="1200" dirty="0">
              <a:latin typeface="Aptos" panose="020B0004020202020204" pitchFamily="34" charset="0"/>
            </a:rPr>
            <a:t>Uncovering Insights</a:t>
          </a:r>
          <a:endParaRPr lang="en-IN" sz="1300" kern="1200" dirty="0">
            <a:latin typeface="Aptos" panose="020B0004020202020204" pitchFamily="34" charset="0"/>
          </a:endParaRPr>
        </a:p>
      </dsp:txBody>
      <dsp:txXfrm>
        <a:off x="8672278" y="139190"/>
        <a:ext cx="1420980" cy="507769"/>
      </dsp:txXfrm>
    </dsp:sp>
    <dsp:sp modelId="{69AAE82B-0634-423C-8203-795C9C470025}">
      <dsp:nvSpPr>
        <dsp:cNvPr id="0" name=""/>
        <dsp:cNvSpPr/>
      </dsp:nvSpPr>
      <dsp:spPr>
        <a:xfrm>
          <a:off x="8477602" y="646959"/>
          <a:ext cx="2392419" cy="3700125"/>
        </a:xfrm>
        <a:prstGeom prst="roundRect">
          <a:avLst>
            <a:gd name="adj" fmla="val 10000"/>
          </a:avLst>
        </a:prstGeom>
        <a:solidFill>
          <a:schemeClr val="bg1">
            <a:alpha val="30000"/>
          </a:schemeClr>
        </a:solidFill>
        <a:ln w="15875" cap="rnd"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Created visual Dashboards showing the impact of various sectors influencing the KPIs</a:t>
          </a: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endParaRPr lang="en-IN" sz="1300" kern="1200" dirty="0">
            <a:solidFill>
              <a:schemeClr val="tx1"/>
            </a:solidFill>
            <a:latin typeface="Aptos" panose="020B0004020202020204" pitchFamily="34" charset="0"/>
          </a:endParaRPr>
        </a:p>
        <a:p>
          <a:pPr marL="114300" lvl="1" indent="-114300" algn="l" defTabSz="577850">
            <a:lnSpc>
              <a:spcPct val="90000"/>
            </a:lnSpc>
            <a:spcBef>
              <a:spcPct val="0"/>
            </a:spcBef>
            <a:spcAft>
              <a:spcPct val="15000"/>
            </a:spcAft>
            <a:buChar char="•"/>
          </a:pPr>
          <a:r>
            <a:rPr lang="en-US" sz="1300" kern="1200" dirty="0">
              <a:solidFill>
                <a:schemeClr val="tx1"/>
              </a:solidFill>
              <a:latin typeface="Aptos" panose="020B0004020202020204" pitchFamily="34" charset="0"/>
            </a:rPr>
            <a:t>Tools Used : Microsoft Power BI</a:t>
          </a:r>
          <a:endParaRPr lang="en-IN" sz="1300" kern="1200" dirty="0">
            <a:solidFill>
              <a:schemeClr val="tx1"/>
            </a:solidFill>
            <a:latin typeface="Aptos" panose="020B0004020202020204" pitchFamily="34" charset="0"/>
          </a:endParaRPr>
        </a:p>
      </dsp:txBody>
      <dsp:txXfrm>
        <a:off x="8547674" y="717031"/>
        <a:ext cx="2252275" cy="3559981"/>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7550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2183213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393929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0817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58214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75820-1E16-4B92-989B-B7184BA5CDFD}"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95434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75820-1E16-4B92-989B-B7184BA5CDFD}"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92440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412468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61194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75820-1E16-4B92-989B-B7184BA5CDF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71178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75820-1E16-4B92-989B-B7184BA5CDFD}"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17563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70059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75820-1E16-4B92-989B-B7184BA5CDFD}"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10309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75820-1E16-4B92-989B-B7184BA5CDFD}"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3928266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75820-1E16-4B92-989B-B7184BA5CDFD}"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9831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56517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75820-1E16-4B92-989B-B7184BA5CDFD}"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400CE-E1E8-48C9-8A54-F003D02F2521}" type="slidenum">
              <a:rPr lang="en-IN" smtClean="0"/>
              <a:t>‹#›</a:t>
            </a:fld>
            <a:endParaRPr lang="en-IN"/>
          </a:p>
        </p:txBody>
      </p:sp>
    </p:spTree>
    <p:extLst>
      <p:ext uri="{BB962C8B-B14F-4D97-AF65-F5344CB8AC3E}">
        <p14:creationId xmlns:p14="http://schemas.microsoft.com/office/powerpoint/2010/main" val="146253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E75820-1E16-4B92-989B-B7184BA5CDFD}" type="datetimeFigureOut">
              <a:rPr lang="en-IN" smtClean="0"/>
              <a:t>18-11-2024</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8400CE-E1E8-48C9-8A54-F003D02F2521}" type="slidenum">
              <a:rPr lang="en-IN" smtClean="0"/>
              <a:t>‹#›</a:t>
            </a:fld>
            <a:endParaRPr lang="en-IN"/>
          </a:p>
        </p:txBody>
      </p:sp>
    </p:spTree>
    <p:extLst>
      <p:ext uri="{BB962C8B-B14F-4D97-AF65-F5344CB8AC3E}">
        <p14:creationId xmlns:p14="http://schemas.microsoft.com/office/powerpoint/2010/main" val="274547165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2A0C-5108-8574-3164-B062BBADBBAE}"/>
              </a:ext>
            </a:extLst>
          </p:cNvPr>
          <p:cNvSpPr>
            <a:spLocks noGrp="1"/>
          </p:cNvSpPr>
          <p:nvPr>
            <p:ph type="ctrTitle"/>
          </p:nvPr>
        </p:nvSpPr>
        <p:spPr>
          <a:xfrm>
            <a:off x="1563329" y="699576"/>
            <a:ext cx="9144000" cy="2387600"/>
          </a:xfrm>
        </p:spPr>
        <p:txBody>
          <a:bodyPr/>
          <a:lstStyle/>
          <a:p>
            <a:r>
              <a:rPr lang="en-US" b="1" dirty="0">
                <a:solidFill>
                  <a:schemeClr val="accent2">
                    <a:lumMod val="60000"/>
                    <a:lumOff val="40000"/>
                  </a:schemeClr>
                </a:solidFill>
                <a:latin typeface="Aptos" panose="020B0004020202020204" pitchFamily="34" charset="0"/>
              </a:rPr>
              <a:t>Amazon Sales Analysis</a:t>
            </a:r>
            <a:endParaRPr lang="en-IN" b="1" dirty="0">
              <a:solidFill>
                <a:schemeClr val="accent2">
                  <a:lumMod val="60000"/>
                  <a:lumOff val="40000"/>
                </a:schemeClr>
              </a:solidFill>
              <a:latin typeface="Aptos" panose="020B0004020202020204" pitchFamily="34" charset="0"/>
            </a:endParaRPr>
          </a:p>
        </p:txBody>
      </p:sp>
      <p:sp>
        <p:nvSpPr>
          <p:cNvPr id="3" name="Subtitle 2">
            <a:extLst>
              <a:ext uri="{FF2B5EF4-FFF2-40B4-BE49-F238E27FC236}">
                <a16:creationId xmlns:a16="http://schemas.microsoft.com/office/drawing/2014/main" id="{F2767A72-1C03-28B0-FB05-177DAE9EE087}"/>
              </a:ext>
            </a:extLst>
          </p:cNvPr>
          <p:cNvSpPr>
            <a:spLocks noGrp="1"/>
          </p:cNvSpPr>
          <p:nvPr>
            <p:ph type="subTitle" idx="1"/>
          </p:nvPr>
        </p:nvSpPr>
        <p:spPr/>
        <p:txBody>
          <a:bodyPr/>
          <a:lstStyle/>
          <a:p>
            <a:r>
              <a:rPr lang="en-US" dirty="0">
                <a:solidFill>
                  <a:schemeClr val="accent2">
                    <a:lumMod val="60000"/>
                    <a:lumOff val="40000"/>
                  </a:schemeClr>
                </a:solidFill>
              </a:rPr>
              <a:t>Presented by</a:t>
            </a:r>
          </a:p>
          <a:p>
            <a:r>
              <a:rPr lang="en-US" dirty="0">
                <a:solidFill>
                  <a:schemeClr val="accent2">
                    <a:lumMod val="60000"/>
                    <a:lumOff val="40000"/>
                  </a:schemeClr>
                </a:solidFill>
              </a:rPr>
              <a:t>Sai Krishna Tandasi</a:t>
            </a:r>
            <a:endParaRPr lang="en-IN" dirty="0">
              <a:solidFill>
                <a:schemeClr val="accent2">
                  <a:lumMod val="60000"/>
                  <a:lumOff val="40000"/>
                </a:schemeClr>
              </a:solidFill>
            </a:endParaRPr>
          </a:p>
        </p:txBody>
      </p:sp>
    </p:spTree>
    <p:extLst>
      <p:ext uri="{BB962C8B-B14F-4D97-AF65-F5344CB8AC3E}">
        <p14:creationId xmlns:p14="http://schemas.microsoft.com/office/powerpoint/2010/main" val="234405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E77-334D-75A3-4894-6B248EA6406C}"/>
              </a:ext>
            </a:extLst>
          </p:cNvPr>
          <p:cNvSpPr>
            <a:spLocks noGrp="1"/>
          </p:cNvSpPr>
          <p:nvPr>
            <p:ph type="title"/>
          </p:nvPr>
        </p:nvSpPr>
        <p:spPr>
          <a:xfrm>
            <a:off x="838200" y="2498725"/>
            <a:ext cx="10515600" cy="1325563"/>
          </a:xfrm>
        </p:spPr>
        <p:txBody>
          <a:bodyPr>
            <a:normAutofit/>
          </a:bodyPr>
          <a:lstStyle/>
          <a:p>
            <a:pPr algn="ctr"/>
            <a:r>
              <a:rPr lang="en-US" sz="7200" b="1" dirty="0">
                <a:solidFill>
                  <a:schemeClr val="accent2">
                    <a:lumMod val="60000"/>
                    <a:lumOff val="40000"/>
                  </a:schemeClr>
                </a:solidFill>
                <a:latin typeface="Aptos" panose="020B0004020202020204" pitchFamily="34" charset="0"/>
              </a:rPr>
              <a:t>Insights</a:t>
            </a:r>
            <a:endParaRPr lang="en-IN" sz="7200" b="1" dirty="0">
              <a:solidFill>
                <a:schemeClr val="accent2">
                  <a:lumMod val="60000"/>
                  <a:lumOff val="40000"/>
                </a:schemeClr>
              </a:solidFill>
              <a:latin typeface="Aptos" panose="020B0004020202020204" pitchFamily="34" charset="0"/>
            </a:endParaRPr>
          </a:p>
        </p:txBody>
      </p:sp>
    </p:spTree>
    <p:extLst>
      <p:ext uri="{BB962C8B-B14F-4D97-AF65-F5344CB8AC3E}">
        <p14:creationId xmlns:p14="http://schemas.microsoft.com/office/powerpoint/2010/main" val="2215156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4B07-C782-2E8B-ED42-22E8AD82DE25}"/>
              </a:ext>
            </a:extLst>
          </p:cNvPr>
          <p:cNvSpPr>
            <a:spLocks noGrp="1"/>
          </p:cNvSpPr>
          <p:nvPr>
            <p:ph type="title"/>
          </p:nvPr>
        </p:nvSpPr>
        <p:spPr/>
        <p:txBody>
          <a:bodyPr/>
          <a:lstStyle/>
          <a:p>
            <a:pPr algn="ctr"/>
            <a:r>
              <a:rPr lang="en-US" b="1" dirty="0">
                <a:solidFill>
                  <a:schemeClr val="accent2">
                    <a:lumMod val="60000"/>
                    <a:lumOff val="40000"/>
                  </a:schemeClr>
                </a:solidFill>
                <a:latin typeface="Aptos" panose="020B0004020202020204" pitchFamily="34" charset="0"/>
              </a:rPr>
              <a:t>Sales Overview</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7B381A56-2300-FC4B-3260-D91F7D85BDBB}"/>
              </a:ext>
            </a:extLst>
          </p:cNvPr>
          <p:cNvSpPr>
            <a:spLocks noGrp="1"/>
          </p:cNvSpPr>
          <p:nvPr>
            <p:ph idx="1"/>
          </p:nvPr>
        </p:nvSpPr>
        <p:spPr>
          <a:xfrm>
            <a:off x="838200" y="1690689"/>
            <a:ext cx="10724535" cy="1416306"/>
          </a:xfrm>
        </p:spPr>
        <p:txBody>
          <a:bodyPr>
            <a:normAutofit/>
          </a:bodyPr>
          <a:lstStyle/>
          <a:p>
            <a:r>
              <a:rPr lang="en-US" sz="2400" dirty="0"/>
              <a:t>Around </a:t>
            </a:r>
            <a:r>
              <a:rPr lang="en-US" sz="2400" b="1" dirty="0"/>
              <a:t>114K</a:t>
            </a:r>
            <a:r>
              <a:rPr lang="en-US" sz="2400" dirty="0"/>
              <a:t> units are sold out with an amount of </a:t>
            </a:r>
            <a:r>
              <a:rPr lang="en-US" sz="2400" b="1" dirty="0"/>
              <a:t>₹78.57 </a:t>
            </a:r>
            <a:r>
              <a:rPr lang="en-US" sz="2400" dirty="0"/>
              <a:t>Million and through </a:t>
            </a:r>
            <a:r>
              <a:rPr lang="en-US" sz="2400" b="1" dirty="0"/>
              <a:t>1,10,519 </a:t>
            </a:r>
            <a:r>
              <a:rPr lang="en-US" sz="2400" dirty="0"/>
              <a:t>orders.</a:t>
            </a:r>
          </a:p>
          <a:p>
            <a:r>
              <a:rPr lang="en-US" sz="2400" dirty="0"/>
              <a:t>Around </a:t>
            </a:r>
            <a:r>
              <a:rPr lang="en-US" sz="2400" b="1" dirty="0"/>
              <a:t>11K</a:t>
            </a:r>
            <a:r>
              <a:rPr lang="en-US" sz="2400" dirty="0"/>
              <a:t> Orders are cancelled, which is around </a:t>
            </a:r>
            <a:r>
              <a:rPr lang="en-US" sz="2400" b="1" dirty="0"/>
              <a:t>9% </a:t>
            </a:r>
            <a:r>
              <a:rPr lang="en-US" sz="2400" dirty="0"/>
              <a:t>of whole orders.</a:t>
            </a:r>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7CC49CFB-F357-67E8-A51A-901384131BBD}"/>
              </a:ext>
            </a:extLst>
          </p:cNvPr>
          <p:cNvPicPr>
            <a:picLocks noChangeAspect="1"/>
          </p:cNvPicPr>
          <p:nvPr/>
        </p:nvPicPr>
        <p:blipFill>
          <a:blip r:embed="rId2"/>
          <a:stretch>
            <a:fillRect/>
          </a:stretch>
        </p:blipFill>
        <p:spPr>
          <a:xfrm>
            <a:off x="3687097" y="3370006"/>
            <a:ext cx="7322872" cy="2822425"/>
          </a:xfrm>
          <a:prstGeom prst="rect">
            <a:avLst/>
          </a:prstGeom>
        </p:spPr>
      </p:pic>
      <p:pic>
        <p:nvPicPr>
          <p:cNvPr id="7" name="Picture 6">
            <a:extLst>
              <a:ext uri="{FF2B5EF4-FFF2-40B4-BE49-F238E27FC236}">
                <a16:creationId xmlns:a16="http://schemas.microsoft.com/office/drawing/2014/main" id="{57303EA6-0EBB-4BF5-F785-ABDCE98A67AD}"/>
              </a:ext>
            </a:extLst>
          </p:cNvPr>
          <p:cNvPicPr>
            <a:picLocks noChangeAspect="1"/>
          </p:cNvPicPr>
          <p:nvPr/>
        </p:nvPicPr>
        <p:blipFill>
          <a:blip r:embed="rId3"/>
          <a:stretch>
            <a:fillRect/>
          </a:stretch>
        </p:blipFill>
        <p:spPr>
          <a:xfrm>
            <a:off x="1096471" y="4214277"/>
            <a:ext cx="2467060" cy="1243346"/>
          </a:xfrm>
          <a:prstGeom prst="rect">
            <a:avLst/>
          </a:prstGeom>
        </p:spPr>
      </p:pic>
    </p:spTree>
    <p:extLst>
      <p:ext uri="{BB962C8B-B14F-4D97-AF65-F5344CB8AC3E}">
        <p14:creationId xmlns:p14="http://schemas.microsoft.com/office/powerpoint/2010/main" val="279166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E8354F-DDD0-0D9A-A1B2-9EE481503B94}"/>
              </a:ext>
            </a:extLst>
          </p:cNvPr>
          <p:cNvPicPr>
            <a:picLocks noChangeAspect="1"/>
          </p:cNvPicPr>
          <p:nvPr/>
        </p:nvPicPr>
        <p:blipFill>
          <a:blip r:embed="rId2"/>
          <a:srcRect l="279" r="-279"/>
          <a:stretch/>
        </p:blipFill>
        <p:spPr>
          <a:xfrm>
            <a:off x="561667" y="1101214"/>
            <a:ext cx="11068665" cy="5587202"/>
          </a:xfrm>
          <a:prstGeom prst="rect">
            <a:avLst/>
          </a:prstGeom>
        </p:spPr>
      </p:pic>
      <p:sp>
        <p:nvSpPr>
          <p:cNvPr id="2" name="Title 1">
            <a:extLst>
              <a:ext uri="{FF2B5EF4-FFF2-40B4-BE49-F238E27FC236}">
                <a16:creationId xmlns:a16="http://schemas.microsoft.com/office/drawing/2014/main" id="{6BEFE8CC-0B77-1F8B-4A18-7F4D1B1AC49D}"/>
              </a:ext>
            </a:extLst>
          </p:cNvPr>
          <p:cNvSpPr>
            <a:spLocks noGrp="1"/>
          </p:cNvSpPr>
          <p:nvPr>
            <p:ph type="title"/>
          </p:nvPr>
        </p:nvSpPr>
        <p:spPr>
          <a:xfrm>
            <a:off x="838200" y="365126"/>
            <a:ext cx="10515600" cy="736088"/>
          </a:xfrm>
        </p:spPr>
        <p:txBody>
          <a:bodyPr/>
          <a:lstStyle/>
          <a:p>
            <a:pPr algn="ctr"/>
            <a:r>
              <a:rPr lang="en-US" b="1" dirty="0">
                <a:solidFill>
                  <a:schemeClr val="accent2">
                    <a:lumMod val="60000"/>
                    <a:lumOff val="40000"/>
                  </a:schemeClr>
                </a:solidFill>
                <a:latin typeface="Aptos" panose="020B0004020202020204" pitchFamily="34" charset="0"/>
              </a:rPr>
              <a:t>Product Analysis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3DEBDAA7-0A4D-32CA-E461-08E8DB185EDE}"/>
              </a:ext>
            </a:extLst>
          </p:cNvPr>
          <p:cNvSpPr>
            <a:spLocks noGrp="1"/>
          </p:cNvSpPr>
          <p:nvPr>
            <p:ph idx="1"/>
          </p:nvPr>
        </p:nvSpPr>
        <p:spPr>
          <a:xfrm>
            <a:off x="7524136" y="1837302"/>
            <a:ext cx="3399503" cy="2686665"/>
          </a:xfrm>
        </p:spPr>
        <p:txBody>
          <a:bodyPr>
            <a:normAutofit/>
          </a:bodyPr>
          <a:lstStyle/>
          <a:p>
            <a:pPr>
              <a:buFont typeface="Arial" panose="020B0604020202020204" pitchFamily="34" charset="0"/>
              <a:buChar char="•"/>
            </a:pPr>
            <a:r>
              <a:rPr lang="en-US" sz="2400" b="1" dirty="0">
                <a:solidFill>
                  <a:schemeClr val="bg1"/>
                </a:solidFill>
                <a:effectLst/>
              </a:rPr>
              <a:t>M,L </a:t>
            </a:r>
            <a:r>
              <a:rPr lang="en-US" sz="2400" dirty="0">
                <a:solidFill>
                  <a:schemeClr val="bg1"/>
                </a:solidFill>
                <a:effectLst/>
              </a:rPr>
              <a:t>and </a:t>
            </a:r>
            <a:r>
              <a:rPr lang="en-US" sz="2400" b="1" dirty="0">
                <a:solidFill>
                  <a:schemeClr val="bg1"/>
                </a:solidFill>
                <a:effectLst/>
              </a:rPr>
              <a:t>XL</a:t>
            </a:r>
            <a:r>
              <a:rPr lang="en-US" sz="2400" dirty="0">
                <a:solidFill>
                  <a:schemeClr val="bg1"/>
                </a:solidFill>
                <a:effectLst/>
              </a:rPr>
              <a:t> are the most sold sizes.</a:t>
            </a:r>
          </a:p>
          <a:p>
            <a:pPr>
              <a:buFont typeface="Arial" panose="020B0604020202020204" pitchFamily="34" charset="0"/>
              <a:buChar char="•"/>
            </a:pPr>
            <a:r>
              <a:rPr lang="en-US" sz="2400" dirty="0">
                <a:solidFill>
                  <a:schemeClr val="bg1"/>
                </a:solidFill>
                <a:effectLst/>
              </a:rPr>
              <a:t>Almost </a:t>
            </a:r>
            <a:r>
              <a:rPr lang="en-US" sz="2400" b="1" dirty="0">
                <a:solidFill>
                  <a:schemeClr val="bg1"/>
                </a:solidFill>
                <a:effectLst/>
              </a:rPr>
              <a:t>50% </a:t>
            </a:r>
            <a:r>
              <a:rPr lang="en-US" sz="2400" dirty="0">
                <a:solidFill>
                  <a:schemeClr val="bg1"/>
                </a:solidFill>
                <a:effectLst/>
              </a:rPr>
              <a:t>of Total Revenue is contributed by M,L and XL Sizes.</a:t>
            </a:r>
            <a:endParaRPr lang="en-IN" sz="2400" dirty="0">
              <a:solidFill>
                <a:schemeClr val="bg1"/>
              </a:solidFill>
              <a:effectLst/>
            </a:endParaRPr>
          </a:p>
        </p:txBody>
      </p:sp>
    </p:spTree>
    <p:extLst>
      <p:ext uri="{BB962C8B-B14F-4D97-AF65-F5344CB8AC3E}">
        <p14:creationId xmlns:p14="http://schemas.microsoft.com/office/powerpoint/2010/main" val="411418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0461-D5BA-A626-65DB-A04CF22DE857}"/>
              </a:ext>
            </a:extLst>
          </p:cNvPr>
          <p:cNvSpPr>
            <a:spLocks noGrp="1"/>
          </p:cNvSpPr>
          <p:nvPr>
            <p:ph type="title"/>
          </p:nvPr>
        </p:nvSpPr>
        <p:spPr>
          <a:xfrm>
            <a:off x="838200" y="365126"/>
            <a:ext cx="10515600" cy="782910"/>
          </a:xfrm>
        </p:spPr>
        <p:txBody>
          <a:bodyPr/>
          <a:lstStyle/>
          <a:p>
            <a:pPr algn="ctr"/>
            <a:r>
              <a:rPr lang="en-US" b="1" dirty="0">
                <a:solidFill>
                  <a:schemeClr val="accent2">
                    <a:lumMod val="60000"/>
                    <a:lumOff val="40000"/>
                  </a:schemeClr>
                </a:solidFill>
                <a:latin typeface="Aptos" panose="020B0004020202020204" pitchFamily="34" charset="0"/>
              </a:rPr>
              <a:t>Product Analysis</a:t>
            </a:r>
            <a:endParaRPr lang="en-IN" b="1" dirty="0">
              <a:solidFill>
                <a:schemeClr val="accent2">
                  <a:lumMod val="60000"/>
                  <a:lumOff val="40000"/>
                </a:schemeClr>
              </a:solidFill>
              <a:latin typeface="Aptos" panose="020B0004020202020204" pitchFamily="34" charset="0"/>
            </a:endParaRPr>
          </a:p>
        </p:txBody>
      </p:sp>
      <p:pic>
        <p:nvPicPr>
          <p:cNvPr id="5" name="Content Placeholder 4">
            <a:extLst>
              <a:ext uri="{FF2B5EF4-FFF2-40B4-BE49-F238E27FC236}">
                <a16:creationId xmlns:a16="http://schemas.microsoft.com/office/drawing/2014/main" id="{7D548AF2-A3D3-FFCE-0EB3-E9015A3F7DFA}"/>
              </a:ext>
            </a:extLst>
          </p:cNvPr>
          <p:cNvPicPr>
            <a:picLocks noGrp="1" noChangeAspect="1"/>
          </p:cNvPicPr>
          <p:nvPr>
            <p:ph idx="1"/>
          </p:nvPr>
        </p:nvPicPr>
        <p:blipFill>
          <a:blip r:embed="rId2"/>
          <a:stretch>
            <a:fillRect/>
          </a:stretch>
        </p:blipFill>
        <p:spPr>
          <a:xfrm>
            <a:off x="550607" y="1049714"/>
            <a:ext cx="11090786" cy="5636561"/>
          </a:xfrm>
        </p:spPr>
      </p:pic>
      <p:sp>
        <p:nvSpPr>
          <p:cNvPr id="9" name="TextBox 8">
            <a:extLst>
              <a:ext uri="{FF2B5EF4-FFF2-40B4-BE49-F238E27FC236}">
                <a16:creationId xmlns:a16="http://schemas.microsoft.com/office/drawing/2014/main" id="{BBF31E3D-A97E-4C91-CF28-B61B581460DF}"/>
              </a:ext>
            </a:extLst>
          </p:cNvPr>
          <p:cNvSpPr txBox="1"/>
          <p:nvPr/>
        </p:nvSpPr>
        <p:spPr>
          <a:xfrm>
            <a:off x="5496232" y="3429000"/>
            <a:ext cx="5388078" cy="1631216"/>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chemeClr val="bg1"/>
                </a:solidFill>
              </a:rPr>
              <a:t>T- shirts </a:t>
            </a:r>
            <a:r>
              <a:rPr lang="en-US" sz="2000" dirty="0">
                <a:solidFill>
                  <a:schemeClr val="bg1"/>
                </a:solidFill>
              </a:rPr>
              <a:t>and </a:t>
            </a:r>
            <a:r>
              <a:rPr lang="en-US" sz="2000" b="1" dirty="0">
                <a:solidFill>
                  <a:schemeClr val="bg1"/>
                </a:solidFill>
              </a:rPr>
              <a:t>Shirts</a:t>
            </a:r>
            <a:r>
              <a:rPr lang="en-US" sz="2000" dirty="0">
                <a:solidFill>
                  <a:schemeClr val="bg1"/>
                </a:solidFill>
              </a:rPr>
              <a:t> are the most sold among all categories with the total amount of </a:t>
            </a:r>
            <a:r>
              <a:rPr lang="en-US" sz="2000" b="1" dirty="0">
                <a:solidFill>
                  <a:schemeClr val="bg1"/>
                </a:solidFill>
              </a:rPr>
              <a:t>₹39.2M </a:t>
            </a:r>
            <a:r>
              <a:rPr lang="en-US" sz="2000" dirty="0">
                <a:solidFill>
                  <a:schemeClr val="bg1"/>
                </a:solidFill>
              </a:rPr>
              <a:t>and </a:t>
            </a:r>
            <a:r>
              <a:rPr lang="en-US" sz="2000" b="1" dirty="0">
                <a:solidFill>
                  <a:schemeClr val="bg1"/>
                </a:solidFill>
              </a:rPr>
              <a:t>₹21.29M </a:t>
            </a:r>
            <a:r>
              <a:rPr lang="en-US" sz="2000" dirty="0">
                <a:solidFill>
                  <a:schemeClr val="bg1"/>
                </a:solidFill>
              </a:rPr>
              <a:t>respectively.</a:t>
            </a:r>
          </a:p>
          <a:p>
            <a:pPr marL="285750" indent="-285750">
              <a:buFont typeface="Arial" panose="020B0604020202020204" pitchFamily="34" charset="0"/>
              <a:buChar char="•"/>
            </a:pPr>
            <a:r>
              <a:rPr lang="en-US" sz="2000" dirty="0">
                <a:solidFill>
                  <a:schemeClr val="bg1"/>
                </a:solidFill>
              </a:rPr>
              <a:t>T-shirts and Shirts are contributing </a:t>
            </a:r>
            <a:r>
              <a:rPr lang="en-US" sz="2000" b="1" dirty="0">
                <a:solidFill>
                  <a:schemeClr val="bg1"/>
                </a:solidFill>
              </a:rPr>
              <a:t>77% </a:t>
            </a:r>
            <a:r>
              <a:rPr lang="en-US" sz="2000" dirty="0">
                <a:solidFill>
                  <a:schemeClr val="bg1"/>
                </a:solidFill>
              </a:rPr>
              <a:t>of Total Revenue</a:t>
            </a:r>
            <a:r>
              <a:rPr lang="en-US" dirty="0">
                <a:solidFill>
                  <a:schemeClr val="bg1"/>
                </a:solidFill>
              </a:rPr>
              <a:t>.</a:t>
            </a:r>
          </a:p>
        </p:txBody>
      </p:sp>
    </p:spTree>
    <p:extLst>
      <p:ext uri="{BB962C8B-B14F-4D97-AF65-F5344CB8AC3E}">
        <p14:creationId xmlns:p14="http://schemas.microsoft.com/office/powerpoint/2010/main" val="153508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B289B44-B12D-4E3E-6DCE-CEF89C2CE39C}"/>
              </a:ext>
            </a:extLst>
          </p:cNvPr>
          <p:cNvPicPr>
            <a:picLocks noChangeAspect="1"/>
          </p:cNvPicPr>
          <p:nvPr/>
        </p:nvPicPr>
        <p:blipFill>
          <a:blip r:embed="rId2"/>
          <a:stretch>
            <a:fillRect/>
          </a:stretch>
        </p:blipFill>
        <p:spPr>
          <a:xfrm>
            <a:off x="3035810" y="1456348"/>
            <a:ext cx="6075290" cy="3597687"/>
          </a:xfrm>
          <a:prstGeom prst="rect">
            <a:avLst/>
          </a:prstGeom>
        </p:spPr>
      </p:pic>
      <p:sp>
        <p:nvSpPr>
          <p:cNvPr id="2" name="Title 1">
            <a:extLst>
              <a:ext uri="{FF2B5EF4-FFF2-40B4-BE49-F238E27FC236}">
                <a16:creationId xmlns:a16="http://schemas.microsoft.com/office/drawing/2014/main" id="{78A0E6F6-4ED5-8BFE-4339-B9303DC7E36A}"/>
              </a:ext>
            </a:extLst>
          </p:cNvPr>
          <p:cNvSpPr>
            <a:spLocks noGrp="1"/>
          </p:cNvSpPr>
          <p:nvPr>
            <p:ph type="title"/>
          </p:nvPr>
        </p:nvSpPr>
        <p:spPr>
          <a:xfrm>
            <a:off x="838200" y="365125"/>
            <a:ext cx="10515600" cy="539443"/>
          </a:xfrm>
        </p:spPr>
        <p:txBody>
          <a:bodyPr>
            <a:normAutofit fontScale="90000"/>
          </a:bodyPr>
          <a:lstStyle/>
          <a:p>
            <a:pPr algn="ctr"/>
            <a:r>
              <a:rPr lang="en-US" b="1" dirty="0">
                <a:solidFill>
                  <a:schemeClr val="accent2">
                    <a:lumMod val="60000"/>
                    <a:lumOff val="40000"/>
                  </a:schemeClr>
                </a:solidFill>
                <a:latin typeface="Aptos" panose="020B0004020202020204" pitchFamily="34" charset="0"/>
              </a:rPr>
              <a:t>Fulfillment Analysis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72585F27-64EC-94B3-DB12-BBDB0C4ABD13}"/>
              </a:ext>
            </a:extLst>
          </p:cNvPr>
          <p:cNvSpPr>
            <a:spLocks noGrp="1"/>
          </p:cNvSpPr>
          <p:nvPr>
            <p:ph idx="1"/>
          </p:nvPr>
        </p:nvSpPr>
        <p:spPr>
          <a:xfrm>
            <a:off x="661221" y="5542828"/>
            <a:ext cx="11019502" cy="897004"/>
          </a:xfrm>
        </p:spPr>
        <p:txBody>
          <a:bodyPr/>
          <a:lstStyle/>
          <a:p>
            <a:r>
              <a:rPr lang="en-US" b="1" dirty="0">
                <a:solidFill>
                  <a:schemeClr val="accent2">
                    <a:lumMod val="60000"/>
                    <a:lumOff val="40000"/>
                  </a:schemeClr>
                </a:solidFill>
              </a:rPr>
              <a:t>76670</a:t>
            </a:r>
            <a:r>
              <a:rPr lang="en-US" dirty="0"/>
              <a:t> orders </a:t>
            </a:r>
            <a:r>
              <a:rPr lang="en-US" b="1" dirty="0">
                <a:solidFill>
                  <a:schemeClr val="accent2">
                    <a:lumMod val="60000"/>
                    <a:lumOff val="40000"/>
                  </a:schemeClr>
                </a:solidFill>
              </a:rPr>
              <a:t>(69%) </a:t>
            </a:r>
            <a:r>
              <a:rPr lang="en-US" dirty="0"/>
              <a:t>are fulfilled by </a:t>
            </a:r>
            <a:r>
              <a:rPr lang="en-US" b="1" dirty="0">
                <a:solidFill>
                  <a:schemeClr val="accent2">
                    <a:lumMod val="60000"/>
                    <a:lumOff val="40000"/>
                  </a:schemeClr>
                </a:solidFill>
              </a:rPr>
              <a:t>Amazon</a:t>
            </a:r>
            <a:r>
              <a:rPr lang="en-US" dirty="0"/>
              <a:t> and rest are fulfilled by their merchants.</a:t>
            </a:r>
          </a:p>
          <a:p>
            <a:pPr marL="0" indent="0">
              <a:buNone/>
            </a:pPr>
            <a:endParaRPr lang="en-US" dirty="0"/>
          </a:p>
          <a:p>
            <a:endParaRPr lang="en-IN" dirty="0"/>
          </a:p>
        </p:txBody>
      </p:sp>
      <p:pic>
        <p:nvPicPr>
          <p:cNvPr id="15" name="Picture 14">
            <a:extLst>
              <a:ext uri="{FF2B5EF4-FFF2-40B4-BE49-F238E27FC236}">
                <a16:creationId xmlns:a16="http://schemas.microsoft.com/office/drawing/2014/main" id="{45846DA3-B2F4-166E-B390-1A2A69484462}"/>
              </a:ext>
            </a:extLst>
          </p:cNvPr>
          <p:cNvPicPr>
            <a:picLocks noChangeAspect="1"/>
          </p:cNvPicPr>
          <p:nvPr/>
        </p:nvPicPr>
        <p:blipFill>
          <a:blip r:embed="rId3"/>
          <a:stretch>
            <a:fillRect/>
          </a:stretch>
        </p:blipFill>
        <p:spPr>
          <a:xfrm>
            <a:off x="803192" y="1803965"/>
            <a:ext cx="2086350" cy="3250070"/>
          </a:xfrm>
          <a:prstGeom prst="rect">
            <a:avLst/>
          </a:prstGeom>
        </p:spPr>
      </p:pic>
      <p:pic>
        <p:nvPicPr>
          <p:cNvPr id="17" name="Picture 16">
            <a:extLst>
              <a:ext uri="{FF2B5EF4-FFF2-40B4-BE49-F238E27FC236}">
                <a16:creationId xmlns:a16="http://schemas.microsoft.com/office/drawing/2014/main" id="{79932637-310A-5A4F-91A6-BDF4A0612FF0}"/>
              </a:ext>
            </a:extLst>
          </p:cNvPr>
          <p:cNvPicPr>
            <a:picLocks noChangeAspect="1"/>
          </p:cNvPicPr>
          <p:nvPr/>
        </p:nvPicPr>
        <p:blipFill>
          <a:blip r:embed="rId4"/>
          <a:stretch>
            <a:fillRect/>
          </a:stretch>
        </p:blipFill>
        <p:spPr>
          <a:xfrm>
            <a:off x="9257368" y="1874858"/>
            <a:ext cx="2084331" cy="3179177"/>
          </a:xfrm>
          <a:prstGeom prst="rect">
            <a:avLst/>
          </a:prstGeom>
        </p:spPr>
      </p:pic>
      <p:sp>
        <p:nvSpPr>
          <p:cNvPr id="18" name="TextBox 17">
            <a:extLst>
              <a:ext uri="{FF2B5EF4-FFF2-40B4-BE49-F238E27FC236}">
                <a16:creationId xmlns:a16="http://schemas.microsoft.com/office/drawing/2014/main" id="{158972F0-582E-9F96-C097-E1FC4916E99D}"/>
              </a:ext>
            </a:extLst>
          </p:cNvPr>
          <p:cNvSpPr txBox="1"/>
          <p:nvPr/>
        </p:nvSpPr>
        <p:spPr>
          <a:xfrm>
            <a:off x="9568857" y="1008971"/>
            <a:ext cx="1485553" cy="646331"/>
          </a:xfrm>
          <a:prstGeom prst="rect">
            <a:avLst/>
          </a:prstGeom>
          <a:noFill/>
        </p:spPr>
        <p:txBody>
          <a:bodyPr wrap="square" rtlCol="0">
            <a:spAutoFit/>
          </a:bodyPr>
          <a:lstStyle/>
          <a:p>
            <a:pPr algn="ctr"/>
            <a:r>
              <a:rPr lang="en-US" dirty="0"/>
              <a:t>Fulfilled by Amazon</a:t>
            </a:r>
            <a:endParaRPr lang="en-IN" dirty="0"/>
          </a:p>
        </p:txBody>
      </p:sp>
      <p:sp>
        <p:nvSpPr>
          <p:cNvPr id="19" name="TextBox 18">
            <a:extLst>
              <a:ext uri="{FF2B5EF4-FFF2-40B4-BE49-F238E27FC236}">
                <a16:creationId xmlns:a16="http://schemas.microsoft.com/office/drawing/2014/main" id="{1B9F01C7-FA7D-48A8-C892-D6E3328832D7}"/>
              </a:ext>
            </a:extLst>
          </p:cNvPr>
          <p:cNvSpPr txBox="1"/>
          <p:nvPr/>
        </p:nvSpPr>
        <p:spPr>
          <a:xfrm>
            <a:off x="406536" y="967555"/>
            <a:ext cx="2879662" cy="646331"/>
          </a:xfrm>
          <a:prstGeom prst="rect">
            <a:avLst/>
          </a:prstGeom>
          <a:noFill/>
        </p:spPr>
        <p:txBody>
          <a:bodyPr wrap="square" rtlCol="0">
            <a:spAutoFit/>
          </a:bodyPr>
          <a:lstStyle/>
          <a:p>
            <a:pPr algn="ctr"/>
            <a:r>
              <a:rPr lang="en-US" dirty="0"/>
              <a:t>Fulfilled by both Amazon and Merchants</a:t>
            </a:r>
            <a:endParaRPr lang="en-IN" dirty="0"/>
          </a:p>
        </p:txBody>
      </p:sp>
    </p:spTree>
    <p:extLst>
      <p:ext uri="{BB962C8B-B14F-4D97-AF65-F5344CB8AC3E}">
        <p14:creationId xmlns:p14="http://schemas.microsoft.com/office/powerpoint/2010/main" val="447108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D83A-1547-931B-1504-453B68ED8475}"/>
              </a:ext>
            </a:extLst>
          </p:cNvPr>
          <p:cNvSpPr>
            <a:spLocks noGrp="1"/>
          </p:cNvSpPr>
          <p:nvPr>
            <p:ph type="title"/>
          </p:nvPr>
        </p:nvSpPr>
        <p:spPr>
          <a:xfrm>
            <a:off x="838200" y="365125"/>
            <a:ext cx="10515600" cy="795081"/>
          </a:xfrm>
        </p:spPr>
        <p:txBody>
          <a:bodyPr/>
          <a:lstStyle/>
          <a:p>
            <a:pPr algn="ctr"/>
            <a:r>
              <a:rPr lang="en-US" b="1" dirty="0">
                <a:solidFill>
                  <a:schemeClr val="accent2">
                    <a:lumMod val="60000"/>
                    <a:lumOff val="40000"/>
                  </a:schemeClr>
                </a:solidFill>
                <a:latin typeface="Aptos" panose="020B0004020202020204" pitchFamily="34" charset="0"/>
              </a:rPr>
              <a:t>Fulfilment Analysis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852BB500-238B-DA5E-0E2C-33FD971995D3}"/>
              </a:ext>
            </a:extLst>
          </p:cNvPr>
          <p:cNvSpPr>
            <a:spLocks noGrp="1"/>
          </p:cNvSpPr>
          <p:nvPr>
            <p:ph idx="1"/>
          </p:nvPr>
        </p:nvSpPr>
        <p:spPr>
          <a:xfrm>
            <a:off x="838200" y="1229032"/>
            <a:ext cx="10515600" cy="5093110"/>
          </a:xfrm>
        </p:spPr>
        <p:txBody>
          <a:bodyPr/>
          <a:lstStyle/>
          <a:p>
            <a:r>
              <a:rPr lang="en-US" dirty="0"/>
              <a:t>Almost </a:t>
            </a:r>
            <a:r>
              <a:rPr lang="en-US" b="1" dirty="0">
                <a:solidFill>
                  <a:schemeClr val="accent2">
                    <a:lumMod val="60000"/>
                    <a:lumOff val="40000"/>
                  </a:schemeClr>
                </a:solidFill>
              </a:rPr>
              <a:t>14% </a:t>
            </a:r>
            <a:r>
              <a:rPr lang="en-US" dirty="0"/>
              <a:t>of orders are cancelled through the </a:t>
            </a:r>
            <a:r>
              <a:rPr lang="en-US" b="1" dirty="0">
                <a:solidFill>
                  <a:schemeClr val="accent2">
                    <a:lumMod val="60000"/>
                    <a:lumOff val="40000"/>
                  </a:schemeClr>
                </a:solidFill>
              </a:rPr>
              <a:t>Merchant</a:t>
            </a:r>
            <a:r>
              <a:rPr lang="en-US" dirty="0"/>
              <a:t> fulfilment which is significantly high.</a:t>
            </a:r>
          </a:p>
          <a:p>
            <a:endParaRPr lang="en-IN" dirty="0"/>
          </a:p>
        </p:txBody>
      </p:sp>
      <p:pic>
        <p:nvPicPr>
          <p:cNvPr id="5" name="Picture 4">
            <a:extLst>
              <a:ext uri="{FF2B5EF4-FFF2-40B4-BE49-F238E27FC236}">
                <a16:creationId xmlns:a16="http://schemas.microsoft.com/office/drawing/2014/main" id="{2BB01E4E-F24F-C0B9-736A-AE5CCBB432EB}"/>
              </a:ext>
            </a:extLst>
          </p:cNvPr>
          <p:cNvPicPr>
            <a:picLocks noChangeAspect="1"/>
          </p:cNvPicPr>
          <p:nvPr/>
        </p:nvPicPr>
        <p:blipFill>
          <a:blip r:embed="rId2"/>
          <a:stretch>
            <a:fillRect/>
          </a:stretch>
        </p:blipFill>
        <p:spPr>
          <a:xfrm>
            <a:off x="3842939" y="2805684"/>
            <a:ext cx="7542596" cy="2823284"/>
          </a:xfrm>
          <a:prstGeom prst="rect">
            <a:avLst/>
          </a:prstGeom>
        </p:spPr>
      </p:pic>
      <p:pic>
        <p:nvPicPr>
          <p:cNvPr id="7" name="Picture 6">
            <a:extLst>
              <a:ext uri="{FF2B5EF4-FFF2-40B4-BE49-F238E27FC236}">
                <a16:creationId xmlns:a16="http://schemas.microsoft.com/office/drawing/2014/main" id="{BEE1B094-DB69-DDBB-F1DA-25B217EEC53F}"/>
              </a:ext>
            </a:extLst>
          </p:cNvPr>
          <p:cNvPicPr>
            <a:picLocks noChangeAspect="1"/>
          </p:cNvPicPr>
          <p:nvPr/>
        </p:nvPicPr>
        <p:blipFill>
          <a:blip r:embed="rId3"/>
          <a:stretch>
            <a:fillRect/>
          </a:stretch>
        </p:blipFill>
        <p:spPr>
          <a:xfrm>
            <a:off x="981833" y="3429000"/>
            <a:ext cx="2717474" cy="1428135"/>
          </a:xfrm>
          <a:prstGeom prst="rect">
            <a:avLst/>
          </a:prstGeom>
        </p:spPr>
      </p:pic>
    </p:spTree>
    <p:extLst>
      <p:ext uri="{BB962C8B-B14F-4D97-AF65-F5344CB8AC3E}">
        <p14:creationId xmlns:p14="http://schemas.microsoft.com/office/powerpoint/2010/main" val="23586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A462-2034-69A2-FBD0-83FAD68B5D7C}"/>
              </a:ext>
            </a:extLst>
          </p:cNvPr>
          <p:cNvSpPr>
            <a:spLocks noGrp="1"/>
          </p:cNvSpPr>
          <p:nvPr>
            <p:ph type="title"/>
          </p:nvPr>
        </p:nvSpPr>
        <p:spPr>
          <a:xfrm>
            <a:off x="913795" y="147484"/>
            <a:ext cx="10353762" cy="936779"/>
          </a:xfrm>
        </p:spPr>
        <p:txBody>
          <a:bodyPr/>
          <a:lstStyle/>
          <a:p>
            <a:pPr algn="ctr"/>
            <a:r>
              <a:rPr lang="en-US" b="1" dirty="0">
                <a:solidFill>
                  <a:schemeClr val="accent2">
                    <a:lumMod val="60000"/>
                    <a:lumOff val="40000"/>
                  </a:schemeClr>
                </a:solidFill>
                <a:latin typeface="Aptos" panose="020B0004020202020204" pitchFamily="34" charset="0"/>
              </a:rPr>
              <a:t>Cancelled orders by Fulfilment methods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5457F4AC-D8C0-72B8-5FA8-F1CFE991666D}"/>
              </a:ext>
            </a:extLst>
          </p:cNvPr>
          <p:cNvSpPr>
            <a:spLocks noGrp="1"/>
          </p:cNvSpPr>
          <p:nvPr>
            <p:ph idx="1"/>
          </p:nvPr>
        </p:nvSpPr>
        <p:spPr>
          <a:xfrm>
            <a:off x="832876" y="1317531"/>
            <a:ext cx="10515600" cy="3024740"/>
          </a:xfrm>
        </p:spPr>
        <p:txBody>
          <a:bodyPr>
            <a:normAutofit lnSpcReduction="10000"/>
          </a:bodyPr>
          <a:lstStyle/>
          <a:p>
            <a:r>
              <a:rPr lang="en-US" sz="2400" b="1" dirty="0">
                <a:solidFill>
                  <a:schemeClr val="accent2">
                    <a:lumMod val="60000"/>
                    <a:lumOff val="40000"/>
                  </a:schemeClr>
                </a:solidFill>
              </a:rPr>
              <a:t>Lakshadweep, Mizoram, Andaman &amp; Nicobar, Ladakh </a:t>
            </a:r>
            <a:r>
              <a:rPr lang="en-US" sz="2400" dirty="0"/>
              <a:t>and </a:t>
            </a:r>
            <a:r>
              <a:rPr lang="en-US" sz="2400" b="1" dirty="0">
                <a:solidFill>
                  <a:schemeClr val="accent2">
                    <a:lumMod val="60000"/>
                    <a:lumOff val="40000"/>
                  </a:schemeClr>
                </a:solidFill>
              </a:rPr>
              <a:t>Dadra Nagar </a:t>
            </a:r>
            <a:r>
              <a:rPr lang="en-US" sz="2400" dirty="0"/>
              <a:t>are getting more orders cancelled through Merchant Fulfilment.</a:t>
            </a:r>
          </a:p>
          <a:p>
            <a:r>
              <a:rPr lang="en-US" sz="2400" b="1" dirty="0">
                <a:solidFill>
                  <a:schemeClr val="accent2">
                    <a:lumMod val="60000"/>
                    <a:lumOff val="40000"/>
                  </a:schemeClr>
                </a:solidFill>
              </a:rPr>
              <a:t>Mizoram, Kerala, Ladakh, Arunachal Pradesh</a:t>
            </a:r>
            <a:r>
              <a:rPr lang="en-US" sz="2400" dirty="0"/>
              <a:t> and </a:t>
            </a:r>
            <a:r>
              <a:rPr lang="en-US" sz="2400" b="1" dirty="0">
                <a:solidFill>
                  <a:schemeClr val="accent2">
                    <a:lumMod val="60000"/>
                    <a:lumOff val="40000"/>
                  </a:schemeClr>
                </a:solidFill>
              </a:rPr>
              <a:t>Meghalaya</a:t>
            </a:r>
            <a:r>
              <a:rPr lang="en-US" sz="2400" dirty="0"/>
              <a:t> are getting more cancelled orders through Amazon Fulfilment.</a:t>
            </a:r>
          </a:p>
          <a:p>
            <a:r>
              <a:rPr lang="en-US" sz="2400" b="1" dirty="0">
                <a:solidFill>
                  <a:schemeClr val="accent2">
                    <a:lumMod val="60000"/>
                    <a:lumOff val="40000"/>
                  </a:schemeClr>
                </a:solidFill>
              </a:rPr>
              <a:t>Hilly Regions </a:t>
            </a:r>
            <a:r>
              <a:rPr lang="en-US" sz="2400" dirty="0"/>
              <a:t>and </a:t>
            </a:r>
            <a:r>
              <a:rPr lang="en-US" sz="2400" b="1" dirty="0">
                <a:solidFill>
                  <a:schemeClr val="accent2">
                    <a:lumMod val="60000"/>
                    <a:lumOff val="40000"/>
                  </a:schemeClr>
                </a:solidFill>
              </a:rPr>
              <a:t>Islands</a:t>
            </a:r>
            <a:r>
              <a:rPr lang="en-US" sz="2400" dirty="0"/>
              <a:t> are getting more cancelled orders.</a:t>
            </a:r>
          </a:p>
          <a:p>
            <a:r>
              <a:rPr lang="en-US" sz="2400" dirty="0"/>
              <a:t>Merchant Fulfilment had more cancelled percentage than Amazon Fulfilment.</a:t>
            </a:r>
            <a:endParaRPr lang="en-IN" sz="2400" dirty="0"/>
          </a:p>
        </p:txBody>
      </p:sp>
      <p:pic>
        <p:nvPicPr>
          <p:cNvPr id="7" name="Picture 6">
            <a:extLst>
              <a:ext uri="{FF2B5EF4-FFF2-40B4-BE49-F238E27FC236}">
                <a16:creationId xmlns:a16="http://schemas.microsoft.com/office/drawing/2014/main" id="{1FBC4936-2AEA-BB23-D691-760621C2C1CD}"/>
              </a:ext>
            </a:extLst>
          </p:cNvPr>
          <p:cNvPicPr>
            <a:picLocks noChangeAspect="1"/>
          </p:cNvPicPr>
          <p:nvPr/>
        </p:nvPicPr>
        <p:blipFill>
          <a:blip r:embed="rId2"/>
          <a:stretch>
            <a:fillRect/>
          </a:stretch>
        </p:blipFill>
        <p:spPr>
          <a:xfrm>
            <a:off x="1113502" y="4575540"/>
            <a:ext cx="4570337" cy="2021495"/>
          </a:xfrm>
          <a:prstGeom prst="rect">
            <a:avLst/>
          </a:prstGeom>
        </p:spPr>
      </p:pic>
      <p:pic>
        <p:nvPicPr>
          <p:cNvPr id="9" name="Picture 8">
            <a:extLst>
              <a:ext uri="{FF2B5EF4-FFF2-40B4-BE49-F238E27FC236}">
                <a16:creationId xmlns:a16="http://schemas.microsoft.com/office/drawing/2014/main" id="{79657A9E-A58F-C72D-6F9B-549D47635C8B}"/>
              </a:ext>
            </a:extLst>
          </p:cNvPr>
          <p:cNvPicPr>
            <a:picLocks noChangeAspect="1"/>
          </p:cNvPicPr>
          <p:nvPr/>
        </p:nvPicPr>
        <p:blipFill>
          <a:blip r:embed="rId3"/>
          <a:stretch>
            <a:fillRect/>
          </a:stretch>
        </p:blipFill>
        <p:spPr>
          <a:xfrm>
            <a:off x="6840123" y="4575540"/>
            <a:ext cx="4444851" cy="2021495"/>
          </a:xfrm>
          <a:prstGeom prst="rect">
            <a:avLst/>
          </a:prstGeom>
        </p:spPr>
      </p:pic>
      <p:sp>
        <p:nvSpPr>
          <p:cNvPr id="10" name="TextBox 9">
            <a:extLst>
              <a:ext uri="{FF2B5EF4-FFF2-40B4-BE49-F238E27FC236}">
                <a16:creationId xmlns:a16="http://schemas.microsoft.com/office/drawing/2014/main" id="{7698980B-6E5A-D6B8-947B-98AEC51E5DE0}"/>
              </a:ext>
            </a:extLst>
          </p:cNvPr>
          <p:cNvSpPr txBox="1"/>
          <p:nvPr/>
        </p:nvSpPr>
        <p:spPr>
          <a:xfrm>
            <a:off x="1113501" y="4155468"/>
            <a:ext cx="4570337" cy="373626"/>
          </a:xfrm>
          <a:prstGeom prst="rect">
            <a:avLst/>
          </a:prstGeom>
          <a:noFill/>
        </p:spPr>
        <p:txBody>
          <a:bodyPr wrap="square" rtlCol="0">
            <a:spAutoFit/>
          </a:bodyPr>
          <a:lstStyle/>
          <a:p>
            <a:pPr algn="ctr"/>
            <a:r>
              <a:rPr lang="en-US" b="1" dirty="0"/>
              <a:t>Merchant</a:t>
            </a:r>
            <a:endParaRPr lang="en-IN" b="1" dirty="0"/>
          </a:p>
        </p:txBody>
      </p:sp>
      <p:sp>
        <p:nvSpPr>
          <p:cNvPr id="11" name="TextBox 10">
            <a:extLst>
              <a:ext uri="{FF2B5EF4-FFF2-40B4-BE49-F238E27FC236}">
                <a16:creationId xmlns:a16="http://schemas.microsoft.com/office/drawing/2014/main" id="{CCDDCEFE-D335-408D-0C0A-E36530A64835}"/>
              </a:ext>
            </a:extLst>
          </p:cNvPr>
          <p:cNvSpPr txBox="1"/>
          <p:nvPr/>
        </p:nvSpPr>
        <p:spPr>
          <a:xfrm>
            <a:off x="6840123" y="4155449"/>
            <a:ext cx="4444851" cy="373626"/>
          </a:xfrm>
          <a:prstGeom prst="rect">
            <a:avLst/>
          </a:prstGeom>
          <a:noFill/>
        </p:spPr>
        <p:txBody>
          <a:bodyPr wrap="square" rtlCol="0">
            <a:spAutoFit/>
          </a:bodyPr>
          <a:lstStyle/>
          <a:p>
            <a:pPr algn="ctr"/>
            <a:r>
              <a:rPr lang="en-US" b="1" dirty="0"/>
              <a:t>Amazon</a:t>
            </a:r>
            <a:endParaRPr lang="en-IN" b="1" dirty="0"/>
          </a:p>
        </p:txBody>
      </p:sp>
    </p:spTree>
    <p:extLst>
      <p:ext uri="{BB962C8B-B14F-4D97-AF65-F5344CB8AC3E}">
        <p14:creationId xmlns:p14="http://schemas.microsoft.com/office/powerpoint/2010/main" val="4009966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E0DE-D046-BCA9-397E-D31BBC3906E6}"/>
              </a:ext>
            </a:extLst>
          </p:cNvPr>
          <p:cNvSpPr>
            <a:spLocks noGrp="1"/>
          </p:cNvSpPr>
          <p:nvPr>
            <p:ph type="title"/>
          </p:nvPr>
        </p:nvSpPr>
        <p:spPr>
          <a:xfrm>
            <a:off x="919119" y="334297"/>
            <a:ext cx="10353762" cy="769069"/>
          </a:xfrm>
        </p:spPr>
        <p:txBody>
          <a:bodyPr/>
          <a:lstStyle/>
          <a:p>
            <a:r>
              <a:rPr lang="en-IN" b="1" dirty="0">
                <a:solidFill>
                  <a:schemeClr val="accent2">
                    <a:lumMod val="60000"/>
                    <a:lumOff val="40000"/>
                  </a:schemeClr>
                </a:solidFill>
                <a:latin typeface="Aptos" panose="020B0004020202020204" pitchFamily="34" charset="0"/>
              </a:rPr>
              <a:t>Customer Segmentation</a:t>
            </a:r>
          </a:p>
        </p:txBody>
      </p:sp>
      <p:sp>
        <p:nvSpPr>
          <p:cNvPr id="3" name="Content Placeholder 2">
            <a:extLst>
              <a:ext uri="{FF2B5EF4-FFF2-40B4-BE49-F238E27FC236}">
                <a16:creationId xmlns:a16="http://schemas.microsoft.com/office/drawing/2014/main" id="{F2DF6D5E-9C88-5736-111A-72A68DA9BA42}"/>
              </a:ext>
            </a:extLst>
          </p:cNvPr>
          <p:cNvSpPr>
            <a:spLocks noGrp="1"/>
          </p:cNvSpPr>
          <p:nvPr>
            <p:ph idx="1"/>
          </p:nvPr>
        </p:nvSpPr>
        <p:spPr>
          <a:xfrm>
            <a:off x="353961" y="1465005"/>
            <a:ext cx="3873910" cy="4984955"/>
          </a:xfrm>
        </p:spPr>
        <p:txBody>
          <a:bodyPr/>
          <a:lstStyle/>
          <a:p>
            <a:r>
              <a:rPr lang="en-IN" dirty="0"/>
              <a:t>Customers are mostly Preferring the clothes over accessories.</a:t>
            </a:r>
          </a:p>
          <a:p>
            <a:r>
              <a:rPr lang="en-IN" dirty="0"/>
              <a:t>Majority of the accessories are ordered from the Major Cities – </a:t>
            </a:r>
            <a:r>
              <a:rPr lang="en-IN" b="1" dirty="0">
                <a:solidFill>
                  <a:schemeClr val="accent2">
                    <a:lumMod val="60000"/>
                    <a:lumOff val="40000"/>
                  </a:schemeClr>
                </a:solidFill>
              </a:rPr>
              <a:t>Bangalore, Mumbai, Chennai,  New Delhi, Hyderabad</a:t>
            </a:r>
            <a:r>
              <a:rPr lang="en-IN" dirty="0"/>
              <a:t> which is around </a:t>
            </a:r>
            <a:r>
              <a:rPr lang="en-IN" b="1" dirty="0">
                <a:solidFill>
                  <a:schemeClr val="accent2">
                    <a:lumMod val="60000"/>
                    <a:lumOff val="40000"/>
                  </a:schemeClr>
                </a:solidFill>
              </a:rPr>
              <a:t>90%.</a:t>
            </a:r>
          </a:p>
          <a:p>
            <a:r>
              <a:rPr lang="en-IN" dirty="0"/>
              <a:t>Customers are placing more orders in the first week of every month.</a:t>
            </a:r>
          </a:p>
        </p:txBody>
      </p:sp>
      <p:pic>
        <p:nvPicPr>
          <p:cNvPr id="7" name="Picture 6">
            <a:extLst>
              <a:ext uri="{FF2B5EF4-FFF2-40B4-BE49-F238E27FC236}">
                <a16:creationId xmlns:a16="http://schemas.microsoft.com/office/drawing/2014/main" id="{E4B9F7D8-6638-ECF2-E45C-7B9F309923F5}"/>
              </a:ext>
            </a:extLst>
          </p:cNvPr>
          <p:cNvPicPr>
            <a:picLocks noChangeAspect="1"/>
          </p:cNvPicPr>
          <p:nvPr/>
        </p:nvPicPr>
        <p:blipFill>
          <a:blip r:embed="rId2"/>
          <a:srcRect t="6759"/>
          <a:stretch/>
        </p:blipFill>
        <p:spPr>
          <a:xfrm>
            <a:off x="4238806" y="1848466"/>
            <a:ext cx="7815630" cy="3906168"/>
          </a:xfrm>
          <a:prstGeom prst="rect">
            <a:avLst/>
          </a:prstGeom>
        </p:spPr>
      </p:pic>
    </p:spTree>
    <p:extLst>
      <p:ext uri="{BB962C8B-B14F-4D97-AF65-F5344CB8AC3E}">
        <p14:creationId xmlns:p14="http://schemas.microsoft.com/office/powerpoint/2010/main" val="1127955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DED1-F28E-7219-14BE-763F3FF6144D}"/>
              </a:ext>
            </a:extLst>
          </p:cNvPr>
          <p:cNvSpPr>
            <a:spLocks noGrp="1"/>
          </p:cNvSpPr>
          <p:nvPr>
            <p:ph type="title"/>
          </p:nvPr>
        </p:nvSpPr>
        <p:spPr>
          <a:xfrm>
            <a:off x="835742" y="179547"/>
            <a:ext cx="10353762" cy="641554"/>
          </a:xfrm>
        </p:spPr>
        <p:txBody>
          <a:bodyPr>
            <a:normAutofit fontScale="90000"/>
          </a:bodyPr>
          <a:lstStyle/>
          <a:p>
            <a:r>
              <a:rPr lang="en-IN" b="1" dirty="0">
                <a:solidFill>
                  <a:schemeClr val="accent2">
                    <a:lumMod val="60000"/>
                    <a:lumOff val="40000"/>
                  </a:schemeClr>
                </a:solidFill>
                <a:latin typeface="Aptos" panose="020B0004020202020204" pitchFamily="34" charset="0"/>
              </a:rPr>
              <a:t>Geographical Analysis</a:t>
            </a:r>
          </a:p>
        </p:txBody>
      </p:sp>
      <p:sp>
        <p:nvSpPr>
          <p:cNvPr id="3" name="Content Placeholder 2">
            <a:extLst>
              <a:ext uri="{FF2B5EF4-FFF2-40B4-BE49-F238E27FC236}">
                <a16:creationId xmlns:a16="http://schemas.microsoft.com/office/drawing/2014/main" id="{74624110-7B75-6FEF-29AA-EA75A8B6D410}"/>
              </a:ext>
            </a:extLst>
          </p:cNvPr>
          <p:cNvSpPr>
            <a:spLocks noGrp="1"/>
          </p:cNvSpPr>
          <p:nvPr>
            <p:ph idx="1"/>
          </p:nvPr>
        </p:nvSpPr>
        <p:spPr>
          <a:xfrm>
            <a:off x="835742" y="5660815"/>
            <a:ext cx="11021961" cy="1017638"/>
          </a:xfrm>
        </p:spPr>
        <p:txBody>
          <a:bodyPr>
            <a:normAutofit fontScale="92500" lnSpcReduction="20000"/>
          </a:bodyPr>
          <a:lstStyle/>
          <a:p>
            <a:r>
              <a:rPr lang="en-US" b="1" dirty="0">
                <a:solidFill>
                  <a:schemeClr val="accent2">
                    <a:lumMod val="60000"/>
                    <a:lumOff val="40000"/>
                  </a:schemeClr>
                </a:solidFill>
              </a:rPr>
              <a:t>Maharashtra, Karnataka, Telangana, Tamil Nadu</a:t>
            </a:r>
            <a:r>
              <a:rPr lang="en-US" dirty="0"/>
              <a:t> and </a:t>
            </a:r>
            <a:r>
              <a:rPr lang="en-US" dirty="0">
                <a:solidFill>
                  <a:schemeClr val="accent2">
                    <a:lumMod val="60000"/>
                    <a:lumOff val="40000"/>
                  </a:schemeClr>
                </a:solidFill>
              </a:rPr>
              <a:t>Uttar Pradesh </a:t>
            </a:r>
            <a:r>
              <a:rPr lang="en-US" dirty="0"/>
              <a:t>are </a:t>
            </a:r>
            <a:r>
              <a:rPr lang="en-US" b="1" dirty="0">
                <a:solidFill>
                  <a:schemeClr val="accent2">
                    <a:lumMod val="60000"/>
                    <a:lumOff val="40000"/>
                  </a:schemeClr>
                </a:solidFill>
              </a:rPr>
              <a:t>top 5 </a:t>
            </a:r>
            <a:r>
              <a:rPr lang="en-US" dirty="0"/>
              <a:t>states having the most no of orders and Amount.</a:t>
            </a:r>
          </a:p>
          <a:p>
            <a:r>
              <a:rPr lang="en-US" dirty="0"/>
              <a:t>The above 5 states cover </a:t>
            </a:r>
            <a:r>
              <a:rPr lang="en-US" b="1" dirty="0">
                <a:solidFill>
                  <a:schemeClr val="accent2">
                    <a:lumMod val="60000"/>
                    <a:lumOff val="40000"/>
                  </a:schemeClr>
                </a:solidFill>
              </a:rPr>
              <a:t>56% </a:t>
            </a:r>
            <a:r>
              <a:rPr lang="en-US" dirty="0"/>
              <a:t>of the total revenue.</a:t>
            </a:r>
          </a:p>
          <a:p>
            <a:endParaRPr lang="en-IN" dirty="0"/>
          </a:p>
        </p:txBody>
      </p:sp>
      <p:pic>
        <p:nvPicPr>
          <p:cNvPr id="7" name="Picture 6">
            <a:extLst>
              <a:ext uri="{FF2B5EF4-FFF2-40B4-BE49-F238E27FC236}">
                <a16:creationId xmlns:a16="http://schemas.microsoft.com/office/drawing/2014/main" id="{189A6880-5BB0-32D6-222E-0F0A21DB7F12}"/>
              </a:ext>
            </a:extLst>
          </p:cNvPr>
          <p:cNvPicPr>
            <a:picLocks noChangeAspect="1"/>
          </p:cNvPicPr>
          <p:nvPr/>
        </p:nvPicPr>
        <p:blipFill>
          <a:blip r:embed="rId2"/>
          <a:srcRect t="1180"/>
          <a:stretch/>
        </p:blipFill>
        <p:spPr>
          <a:xfrm>
            <a:off x="1521216" y="985684"/>
            <a:ext cx="8982813" cy="4510548"/>
          </a:xfrm>
          <a:prstGeom prst="rect">
            <a:avLst/>
          </a:prstGeom>
        </p:spPr>
      </p:pic>
    </p:spTree>
    <p:extLst>
      <p:ext uri="{BB962C8B-B14F-4D97-AF65-F5344CB8AC3E}">
        <p14:creationId xmlns:p14="http://schemas.microsoft.com/office/powerpoint/2010/main" val="1888023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47C23-D484-90F8-92CE-A2AA61FB07BC}"/>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Geographical Analysis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7BC80248-14C1-8E24-4BE1-17B08D7A0017}"/>
              </a:ext>
            </a:extLst>
          </p:cNvPr>
          <p:cNvSpPr>
            <a:spLocks noGrp="1"/>
          </p:cNvSpPr>
          <p:nvPr>
            <p:ph idx="1"/>
          </p:nvPr>
        </p:nvSpPr>
        <p:spPr/>
        <p:txBody>
          <a:bodyPr/>
          <a:lstStyle/>
          <a:p>
            <a:r>
              <a:rPr lang="en-US" b="1" dirty="0">
                <a:solidFill>
                  <a:schemeClr val="accent2">
                    <a:lumMod val="60000"/>
                    <a:lumOff val="40000"/>
                  </a:schemeClr>
                </a:solidFill>
              </a:rPr>
              <a:t>Bengaluru, Hyderabad, Mumbai, New Delhi</a:t>
            </a:r>
            <a:r>
              <a:rPr lang="en-US" dirty="0"/>
              <a:t> and </a:t>
            </a:r>
            <a:r>
              <a:rPr lang="en-US" b="1" dirty="0">
                <a:solidFill>
                  <a:schemeClr val="accent2">
                    <a:lumMod val="60000"/>
                    <a:lumOff val="40000"/>
                  </a:schemeClr>
                </a:solidFill>
              </a:rPr>
              <a:t>Chennai</a:t>
            </a:r>
            <a:r>
              <a:rPr lang="en-US" dirty="0"/>
              <a:t> are the </a:t>
            </a:r>
            <a:r>
              <a:rPr lang="en-US" b="1" dirty="0">
                <a:solidFill>
                  <a:schemeClr val="accent2">
                    <a:lumMod val="60000"/>
                    <a:lumOff val="40000"/>
                  </a:schemeClr>
                </a:solidFill>
              </a:rPr>
              <a:t>top 5 </a:t>
            </a:r>
            <a:r>
              <a:rPr lang="en-US" dirty="0"/>
              <a:t>cities having the most no of orders and Amount. </a:t>
            </a:r>
          </a:p>
          <a:p>
            <a:r>
              <a:rPr lang="en-US" dirty="0"/>
              <a:t>These 5 cities cover </a:t>
            </a:r>
            <a:r>
              <a:rPr lang="en-US" b="1" dirty="0">
                <a:solidFill>
                  <a:schemeClr val="accent2">
                    <a:lumMod val="60000"/>
                    <a:lumOff val="40000"/>
                  </a:schemeClr>
                </a:solidFill>
              </a:rPr>
              <a:t>32% </a:t>
            </a:r>
            <a:r>
              <a:rPr lang="en-US" dirty="0"/>
              <a:t>of the total revenue.</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7491DE6A-0153-3E08-12C0-6ADDD4068F1E}"/>
              </a:ext>
            </a:extLst>
          </p:cNvPr>
          <p:cNvPicPr>
            <a:picLocks noChangeAspect="1"/>
          </p:cNvPicPr>
          <p:nvPr/>
        </p:nvPicPr>
        <p:blipFill>
          <a:blip r:embed="rId2"/>
          <a:stretch>
            <a:fillRect/>
          </a:stretch>
        </p:blipFill>
        <p:spPr>
          <a:xfrm>
            <a:off x="2145934" y="3104536"/>
            <a:ext cx="7556628" cy="2362200"/>
          </a:xfrm>
          <a:prstGeom prst="rect">
            <a:avLst/>
          </a:prstGeom>
        </p:spPr>
      </p:pic>
    </p:spTree>
    <p:extLst>
      <p:ext uri="{BB962C8B-B14F-4D97-AF65-F5344CB8AC3E}">
        <p14:creationId xmlns:p14="http://schemas.microsoft.com/office/powerpoint/2010/main" val="788108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EF9A-A519-7CDB-A244-657585604EC6}"/>
              </a:ext>
            </a:extLst>
          </p:cNvPr>
          <p:cNvSpPr>
            <a:spLocks noGrp="1"/>
          </p:cNvSpPr>
          <p:nvPr>
            <p:ph type="title"/>
          </p:nvPr>
        </p:nvSpPr>
        <p:spPr/>
        <p:txBody>
          <a:bodyPr/>
          <a:lstStyle/>
          <a:p>
            <a:pPr algn="ctr"/>
            <a:r>
              <a:rPr lang="en-US" b="1" dirty="0">
                <a:solidFill>
                  <a:schemeClr val="accent2">
                    <a:lumMod val="60000"/>
                    <a:lumOff val="40000"/>
                  </a:schemeClr>
                </a:solidFill>
                <a:latin typeface="Aptos" panose="020B0004020202020204" pitchFamily="34" charset="0"/>
              </a:rPr>
              <a:t>Contents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E33DBE5F-7E43-37DB-2450-C58F399B9419}"/>
              </a:ext>
            </a:extLst>
          </p:cNvPr>
          <p:cNvSpPr>
            <a:spLocks noGrp="1"/>
          </p:cNvSpPr>
          <p:nvPr>
            <p:ph idx="1"/>
          </p:nvPr>
        </p:nvSpPr>
        <p:spPr/>
        <p:txBody>
          <a:bodyPr/>
          <a:lstStyle/>
          <a:p>
            <a:r>
              <a:rPr lang="en-US" dirty="0"/>
              <a:t>Introduction</a:t>
            </a:r>
          </a:p>
          <a:p>
            <a:r>
              <a:rPr lang="en-US" dirty="0"/>
              <a:t>Problem Statement</a:t>
            </a:r>
          </a:p>
          <a:p>
            <a:r>
              <a:rPr lang="en-US" dirty="0"/>
              <a:t>Key Objectives</a:t>
            </a:r>
          </a:p>
          <a:p>
            <a:r>
              <a:rPr lang="en-US" dirty="0"/>
              <a:t>Tech Stack</a:t>
            </a:r>
          </a:p>
          <a:p>
            <a:r>
              <a:rPr lang="en-US" dirty="0"/>
              <a:t>Dashboards</a:t>
            </a:r>
          </a:p>
          <a:p>
            <a:r>
              <a:rPr lang="en-US" dirty="0"/>
              <a:t>Insights</a:t>
            </a:r>
          </a:p>
          <a:p>
            <a:r>
              <a:rPr lang="en-US" dirty="0"/>
              <a:t>Conclusion</a:t>
            </a:r>
            <a:endParaRPr lang="en-IN" dirty="0"/>
          </a:p>
        </p:txBody>
      </p:sp>
    </p:spTree>
    <p:extLst>
      <p:ext uri="{BB962C8B-B14F-4D97-AF65-F5344CB8AC3E}">
        <p14:creationId xmlns:p14="http://schemas.microsoft.com/office/powerpoint/2010/main" val="3313596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4BFF-898C-291C-9EEC-81E5E6640EAB}"/>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Business Insights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552040BD-9D2B-6CF9-9640-6658F48A56BF}"/>
              </a:ext>
            </a:extLst>
          </p:cNvPr>
          <p:cNvSpPr>
            <a:spLocks noGrp="1"/>
          </p:cNvSpPr>
          <p:nvPr>
            <p:ph idx="1"/>
          </p:nvPr>
        </p:nvSpPr>
        <p:spPr/>
        <p:txBody>
          <a:bodyPr>
            <a:normAutofit lnSpcReduction="10000"/>
          </a:bodyPr>
          <a:lstStyle/>
          <a:p>
            <a:r>
              <a:rPr lang="en-US" dirty="0"/>
              <a:t>Customers are mostly ordering the Clothes.</a:t>
            </a:r>
          </a:p>
          <a:p>
            <a:r>
              <a:rPr lang="en-US" dirty="0"/>
              <a:t>Business is more active in Urban Areas than Rural Areas.</a:t>
            </a:r>
          </a:p>
          <a:p>
            <a:r>
              <a:rPr lang="en-US" dirty="0"/>
              <a:t>Most no of cancelled orders observed in Hilly regions and Islands.</a:t>
            </a:r>
          </a:p>
          <a:p>
            <a:r>
              <a:rPr lang="en-US" dirty="0"/>
              <a:t>Fulfillment through Merchant had more no. of shipping issues and cancelled orders.</a:t>
            </a:r>
          </a:p>
          <a:p>
            <a:r>
              <a:rPr lang="en-US" dirty="0"/>
              <a:t>Customers are mostly ordering in the first week rather than month end.</a:t>
            </a:r>
          </a:p>
          <a:p>
            <a:r>
              <a:rPr lang="en-US" dirty="0"/>
              <a:t>Accessories had registered less sales which are par below the average.</a:t>
            </a:r>
          </a:p>
          <a:p>
            <a:r>
              <a:rPr lang="en-US" dirty="0"/>
              <a:t>M, L and XL are mostly selling in size categories.</a:t>
            </a:r>
          </a:p>
          <a:p>
            <a:r>
              <a:rPr lang="en-US" dirty="0"/>
              <a:t>Urban areas are registering more orders than Rural Areas.</a:t>
            </a:r>
          </a:p>
          <a:p>
            <a:r>
              <a:rPr lang="en-US" dirty="0"/>
              <a:t>Power BI Link: </a:t>
            </a:r>
            <a:r>
              <a:rPr lang="en-US" u="sng" dirty="0">
                <a:solidFill>
                  <a:srgbClr val="00B0F0"/>
                </a:solidFill>
              </a:rPr>
              <a:t>https://app.powerbi.com/links/2fIelQqwSa?ctid=ce2cf43b-263b-4598-b84d-ed105bc3ebcc&amp;pbi_source=linkShare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93997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E13C-96AC-B067-03B7-997A96D375F6}"/>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Conclusion</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ACAD576C-E1C2-E85E-2975-9D0FA354F0C3}"/>
              </a:ext>
            </a:extLst>
          </p:cNvPr>
          <p:cNvSpPr>
            <a:spLocks noGrp="1"/>
          </p:cNvSpPr>
          <p:nvPr>
            <p:ph idx="1"/>
          </p:nvPr>
        </p:nvSpPr>
        <p:spPr/>
        <p:txBody>
          <a:bodyPr>
            <a:normAutofit lnSpcReduction="10000"/>
          </a:bodyPr>
          <a:lstStyle/>
          <a:p>
            <a:r>
              <a:rPr lang="en-US" dirty="0"/>
              <a:t>Since clothes are ordering mostly, its better to increase the varieties in clothing.</a:t>
            </a:r>
          </a:p>
          <a:p>
            <a:r>
              <a:rPr lang="en-US" dirty="0"/>
              <a:t>Accessories need to get more stock and offers to increase the sales.</a:t>
            </a:r>
          </a:p>
          <a:p>
            <a:r>
              <a:rPr lang="en-US" dirty="0"/>
              <a:t>Fulfilment through the merchant need to increase their end user services to decrease the cancelled orders.</a:t>
            </a:r>
          </a:p>
          <a:p>
            <a:r>
              <a:rPr lang="en-US" dirty="0"/>
              <a:t>Need to redefine the delivery terms and conditions in the hilly areas due to their infrastructure issues, so that we can receive less complaints in shipping issues.</a:t>
            </a:r>
          </a:p>
          <a:p>
            <a:r>
              <a:rPr lang="en-US" dirty="0"/>
              <a:t>Need to increase the EMI options in all categories, customers are mostly ordering in the starting week of the month.</a:t>
            </a:r>
          </a:p>
          <a:p>
            <a:r>
              <a:rPr lang="en-US" dirty="0"/>
              <a:t>It is recommended to make sure that all sizes are available before the product is getting into sale, because mostly M, L, XL have more orders. </a:t>
            </a:r>
          </a:p>
          <a:p>
            <a:r>
              <a:rPr lang="en-US" dirty="0"/>
              <a:t>Rural areas are getting less orders, needed fast delivery and more advertisement.</a:t>
            </a:r>
          </a:p>
          <a:p>
            <a:endParaRPr lang="en-US" dirty="0"/>
          </a:p>
          <a:p>
            <a:pPr marL="36900" indent="0">
              <a:buNone/>
            </a:pPr>
            <a:endParaRPr lang="en-US" dirty="0"/>
          </a:p>
          <a:p>
            <a:endParaRPr lang="en-US" dirty="0"/>
          </a:p>
          <a:p>
            <a:endParaRPr lang="en-IN" dirty="0"/>
          </a:p>
        </p:txBody>
      </p:sp>
    </p:spTree>
    <p:extLst>
      <p:ext uri="{BB962C8B-B14F-4D97-AF65-F5344CB8AC3E}">
        <p14:creationId xmlns:p14="http://schemas.microsoft.com/office/powerpoint/2010/main" val="19385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18EFA0-D419-5374-1902-F27BB25075F8}"/>
              </a:ext>
            </a:extLst>
          </p:cNvPr>
          <p:cNvSpPr>
            <a:spLocks noGrp="1"/>
          </p:cNvSpPr>
          <p:nvPr>
            <p:ph type="title"/>
          </p:nvPr>
        </p:nvSpPr>
        <p:spPr>
          <a:xfrm>
            <a:off x="919119" y="2035277"/>
            <a:ext cx="10353762" cy="1995948"/>
          </a:xfrm>
        </p:spPr>
        <p:txBody>
          <a:bodyPr>
            <a:normAutofit/>
          </a:bodyPr>
          <a:lstStyle/>
          <a:p>
            <a:r>
              <a:rPr lang="en-US" sz="6000" b="1" dirty="0">
                <a:solidFill>
                  <a:schemeClr val="accent2">
                    <a:lumMod val="60000"/>
                    <a:lumOff val="40000"/>
                  </a:schemeClr>
                </a:solidFill>
                <a:latin typeface="Aptos" panose="020B0004020202020204" pitchFamily="34" charset="0"/>
              </a:rPr>
              <a:t>Thank You</a:t>
            </a:r>
            <a:endParaRPr lang="en-IN" sz="6000" b="1" dirty="0">
              <a:solidFill>
                <a:schemeClr val="accent2">
                  <a:lumMod val="60000"/>
                  <a:lumOff val="40000"/>
                </a:schemeClr>
              </a:solidFill>
              <a:latin typeface="Aptos" panose="020B0004020202020204" pitchFamily="34" charset="0"/>
            </a:endParaRPr>
          </a:p>
        </p:txBody>
      </p:sp>
    </p:spTree>
    <p:extLst>
      <p:ext uri="{BB962C8B-B14F-4D97-AF65-F5344CB8AC3E}">
        <p14:creationId xmlns:p14="http://schemas.microsoft.com/office/powerpoint/2010/main" val="184899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00F53F-CE7D-01C4-FB3D-9B5D035326E1}"/>
              </a:ext>
            </a:extLst>
          </p:cNvPr>
          <p:cNvSpPr>
            <a:spLocks noGrp="1"/>
          </p:cNvSpPr>
          <p:nvPr>
            <p:ph type="title"/>
          </p:nvPr>
        </p:nvSpPr>
        <p:spPr>
          <a:xfrm>
            <a:off x="570271" y="365126"/>
            <a:ext cx="10783529" cy="1060552"/>
          </a:xfrm>
        </p:spPr>
        <p:txBody>
          <a:bodyPr/>
          <a:lstStyle/>
          <a:p>
            <a:r>
              <a:rPr lang="en-US" b="1" dirty="0">
                <a:solidFill>
                  <a:schemeClr val="accent2">
                    <a:lumMod val="60000"/>
                    <a:lumOff val="40000"/>
                  </a:schemeClr>
                </a:solidFill>
                <a:latin typeface="Aptos" panose="020B0004020202020204" pitchFamily="34" charset="0"/>
              </a:rPr>
              <a:t>Introduction</a:t>
            </a:r>
            <a:endParaRPr lang="en-IN" b="1" dirty="0">
              <a:solidFill>
                <a:schemeClr val="accent2">
                  <a:lumMod val="60000"/>
                  <a:lumOff val="40000"/>
                </a:schemeClr>
              </a:solidFill>
              <a:latin typeface="Aptos" panose="020B0004020202020204" pitchFamily="34" charset="0"/>
            </a:endParaRPr>
          </a:p>
        </p:txBody>
      </p:sp>
      <p:sp>
        <p:nvSpPr>
          <p:cNvPr id="5" name="Content Placeholder 4">
            <a:extLst>
              <a:ext uri="{FF2B5EF4-FFF2-40B4-BE49-F238E27FC236}">
                <a16:creationId xmlns:a16="http://schemas.microsoft.com/office/drawing/2014/main" id="{6FE1EAA8-1C1C-4191-6B3E-4F591CCBAB2A}"/>
              </a:ext>
            </a:extLst>
          </p:cNvPr>
          <p:cNvSpPr>
            <a:spLocks noGrp="1"/>
          </p:cNvSpPr>
          <p:nvPr>
            <p:ph idx="1"/>
          </p:nvPr>
        </p:nvSpPr>
        <p:spPr>
          <a:xfrm>
            <a:off x="462116" y="1425677"/>
            <a:ext cx="10891684" cy="4751286"/>
          </a:xfrm>
        </p:spPr>
        <p:txBody>
          <a:bodyPr>
            <a:normAutofit/>
          </a:bodyPr>
          <a:lstStyle/>
          <a:p>
            <a:pPr marL="36900" indent="0" algn="ctr">
              <a:buNone/>
            </a:pPr>
            <a:r>
              <a:rPr lang="en-US" sz="2800" dirty="0"/>
              <a:t>Welcome to our Amazon Sales Data Analysis presentation! In this session, we'll delve into the intricacies of our sales performance on Amazon, highlighting key metrics and trends that have shaped our business outcomes. Our goal is to uncover actionable insights that can drive future growth and enhance our market strategy.</a:t>
            </a:r>
          </a:p>
        </p:txBody>
      </p:sp>
    </p:spTree>
    <p:extLst>
      <p:ext uri="{BB962C8B-B14F-4D97-AF65-F5344CB8AC3E}">
        <p14:creationId xmlns:p14="http://schemas.microsoft.com/office/powerpoint/2010/main" val="321600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F21B-2C66-BBF4-87D0-D38902AD495C}"/>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Problem Statement</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711C5939-003C-968E-F073-15F7271D688E}"/>
              </a:ext>
            </a:extLst>
          </p:cNvPr>
          <p:cNvSpPr>
            <a:spLocks noGrp="1"/>
          </p:cNvSpPr>
          <p:nvPr>
            <p:ph idx="1"/>
          </p:nvPr>
        </p:nvSpPr>
        <p:spPr/>
        <p:txBody>
          <a:bodyPr>
            <a:normAutofit/>
          </a:bodyPr>
          <a:lstStyle/>
          <a:p>
            <a:pPr marL="0" indent="0" algn="ctr">
              <a:buNone/>
            </a:pPr>
            <a:r>
              <a:rPr lang="en-US" sz="2800" dirty="0"/>
              <a:t>The provided dataset contains information about sales transactions on Amazon, including details such as order ID, date, status, fulfilment method, sales channel, product category, size, quantity, amount, shipping details and more. The objective is to conduct a comprehensive analysis of the data and extract actionable insights to support business decision-making.</a:t>
            </a:r>
            <a:endParaRPr lang="en-IN" sz="2800" dirty="0"/>
          </a:p>
        </p:txBody>
      </p:sp>
    </p:spTree>
    <p:extLst>
      <p:ext uri="{BB962C8B-B14F-4D97-AF65-F5344CB8AC3E}">
        <p14:creationId xmlns:p14="http://schemas.microsoft.com/office/powerpoint/2010/main" val="195168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E2EA-1E9A-444E-DA91-D1BE7D49E8F0}"/>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Key Objectives</a:t>
            </a:r>
            <a:endParaRPr lang="en-IN" b="1" dirty="0">
              <a:solidFill>
                <a:schemeClr val="accent2">
                  <a:lumMod val="60000"/>
                  <a:lumOff val="40000"/>
                </a:schemeClr>
              </a:solidFill>
              <a:latin typeface="Aptos" panose="020B0004020202020204" pitchFamily="34" charset="0"/>
            </a:endParaRPr>
          </a:p>
        </p:txBody>
      </p:sp>
      <p:sp>
        <p:nvSpPr>
          <p:cNvPr id="3" name="Content Placeholder 2">
            <a:extLst>
              <a:ext uri="{FF2B5EF4-FFF2-40B4-BE49-F238E27FC236}">
                <a16:creationId xmlns:a16="http://schemas.microsoft.com/office/drawing/2014/main" id="{BB6D936C-802B-5890-C66F-B863ADB77C55}"/>
              </a:ext>
            </a:extLst>
          </p:cNvPr>
          <p:cNvSpPr>
            <a:spLocks noGrp="1"/>
          </p:cNvSpPr>
          <p:nvPr>
            <p:ph idx="1"/>
          </p:nvPr>
        </p:nvSpPr>
        <p:spPr>
          <a:xfrm>
            <a:off x="913795" y="1732449"/>
            <a:ext cx="10353762" cy="4697848"/>
          </a:xfrm>
        </p:spPr>
        <p:txBody>
          <a:bodyPr>
            <a:noAutofit/>
          </a:bodyPr>
          <a:lstStyle/>
          <a:p>
            <a:r>
              <a:rPr lang="en-IN" b="1" dirty="0">
                <a:solidFill>
                  <a:schemeClr val="accent2">
                    <a:lumMod val="60000"/>
                    <a:lumOff val="40000"/>
                  </a:schemeClr>
                </a:solidFill>
              </a:rPr>
              <a:t>Sales Overview</a:t>
            </a:r>
            <a:r>
              <a:rPr lang="en-IN" b="1" dirty="0"/>
              <a:t>: </a:t>
            </a:r>
            <a:r>
              <a:rPr lang="en-IN" dirty="0"/>
              <a:t>Understand the overall sales performance, trends, and patterns over time.</a:t>
            </a:r>
          </a:p>
          <a:p>
            <a:r>
              <a:rPr lang="en-IN" b="1" dirty="0">
                <a:solidFill>
                  <a:schemeClr val="accent2">
                    <a:lumMod val="60000"/>
                    <a:lumOff val="40000"/>
                  </a:schemeClr>
                </a:solidFill>
              </a:rPr>
              <a:t>Product Analysis</a:t>
            </a:r>
            <a:r>
              <a:rPr lang="en-IN" b="1" dirty="0"/>
              <a:t>: </a:t>
            </a:r>
            <a:r>
              <a:rPr lang="en-IN" dirty="0"/>
              <a:t>Analyse the distribution of product categories, sizes, and quantities sold to identify popular products.</a:t>
            </a:r>
          </a:p>
          <a:p>
            <a:r>
              <a:rPr lang="en-IN" b="1" dirty="0">
                <a:solidFill>
                  <a:schemeClr val="accent2">
                    <a:lumMod val="60000"/>
                    <a:lumOff val="40000"/>
                  </a:schemeClr>
                </a:solidFill>
              </a:rPr>
              <a:t>Fulfilment Analysis</a:t>
            </a:r>
            <a:r>
              <a:rPr lang="en-IN" b="1" dirty="0"/>
              <a:t>: </a:t>
            </a:r>
            <a:r>
              <a:rPr lang="en-IN" dirty="0"/>
              <a:t>Investigate the fulfilment methods used and their effectiveness in delivering orders.</a:t>
            </a:r>
          </a:p>
          <a:p>
            <a:r>
              <a:rPr lang="en-IN" b="1" dirty="0">
                <a:solidFill>
                  <a:schemeClr val="accent2">
                    <a:lumMod val="60000"/>
                    <a:lumOff val="40000"/>
                  </a:schemeClr>
                </a:solidFill>
              </a:rPr>
              <a:t>Customer Segmentation</a:t>
            </a:r>
            <a:r>
              <a:rPr lang="en-IN" b="1" dirty="0"/>
              <a:t>: </a:t>
            </a:r>
            <a:r>
              <a:rPr lang="en-IN" dirty="0"/>
              <a:t>Segment customers based on their buying behaviour, location, and other relevant factors.</a:t>
            </a:r>
          </a:p>
          <a:p>
            <a:r>
              <a:rPr lang="en-IN" b="1" dirty="0">
                <a:solidFill>
                  <a:schemeClr val="accent2">
                    <a:lumMod val="60000"/>
                    <a:lumOff val="40000"/>
                  </a:schemeClr>
                </a:solidFill>
              </a:rPr>
              <a:t>Geographical Analysis</a:t>
            </a:r>
            <a:r>
              <a:rPr lang="en-IN" b="1" dirty="0"/>
              <a:t>: </a:t>
            </a:r>
            <a:r>
              <a:rPr lang="en-IN" dirty="0"/>
              <a:t>Explore the geographical distribution of sales, focusing on states and cites.</a:t>
            </a:r>
          </a:p>
          <a:p>
            <a:r>
              <a:rPr lang="en-IN" b="1" dirty="0">
                <a:solidFill>
                  <a:schemeClr val="accent2">
                    <a:lumMod val="60000"/>
                    <a:lumOff val="40000"/>
                  </a:schemeClr>
                </a:solidFill>
              </a:rPr>
              <a:t>Business Insights</a:t>
            </a:r>
            <a:r>
              <a:rPr lang="en-IN" b="1" dirty="0"/>
              <a:t>: </a:t>
            </a:r>
            <a:r>
              <a:rPr lang="en-IN" dirty="0"/>
              <a:t>Provide actionable insights and recommendations based on the analysis to optimize sales strategies, improve customer satisfaction, and enhance overall business performance.</a:t>
            </a:r>
          </a:p>
        </p:txBody>
      </p:sp>
    </p:spTree>
    <p:extLst>
      <p:ext uri="{BB962C8B-B14F-4D97-AF65-F5344CB8AC3E}">
        <p14:creationId xmlns:p14="http://schemas.microsoft.com/office/powerpoint/2010/main" val="314908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D671-F9B5-0599-431C-817293B8DE66}"/>
              </a:ext>
            </a:extLst>
          </p:cNvPr>
          <p:cNvSpPr>
            <a:spLocks noGrp="1"/>
          </p:cNvSpPr>
          <p:nvPr>
            <p:ph type="title"/>
          </p:nvPr>
        </p:nvSpPr>
        <p:spPr/>
        <p:txBody>
          <a:bodyPr/>
          <a:lstStyle/>
          <a:p>
            <a:r>
              <a:rPr lang="en-US" b="1" dirty="0">
                <a:solidFill>
                  <a:schemeClr val="accent2">
                    <a:lumMod val="60000"/>
                    <a:lumOff val="40000"/>
                  </a:schemeClr>
                </a:solidFill>
                <a:latin typeface="Aptos" panose="020B0004020202020204" pitchFamily="34" charset="0"/>
              </a:rPr>
              <a:t>Tech Stack</a:t>
            </a:r>
            <a:endParaRPr lang="en-IN" b="1" dirty="0">
              <a:solidFill>
                <a:schemeClr val="accent2">
                  <a:lumMod val="60000"/>
                  <a:lumOff val="40000"/>
                </a:schemeClr>
              </a:solidFill>
              <a:latin typeface="Aptos" panose="020B0004020202020204" pitchFamily="34" charset="0"/>
            </a:endParaRPr>
          </a:p>
        </p:txBody>
      </p:sp>
      <p:graphicFrame>
        <p:nvGraphicFramePr>
          <p:cNvPr id="4" name="Content Placeholder 3">
            <a:extLst>
              <a:ext uri="{FF2B5EF4-FFF2-40B4-BE49-F238E27FC236}">
                <a16:creationId xmlns:a16="http://schemas.microsoft.com/office/drawing/2014/main" id="{A03C90F5-2BCC-F6FF-C19B-590F912966F4}"/>
              </a:ext>
            </a:extLst>
          </p:cNvPr>
          <p:cNvGraphicFramePr>
            <a:graphicFrameLocks noGrp="1"/>
          </p:cNvGraphicFramePr>
          <p:nvPr>
            <p:ph idx="1"/>
            <p:extLst>
              <p:ext uri="{D42A27DB-BD31-4B8C-83A1-F6EECF244321}">
                <p14:modId xmlns:p14="http://schemas.microsoft.com/office/powerpoint/2010/main" val="3330991294"/>
              </p:ext>
            </p:extLst>
          </p:nvPr>
        </p:nvGraphicFramePr>
        <p:xfrm>
          <a:off x="654666" y="1762125"/>
          <a:ext cx="10872019" cy="4486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790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394-0A35-94C3-2E21-68278453FAE0}"/>
              </a:ext>
            </a:extLst>
          </p:cNvPr>
          <p:cNvSpPr>
            <a:spLocks noGrp="1"/>
          </p:cNvSpPr>
          <p:nvPr>
            <p:ph type="title"/>
          </p:nvPr>
        </p:nvSpPr>
        <p:spPr>
          <a:xfrm>
            <a:off x="919119" y="245806"/>
            <a:ext cx="10353762" cy="816078"/>
          </a:xfrm>
        </p:spPr>
        <p:txBody>
          <a:bodyPr>
            <a:normAutofit/>
          </a:bodyPr>
          <a:lstStyle/>
          <a:p>
            <a:r>
              <a:rPr lang="en-US" b="1" dirty="0">
                <a:solidFill>
                  <a:schemeClr val="accent2">
                    <a:lumMod val="60000"/>
                    <a:lumOff val="40000"/>
                  </a:schemeClr>
                </a:solidFill>
                <a:latin typeface="Aptos" panose="020B0004020202020204" pitchFamily="34" charset="0"/>
              </a:rPr>
              <a:t>Dashboards</a:t>
            </a:r>
            <a:endParaRPr lang="en-IN" b="1" dirty="0">
              <a:solidFill>
                <a:schemeClr val="accent2">
                  <a:lumMod val="60000"/>
                  <a:lumOff val="40000"/>
                </a:schemeClr>
              </a:solidFill>
              <a:latin typeface="Aptos" panose="020B0004020202020204" pitchFamily="34" charset="0"/>
            </a:endParaRPr>
          </a:p>
        </p:txBody>
      </p:sp>
      <p:pic>
        <p:nvPicPr>
          <p:cNvPr id="5" name="Content Placeholder 4">
            <a:extLst>
              <a:ext uri="{FF2B5EF4-FFF2-40B4-BE49-F238E27FC236}">
                <a16:creationId xmlns:a16="http://schemas.microsoft.com/office/drawing/2014/main" id="{027CB906-2CBD-FA02-8A27-BCF4149A1CDD}"/>
              </a:ext>
            </a:extLst>
          </p:cNvPr>
          <p:cNvPicPr>
            <a:picLocks noGrp="1" noChangeAspect="1"/>
          </p:cNvPicPr>
          <p:nvPr>
            <p:ph idx="1"/>
          </p:nvPr>
        </p:nvPicPr>
        <p:blipFill>
          <a:blip r:embed="rId2"/>
          <a:stretch>
            <a:fillRect/>
          </a:stretch>
        </p:blipFill>
        <p:spPr>
          <a:xfrm>
            <a:off x="1130708" y="1129344"/>
            <a:ext cx="9733936" cy="5482850"/>
          </a:xfrm>
        </p:spPr>
      </p:pic>
    </p:spTree>
    <p:extLst>
      <p:ext uri="{BB962C8B-B14F-4D97-AF65-F5344CB8AC3E}">
        <p14:creationId xmlns:p14="http://schemas.microsoft.com/office/powerpoint/2010/main" val="74112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02A1-24F1-6543-C292-1F8D7B8FF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3C3D1-B60F-16EC-E041-65BC01EB16CD}"/>
              </a:ext>
            </a:extLst>
          </p:cNvPr>
          <p:cNvSpPr>
            <a:spLocks noGrp="1"/>
          </p:cNvSpPr>
          <p:nvPr>
            <p:ph type="title"/>
          </p:nvPr>
        </p:nvSpPr>
        <p:spPr>
          <a:xfrm>
            <a:off x="919119" y="0"/>
            <a:ext cx="10353762" cy="957173"/>
          </a:xfrm>
        </p:spPr>
        <p:txBody>
          <a:bodyPr>
            <a:normAutofit/>
          </a:bodyPr>
          <a:lstStyle/>
          <a:p>
            <a:r>
              <a:rPr lang="en-US" b="1" dirty="0">
                <a:solidFill>
                  <a:schemeClr val="accent2">
                    <a:lumMod val="60000"/>
                    <a:lumOff val="40000"/>
                  </a:schemeClr>
                </a:solidFill>
                <a:latin typeface="Aptos" panose="020B0004020202020204" pitchFamily="34" charset="0"/>
              </a:rPr>
              <a:t>Dashboards</a:t>
            </a:r>
            <a:endParaRPr lang="en-IN" b="1" dirty="0">
              <a:solidFill>
                <a:schemeClr val="accent2">
                  <a:lumMod val="60000"/>
                  <a:lumOff val="40000"/>
                </a:schemeClr>
              </a:solidFill>
              <a:latin typeface="Aptos" panose="020B0004020202020204" pitchFamily="34" charset="0"/>
            </a:endParaRPr>
          </a:p>
        </p:txBody>
      </p:sp>
      <p:pic>
        <p:nvPicPr>
          <p:cNvPr id="7" name="Content Placeholder 6">
            <a:extLst>
              <a:ext uri="{FF2B5EF4-FFF2-40B4-BE49-F238E27FC236}">
                <a16:creationId xmlns:a16="http://schemas.microsoft.com/office/drawing/2014/main" id="{CCAEBD53-F4EE-0446-D603-B85B6F780E38}"/>
              </a:ext>
            </a:extLst>
          </p:cNvPr>
          <p:cNvPicPr>
            <a:picLocks noGrp="1" noChangeAspect="1"/>
          </p:cNvPicPr>
          <p:nvPr>
            <p:ph idx="1"/>
          </p:nvPr>
        </p:nvPicPr>
        <p:blipFill>
          <a:blip r:embed="rId2"/>
          <a:stretch>
            <a:fillRect/>
          </a:stretch>
        </p:blipFill>
        <p:spPr>
          <a:xfrm>
            <a:off x="1163700" y="957173"/>
            <a:ext cx="9864599" cy="5492788"/>
          </a:xfrm>
        </p:spPr>
      </p:pic>
    </p:spTree>
    <p:extLst>
      <p:ext uri="{BB962C8B-B14F-4D97-AF65-F5344CB8AC3E}">
        <p14:creationId xmlns:p14="http://schemas.microsoft.com/office/powerpoint/2010/main" val="305008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1538E-7C07-1F18-46F7-E2A75282D4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508FF-31CA-3AC4-2505-ADC7A452070F}"/>
              </a:ext>
            </a:extLst>
          </p:cNvPr>
          <p:cNvSpPr>
            <a:spLocks noGrp="1"/>
          </p:cNvSpPr>
          <p:nvPr>
            <p:ph type="title"/>
          </p:nvPr>
        </p:nvSpPr>
        <p:spPr>
          <a:xfrm>
            <a:off x="919119" y="275303"/>
            <a:ext cx="10353762" cy="747252"/>
          </a:xfrm>
        </p:spPr>
        <p:txBody>
          <a:bodyPr/>
          <a:lstStyle/>
          <a:p>
            <a:r>
              <a:rPr lang="en-US" b="1" dirty="0">
                <a:solidFill>
                  <a:schemeClr val="accent2">
                    <a:lumMod val="60000"/>
                    <a:lumOff val="40000"/>
                  </a:schemeClr>
                </a:solidFill>
                <a:latin typeface="Aptos" panose="020B0004020202020204" pitchFamily="34" charset="0"/>
              </a:rPr>
              <a:t>Dashboards</a:t>
            </a:r>
            <a:endParaRPr lang="en-IN" b="1" dirty="0">
              <a:solidFill>
                <a:schemeClr val="accent2">
                  <a:lumMod val="60000"/>
                  <a:lumOff val="40000"/>
                </a:schemeClr>
              </a:solidFill>
              <a:latin typeface="Aptos" panose="020B0004020202020204" pitchFamily="34" charset="0"/>
            </a:endParaRPr>
          </a:p>
        </p:txBody>
      </p:sp>
      <p:pic>
        <p:nvPicPr>
          <p:cNvPr id="5" name="Content Placeholder 4">
            <a:extLst>
              <a:ext uri="{FF2B5EF4-FFF2-40B4-BE49-F238E27FC236}">
                <a16:creationId xmlns:a16="http://schemas.microsoft.com/office/drawing/2014/main" id="{CDE30CEF-5B15-569E-7843-75E4211C6980}"/>
              </a:ext>
            </a:extLst>
          </p:cNvPr>
          <p:cNvPicPr>
            <a:picLocks noGrp="1" noChangeAspect="1"/>
          </p:cNvPicPr>
          <p:nvPr>
            <p:ph idx="1"/>
          </p:nvPr>
        </p:nvPicPr>
        <p:blipFill>
          <a:blip r:embed="rId2"/>
          <a:stretch>
            <a:fillRect/>
          </a:stretch>
        </p:blipFill>
        <p:spPr>
          <a:xfrm>
            <a:off x="1346858" y="1195684"/>
            <a:ext cx="9498284" cy="5264109"/>
          </a:xfrm>
        </p:spPr>
      </p:pic>
    </p:spTree>
    <p:extLst>
      <p:ext uri="{BB962C8B-B14F-4D97-AF65-F5344CB8AC3E}">
        <p14:creationId xmlns:p14="http://schemas.microsoft.com/office/powerpoint/2010/main" val="38453965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502</TotalTime>
  <Words>948</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Calisto MT</vt:lpstr>
      <vt:lpstr>Wingdings 2</vt:lpstr>
      <vt:lpstr>Slate</vt:lpstr>
      <vt:lpstr>Amazon Sales Analysis</vt:lpstr>
      <vt:lpstr>Contents</vt:lpstr>
      <vt:lpstr>Introduction</vt:lpstr>
      <vt:lpstr>Problem Statement</vt:lpstr>
      <vt:lpstr>Key Objectives</vt:lpstr>
      <vt:lpstr>Tech Stack</vt:lpstr>
      <vt:lpstr>Dashboards</vt:lpstr>
      <vt:lpstr>Dashboards</vt:lpstr>
      <vt:lpstr>Dashboards</vt:lpstr>
      <vt:lpstr>Insights</vt:lpstr>
      <vt:lpstr>Sales Overview</vt:lpstr>
      <vt:lpstr>Product Analysis</vt:lpstr>
      <vt:lpstr>Product Analysis</vt:lpstr>
      <vt:lpstr>Fulfillment Analysis</vt:lpstr>
      <vt:lpstr>Fulfilment Analysis</vt:lpstr>
      <vt:lpstr>Cancelled orders by Fulfilment methods</vt:lpstr>
      <vt:lpstr>Customer Segmentation</vt:lpstr>
      <vt:lpstr>Geographical Analysis</vt:lpstr>
      <vt:lpstr>Geographical Analysis</vt:lpstr>
      <vt:lpstr>Business 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krishna Tandasi</dc:creator>
  <cp:lastModifiedBy>Sai krishna Tandasi</cp:lastModifiedBy>
  <cp:revision>16</cp:revision>
  <dcterms:created xsi:type="dcterms:W3CDTF">2024-11-14T06:48:56Z</dcterms:created>
  <dcterms:modified xsi:type="dcterms:W3CDTF">2024-11-18T05:48:23Z</dcterms:modified>
</cp:coreProperties>
</file>