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45CC-1AA2-4CCB-BAE2-AEE55A5C4AA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46AAB6C3-9381-4B78-B6D3-42BA7A7C5E7D}">
      <dgm:prSet phldrT="[Text]"/>
      <dgm:spPr/>
      <dgm:t>
        <a:bodyPr/>
        <a:lstStyle/>
        <a:p>
          <a:r>
            <a:rPr lang="en-US" dirty="0">
              <a:latin typeface="Aptos" panose="020B0004020202020204" pitchFamily="34" charset="0"/>
            </a:rPr>
            <a:t>Data Understanding</a:t>
          </a:r>
          <a:endParaRPr lang="en-IN" dirty="0">
            <a:latin typeface="Aptos" panose="020B0004020202020204" pitchFamily="34" charset="0"/>
          </a:endParaRPr>
        </a:p>
      </dgm:t>
    </dgm:pt>
    <dgm:pt modelId="{70A22238-0E5B-4F70-BD16-B467729568E0}" type="parTrans" cxnId="{E253FF0F-8BA8-489B-B659-E72EBBFFDF33}">
      <dgm:prSet/>
      <dgm:spPr/>
      <dgm:t>
        <a:bodyPr/>
        <a:lstStyle/>
        <a:p>
          <a:endParaRPr lang="en-IN"/>
        </a:p>
      </dgm:t>
    </dgm:pt>
    <dgm:pt modelId="{6705086C-4DC0-454F-BD54-2EC0AFADEC08}" type="sibTrans" cxnId="{E253FF0F-8BA8-489B-B659-E72EBBFFDF33}">
      <dgm:prSet/>
      <dgm:spPr>
        <a:solidFill>
          <a:schemeClr val="accent1"/>
        </a:solidFill>
      </dgm:spPr>
      <dgm:t>
        <a:bodyPr/>
        <a:lstStyle/>
        <a:p>
          <a:endParaRPr lang="en-IN"/>
        </a:p>
      </dgm:t>
    </dgm:pt>
    <dgm:pt modelId="{338355E6-4B9A-48D5-8174-F06B50C860D6}">
      <dgm:prSet phldrT="[Text]"/>
      <dgm:spPr/>
      <dgm:t>
        <a:bodyPr/>
        <a:lstStyle/>
        <a:p>
          <a:r>
            <a:rPr lang="en-US" dirty="0">
              <a:latin typeface="Aptos" panose="020B0004020202020204" pitchFamily="34" charset="0"/>
            </a:rPr>
            <a:t>Understood the data and found Key Performance Indicators (KPIs) of the data</a:t>
          </a:r>
          <a:endParaRPr lang="en-IN" dirty="0">
            <a:latin typeface="Aptos" panose="020B0004020202020204" pitchFamily="34" charset="0"/>
          </a:endParaRPr>
        </a:p>
      </dgm:t>
    </dgm:pt>
    <dgm:pt modelId="{A60A8917-C48F-44BF-B2C9-D8071F4D1DC1}" type="parTrans" cxnId="{6F278341-2E90-4AA2-BB29-7B1635B805C1}">
      <dgm:prSet/>
      <dgm:spPr/>
      <dgm:t>
        <a:bodyPr/>
        <a:lstStyle/>
        <a:p>
          <a:endParaRPr lang="en-IN"/>
        </a:p>
      </dgm:t>
    </dgm:pt>
    <dgm:pt modelId="{52B1F3B8-2AF3-40C5-A566-8B8DC9B5000A}" type="sibTrans" cxnId="{6F278341-2E90-4AA2-BB29-7B1635B805C1}">
      <dgm:prSet/>
      <dgm:spPr/>
      <dgm:t>
        <a:bodyPr/>
        <a:lstStyle/>
        <a:p>
          <a:endParaRPr lang="en-IN"/>
        </a:p>
      </dgm:t>
    </dgm:pt>
    <dgm:pt modelId="{72E6F650-0D18-4107-913E-029A6F73CE48}">
      <dgm:prSet phldrT="[Text]"/>
      <dgm:spPr/>
      <dgm:t>
        <a:bodyPr/>
        <a:lstStyle/>
        <a:p>
          <a:r>
            <a:rPr lang="en-US" dirty="0">
              <a:latin typeface="Aptos" panose="020B0004020202020204" pitchFamily="34" charset="0"/>
            </a:rPr>
            <a:t>Data Cleaning</a:t>
          </a:r>
          <a:endParaRPr lang="en-IN" dirty="0">
            <a:latin typeface="Aptos" panose="020B0004020202020204" pitchFamily="34" charset="0"/>
          </a:endParaRPr>
        </a:p>
      </dgm:t>
    </dgm:pt>
    <dgm:pt modelId="{5E9AD166-3C12-4AC0-8829-7589B200FE22}" type="parTrans" cxnId="{FC9D7D29-0352-431D-B043-C6583B83F943}">
      <dgm:prSet/>
      <dgm:spPr/>
      <dgm:t>
        <a:bodyPr/>
        <a:lstStyle/>
        <a:p>
          <a:endParaRPr lang="en-IN"/>
        </a:p>
      </dgm:t>
    </dgm:pt>
    <dgm:pt modelId="{3DCC2ABD-807F-4B80-824F-46DF8BD1108E}" type="sibTrans" cxnId="{FC9D7D29-0352-431D-B043-C6583B83F943}">
      <dgm:prSet/>
      <dgm:spPr>
        <a:solidFill>
          <a:schemeClr val="accent1"/>
        </a:solidFill>
      </dgm:spPr>
      <dgm:t>
        <a:bodyPr/>
        <a:lstStyle/>
        <a:p>
          <a:endParaRPr lang="en-IN"/>
        </a:p>
      </dgm:t>
    </dgm:pt>
    <dgm:pt modelId="{CE4D850F-D4B6-4CD6-BAE1-6D253F8D6A04}">
      <dgm:prSet phldrT="[Text]"/>
      <dgm:spPr/>
      <dgm:t>
        <a:bodyPr/>
        <a:lstStyle/>
        <a:p>
          <a:r>
            <a:rPr lang="en-US" dirty="0">
              <a:latin typeface="Aptos" panose="020B0004020202020204" pitchFamily="34" charset="0"/>
            </a:rPr>
            <a:t>Removed unnecessary columns which have no impact in KPIs</a:t>
          </a:r>
          <a:endParaRPr lang="en-IN" dirty="0">
            <a:latin typeface="Aptos" panose="020B0004020202020204" pitchFamily="34" charset="0"/>
          </a:endParaRPr>
        </a:p>
      </dgm:t>
    </dgm:pt>
    <dgm:pt modelId="{4A6341E0-0B37-4A45-B325-7F406595E4D5}" type="parTrans" cxnId="{EAA99624-30E6-425D-86EE-EE5693786E96}">
      <dgm:prSet/>
      <dgm:spPr/>
      <dgm:t>
        <a:bodyPr/>
        <a:lstStyle/>
        <a:p>
          <a:endParaRPr lang="en-IN"/>
        </a:p>
      </dgm:t>
    </dgm:pt>
    <dgm:pt modelId="{D810EEBD-ADF7-4B35-90F7-E7F46AB02D89}" type="sibTrans" cxnId="{EAA99624-30E6-425D-86EE-EE5693786E96}">
      <dgm:prSet/>
      <dgm:spPr/>
      <dgm:t>
        <a:bodyPr/>
        <a:lstStyle/>
        <a:p>
          <a:endParaRPr lang="en-IN"/>
        </a:p>
      </dgm:t>
    </dgm:pt>
    <dgm:pt modelId="{B929005E-F43F-4948-8C32-03B1BDED29D3}">
      <dgm:prSet phldrT="[Text]"/>
      <dgm:spPr/>
      <dgm:t>
        <a:bodyPr/>
        <a:lstStyle/>
        <a:p>
          <a:r>
            <a:rPr lang="en-US" dirty="0">
              <a:latin typeface="Aptos" panose="020B0004020202020204" pitchFamily="34" charset="0"/>
            </a:rPr>
            <a:t>Data Analysis</a:t>
          </a:r>
          <a:endParaRPr lang="en-IN" dirty="0">
            <a:latin typeface="Aptos" panose="020B0004020202020204" pitchFamily="34" charset="0"/>
          </a:endParaRPr>
        </a:p>
      </dgm:t>
    </dgm:pt>
    <dgm:pt modelId="{544B6B16-AFDB-4A90-A47E-13AF03DF8680}" type="parTrans" cxnId="{7E71B637-2029-4766-B233-328A3345F950}">
      <dgm:prSet/>
      <dgm:spPr/>
      <dgm:t>
        <a:bodyPr/>
        <a:lstStyle/>
        <a:p>
          <a:endParaRPr lang="en-IN"/>
        </a:p>
      </dgm:t>
    </dgm:pt>
    <dgm:pt modelId="{EE27E2D6-15FA-4055-B272-C9F58F816B43}" type="sibTrans" cxnId="{7E71B637-2029-4766-B233-328A3345F950}">
      <dgm:prSet/>
      <dgm:spPr>
        <a:solidFill>
          <a:schemeClr val="accent1"/>
        </a:solidFill>
      </dgm:spPr>
      <dgm:t>
        <a:bodyPr/>
        <a:lstStyle/>
        <a:p>
          <a:endParaRPr lang="en-IN"/>
        </a:p>
      </dgm:t>
    </dgm:pt>
    <dgm:pt modelId="{DDF55605-7ED8-40B6-A6AE-F346B57B18C2}">
      <dgm:prSet phldrT="[Text]"/>
      <dgm:spPr/>
      <dgm:t>
        <a:bodyPr/>
        <a:lstStyle/>
        <a:p>
          <a:r>
            <a:rPr lang="en-US" dirty="0">
              <a:latin typeface="Aptos" panose="020B0004020202020204" pitchFamily="34" charset="0"/>
            </a:rPr>
            <a:t>Derived dominant categories in each KPI(Area and Production) with various filters</a:t>
          </a:r>
          <a:endParaRPr lang="en-IN" dirty="0">
            <a:latin typeface="Aptos" panose="020B0004020202020204" pitchFamily="34" charset="0"/>
          </a:endParaRPr>
        </a:p>
      </dgm:t>
    </dgm:pt>
    <dgm:pt modelId="{D91C1DBD-851C-452D-B226-8E8A9FA3543F}" type="parTrans" cxnId="{714FD96E-82A8-40E4-A1B3-BFDF03D2BFD0}">
      <dgm:prSet/>
      <dgm:spPr/>
      <dgm:t>
        <a:bodyPr/>
        <a:lstStyle/>
        <a:p>
          <a:endParaRPr lang="en-IN"/>
        </a:p>
      </dgm:t>
    </dgm:pt>
    <dgm:pt modelId="{AAF46026-6F72-460A-9AEC-0407DAE472E1}" type="sibTrans" cxnId="{714FD96E-82A8-40E4-A1B3-BFDF03D2BFD0}">
      <dgm:prSet/>
      <dgm:spPr/>
      <dgm:t>
        <a:bodyPr/>
        <a:lstStyle/>
        <a:p>
          <a:endParaRPr lang="en-IN"/>
        </a:p>
      </dgm:t>
    </dgm:pt>
    <dgm:pt modelId="{27D0FDB8-B934-4E05-85FD-FFA364757C3B}">
      <dgm:prSet/>
      <dgm:spPr/>
      <dgm:t>
        <a:bodyPr/>
        <a:lstStyle/>
        <a:p>
          <a:r>
            <a:rPr lang="en-US" dirty="0">
              <a:latin typeface="Aptos" panose="020B0004020202020204" pitchFamily="34" charset="0"/>
            </a:rPr>
            <a:t>Uncovering Insights</a:t>
          </a:r>
          <a:endParaRPr lang="en-IN" dirty="0">
            <a:latin typeface="Aptos" panose="020B0004020202020204" pitchFamily="34" charset="0"/>
          </a:endParaRPr>
        </a:p>
      </dgm:t>
    </dgm:pt>
    <dgm:pt modelId="{92B6BB79-3DCF-4F33-9331-733B2A0F7ED8}" type="parTrans" cxnId="{827E7E55-A997-48A6-938A-2AF4E73444B1}">
      <dgm:prSet/>
      <dgm:spPr/>
      <dgm:t>
        <a:bodyPr/>
        <a:lstStyle/>
        <a:p>
          <a:endParaRPr lang="en-IN"/>
        </a:p>
      </dgm:t>
    </dgm:pt>
    <dgm:pt modelId="{55495D42-C303-4887-9387-E2B9FE78EFBE}" type="sibTrans" cxnId="{827E7E55-A997-48A6-938A-2AF4E73444B1}">
      <dgm:prSet/>
      <dgm:spPr/>
      <dgm:t>
        <a:bodyPr/>
        <a:lstStyle/>
        <a:p>
          <a:endParaRPr lang="en-IN"/>
        </a:p>
      </dgm:t>
    </dgm:pt>
    <dgm:pt modelId="{A11C60AC-54D9-497B-80C0-8FFB4B52046C}">
      <dgm:prSet/>
      <dgm:spPr/>
      <dgm:t>
        <a:bodyPr/>
        <a:lstStyle/>
        <a:p>
          <a:r>
            <a:rPr lang="en-US" dirty="0">
              <a:latin typeface="Aptos" panose="020B0004020202020204" pitchFamily="34" charset="0"/>
            </a:rPr>
            <a:t>Created visual Dashboards showing the impact of various sectors influencing the KPIs</a:t>
          </a:r>
          <a:endParaRPr lang="en-IN" dirty="0">
            <a:latin typeface="Aptos" panose="020B0004020202020204" pitchFamily="34" charset="0"/>
          </a:endParaRPr>
        </a:p>
      </dgm:t>
    </dgm:pt>
    <dgm:pt modelId="{5426D9F6-5C84-47BE-B150-98B6E427AD3A}" type="parTrans" cxnId="{E3C9D8D6-EF45-4243-9D46-D2F3FB4E34BB}">
      <dgm:prSet/>
      <dgm:spPr/>
      <dgm:t>
        <a:bodyPr/>
        <a:lstStyle/>
        <a:p>
          <a:endParaRPr lang="en-IN"/>
        </a:p>
      </dgm:t>
    </dgm:pt>
    <dgm:pt modelId="{317223E5-7279-49D8-95FC-62786E59F517}" type="sibTrans" cxnId="{E3C9D8D6-EF45-4243-9D46-D2F3FB4E34BB}">
      <dgm:prSet/>
      <dgm:spPr/>
      <dgm:t>
        <a:bodyPr/>
        <a:lstStyle/>
        <a:p>
          <a:endParaRPr lang="en-IN"/>
        </a:p>
      </dgm:t>
    </dgm:pt>
    <dgm:pt modelId="{09B022EB-65FE-42E4-A563-5FBDFA25E7ED}">
      <dgm:prSet phldrT="[Text]"/>
      <dgm:spPr/>
      <dgm:t>
        <a:bodyPr/>
        <a:lstStyle/>
        <a:p>
          <a:r>
            <a:rPr lang="en-US" dirty="0">
              <a:latin typeface="Aptos" panose="020B0004020202020204" pitchFamily="34" charset="0"/>
            </a:rPr>
            <a:t>Tools Used: Excel, Power Query, Pandas</a:t>
          </a:r>
          <a:endParaRPr lang="en-IN" dirty="0">
            <a:latin typeface="Aptos" panose="020B0004020202020204" pitchFamily="34" charset="0"/>
          </a:endParaRPr>
        </a:p>
      </dgm:t>
    </dgm:pt>
    <dgm:pt modelId="{AADCADC5-C765-4F8B-B765-EBD3EFE71A48}" type="parTrans" cxnId="{23E5AE5D-DC63-4C6E-9241-5CD96443CE49}">
      <dgm:prSet/>
      <dgm:spPr/>
      <dgm:t>
        <a:bodyPr/>
        <a:lstStyle/>
        <a:p>
          <a:endParaRPr lang="en-IN"/>
        </a:p>
      </dgm:t>
    </dgm:pt>
    <dgm:pt modelId="{AEEEFAB6-E035-409E-A437-08DF087AA70C}" type="sibTrans" cxnId="{23E5AE5D-DC63-4C6E-9241-5CD96443CE49}">
      <dgm:prSet/>
      <dgm:spPr/>
      <dgm:t>
        <a:bodyPr/>
        <a:lstStyle/>
        <a:p>
          <a:endParaRPr lang="en-IN"/>
        </a:p>
      </dgm:t>
    </dgm:pt>
    <dgm:pt modelId="{15C744DC-79FD-424E-A8E2-FCEFFD792EA6}">
      <dgm:prSet phldrT="[Text]"/>
      <dgm:spPr/>
      <dgm:t>
        <a:bodyPr/>
        <a:lstStyle/>
        <a:p>
          <a:r>
            <a:rPr lang="en-US" dirty="0">
              <a:latin typeface="Aptos" panose="020B0004020202020204" pitchFamily="34" charset="0"/>
            </a:rPr>
            <a:t>Derived some key visual insights</a:t>
          </a:r>
          <a:endParaRPr lang="en-IN" dirty="0">
            <a:latin typeface="Aptos" panose="020B0004020202020204" pitchFamily="34" charset="0"/>
          </a:endParaRPr>
        </a:p>
      </dgm:t>
    </dgm:pt>
    <dgm:pt modelId="{2E029822-0129-43B0-90B7-BEFD66AD8A16}" type="parTrans" cxnId="{B9AC1AD9-7564-4DFD-936A-E92B64E0F10B}">
      <dgm:prSet/>
      <dgm:spPr/>
      <dgm:t>
        <a:bodyPr/>
        <a:lstStyle/>
        <a:p>
          <a:endParaRPr lang="en-IN"/>
        </a:p>
      </dgm:t>
    </dgm:pt>
    <dgm:pt modelId="{542DE9B1-4FCD-44B7-B4AC-BA675FC6F99D}" type="sibTrans" cxnId="{B9AC1AD9-7564-4DFD-936A-E92B64E0F10B}">
      <dgm:prSet/>
      <dgm:spPr/>
      <dgm:t>
        <a:bodyPr/>
        <a:lstStyle/>
        <a:p>
          <a:endParaRPr lang="en-IN"/>
        </a:p>
      </dgm:t>
    </dgm:pt>
    <dgm:pt modelId="{76DD552E-3491-4BAD-96A3-811E038EE9B3}">
      <dgm:prSet phldrT="[Text]"/>
      <dgm:spPr/>
      <dgm:t>
        <a:bodyPr/>
        <a:lstStyle/>
        <a:p>
          <a:r>
            <a:rPr lang="en-US" dirty="0">
              <a:latin typeface="Aptos" panose="020B0004020202020204" pitchFamily="34" charset="0"/>
            </a:rPr>
            <a:t>Tools Used: Python, Pandas, Seaborn</a:t>
          </a:r>
          <a:endParaRPr lang="en-IN" dirty="0">
            <a:latin typeface="Aptos" panose="020B0004020202020204" pitchFamily="34" charset="0"/>
          </a:endParaRPr>
        </a:p>
      </dgm:t>
    </dgm:pt>
    <dgm:pt modelId="{4532F297-10AB-41B3-8273-D69A4231646F}" type="parTrans" cxnId="{C7BC5BE8-8A05-4DB8-AFDE-28ECA09DEA18}">
      <dgm:prSet/>
      <dgm:spPr/>
      <dgm:t>
        <a:bodyPr/>
        <a:lstStyle/>
        <a:p>
          <a:endParaRPr lang="en-IN"/>
        </a:p>
      </dgm:t>
    </dgm:pt>
    <dgm:pt modelId="{3274AF39-FCDF-4ABD-AF5E-1DC58E180245}" type="sibTrans" cxnId="{C7BC5BE8-8A05-4DB8-AFDE-28ECA09DEA18}">
      <dgm:prSet/>
      <dgm:spPr/>
      <dgm:t>
        <a:bodyPr/>
        <a:lstStyle/>
        <a:p>
          <a:endParaRPr lang="en-IN"/>
        </a:p>
      </dgm:t>
    </dgm:pt>
    <dgm:pt modelId="{75F61501-FF9F-4EDA-BC0D-C26DC98C87B1}">
      <dgm:prSet/>
      <dgm:spPr/>
      <dgm:t>
        <a:bodyPr/>
        <a:lstStyle/>
        <a:p>
          <a:r>
            <a:rPr lang="en-US" dirty="0">
              <a:latin typeface="Aptos" panose="020B0004020202020204" pitchFamily="34" charset="0"/>
            </a:rPr>
            <a:t>Tools Used : Microsoft Power BI</a:t>
          </a:r>
          <a:endParaRPr lang="en-IN" dirty="0">
            <a:latin typeface="Aptos" panose="020B0004020202020204" pitchFamily="34" charset="0"/>
          </a:endParaRPr>
        </a:p>
      </dgm:t>
    </dgm:pt>
    <dgm:pt modelId="{13D06DD9-918D-46BB-8ED8-E0FABB9A9B49}" type="parTrans" cxnId="{8B7917EC-4DF8-45EF-9EE4-08D9DC14B150}">
      <dgm:prSet/>
      <dgm:spPr/>
      <dgm:t>
        <a:bodyPr/>
        <a:lstStyle/>
        <a:p>
          <a:endParaRPr lang="en-IN"/>
        </a:p>
      </dgm:t>
    </dgm:pt>
    <dgm:pt modelId="{AA280E56-CD5E-407C-9EF2-7FE5473C9600}" type="sibTrans" cxnId="{8B7917EC-4DF8-45EF-9EE4-08D9DC14B150}">
      <dgm:prSet/>
      <dgm:spPr/>
      <dgm:t>
        <a:bodyPr/>
        <a:lstStyle/>
        <a:p>
          <a:endParaRPr lang="en-IN"/>
        </a:p>
      </dgm:t>
    </dgm:pt>
    <dgm:pt modelId="{EB4DD27E-BA29-4FB3-B91D-F19BD6CCA4F8}">
      <dgm:prSet phldrT="[Text]"/>
      <dgm:spPr/>
      <dgm:t>
        <a:bodyPr/>
        <a:lstStyle/>
        <a:p>
          <a:r>
            <a:rPr lang="en-US" dirty="0">
              <a:latin typeface="Aptos" panose="020B0004020202020204" pitchFamily="34" charset="0"/>
            </a:rPr>
            <a:t>KPIs : Amount, Quantity</a:t>
          </a:r>
          <a:endParaRPr lang="en-IN" dirty="0">
            <a:latin typeface="Aptos" panose="020B0004020202020204" pitchFamily="34" charset="0"/>
          </a:endParaRPr>
        </a:p>
      </dgm:t>
    </dgm:pt>
    <dgm:pt modelId="{706CE7FE-6824-4D1D-A625-9DC3F380F9A2}" type="parTrans" cxnId="{18D6B5FA-7940-4BD6-A694-0D734B2118C1}">
      <dgm:prSet/>
      <dgm:spPr/>
      <dgm:t>
        <a:bodyPr/>
        <a:lstStyle/>
        <a:p>
          <a:endParaRPr lang="en-IN"/>
        </a:p>
      </dgm:t>
    </dgm:pt>
    <dgm:pt modelId="{9AA7FDCE-9E7C-4787-9373-48FE52DC576F}" type="sibTrans" cxnId="{18D6B5FA-7940-4BD6-A694-0D734B2118C1}">
      <dgm:prSet/>
      <dgm:spPr/>
      <dgm:t>
        <a:bodyPr/>
        <a:lstStyle/>
        <a:p>
          <a:endParaRPr lang="en-IN"/>
        </a:p>
      </dgm:t>
    </dgm:pt>
    <dgm:pt modelId="{D682BF99-CDF3-4CB7-A9E7-90C7FEE37697}">
      <dgm:prSet phldrT="[Text]"/>
      <dgm:spPr/>
      <dgm:t>
        <a:bodyPr/>
        <a:lstStyle/>
        <a:p>
          <a:endParaRPr lang="en-IN" dirty="0">
            <a:latin typeface="Aptos" panose="020B0004020202020204" pitchFamily="34" charset="0"/>
          </a:endParaRPr>
        </a:p>
      </dgm:t>
    </dgm:pt>
    <dgm:pt modelId="{07469C48-2411-4AE5-8F9F-B9244E2E59D8}" type="parTrans" cxnId="{101A9F24-3E66-4B57-BF1F-3322E9B4B6E6}">
      <dgm:prSet/>
      <dgm:spPr/>
      <dgm:t>
        <a:bodyPr/>
        <a:lstStyle/>
        <a:p>
          <a:endParaRPr lang="en-IN"/>
        </a:p>
      </dgm:t>
    </dgm:pt>
    <dgm:pt modelId="{79C37434-13F1-4C2D-BC8C-68710A105677}" type="sibTrans" cxnId="{101A9F24-3E66-4B57-BF1F-3322E9B4B6E6}">
      <dgm:prSet/>
      <dgm:spPr/>
      <dgm:t>
        <a:bodyPr/>
        <a:lstStyle/>
        <a:p>
          <a:endParaRPr lang="en-IN"/>
        </a:p>
      </dgm:t>
    </dgm:pt>
    <dgm:pt modelId="{EFDA6BDE-DFED-4C79-96C8-BA242AC9FA55}">
      <dgm:prSet phldrT="[Text]"/>
      <dgm:spPr/>
      <dgm:t>
        <a:bodyPr/>
        <a:lstStyle/>
        <a:p>
          <a:endParaRPr lang="en-IN" dirty="0">
            <a:latin typeface="Aptos" panose="020B0004020202020204" pitchFamily="34" charset="0"/>
          </a:endParaRPr>
        </a:p>
      </dgm:t>
    </dgm:pt>
    <dgm:pt modelId="{D24BF7A0-3B06-4978-ADC3-3567BDBF04C0}" type="parTrans" cxnId="{F089CB16-DE30-4099-935E-A05B8C015C96}">
      <dgm:prSet/>
      <dgm:spPr/>
      <dgm:t>
        <a:bodyPr/>
        <a:lstStyle/>
        <a:p>
          <a:endParaRPr lang="en-IN"/>
        </a:p>
      </dgm:t>
    </dgm:pt>
    <dgm:pt modelId="{F6D4E670-02DC-4231-BE94-F372FED16D80}" type="sibTrans" cxnId="{F089CB16-DE30-4099-935E-A05B8C015C96}">
      <dgm:prSet/>
      <dgm:spPr/>
      <dgm:t>
        <a:bodyPr/>
        <a:lstStyle/>
        <a:p>
          <a:endParaRPr lang="en-IN"/>
        </a:p>
      </dgm:t>
    </dgm:pt>
    <dgm:pt modelId="{675F0741-7736-464D-A3BB-D3947A2C6D40}">
      <dgm:prSet phldrT="[Text]"/>
      <dgm:spPr/>
      <dgm:t>
        <a:bodyPr/>
        <a:lstStyle/>
        <a:p>
          <a:endParaRPr lang="en-IN" dirty="0">
            <a:latin typeface="Aptos" panose="020B0004020202020204" pitchFamily="34" charset="0"/>
          </a:endParaRPr>
        </a:p>
      </dgm:t>
    </dgm:pt>
    <dgm:pt modelId="{F5744083-4739-4DCE-A7F9-949F63695DA2}" type="parTrans" cxnId="{88B6039D-80CD-49CF-8772-38B858E67E43}">
      <dgm:prSet/>
      <dgm:spPr/>
      <dgm:t>
        <a:bodyPr/>
        <a:lstStyle/>
        <a:p>
          <a:endParaRPr lang="en-IN"/>
        </a:p>
      </dgm:t>
    </dgm:pt>
    <dgm:pt modelId="{47B73EFB-08B6-4838-A381-C23807F1B6F0}" type="sibTrans" cxnId="{88B6039D-80CD-49CF-8772-38B858E67E43}">
      <dgm:prSet/>
      <dgm:spPr/>
      <dgm:t>
        <a:bodyPr/>
        <a:lstStyle/>
        <a:p>
          <a:endParaRPr lang="en-IN"/>
        </a:p>
      </dgm:t>
    </dgm:pt>
    <dgm:pt modelId="{50A00412-642B-4768-B4FD-DD10E96A7E52}">
      <dgm:prSet phldrT="[Text]"/>
      <dgm:spPr/>
      <dgm:t>
        <a:bodyPr/>
        <a:lstStyle/>
        <a:p>
          <a:endParaRPr lang="en-IN" dirty="0">
            <a:latin typeface="Aptos" panose="020B0004020202020204" pitchFamily="34" charset="0"/>
          </a:endParaRPr>
        </a:p>
      </dgm:t>
    </dgm:pt>
    <dgm:pt modelId="{DEF924E1-7B5A-449A-B20D-1D55A46B2691}" type="parTrans" cxnId="{6DAEBC52-6929-4979-BA42-53303A3E3862}">
      <dgm:prSet/>
      <dgm:spPr/>
      <dgm:t>
        <a:bodyPr/>
        <a:lstStyle/>
        <a:p>
          <a:endParaRPr lang="en-IN"/>
        </a:p>
      </dgm:t>
    </dgm:pt>
    <dgm:pt modelId="{3C45C0ED-15EC-4077-9845-B1A02B86DE88}" type="sibTrans" cxnId="{6DAEBC52-6929-4979-BA42-53303A3E3862}">
      <dgm:prSet/>
      <dgm:spPr/>
      <dgm:t>
        <a:bodyPr/>
        <a:lstStyle/>
        <a:p>
          <a:endParaRPr lang="en-IN"/>
        </a:p>
      </dgm:t>
    </dgm:pt>
    <dgm:pt modelId="{63608E21-9BD7-4C6D-9BED-97316C8FBA8B}">
      <dgm:prSet/>
      <dgm:spPr/>
      <dgm:t>
        <a:bodyPr/>
        <a:lstStyle/>
        <a:p>
          <a:endParaRPr lang="en-IN" dirty="0">
            <a:latin typeface="Aptos" panose="020B0004020202020204" pitchFamily="34" charset="0"/>
          </a:endParaRPr>
        </a:p>
      </dgm:t>
    </dgm:pt>
    <dgm:pt modelId="{0A8FD6C6-0514-4A0C-8C9C-35E7095A0F06}" type="parTrans" cxnId="{71B515E0-CABD-4F3C-96BE-89F0A5BE9A46}">
      <dgm:prSet/>
      <dgm:spPr/>
      <dgm:t>
        <a:bodyPr/>
        <a:lstStyle/>
        <a:p>
          <a:endParaRPr lang="en-IN"/>
        </a:p>
      </dgm:t>
    </dgm:pt>
    <dgm:pt modelId="{B1C8382D-239D-46B5-9E68-BD600C1BCE2A}" type="sibTrans" cxnId="{71B515E0-CABD-4F3C-96BE-89F0A5BE9A46}">
      <dgm:prSet/>
      <dgm:spPr/>
      <dgm:t>
        <a:bodyPr/>
        <a:lstStyle/>
        <a:p>
          <a:endParaRPr lang="en-IN"/>
        </a:p>
      </dgm:t>
    </dgm:pt>
    <dgm:pt modelId="{F06ACC09-FC2B-4856-B150-427C5D3D594E}" type="pres">
      <dgm:prSet presAssocID="{E07D45CC-1AA2-4CCB-BAE2-AEE55A5C4AA9}" presName="linearFlow" presStyleCnt="0">
        <dgm:presLayoutVars>
          <dgm:dir/>
          <dgm:animLvl val="lvl"/>
          <dgm:resizeHandles val="exact"/>
        </dgm:presLayoutVars>
      </dgm:prSet>
      <dgm:spPr/>
    </dgm:pt>
    <dgm:pt modelId="{428255E5-3AEB-41B3-B81F-FC872EDD8783}" type="pres">
      <dgm:prSet presAssocID="{46AAB6C3-9381-4B78-B6D3-42BA7A7C5E7D}" presName="composite" presStyleCnt="0"/>
      <dgm:spPr/>
    </dgm:pt>
    <dgm:pt modelId="{B660616E-527C-4407-B430-5E9E5AD5AE7C}" type="pres">
      <dgm:prSet presAssocID="{46AAB6C3-9381-4B78-B6D3-42BA7A7C5E7D}" presName="parTx" presStyleLbl="node1" presStyleIdx="0" presStyleCnt="4">
        <dgm:presLayoutVars>
          <dgm:chMax val="0"/>
          <dgm:chPref val="0"/>
          <dgm:bulletEnabled val="1"/>
        </dgm:presLayoutVars>
      </dgm:prSet>
      <dgm:spPr/>
    </dgm:pt>
    <dgm:pt modelId="{52EFEC3C-C569-48A0-A796-A0BEE46165F9}" type="pres">
      <dgm:prSet presAssocID="{46AAB6C3-9381-4B78-B6D3-42BA7A7C5E7D}" presName="parSh" presStyleLbl="node1" presStyleIdx="0" presStyleCnt="4"/>
      <dgm:spPr/>
    </dgm:pt>
    <dgm:pt modelId="{2639BB8A-0B13-4CDE-9D0E-9B8464FE4623}" type="pres">
      <dgm:prSet presAssocID="{46AAB6C3-9381-4B78-B6D3-42BA7A7C5E7D}" presName="desTx" presStyleLbl="fgAcc1" presStyleIdx="0" presStyleCnt="4" custScaleX="166162">
        <dgm:presLayoutVars>
          <dgm:bulletEnabled val="1"/>
        </dgm:presLayoutVars>
      </dgm:prSet>
      <dgm:spPr/>
    </dgm:pt>
    <dgm:pt modelId="{7D2BF529-C1BA-46FC-AC0A-B2908E9CEE39}" type="pres">
      <dgm:prSet presAssocID="{6705086C-4DC0-454F-BD54-2EC0AFADEC08}" presName="sibTrans" presStyleLbl="sibTrans2D1" presStyleIdx="0" presStyleCnt="3"/>
      <dgm:spPr/>
    </dgm:pt>
    <dgm:pt modelId="{2A425D2F-C8B3-4E0E-B64F-0D0DB047D47F}" type="pres">
      <dgm:prSet presAssocID="{6705086C-4DC0-454F-BD54-2EC0AFADEC08}" presName="connTx" presStyleLbl="sibTrans2D1" presStyleIdx="0" presStyleCnt="3"/>
      <dgm:spPr/>
    </dgm:pt>
    <dgm:pt modelId="{84C730BD-0B8C-4EF4-AA2D-E282F6FE27BD}" type="pres">
      <dgm:prSet presAssocID="{72E6F650-0D18-4107-913E-029A6F73CE48}" presName="composite" presStyleCnt="0"/>
      <dgm:spPr/>
    </dgm:pt>
    <dgm:pt modelId="{03D60CE1-67C3-4DDA-AEB3-9430AD0AF23B}" type="pres">
      <dgm:prSet presAssocID="{72E6F650-0D18-4107-913E-029A6F73CE48}" presName="parTx" presStyleLbl="node1" presStyleIdx="0" presStyleCnt="4">
        <dgm:presLayoutVars>
          <dgm:chMax val="0"/>
          <dgm:chPref val="0"/>
          <dgm:bulletEnabled val="1"/>
        </dgm:presLayoutVars>
      </dgm:prSet>
      <dgm:spPr/>
    </dgm:pt>
    <dgm:pt modelId="{B7622993-0CD5-4DBE-9F9E-0C8EE9898046}" type="pres">
      <dgm:prSet presAssocID="{72E6F650-0D18-4107-913E-029A6F73CE48}" presName="parSh" presStyleLbl="node1" presStyleIdx="1" presStyleCnt="4"/>
      <dgm:spPr/>
    </dgm:pt>
    <dgm:pt modelId="{44A28126-739B-4619-B2C6-316783912B10}" type="pres">
      <dgm:prSet presAssocID="{72E6F650-0D18-4107-913E-029A6F73CE48}" presName="desTx" presStyleLbl="fgAcc1" presStyleIdx="1" presStyleCnt="4" custScaleX="144149">
        <dgm:presLayoutVars>
          <dgm:bulletEnabled val="1"/>
        </dgm:presLayoutVars>
      </dgm:prSet>
      <dgm:spPr/>
    </dgm:pt>
    <dgm:pt modelId="{FBCE48FA-4137-40DF-BF39-CA544E2DAE70}" type="pres">
      <dgm:prSet presAssocID="{3DCC2ABD-807F-4B80-824F-46DF8BD1108E}" presName="sibTrans" presStyleLbl="sibTrans2D1" presStyleIdx="1" presStyleCnt="3"/>
      <dgm:spPr/>
    </dgm:pt>
    <dgm:pt modelId="{D01BC2EA-3A18-41C8-A9AB-0F3EFCF1B13F}" type="pres">
      <dgm:prSet presAssocID="{3DCC2ABD-807F-4B80-824F-46DF8BD1108E}" presName="connTx" presStyleLbl="sibTrans2D1" presStyleIdx="1" presStyleCnt="3"/>
      <dgm:spPr/>
    </dgm:pt>
    <dgm:pt modelId="{924993EF-342A-4E45-9A41-44DCEBA4B2FC}" type="pres">
      <dgm:prSet presAssocID="{B929005E-F43F-4948-8C32-03B1BDED29D3}" presName="composite" presStyleCnt="0"/>
      <dgm:spPr/>
    </dgm:pt>
    <dgm:pt modelId="{2CA8FB46-53DD-42D6-ACC5-AC2A7BC5265C}" type="pres">
      <dgm:prSet presAssocID="{B929005E-F43F-4948-8C32-03B1BDED29D3}" presName="parTx" presStyleLbl="node1" presStyleIdx="1" presStyleCnt="4">
        <dgm:presLayoutVars>
          <dgm:chMax val="0"/>
          <dgm:chPref val="0"/>
          <dgm:bulletEnabled val="1"/>
        </dgm:presLayoutVars>
      </dgm:prSet>
      <dgm:spPr/>
    </dgm:pt>
    <dgm:pt modelId="{3E959BE6-1261-47A4-B417-2E9458522D7A}" type="pres">
      <dgm:prSet presAssocID="{B929005E-F43F-4948-8C32-03B1BDED29D3}" presName="parSh" presStyleLbl="node1" presStyleIdx="2" presStyleCnt="4"/>
      <dgm:spPr/>
    </dgm:pt>
    <dgm:pt modelId="{DE19ACDC-258C-488C-9C44-F96BC3AFB135}" type="pres">
      <dgm:prSet presAssocID="{B929005E-F43F-4948-8C32-03B1BDED29D3}" presName="desTx" presStyleLbl="fgAcc1" presStyleIdx="2" presStyleCnt="4" custScaleX="148310">
        <dgm:presLayoutVars>
          <dgm:bulletEnabled val="1"/>
        </dgm:presLayoutVars>
      </dgm:prSet>
      <dgm:spPr/>
    </dgm:pt>
    <dgm:pt modelId="{86AE50CC-1135-4166-B763-1459EAFA71E0}" type="pres">
      <dgm:prSet presAssocID="{EE27E2D6-15FA-4055-B272-C9F58F816B43}" presName="sibTrans" presStyleLbl="sibTrans2D1" presStyleIdx="2" presStyleCnt="3"/>
      <dgm:spPr/>
    </dgm:pt>
    <dgm:pt modelId="{9ED5BADB-5ACA-4EBD-AAE5-F25CDBA8C7C3}" type="pres">
      <dgm:prSet presAssocID="{EE27E2D6-15FA-4055-B272-C9F58F816B43}" presName="connTx" presStyleLbl="sibTrans2D1" presStyleIdx="2" presStyleCnt="3"/>
      <dgm:spPr/>
    </dgm:pt>
    <dgm:pt modelId="{E746F3BF-D56F-4E3B-B3A2-F1A32A7BF9B0}" type="pres">
      <dgm:prSet presAssocID="{27D0FDB8-B934-4E05-85FD-FFA364757C3B}" presName="composite" presStyleCnt="0"/>
      <dgm:spPr/>
    </dgm:pt>
    <dgm:pt modelId="{D0C6801F-D4A2-4F59-8F09-A8B389172FFB}" type="pres">
      <dgm:prSet presAssocID="{27D0FDB8-B934-4E05-85FD-FFA364757C3B}" presName="parTx" presStyleLbl="node1" presStyleIdx="2" presStyleCnt="4">
        <dgm:presLayoutVars>
          <dgm:chMax val="0"/>
          <dgm:chPref val="0"/>
          <dgm:bulletEnabled val="1"/>
        </dgm:presLayoutVars>
      </dgm:prSet>
      <dgm:spPr/>
    </dgm:pt>
    <dgm:pt modelId="{832D6D7C-7B3A-42D5-B3FB-7EFF29850627}" type="pres">
      <dgm:prSet presAssocID="{27D0FDB8-B934-4E05-85FD-FFA364757C3B}" presName="parSh" presStyleLbl="node1" presStyleIdx="3" presStyleCnt="4"/>
      <dgm:spPr/>
    </dgm:pt>
    <dgm:pt modelId="{69AAE82B-0634-423C-8203-795C9C470025}" type="pres">
      <dgm:prSet presAssocID="{27D0FDB8-B934-4E05-85FD-FFA364757C3B}" presName="desTx" presStyleLbl="fgAcc1" presStyleIdx="3" presStyleCnt="4" custScaleX="180304">
        <dgm:presLayoutVars>
          <dgm:bulletEnabled val="1"/>
        </dgm:presLayoutVars>
      </dgm:prSet>
      <dgm:spPr/>
    </dgm:pt>
  </dgm:ptLst>
  <dgm:cxnLst>
    <dgm:cxn modelId="{6D9F5809-09F3-41AC-954A-AB8A3B722FC4}" type="presOf" srcId="{DDF55605-7ED8-40B6-A6AE-F346B57B18C2}" destId="{DE19ACDC-258C-488C-9C44-F96BC3AFB135}" srcOrd="0" destOrd="0" presId="urn:microsoft.com/office/officeart/2005/8/layout/process3"/>
    <dgm:cxn modelId="{27032C0F-651F-4E2B-A9A2-2B744884E010}" type="presOf" srcId="{338355E6-4B9A-48D5-8174-F06B50C860D6}" destId="{2639BB8A-0B13-4CDE-9D0E-9B8464FE4623}" srcOrd="0" destOrd="0" presId="urn:microsoft.com/office/officeart/2005/8/layout/process3"/>
    <dgm:cxn modelId="{E253FF0F-8BA8-489B-B659-E72EBBFFDF33}" srcId="{E07D45CC-1AA2-4CCB-BAE2-AEE55A5C4AA9}" destId="{46AAB6C3-9381-4B78-B6D3-42BA7A7C5E7D}" srcOrd="0" destOrd="0" parTransId="{70A22238-0E5B-4F70-BD16-B467729568E0}" sibTransId="{6705086C-4DC0-454F-BD54-2EC0AFADEC08}"/>
    <dgm:cxn modelId="{05171D11-8AEE-4484-AE65-43F3DDBC4FD1}" type="presOf" srcId="{675F0741-7736-464D-A3BB-D3947A2C6D40}" destId="{DE19ACDC-258C-488C-9C44-F96BC3AFB135}" srcOrd="0" destOrd="1" presId="urn:microsoft.com/office/officeart/2005/8/layout/process3"/>
    <dgm:cxn modelId="{398B4616-704F-42C5-B91E-4C197AA49428}" type="presOf" srcId="{50A00412-642B-4768-B4FD-DD10E96A7E52}" destId="{DE19ACDC-258C-488C-9C44-F96BC3AFB135}" srcOrd="0" destOrd="3" presId="urn:microsoft.com/office/officeart/2005/8/layout/process3"/>
    <dgm:cxn modelId="{F089CB16-DE30-4099-935E-A05B8C015C96}" srcId="{72E6F650-0D18-4107-913E-029A6F73CE48}" destId="{EFDA6BDE-DFED-4C79-96C8-BA242AC9FA55}" srcOrd="1" destOrd="0" parTransId="{D24BF7A0-3B06-4978-ADC3-3567BDBF04C0}" sibTransId="{F6D4E670-02DC-4231-BE94-F372FED16D80}"/>
    <dgm:cxn modelId="{585E5424-F7F5-4182-B1E2-4C3C7D4BA80B}" type="presOf" srcId="{E07D45CC-1AA2-4CCB-BAE2-AEE55A5C4AA9}" destId="{F06ACC09-FC2B-4856-B150-427C5D3D594E}" srcOrd="0" destOrd="0" presId="urn:microsoft.com/office/officeart/2005/8/layout/process3"/>
    <dgm:cxn modelId="{EAA99624-30E6-425D-86EE-EE5693786E96}" srcId="{72E6F650-0D18-4107-913E-029A6F73CE48}" destId="{CE4D850F-D4B6-4CD6-BAE1-6D253F8D6A04}" srcOrd="0" destOrd="0" parTransId="{4A6341E0-0B37-4A45-B325-7F406595E4D5}" sibTransId="{D810EEBD-ADF7-4B35-90F7-E7F46AB02D89}"/>
    <dgm:cxn modelId="{101A9F24-3E66-4B57-BF1F-3322E9B4B6E6}" srcId="{46AAB6C3-9381-4B78-B6D3-42BA7A7C5E7D}" destId="{D682BF99-CDF3-4CB7-A9E7-90C7FEE37697}" srcOrd="1" destOrd="0" parTransId="{07469C48-2411-4AE5-8F9F-B9244E2E59D8}" sibTransId="{79C37434-13F1-4C2D-BC8C-68710A105677}"/>
    <dgm:cxn modelId="{FC9D7D29-0352-431D-B043-C6583B83F943}" srcId="{E07D45CC-1AA2-4CCB-BAE2-AEE55A5C4AA9}" destId="{72E6F650-0D18-4107-913E-029A6F73CE48}" srcOrd="1" destOrd="0" parTransId="{5E9AD166-3C12-4AC0-8829-7589B200FE22}" sibTransId="{3DCC2ABD-807F-4B80-824F-46DF8BD1108E}"/>
    <dgm:cxn modelId="{7E71B637-2029-4766-B233-328A3345F950}" srcId="{E07D45CC-1AA2-4CCB-BAE2-AEE55A5C4AA9}" destId="{B929005E-F43F-4948-8C32-03B1BDED29D3}" srcOrd="2" destOrd="0" parTransId="{544B6B16-AFDB-4A90-A47E-13AF03DF8680}" sibTransId="{EE27E2D6-15FA-4055-B272-C9F58F816B43}"/>
    <dgm:cxn modelId="{E4DC9D3A-EAE7-43EE-AE3B-7B13B8E95E52}" type="presOf" srcId="{15C744DC-79FD-424E-A8E2-FCEFFD792EA6}" destId="{DE19ACDC-258C-488C-9C44-F96BC3AFB135}" srcOrd="0" destOrd="2" presId="urn:microsoft.com/office/officeart/2005/8/layout/process3"/>
    <dgm:cxn modelId="{23E5AE5D-DC63-4C6E-9241-5CD96443CE49}" srcId="{72E6F650-0D18-4107-913E-029A6F73CE48}" destId="{09B022EB-65FE-42E4-A563-5FBDFA25E7ED}" srcOrd="2" destOrd="0" parTransId="{AADCADC5-C765-4F8B-B765-EBD3EFE71A48}" sibTransId="{AEEEFAB6-E035-409E-A437-08DF087AA70C}"/>
    <dgm:cxn modelId="{6F278341-2E90-4AA2-BB29-7B1635B805C1}" srcId="{46AAB6C3-9381-4B78-B6D3-42BA7A7C5E7D}" destId="{338355E6-4B9A-48D5-8174-F06B50C860D6}" srcOrd="0" destOrd="0" parTransId="{A60A8917-C48F-44BF-B2C9-D8071F4D1DC1}" sibTransId="{52B1F3B8-2AF3-40C5-A566-8B8DC9B5000A}"/>
    <dgm:cxn modelId="{22727E6C-3C81-4AAB-9D7B-D87421A0EF2C}" type="presOf" srcId="{A11C60AC-54D9-497B-80C0-8FFB4B52046C}" destId="{69AAE82B-0634-423C-8203-795C9C470025}" srcOrd="0" destOrd="0" presId="urn:microsoft.com/office/officeart/2005/8/layout/process3"/>
    <dgm:cxn modelId="{19A5164D-54D0-4517-B17E-6C88DB9B1ED6}" type="presOf" srcId="{EB4DD27E-BA29-4FB3-B91D-F19BD6CCA4F8}" destId="{2639BB8A-0B13-4CDE-9D0E-9B8464FE4623}" srcOrd="0" destOrd="2" presId="urn:microsoft.com/office/officeart/2005/8/layout/process3"/>
    <dgm:cxn modelId="{B37CAB4E-C5EF-4F6D-BA8B-381EDDEA3F79}" type="presOf" srcId="{63608E21-9BD7-4C6D-9BED-97316C8FBA8B}" destId="{69AAE82B-0634-423C-8203-795C9C470025}" srcOrd="0" destOrd="1" presId="urn:microsoft.com/office/officeart/2005/8/layout/process3"/>
    <dgm:cxn modelId="{714FD96E-82A8-40E4-A1B3-BFDF03D2BFD0}" srcId="{B929005E-F43F-4948-8C32-03B1BDED29D3}" destId="{DDF55605-7ED8-40B6-A6AE-F346B57B18C2}" srcOrd="0" destOrd="0" parTransId="{D91C1DBD-851C-452D-B226-8E8A9FA3543F}" sibTransId="{AAF46026-6F72-460A-9AEC-0407DAE472E1}"/>
    <dgm:cxn modelId="{62BD5D4F-E437-423B-83B9-FB91C84ED60D}" type="presOf" srcId="{46AAB6C3-9381-4B78-B6D3-42BA7A7C5E7D}" destId="{52EFEC3C-C569-48A0-A796-A0BEE46165F9}" srcOrd="1" destOrd="0" presId="urn:microsoft.com/office/officeart/2005/8/layout/process3"/>
    <dgm:cxn modelId="{8D10B74F-A2E6-4114-AE1B-80387758ECE4}" type="presOf" srcId="{27D0FDB8-B934-4E05-85FD-FFA364757C3B}" destId="{D0C6801F-D4A2-4F59-8F09-A8B389172FFB}" srcOrd="0" destOrd="0" presId="urn:microsoft.com/office/officeart/2005/8/layout/process3"/>
    <dgm:cxn modelId="{6DAEBC52-6929-4979-BA42-53303A3E3862}" srcId="{B929005E-F43F-4948-8C32-03B1BDED29D3}" destId="{50A00412-642B-4768-B4FD-DD10E96A7E52}" srcOrd="3" destOrd="0" parTransId="{DEF924E1-7B5A-449A-B20D-1D55A46B2691}" sibTransId="{3C45C0ED-15EC-4077-9845-B1A02B86DE88}"/>
    <dgm:cxn modelId="{827E7E55-A997-48A6-938A-2AF4E73444B1}" srcId="{E07D45CC-1AA2-4CCB-BAE2-AEE55A5C4AA9}" destId="{27D0FDB8-B934-4E05-85FD-FFA364757C3B}" srcOrd="3" destOrd="0" parTransId="{92B6BB79-3DCF-4F33-9331-733B2A0F7ED8}" sibTransId="{55495D42-C303-4887-9387-E2B9FE78EFBE}"/>
    <dgm:cxn modelId="{203B6A56-C5C8-4DE2-BC19-568D397E5AE3}" type="presOf" srcId="{72E6F650-0D18-4107-913E-029A6F73CE48}" destId="{03D60CE1-67C3-4DDA-AEB3-9430AD0AF23B}" srcOrd="0" destOrd="0" presId="urn:microsoft.com/office/officeart/2005/8/layout/process3"/>
    <dgm:cxn modelId="{56506A58-D885-4B39-9F96-F3BFC66E7D1D}" type="presOf" srcId="{B929005E-F43F-4948-8C32-03B1BDED29D3}" destId="{2CA8FB46-53DD-42D6-ACC5-AC2A7BC5265C}" srcOrd="0" destOrd="0" presId="urn:microsoft.com/office/officeart/2005/8/layout/process3"/>
    <dgm:cxn modelId="{CC169959-4DB4-49ED-BDEA-DA74E33945AE}" type="presOf" srcId="{6705086C-4DC0-454F-BD54-2EC0AFADEC08}" destId="{2A425D2F-C8B3-4E0E-B64F-0D0DB047D47F}" srcOrd="1" destOrd="0" presId="urn:microsoft.com/office/officeart/2005/8/layout/process3"/>
    <dgm:cxn modelId="{022ABA7F-E397-4E80-8A54-E27B4BC30F97}" type="presOf" srcId="{CE4D850F-D4B6-4CD6-BAE1-6D253F8D6A04}" destId="{44A28126-739B-4619-B2C6-316783912B10}" srcOrd="0" destOrd="0" presId="urn:microsoft.com/office/officeart/2005/8/layout/process3"/>
    <dgm:cxn modelId="{F169E78C-8D7D-46C4-BC38-FD726516F57F}" type="presOf" srcId="{D682BF99-CDF3-4CB7-A9E7-90C7FEE37697}" destId="{2639BB8A-0B13-4CDE-9D0E-9B8464FE4623}" srcOrd="0" destOrd="1" presId="urn:microsoft.com/office/officeart/2005/8/layout/process3"/>
    <dgm:cxn modelId="{601A1E9A-79E0-4C2E-B4AD-3743DC1FD158}" type="presOf" srcId="{3DCC2ABD-807F-4B80-824F-46DF8BD1108E}" destId="{FBCE48FA-4137-40DF-BF39-CA544E2DAE70}" srcOrd="0" destOrd="0" presId="urn:microsoft.com/office/officeart/2005/8/layout/process3"/>
    <dgm:cxn modelId="{F989809C-BBA9-4763-A15C-20B6A32F98BD}" type="presOf" srcId="{3DCC2ABD-807F-4B80-824F-46DF8BD1108E}" destId="{D01BC2EA-3A18-41C8-A9AB-0F3EFCF1B13F}" srcOrd="1" destOrd="0" presId="urn:microsoft.com/office/officeart/2005/8/layout/process3"/>
    <dgm:cxn modelId="{88B6039D-80CD-49CF-8772-38B858E67E43}" srcId="{B929005E-F43F-4948-8C32-03B1BDED29D3}" destId="{675F0741-7736-464D-A3BB-D3947A2C6D40}" srcOrd="1" destOrd="0" parTransId="{F5744083-4739-4DCE-A7F9-949F63695DA2}" sibTransId="{47B73EFB-08B6-4838-A381-C23807F1B6F0}"/>
    <dgm:cxn modelId="{D74A84AA-C83B-4630-ACBB-80CC38C5DFD7}" type="presOf" srcId="{76DD552E-3491-4BAD-96A3-811E038EE9B3}" destId="{DE19ACDC-258C-488C-9C44-F96BC3AFB135}" srcOrd="0" destOrd="4" presId="urn:microsoft.com/office/officeart/2005/8/layout/process3"/>
    <dgm:cxn modelId="{F9A2D2B8-F1B1-4008-8706-30636417F9B5}" type="presOf" srcId="{72E6F650-0D18-4107-913E-029A6F73CE48}" destId="{B7622993-0CD5-4DBE-9F9E-0C8EE9898046}" srcOrd="1" destOrd="0" presId="urn:microsoft.com/office/officeart/2005/8/layout/process3"/>
    <dgm:cxn modelId="{3BDD1EBE-2448-486E-9B94-FB91A13ABBB9}" type="presOf" srcId="{09B022EB-65FE-42E4-A563-5FBDFA25E7ED}" destId="{44A28126-739B-4619-B2C6-316783912B10}" srcOrd="0" destOrd="2" presId="urn:microsoft.com/office/officeart/2005/8/layout/process3"/>
    <dgm:cxn modelId="{BEF622BF-BB27-495C-ABF1-A236D4999BCE}" type="presOf" srcId="{EE27E2D6-15FA-4055-B272-C9F58F816B43}" destId="{86AE50CC-1135-4166-B763-1459EAFA71E0}" srcOrd="0" destOrd="0" presId="urn:microsoft.com/office/officeart/2005/8/layout/process3"/>
    <dgm:cxn modelId="{AF1E08C2-37F4-4611-8959-23F56D64BFC4}" type="presOf" srcId="{46AAB6C3-9381-4B78-B6D3-42BA7A7C5E7D}" destId="{B660616E-527C-4407-B430-5E9E5AD5AE7C}" srcOrd="0" destOrd="0" presId="urn:microsoft.com/office/officeart/2005/8/layout/process3"/>
    <dgm:cxn modelId="{978FEBC9-90AA-427F-B03C-FBE58E822DCF}" type="presOf" srcId="{27D0FDB8-B934-4E05-85FD-FFA364757C3B}" destId="{832D6D7C-7B3A-42D5-B3FB-7EFF29850627}" srcOrd="1" destOrd="0" presId="urn:microsoft.com/office/officeart/2005/8/layout/process3"/>
    <dgm:cxn modelId="{F733DFCF-7847-46A3-AEC9-6967E1A1DF68}" type="presOf" srcId="{B929005E-F43F-4948-8C32-03B1BDED29D3}" destId="{3E959BE6-1261-47A4-B417-2E9458522D7A}" srcOrd="1" destOrd="0" presId="urn:microsoft.com/office/officeart/2005/8/layout/process3"/>
    <dgm:cxn modelId="{E3C9D8D6-EF45-4243-9D46-D2F3FB4E34BB}" srcId="{27D0FDB8-B934-4E05-85FD-FFA364757C3B}" destId="{A11C60AC-54D9-497B-80C0-8FFB4B52046C}" srcOrd="0" destOrd="0" parTransId="{5426D9F6-5C84-47BE-B150-98B6E427AD3A}" sibTransId="{317223E5-7279-49D8-95FC-62786E59F517}"/>
    <dgm:cxn modelId="{B9AC1AD9-7564-4DFD-936A-E92B64E0F10B}" srcId="{B929005E-F43F-4948-8C32-03B1BDED29D3}" destId="{15C744DC-79FD-424E-A8E2-FCEFFD792EA6}" srcOrd="2" destOrd="0" parTransId="{2E029822-0129-43B0-90B7-BEFD66AD8A16}" sibTransId="{542DE9B1-4FCD-44B7-B4AC-BA675FC6F99D}"/>
    <dgm:cxn modelId="{E6D4C4DD-17FF-44F7-8106-294AB76C0D15}" type="presOf" srcId="{6705086C-4DC0-454F-BD54-2EC0AFADEC08}" destId="{7D2BF529-C1BA-46FC-AC0A-B2908E9CEE39}" srcOrd="0" destOrd="0" presId="urn:microsoft.com/office/officeart/2005/8/layout/process3"/>
    <dgm:cxn modelId="{71B515E0-CABD-4F3C-96BE-89F0A5BE9A46}" srcId="{27D0FDB8-B934-4E05-85FD-FFA364757C3B}" destId="{63608E21-9BD7-4C6D-9BED-97316C8FBA8B}" srcOrd="1" destOrd="0" parTransId="{0A8FD6C6-0514-4A0C-8C9C-35E7095A0F06}" sibTransId="{B1C8382D-239D-46B5-9E68-BD600C1BCE2A}"/>
    <dgm:cxn modelId="{C7BC5BE8-8A05-4DB8-AFDE-28ECA09DEA18}" srcId="{B929005E-F43F-4948-8C32-03B1BDED29D3}" destId="{76DD552E-3491-4BAD-96A3-811E038EE9B3}" srcOrd="4" destOrd="0" parTransId="{4532F297-10AB-41B3-8273-D69A4231646F}" sibTransId="{3274AF39-FCDF-4ABD-AF5E-1DC58E180245}"/>
    <dgm:cxn modelId="{84D5A8E8-4A7D-4168-AE05-40D3A7174636}" type="presOf" srcId="{EE27E2D6-15FA-4055-B272-C9F58F816B43}" destId="{9ED5BADB-5ACA-4EBD-AAE5-F25CDBA8C7C3}" srcOrd="1" destOrd="0" presId="urn:microsoft.com/office/officeart/2005/8/layout/process3"/>
    <dgm:cxn modelId="{8B7917EC-4DF8-45EF-9EE4-08D9DC14B150}" srcId="{27D0FDB8-B934-4E05-85FD-FFA364757C3B}" destId="{75F61501-FF9F-4EDA-BC0D-C26DC98C87B1}" srcOrd="2" destOrd="0" parTransId="{13D06DD9-918D-46BB-8ED8-E0FABB9A9B49}" sibTransId="{AA280E56-CD5E-407C-9EF2-7FE5473C9600}"/>
    <dgm:cxn modelId="{5D4EB2F1-209E-455F-8ECE-6FD600B273AC}" type="presOf" srcId="{EFDA6BDE-DFED-4C79-96C8-BA242AC9FA55}" destId="{44A28126-739B-4619-B2C6-316783912B10}" srcOrd="0" destOrd="1" presId="urn:microsoft.com/office/officeart/2005/8/layout/process3"/>
    <dgm:cxn modelId="{18D6B5FA-7940-4BD6-A694-0D734B2118C1}" srcId="{46AAB6C3-9381-4B78-B6D3-42BA7A7C5E7D}" destId="{EB4DD27E-BA29-4FB3-B91D-F19BD6CCA4F8}" srcOrd="2" destOrd="0" parTransId="{706CE7FE-6824-4D1D-A625-9DC3F380F9A2}" sibTransId="{9AA7FDCE-9E7C-4787-9373-48FE52DC576F}"/>
    <dgm:cxn modelId="{FCC075FB-8990-4139-A52C-D1CAEB0512C3}" type="presOf" srcId="{75F61501-FF9F-4EDA-BC0D-C26DC98C87B1}" destId="{69AAE82B-0634-423C-8203-795C9C470025}" srcOrd="0" destOrd="2" presId="urn:microsoft.com/office/officeart/2005/8/layout/process3"/>
    <dgm:cxn modelId="{13C5D5F5-B598-4C9E-A928-EC9D4F51B39F}" type="presParOf" srcId="{F06ACC09-FC2B-4856-B150-427C5D3D594E}" destId="{428255E5-3AEB-41B3-B81F-FC872EDD8783}" srcOrd="0" destOrd="0" presId="urn:microsoft.com/office/officeart/2005/8/layout/process3"/>
    <dgm:cxn modelId="{328BDECB-D4C7-4E04-9CAD-C9DC8CD70DBC}" type="presParOf" srcId="{428255E5-3AEB-41B3-B81F-FC872EDD8783}" destId="{B660616E-527C-4407-B430-5E9E5AD5AE7C}" srcOrd="0" destOrd="0" presId="urn:microsoft.com/office/officeart/2005/8/layout/process3"/>
    <dgm:cxn modelId="{3A67A510-36E2-4181-8A36-5A357B5DABC2}" type="presParOf" srcId="{428255E5-3AEB-41B3-B81F-FC872EDD8783}" destId="{52EFEC3C-C569-48A0-A796-A0BEE46165F9}" srcOrd="1" destOrd="0" presId="urn:microsoft.com/office/officeart/2005/8/layout/process3"/>
    <dgm:cxn modelId="{742EA530-9D94-42D9-8F63-5D9106AC6B8B}" type="presParOf" srcId="{428255E5-3AEB-41B3-B81F-FC872EDD8783}" destId="{2639BB8A-0B13-4CDE-9D0E-9B8464FE4623}" srcOrd="2" destOrd="0" presId="urn:microsoft.com/office/officeart/2005/8/layout/process3"/>
    <dgm:cxn modelId="{15C2979D-9ADB-4F86-92C6-5F263C674C35}" type="presParOf" srcId="{F06ACC09-FC2B-4856-B150-427C5D3D594E}" destId="{7D2BF529-C1BA-46FC-AC0A-B2908E9CEE39}" srcOrd="1" destOrd="0" presId="urn:microsoft.com/office/officeart/2005/8/layout/process3"/>
    <dgm:cxn modelId="{AD742F90-D1BA-4618-AC53-9548A6D477D0}" type="presParOf" srcId="{7D2BF529-C1BA-46FC-AC0A-B2908E9CEE39}" destId="{2A425D2F-C8B3-4E0E-B64F-0D0DB047D47F}" srcOrd="0" destOrd="0" presId="urn:microsoft.com/office/officeart/2005/8/layout/process3"/>
    <dgm:cxn modelId="{0283545C-0FFD-49E8-98C1-024975842894}" type="presParOf" srcId="{F06ACC09-FC2B-4856-B150-427C5D3D594E}" destId="{84C730BD-0B8C-4EF4-AA2D-E282F6FE27BD}" srcOrd="2" destOrd="0" presId="urn:microsoft.com/office/officeart/2005/8/layout/process3"/>
    <dgm:cxn modelId="{BFE70F29-2C6A-4A38-9F53-EDBEA64E4D3E}" type="presParOf" srcId="{84C730BD-0B8C-4EF4-AA2D-E282F6FE27BD}" destId="{03D60CE1-67C3-4DDA-AEB3-9430AD0AF23B}" srcOrd="0" destOrd="0" presId="urn:microsoft.com/office/officeart/2005/8/layout/process3"/>
    <dgm:cxn modelId="{48292D59-06E7-4358-9C5D-48DA4F1DA3B1}" type="presParOf" srcId="{84C730BD-0B8C-4EF4-AA2D-E282F6FE27BD}" destId="{B7622993-0CD5-4DBE-9F9E-0C8EE9898046}" srcOrd="1" destOrd="0" presId="urn:microsoft.com/office/officeart/2005/8/layout/process3"/>
    <dgm:cxn modelId="{15E2826F-AC47-48AA-9649-CC580C6EDD8C}" type="presParOf" srcId="{84C730BD-0B8C-4EF4-AA2D-E282F6FE27BD}" destId="{44A28126-739B-4619-B2C6-316783912B10}" srcOrd="2" destOrd="0" presId="urn:microsoft.com/office/officeart/2005/8/layout/process3"/>
    <dgm:cxn modelId="{06A3220D-5507-40A5-99BB-0BB0B602ACC1}" type="presParOf" srcId="{F06ACC09-FC2B-4856-B150-427C5D3D594E}" destId="{FBCE48FA-4137-40DF-BF39-CA544E2DAE70}" srcOrd="3" destOrd="0" presId="urn:microsoft.com/office/officeart/2005/8/layout/process3"/>
    <dgm:cxn modelId="{A58D2938-7F5F-4B4A-BFEC-975249C8D4B0}" type="presParOf" srcId="{FBCE48FA-4137-40DF-BF39-CA544E2DAE70}" destId="{D01BC2EA-3A18-41C8-A9AB-0F3EFCF1B13F}" srcOrd="0" destOrd="0" presId="urn:microsoft.com/office/officeart/2005/8/layout/process3"/>
    <dgm:cxn modelId="{E9316ECC-4EAC-4318-8D68-DD6D45D5CBDE}" type="presParOf" srcId="{F06ACC09-FC2B-4856-B150-427C5D3D594E}" destId="{924993EF-342A-4E45-9A41-44DCEBA4B2FC}" srcOrd="4" destOrd="0" presId="urn:microsoft.com/office/officeart/2005/8/layout/process3"/>
    <dgm:cxn modelId="{289F3510-B4D3-4233-9AE2-72DB968CAAA0}" type="presParOf" srcId="{924993EF-342A-4E45-9A41-44DCEBA4B2FC}" destId="{2CA8FB46-53DD-42D6-ACC5-AC2A7BC5265C}" srcOrd="0" destOrd="0" presId="urn:microsoft.com/office/officeart/2005/8/layout/process3"/>
    <dgm:cxn modelId="{9CEA088E-6CED-40E5-A023-DB179FC7F46C}" type="presParOf" srcId="{924993EF-342A-4E45-9A41-44DCEBA4B2FC}" destId="{3E959BE6-1261-47A4-B417-2E9458522D7A}" srcOrd="1" destOrd="0" presId="urn:microsoft.com/office/officeart/2005/8/layout/process3"/>
    <dgm:cxn modelId="{24A35F34-AEC5-4505-AAE8-E03CC5AEC6F0}" type="presParOf" srcId="{924993EF-342A-4E45-9A41-44DCEBA4B2FC}" destId="{DE19ACDC-258C-488C-9C44-F96BC3AFB135}" srcOrd="2" destOrd="0" presId="urn:microsoft.com/office/officeart/2005/8/layout/process3"/>
    <dgm:cxn modelId="{4749716C-74C9-4AE9-91CE-F90D0F01D40E}" type="presParOf" srcId="{F06ACC09-FC2B-4856-B150-427C5D3D594E}" destId="{86AE50CC-1135-4166-B763-1459EAFA71E0}" srcOrd="5" destOrd="0" presId="urn:microsoft.com/office/officeart/2005/8/layout/process3"/>
    <dgm:cxn modelId="{D308C36B-3A2F-49C6-86F7-B68E636ECA0E}" type="presParOf" srcId="{86AE50CC-1135-4166-B763-1459EAFA71E0}" destId="{9ED5BADB-5ACA-4EBD-AAE5-F25CDBA8C7C3}" srcOrd="0" destOrd="0" presId="urn:microsoft.com/office/officeart/2005/8/layout/process3"/>
    <dgm:cxn modelId="{0858DDB3-4313-42BD-BEB8-954D2DF7C9DF}" type="presParOf" srcId="{F06ACC09-FC2B-4856-B150-427C5D3D594E}" destId="{E746F3BF-D56F-4E3B-B3A2-F1A32A7BF9B0}" srcOrd="6" destOrd="0" presId="urn:microsoft.com/office/officeart/2005/8/layout/process3"/>
    <dgm:cxn modelId="{49DED8E0-50E2-4E09-826B-B661F3C7B1E6}" type="presParOf" srcId="{E746F3BF-D56F-4E3B-B3A2-F1A32A7BF9B0}" destId="{D0C6801F-D4A2-4F59-8F09-A8B389172FFB}" srcOrd="0" destOrd="0" presId="urn:microsoft.com/office/officeart/2005/8/layout/process3"/>
    <dgm:cxn modelId="{92EA8643-78AE-461A-B1A4-4D682721B30B}" type="presParOf" srcId="{E746F3BF-D56F-4E3B-B3A2-F1A32A7BF9B0}" destId="{832D6D7C-7B3A-42D5-B3FB-7EFF29850627}" srcOrd="1" destOrd="0" presId="urn:microsoft.com/office/officeart/2005/8/layout/process3"/>
    <dgm:cxn modelId="{A4AF2333-D457-4DCE-AD6D-E134544A4DD8}" type="presParOf" srcId="{E746F3BF-D56F-4E3B-B3A2-F1A32A7BF9B0}" destId="{69AAE82B-0634-423C-8203-795C9C470025}"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FEC3C-C569-48A0-A796-A0BEE46165F9}">
      <dsp:nvSpPr>
        <dsp:cNvPr id="0" name=""/>
        <dsp:cNvSpPr/>
      </dsp:nvSpPr>
      <dsp:spPr>
        <a:xfrm>
          <a:off x="187264" y="1609"/>
          <a:ext cx="1429792" cy="8183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Aptos" panose="020B0004020202020204" pitchFamily="34" charset="0"/>
            </a:rPr>
            <a:t>Data Understanding</a:t>
          </a:r>
          <a:endParaRPr lang="en-IN" sz="1400" kern="1200" dirty="0">
            <a:latin typeface="Aptos" panose="020B0004020202020204" pitchFamily="34" charset="0"/>
          </a:endParaRPr>
        </a:p>
      </dsp:txBody>
      <dsp:txXfrm>
        <a:off x="187264" y="1609"/>
        <a:ext cx="1429792" cy="545555"/>
      </dsp:txXfrm>
    </dsp:sp>
    <dsp:sp modelId="{2639BB8A-0B13-4CDE-9D0E-9B8464FE4623}">
      <dsp:nvSpPr>
        <dsp:cNvPr id="0" name=""/>
        <dsp:cNvSpPr/>
      </dsp:nvSpPr>
      <dsp:spPr>
        <a:xfrm>
          <a:off x="7123" y="547165"/>
          <a:ext cx="2375771" cy="3937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Aptos" panose="020B0004020202020204" pitchFamily="34" charset="0"/>
            </a:rPr>
            <a:t>Understood the data and found Key Performance Indicators (KPIs) of the data</a:t>
          </a:r>
          <a:endParaRPr lang="en-IN" sz="1400" kern="1200" dirty="0">
            <a:latin typeface="Aptos" panose="020B0004020202020204" pitchFamily="34" charset="0"/>
          </a:endParaRPr>
        </a:p>
        <a:p>
          <a:pPr marL="114300" lvl="1" indent="-114300" algn="l" defTabSz="622300">
            <a:lnSpc>
              <a:spcPct val="90000"/>
            </a:lnSpc>
            <a:spcBef>
              <a:spcPct val="0"/>
            </a:spcBef>
            <a:spcAft>
              <a:spcPct val="15000"/>
            </a:spcAft>
            <a:buChar char="•"/>
          </a:pPr>
          <a:endParaRPr lang="en-IN" sz="1400" kern="1200" dirty="0">
            <a:latin typeface="Aptos" panose="020B0004020202020204" pitchFamily="34" charset="0"/>
          </a:endParaRPr>
        </a:p>
        <a:p>
          <a:pPr marL="114300" lvl="1" indent="-114300" algn="l" defTabSz="622300">
            <a:lnSpc>
              <a:spcPct val="90000"/>
            </a:lnSpc>
            <a:spcBef>
              <a:spcPct val="0"/>
            </a:spcBef>
            <a:spcAft>
              <a:spcPct val="15000"/>
            </a:spcAft>
            <a:buChar char="•"/>
          </a:pPr>
          <a:r>
            <a:rPr lang="en-US" sz="1400" kern="1200" dirty="0">
              <a:latin typeface="Aptos" panose="020B0004020202020204" pitchFamily="34" charset="0"/>
            </a:rPr>
            <a:t>KPIs : Amount, Quantity</a:t>
          </a:r>
          <a:endParaRPr lang="en-IN" sz="1400" kern="1200" dirty="0">
            <a:latin typeface="Aptos" panose="020B0004020202020204" pitchFamily="34" charset="0"/>
          </a:endParaRPr>
        </a:p>
      </dsp:txBody>
      <dsp:txXfrm>
        <a:off x="76707" y="616749"/>
        <a:ext cx="2236603" cy="3798332"/>
      </dsp:txXfrm>
    </dsp:sp>
    <dsp:sp modelId="{7D2BF529-C1BA-46FC-AC0A-B2908E9CEE39}">
      <dsp:nvSpPr>
        <dsp:cNvPr id="0" name=""/>
        <dsp:cNvSpPr/>
      </dsp:nvSpPr>
      <dsp:spPr>
        <a:xfrm>
          <a:off x="1957748" y="96398"/>
          <a:ext cx="722265" cy="355977"/>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957748" y="167593"/>
        <a:ext cx="615472" cy="213587"/>
      </dsp:txXfrm>
    </dsp:sp>
    <dsp:sp modelId="{B7622993-0CD5-4DBE-9F9E-0C8EE9898046}">
      <dsp:nvSpPr>
        <dsp:cNvPr id="0" name=""/>
        <dsp:cNvSpPr/>
      </dsp:nvSpPr>
      <dsp:spPr>
        <a:xfrm>
          <a:off x="2979822" y="1609"/>
          <a:ext cx="1429792" cy="8183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Aptos" panose="020B0004020202020204" pitchFamily="34" charset="0"/>
            </a:rPr>
            <a:t>Data Cleaning</a:t>
          </a:r>
          <a:endParaRPr lang="en-IN" sz="1400" kern="1200" dirty="0">
            <a:latin typeface="Aptos" panose="020B0004020202020204" pitchFamily="34" charset="0"/>
          </a:endParaRPr>
        </a:p>
      </dsp:txBody>
      <dsp:txXfrm>
        <a:off x="2979822" y="1609"/>
        <a:ext cx="1429792" cy="545555"/>
      </dsp:txXfrm>
    </dsp:sp>
    <dsp:sp modelId="{44A28126-739B-4619-B2C6-316783912B10}">
      <dsp:nvSpPr>
        <dsp:cNvPr id="0" name=""/>
        <dsp:cNvSpPr/>
      </dsp:nvSpPr>
      <dsp:spPr>
        <a:xfrm>
          <a:off x="2957052" y="547165"/>
          <a:ext cx="2061031" cy="3937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Aptos" panose="020B0004020202020204" pitchFamily="34" charset="0"/>
            </a:rPr>
            <a:t>Removed unnecessary columns which have no impact in KPIs</a:t>
          </a:r>
          <a:endParaRPr lang="en-IN" sz="1400" kern="1200" dirty="0">
            <a:latin typeface="Aptos" panose="020B0004020202020204" pitchFamily="34" charset="0"/>
          </a:endParaRPr>
        </a:p>
        <a:p>
          <a:pPr marL="114300" lvl="1" indent="-114300" algn="l" defTabSz="622300">
            <a:lnSpc>
              <a:spcPct val="90000"/>
            </a:lnSpc>
            <a:spcBef>
              <a:spcPct val="0"/>
            </a:spcBef>
            <a:spcAft>
              <a:spcPct val="15000"/>
            </a:spcAft>
            <a:buChar char="•"/>
          </a:pPr>
          <a:endParaRPr lang="en-IN" sz="1400" kern="1200" dirty="0">
            <a:latin typeface="Aptos" panose="020B0004020202020204" pitchFamily="34" charset="0"/>
          </a:endParaRPr>
        </a:p>
        <a:p>
          <a:pPr marL="114300" lvl="1" indent="-114300" algn="l" defTabSz="622300">
            <a:lnSpc>
              <a:spcPct val="90000"/>
            </a:lnSpc>
            <a:spcBef>
              <a:spcPct val="0"/>
            </a:spcBef>
            <a:spcAft>
              <a:spcPct val="15000"/>
            </a:spcAft>
            <a:buChar char="•"/>
          </a:pPr>
          <a:r>
            <a:rPr lang="en-US" sz="1400" kern="1200" dirty="0">
              <a:latin typeface="Aptos" panose="020B0004020202020204" pitchFamily="34" charset="0"/>
            </a:rPr>
            <a:t>Tools Used: Excel, Power Query, Pandas</a:t>
          </a:r>
          <a:endParaRPr lang="en-IN" sz="1400" kern="1200" dirty="0">
            <a:latin typeface="Aptos" panose="020B0004020202020204" pitchFamily="34" charset="0"/>
          </a:endParaRPr>
        </a:p>
      </dsp:txBody>
      <dsp:txXfrm>
        <a:off x="3017418" y="607531"/>
        <a:ext cx="1940299" cy="3816768"/>
      </dsp:txXfrm>
    </dsp:sp>
    <dsp:sp modelId="{FBCE48FA-4137-40DF-BF39-CA544E2DAE70}">
      <dsp:nvSpPr>
        <dsp:cNvPr id="0" name=""/>
        <dsp:cNvSpPr/>
      </dsp:nvSpPr>
      <dsp:spPr>
        <a:xfrm>
          <a:off x="4718400" y="96398"/>
          <a:ext cx="654625" cy="355977"/>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718400" y="167593"/>
        <a:ext cx="547832" cy="213587"/>
      </dsp:txXfrm>
    </dsp:sp>
    <dsp:sp modelId="{3E959BE6-1261-47A4-B417-2E9458522D7A}">
      <dsp:nvSpPr>
        <dsp:cNvPr id="0" name=""/>
        <dsp:cNvSpPr/>
      </dsp:nvSpPr>
      <dsp:spPr>
        <a:xfrm>
          <a:off x="5644757" y="1609"/>
          <a:ext cx="1429792" cy="8183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Aptos" panose="020B0004020202020204" pitchFamily="34" charset="0"/>
            </a:rPr>
            <a:t>Data Analysis</a:t>
          </a:r>
          <a:endParaRPr lang="en-IN" sz="1400" kern="1200" dirty="0">
            <a:latin typeface="Aptos" panose="020B0004020202020204" pitchFamily="34" charset="0"/>
          </a:endParaRPr>
        </a:p>
      </dsp:txBody>
      <dsp:txXfrm>
        <a:off x="5644757" y="1609"/>
        <a:ext cx="1429792" cy="545555"/>
      </dsp:txXfrm>
    </dsp:sp>
    <dsp:sp modelId="{DE19ACDC-258C-488C-9C44-F96BC3AFB135}">
      <dsp:nvSpPr>
        <dsp:cNvPr id="0" name=""/>
        <dsp:cNvSpPr/>
      </dsp:nvSpPr>
      <dsp:spPr>
        <a:xfrm>
          <a:off x="5592240" y="547165"/>
          <a:ext cx="2120525" cy="3937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Aptos" panose="020B0004020202020204" pitchFamily="34" charset="0"/>
            </a:rPr>
            <a:t>Derived dominant categories in each KPI(Area and Production) with various filters</a:t>
          </a:r>
          <a:endParaRPr lang="en-IN" sz="1400" kern="1200" dirty="0">
            <a:latin typeface="Aptos" panose="020B0004020202020204" pitchFamily="34" charset="0"/>
          </a:endParaRPr>
        </a:p>
        <a:p>
          <a:pPr marL="114300" lvl="1" indent="-114300" algn="l" defTabSz="622300">
            <a:lnSpc>
              <a:spcPct val="90000"/>
            </a:lnSpc>
            <a:spcBef>
              <a:spcPct val="0"/>
            </a:spcBef>
            <a:spcAft>
              <a:spcPct val="15000"/>
            </a:spcAft>
            <a:buChar char="•"/>
          </a:pPr>
          <a:endParaRPr lang="en-IN" sz="1400" kern="1200" dirty="0">
            <a:latin typeface="Aptos" panose="020B0004020202020204" pitchFamily="34" charset="0"/>
          </a:endParaRPr>
        </a:p>
        <a:p>
          <a:pPr marL="114300" lvl="1" indent="-114300" algn="l" defTabSz="622300">
            <a:lnSpc>
              <a:spcPct val="90000"/>
            </a:lnSpc>
            <a:spcBef>
              <a:spcPct val="0"/>
            </a:spcBef>
            <a:spcAft>
              <a:spcPct val="15000"/>
            </a:spcAft>
            <a:buChar char="•"/>
          </a:pPr>
          <a:r>
            <a:rPr lang="en-US" sz="1400" kern="1200" dirty="0">
              <a:latin typeface="Aptos" panose="020B0004020202020204" pitchFamily="34" charset="0"/>
            </a:rPr>
            <a:t>Derived some key visual insights</a:t>
          </a:r>
          <a:endParaRPr lang="en-IN" sz="1400" kern="1200" dirty="0">
            <a:latin typeface="Aptos" panose="020B0004020202020204" pitchFamily="34" charset="0"/>
          </a:endParaRPr>
        </a:p>
        <a:p>
          <a:pPr marL="114300" lvl="1" indent="-114300" algn="l" defTabSz="622300">
            <a:lnSpc>
              <a:spcPct val="90000"/>
            </a:lnSpc>
            <a:spcBef>
              <a:spcPct val="0"/>
            </a:spcBef>
            <a:spcAft>
              <a:spcPct val="15000"/>
            </a:spcAft>
            <a:buChar char="•"/>
          </a:pPr>
          <a:endParaRPr lang="en-IN" sz="1400" kern="1200" dirty="0">
            <a:latin typeface="Aptos" panose="020B0004020202020204" pitchFamily="34" charset="0"/>
          </a:endParaRPr>
        </a:p>
        <a:p>
          <a:pPr marL="114300" lvl="1" indent="-114300" algn="l" defTabSz="622300">
            <a:lnSpc>
              <a:spcPct val="90000"/>
            </a:lnSpc>
            <a:spcBef>
              <a:spcPct val="0"/>
            </a:spcBef>
            <a:spcAft>
              <a:spcPct val="15000"/>
            </a:spcAft>
            <a:buChar char="•"/>
          </a:pPr>
          <a:r>
            <a:rPr lang="en-US" sz="1400" kern="1200" dirty="0">
              <a:latin typeface="Aptos" panose="020B0004020202020204" pitchFamily="34" charset="0"/>
            </a:rPr>
            <a:t>Tools Used: Python, Pandas, Seaborn</a:t>
          </a:r>
          <a:endParaRPr lang="en-IN" sz="1400" kern="1200" dirty="0">
            <a:latin typeface="Aptos" panose="020B0004020202020204" pitchFamily="34" charset="0"/>
          </a:endParaRPr>
        </a:p>
      </dsp:txBody>
      <dsp:txXfrm>
        <a:off x="5654348" y="609273"/>
        <a:ext cx="1996309" cy="3813284"/>
      </dsp:txXfrm>
    </dsp:sp>
    <dsp:sp modelId="{86AE50CC-1135-4166-B763-1459EAFA71E0}">
      <dsp:nvSpPr>
        <dsp:cNvPr id="0" name=""/>
        <dsp:cNvSpPr/>
      </dsp:nvSpPr>
      <dsp:spPr>
        <a:xfrm>
          <a:off x="7447953" y="96398"/>
          <a:ext cx="791614" cy="355977"/>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7447953" y="167593"/>
        <a:ext cx="684821" cy="213587"/>
      </dsp:txXfrm>
    </dsp:sp>
    <dsp:sp modelId="{832D6D7C-7B3A-42D5-B3FB-7EFF29850627}">
      <dsp:nvSpPr>
        <dsp:cNvPr id="0" name=""/>
        <dsp:cNvSpPr/>
      </dsp:nvSpPr>
      <dsp:spPr>
        <a:xfrm>
          <a:off x="8568163" y="1609"/>
          <a:ext cx="1429792" cy="8183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Aptos" panose="020B0004020202020204" pitchFamily="34" charset="0"/>
            </a:rPr>
            <a:t>Uncovering Insights</a:t>
          </a:r>
          <a:endParaRPr lang="en-IN" sz="1400" kern="1200" dirty="0">
            <a:latin typeface="Aptos" panose="020B0004020202020204" pitchFamily="34" charset="0"/>
          </a:endParaRPr>
        </a:p>
      </dsp:txBody>
      <dsp:txXfrm>
        <a:off x="8568163" y="1609"/>
        <a:ext cx="1429792" cy="545555"/>
      </dsp:txXfrm>
    </dsp:sp>
    <dsp:sp modelId="{69AAE82B-0634-423C-8203-795C9C470025}">
      <dsp:nvSpPr>
        <dsp:cNvPr id="0" name=""/>
        <dsp:cNvSpPr/>
      </dsp:nvSpPr>
      <dsp:spPr>
        <a:xfrm>
          <a:off x="8286922" y="547165"/>
          <a:ext cx="2577973" cy="3937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Aptos" panose="020B0004020202020204" pitchFamily="34" charset="0"/>
            </a:rPr>
            <a:t>Created visual Dashboards showing the impact of various sectors influencing the KPIs</a:t>
          </a:r>
          <a:endParaRPr lang="en-IN" sz="1400" kern="1200" dirty="0">
            <a:latin typeface="Aptos" panose="020B0004020202020204" pitchFamily="34" charset="0"/>
          </a:endParaRPr>
        </a:p>
        <a:p>
          <a:pPr marL="114300" lvl="1" indent="-114300" algn="l" defTabSz="622300">
            <a:lnSpc>
              <a:spcPct val="90000"/>
            </a:lnSpc>
            <a:spcBef>
              <a:spcPct val="0"/>
            </a:spcBef>
            <a:spcAft>
              <a:spcPct val="15000"/>
            </a:spcAft>
            <a:buChar char="•"/>
          </a:pPr>
          <a:endParaRPr lang="en-IN" sz="1400" kern="1200" dirty="0">
            <a:latin typeface="Aptos" panose="020B0004020202020204" pitchFamily="34" charset="0"/>
          </a:endParaRPr>
        </a:p>
        <a:p>
          <a:pPr marL="114300" lvl="1" indent="-114300" algn="l" defTabSz="622300">
            <a:lnSpc>
              <a:spcPct val="90000"/>
            </a:lnSpc>
            <a:spcBef>
              <a:spcPct val="0"/>
            </a:spcBef>
            <a:spcAft>
              <a:spcPct val="15000"/>
            </a:spcAft>
            <a:buChar char="•"/>
          </a:pPr>
          <a:r>
            <a:rPr lang="en-US" sz="1400" kern="1200" dirty="0">
              <a:latin typeface="Aptos" panose="020B0004020202020204" pitchFamily="34" charset="0"/>
            </a:rPr>
            <a:t>Tools Used : Microsoft Power BI</a:t>
          </a:r>
          <a:endParaRPr lang="en-IN" sz="1400" kern="1200" dirty="0">
            <a:latin typeface="Aptos" panose="020B0004020202020204" pitchFamily="34" charset="0"/>
          </a:endParaRPr>
        </a:p>
      </dsp:txBody>
      <dsp:txXfrm>
        <a:off x="8362428" y="622671"/>
        <a:ext cx="2426961" cy="37864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51EE-2626-4E5B-441E-9104A6CDD2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C732B1-EB46-EFCF-5CBA-7C3D2986B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D83E95-A73E-B781-A503-310398AC9527}"/>
              </a:ext>
            </a:extLst>
          </p:cNvPr>
          <p:cNvSpPr>
            <a:spLocks noGrp="1"/>
          </p:cNvSpPr>
          <p:nvPr>
            <p:ph type="dt" sz="half" idx="10"/>
          </p:nvPr>
        </p:nvSpPr>
        <p:spPr/>
        <p:txBody>
          <a:bodyPr/>
          <a:lstStyle/>
          <a:p>
            <a:fld id="{7DE75820-1E16-4B92-989B-B7184BA5CDFD}" type="datetimeFigureOut">
              <a:rPr lang="en-IN" smtClean="0"/>
              <a:t>16-11-2024</a:t>
            </a:fld>
            <a:endParaRPr lang="en-IN"/>
          </a:p>
        </p:txBody>
      </p:sp>
      <p:sp>
        <p:nvSpPr>
          <p:cNvPr id="5" name="Footer Placeholder 4">
            <a:extLst>
              <a:ext uri="{FF2B5EF4-FFF2-40B4-BE49-F238E27FC236}">
                <a16:creationId xmlns:a16="http://schemas.microsoft.com/office/drawing/2014/main" id="{938DFF57-A756-192F-088F-2126674345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A1BC4D-DFFD-2405-A0BB-0B9D72F93A1B}"/>
              </a:ext>
            </a:extLst>
          </p:cNvPr>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391164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106A-21F8-86A5-FE9D-CCA4228DF7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63CC2A-E582-5C28-A808-B563D58DE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14CFBF-8CE5-739F-0E0A-FDE124580966}"/>
              </a:ext>
            </a:extLst>
          </p:cNvPr>
          <p:cNvSpPr>
            <a:spLocks noGrp="1"/>
          </p:cNvSpPr>
          <p:nvPr>
            <p:ph type="dt" sz="half" idx="10"/>
          </p:nvPr>
        </p:nvSpPr>
        <p:spPr/>
        <p:txBody>
          <a:bodyPr/>
          <a:lstStyle/>
          <a:p>
            <a:fld id="{7DE75820-1E16-4B92-989B-B7184BA5CDFD}" type="datetimeFigureOut">
              <a:rPr lang="en-IN" smtClean="0"/>
              <a:t>16-11-2024</a:t>
            </a:fld>
            <a:endParaRPr lang="en-IN"/>
          </a:p>
        </p:txBody>
      </p:sp>
      <p:sp>
        <p:nvSpPr>
          <p:cNvPr id="5" name="Footer Placeholder 4">
            <a:extLst>
              <a:ext uri="{FF2B5EF4-FFF2-40B4-BE49-F238E27FC236}">
                <a16:creationId xmlns:a16="http://schemas.microsoft.com/office/drawing/2014/main" id="{AFF5EB8F-D197-B475-5AFB-D419E5033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A6BC04-C532-9C69-576B-32ED94D488FA}"/>
              </a:ext>
            </a:extLst>
          </p:cNvPr>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1338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648BF8-11C3-23E2-2DE9-F439A7E1DB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1E852B-44AD-1389-4F62-174512C3C6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86DACE-54D3-16B3-89DF-42F742E995EB}"/>
              </a:ext>
            </a:extLst>
          </p:cNvPr>
          <p:cNvSpPr>
            <a:spLocks noGrp="1"/>
          </p:cNvSpPr>
          <p:nvPr>
            <p:ph type="dt" sz="half" idx="10"/>
          </p:nvPr>
        </p:nvSpPr>
        <p:spPr/>
        <p:txBody>
          <a:bodyPr/>
          <a:lstStyle/>
          <a:p>
            <a:fld id="{7DE75820-1E16-4B92-989B-B7184BA5CDFD}" type="datetimeFigureOut">
              <a:rPr lang="en-IN" smtClean="0"/>
              <a:t>16-11-2024</a:t>
            </a:fld>
            <a:endParaRPr lang="en-IN"/>
          </a:p>
        </p:txBody>
      </p:sp>
      <p:sp>
        <p:nvSpPr>
          <p:cNvPr id="5" name="Footer Placeholder 4">
            <a:extLst>
              <a:ext uri="{FF2B5EF4-FFF2-40B4-BE49-F238E27FC236}">
                <a16:creationId xmlns:a16="http://schemas.microsoft.com/office/drawing/2014/main" id="{655877E5-FD2A-F853-D0E0-1877263D5F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1750A9-1276-2636-5FA6-D2E0FC5D4637}"/>
              </a:ext>
            </a:extLst>
          </p:cNvPr>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18196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13B1-58F4-F051-ACCE-B4F10D78F6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424F1A-D0BE-A3AD-ACC5-56B38066D3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C8DD8A-72B4-4593-CBBE-DE4BB6EDA425}"/>
              </a:ext>
            </a:extLst>
          </p:cNvPr>
          <p:cNvSpPr>
            <a:spLocks noGrp="1"/>
          </p:cNvSpPr>
          <p:nvPr>
            <p:ph type="dt" sz="half" idx="10"/>
          </p:nvPr>
        </p:nvSpPr>
        <p:spPr/>
        <p:txBody>
          <a:bodyPr/>
          <a:lstStyle/>
          <a:p>
            <a:fld id="{7DE75820-1E16-4B92-989B-B7184BA5CDFD}" type="datetimeFigureOut">
              <a:rPr lang="en-IN" smtClean="0"/>
              <a:t>16-11-2024</a:t>
            </a:fld>
            <a:endParaRPr lang="en-IN"/>
          </a:p>
        </p:txBody>
      </p:sp>
      <p:sp>
        <p:nvSpPr>
          <p:cNvPr id="5" name="Footer Placeholder 4">
            <a:extLst>
              <a:ext uri="{FF2B5EF4-FFF2-40B4-BE49-F238E27FC236}">
                <a16:creationId xmlns:a16="http://schemas.microsoft.com/office/drawing/2014/main" id="{054A963C-D42E-101A-CB19-95BB4CF9A9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A0B00-BC6D-C174-393D-52A0F1E09FFB}"/>
              </a:ext>
            </a:extLst>
          </p:cNvPr>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382734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6DF79-9B15-4BA7-9CE2-498385B5B0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BBC78C-6A54-5E8D-F98F-D16696834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8A7C1-CB46-DF3C-D4C1-C12D592D0937}"/>
              </a:ext>
            </a:extLst>
          </p:cNvPr>
          <p:cNvSpPr>
            <a:spLocks noGrp="1"/>
          </p:cNvSpPr>
          <p:nvPr>
            <p:ph type="dt" sz="half" idx="10"/>
          </p:nvPr>
        </p:nvSpPr>
        <p:spPr/>
        <p:txBody>
          <a:bodyPr/>
          <a:lstStyle/>
          <a:p>
            <a:fld id="{7DE75820-1E16-4B92-989B-B7184BA5CDFD}" type="datetimeFigureOut">
              <a:rPr lang="en-IN" smtClean="0"/>
              <a:t>16-11-2024</a:t>
            </a:fld>
            <a:endParaRPr lang="en-IN"/>
          </a:p>
        </p:txBody>
      </p:sp>
      <p:sp>
        <p:nvSpPr>
          <p:cNvPr id="5" name="Footer Placeholder 4">
            <a:extLst>
              <a:ext uri="{FF2B5EF4-FFF2-40B4-BE49-F238E27FC236}">
                <a16:creationId xmlns:a16="http://schemas.microsoft.com/office/drawing/2014/main" id="{C571393A-664C-7970-A4FD-019D03EE94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ADEA68-0310-D15E-C026-B031F090B78D}"/>
              </a:ext>
            </a:extLst>
          </p:cNvPr>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250012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4714-9971-0927-C079-3E452DC7F3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43997D-C177-FA2A-3359-15EA0CFE14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A7341E-2DDF-F65B-134E-D93B5146BC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B53FA9-EAF0-E81A-A494-1CA4C3EFBC26}"/>
              </a:ext>
            </a:extLst>
          </p:cNvPr>
          <p:cNvSpPr>
            <a:spLocks noGrp="1"/>
          </p:cNvSpPr>
          <p:nvPr>
            <p:ph type="dt" sz="half" idx="10"/>
          </p:nvPr>
        </p:nvSpPr>
        <p:spPr/>
        <p:txBody>
          <a:bodyPr/>
          <a:lstStyle/>
          <a:p>
            <a:fld id="{7DE75820-1E16-4B92-989B-B7184BA5CDFD}" type="datetimeFigureOut">
              <a:rPr lang="en-IN" smtClean="0"/>
              <a:t>16-11-2024</a:t>
            </a:fld>
            <a:endParaRPr lang="en-IN"/>
          </a:p>
        </p:txBody>
      </p:sp>
      <p:sp>
        <p:nvSpPr>
          <p:cNvPr id="6" name="Footer Placeholder 5">
            <a:extLst>
              <a:ext uri="{FF2B5EF4-FFF2-40B4-BE49-F238E27FC236}">
                <a16:creationId xmlns:a16="http://schemas.microsoft.com/office/drawing/2014/main" id="{61D65BA0-824F-A7D1-41E1-E7F2DEDEDA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7984D8-46C8-7C2C-5C13-55D687AC193A}"/>
              </a:ext>
            </a:extLst>
          </p:cNvPr>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257313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2EAC-B85D-FA4D-0BB0-40652D552B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2270AC-3DC9-DE08-C126-2758927C42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D80E48-EB77-E7A4-8CA1-25409C3BB6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32125C-C4EC-3B9D-54DF-583D8D90D5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648A6B-F577-DE1B-86A7-CFA902647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9659E0-ADD9-72B4-CF3B-353536CE245B}"/>
              </a:ext>
            </a:extLst>
          </p:cNvPr>
          <p:cNvSpPr>
            <a:spLocks noGrp="1"/>
          </p:cNvSpPr>
          <p:nvPr>
            <p:ph type="dt" sz="half" idx="10"/>
          </p:nvPr>
        </p:nvSpPr>
        <p:spPr/>
        <p:txBody>
          <a:bodyPr/>
          <a:lstStyle/>
          <a:p>
            <a:fld id="{7DE75820-1E16-4B92-989B-B7184BA5CDFD}" type="datetimeFigureOut">
              <a:rPr lang="en-IN" smtClean="0"/>
              <a:t>16-11-2024</a:t>
            </a:fld>
            <a:endParaRPr lang="en-IN"/>
          </a:p>
        </p:txBody>
      </p:sp>
      <p:sp>
        <p:nvSpPr>
          <p:cNvPr id="8" name="Footer Placeholder 7">
            <a:extLst>
              <a:ext uri="{FF2B5EF4-FFF2-40B4-BE49-F238E27FC236}">
                <a16:creationId xmlns:a16="http://schemas.microsoft.com/office/drawing/2014/main" id="{58A947A7-A7A1-502A-851D-0795451F6D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768A46-3C86-EBF1-678F-3911C547FE0B}"/>
              </a:ext>
            </a:extLst>
          </p:cNvPr>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2529456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8E29-E504-4F3A-7679-3A1D13D772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34A9CA-95A9-FA60-A427-5B3B8FF93284}"/>
              </a:ext>
            </a:extLst>
          </p:cNvPr>
          <p:cNvSpPr>
            <a:spLocks noGrp="1"/>
          </p:cNvSpPr>
          <p:nvPr>
            <p:ph type="dt" sz="half" idx="10"/>
          </p:nvPr>
        </p:nvSpPr>
        <p:spPr/>
        <p:txBody>
          <a:bodyPr/>
          <a:lstStyle/>
          <a:p>
            <a:fld id="{7DE75820-1E16-4B92-989B-B7184BA5CDFD}" type="datetimeFigureOut">
              <a:rPr lang="en-IN" smtClean="0"/>
              <a:t>16-11-2024</a:t>
            </a:fld>
            <a:endParaRPr lang="en-IN"/>
          </a:p>
        </p:txBody>
      </p:sp>
      <p:sp>
        <p:nvSpPr>
          <p:cNvPr id="4" name="Footer Placeholder 3">
            <a:extLst>
              <a:ext uri="{FF2B5EF4-FFF2-40B4-BE49-F238E27FC236}">
                <a16:creationId xmlns:a16="http://schemas.microsoft.com/office/drawing/2014/main" id="{FD20BD1D-FAEC-BEDD-E973-EDAF574431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F8B0AC-FA1F-1EAD-9290-AC7ED82D141B}"/>
              </a:ext>
            </a:extLst>
          </p:cNvPr>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314001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687CD-7058-D44A-3B2E-A6041D1EB305}"/>
              </a:ext>
            </a:extLst>
          </p:cNvPr>
          <p:cNvSpPr>
            <a:spLocks noGrp="1"/>
          </p:cNvSpPr>
          <p:nvPr>
            <p:ph type="dt" sz="half" idx="10"/>
          </p:nvPr>
        </p:nvSpPr>
        <p:spPr/>
        <p:txBody>
          <a:bodyPr/>
          <a:lstStyle/>
          <a:p>
            <a:fld id="{7DE75820-1E16-4B92-989B-B7184BA5CDFD}" type="datetimeFigureOut">
              <a:rPr lang="en-IN" smtClean="0"/>
              <a:t>16-11-2024</a:t>
            </a:fld>
            <a:endParaRPr lang="en-IN"/>
          </a:p>
        </p:txBody>
      </p:sp>
      <p:sp>
        <p:nvSpPr>
          <p:cNvPr id="3" name="Footer Placeholder 2">
            <a:extLst>
              <a:ext uri="{FF2B5EF4-FFF2-40B4-BE49-F238E27FC236}">
                <a16:creationId xmlns:a16="http://schemas.microsoft.com/office/drawing/2014/main" id="{0B07436D-E458-4064-5DE1-254CC9B360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355A0E-3FBC-4D88-2CBF-ACC274D51956}"/>
              </a:ext>
            </a:extLst>
          </p:cNvPr>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299159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19390-B5B3-14A4-2941-0E69B8210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77E55D-825D-6F0B-B393-AFDD9B9B93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A3453E-735A-31B8-55F8-24190679A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9BAA7-3966-79DE-5059-D085E623D11B}"/>
              </a:ext>
            </a:extLst>
          </p:cNvPr>
          <p:cNvSpPr>
            <a:spLocks noGrp="1"/>
          </p:cNvSpPr>
          <p:nvPr>
            <p:ph type="dt" sz="half" idx="10"/>
          </p:nvPr>
        </p:nvSpPr>
        <p:spPr/>
        <p:txBody>
          <a:bodyPr/>
          <a:lstStyle/>
          <a:p>
            <a:fld id="{7DE75820-1E16-4B92-989B-B7184BA5CDFD}" type="datetimeFigureOut">
              <a:rPr lang="en-IN" smtClean="0"/>
              <a:t>16-11-2024</a:t>
            </a:fld>
            <a:endParaRPr lang="en-IN"/>
          </a:p>
        </p:txBody>
      </p:sp>
      <p:sp>
        <p:nvSpPr>
          <p:cNvPr id="6" name="Footer Placeholder 5">
            <a:extLst>
              <a:ext uri="{FF2B5EF4-FFF2-40B4-BE49-F238E27FC236}">
                <a16:creationId xmlns:a16="http://schemas.microsoft.com/office/drawing/2014/main" id="{EF72657B-4713-097B-ACAB-27753AB871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EACB33-3CB9-0C33-B5AA-68AAFBCA3D9D}"/>
              </a:ext>
            </a:extLst>
          </p:cNvPr>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4219540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CAE8-033F-2701-7245-E5FD1F3B3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E4A885-8D4A-A4FB-6CBF-233942ABC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CC4EDD-C24A-428E-F549-4CF87A855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61349-4688-A9A5-1B7C-7D3C7BB645BD}"/>
              </a:ext>
            </a:extLst>
          </p:cNvPr>
          <p:cNvSpPr>
            <a:spLocks noGrp="1"/>
          </p:cNvSpPr>
          <p:nvPr>
            <p:ph type="dt" sz="half" idx="10"/>
          </p:nvPr>
        </p:nvSpPr>
        <p:spPr/>
        <p:txBody>
          <a:bodyPr/>
          <a:lstStyle/>
          <a:p>
            <a:fld id="{7DE75820-1E16-4B92-989B-B7184BA5CDFD}" type="datetimeFigureOut">
              <a:rPr lang="en-IN" smtClean="0"/>
              <a:t>16-11-2024</a:t>
            </a:fld>
            <a:endParaRPr lang="en-IN"/>
          </a:p>
        </p:txBody>
      </p:sp>
      <p:sp>
        <p:nvSpPr>
          <p:cNvPr id="6" name="Footer Placeholder 5">
            <a:extLst>
              <a:ext uri="{FF2B5EF4-FFF2-40B4-BE49-F238E27FC236}">
                <a16:creationId xmlns:a16="http://schemas.microsoft.com/office/drawing/2014/main" id="{17D54D0A-4673-D6B6-18BC-99BA8C7C6B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BDD7F3-546D-06BA-B128-9F21B937B3ED}"/>
              </a:ext>
            </a:extLst>
          </p:cNvPr>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917014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E43DD-21FF-877F-CE0D-694CAB7D4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0F5177-29C3-5BB4-3FDA-68E775E93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1C9FF2-620B-951A-59FD-D66024B322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75820-1E16-4B92-989B-B7184BA5CDFD}" type="datetimeFigureOut">
              <a:rPr lang="en-IN" smtClean="0"/>
              <a:t>16-11-2024</a:t>
            </a:fld>
            <a:endParaRPr lang="en-IN"/>
          </a:p>
        </p:txBody>
      </p:sp>
      <p:sp>
        <p:nvSpPr>
          <p:cNvPr id="5" name="Footer Placeholder 4">
            <a:extLst>
              <a:ext uri="{FF2B5EF4-FFF2-40B4-BE49-F238E27FC236}">
                <a16:creationId xmlns:a16="http://schemas.microsoft.com/office/drawing/2014/main" id="{9A9BD811-9F0E-60CD-22F5-DA4B4FCB69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F296CD-99A3-F210-37B2-B554F3F5C5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400CE-E1E8-48C9-8A54-F003D02F2521}" type="slidenum">
              <a:rPr lang="en-IN" smtClean="0"/>
              <a:t>‹#›</a:t>
            </a:fld>
            <a:endParaRPr lang="en-IN"/>
          </a:p>
        </p:txBody>
      </p:sp>
    </p:spTree>
    <p:extLst>
      <p:ext uri="{BB962C8B-B14F-4D97-AF65-F5344CB8AC3E}">
        <p14:creationId xmlns:p14="http://schemas.microsoft.com/office/powerpoint/2010/main" val="2412640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2A0C-5108-8574-3164-B062BBADBBAE}"/>
              </a:ext>
            </a:extLst>
          </p:cNvPr>
          <p:cNvSpPr>
            <a:spLocks noGrp="1"/>
          </p:cNvSpPr>
          <p:nvPr>
            <p:ph type="ctrTitle"/>
          </p:nvPr>
        </p:nvSpPr>
        <p:spPr>
          <a:xfrm>
            <a:off x="1563329" y="699576"/>
            <a:ext cx="9144000" cy="2387600"/>
          </a:xfrm>
        </p:spPr>
        <p:txBody>
          <a:bodyPr/>
          <a:lstStyle/>
          <a:p>
            <a:r>
              <a:rPr lang="en-US" dirty="0"/>
              <a:t>Amazon Sales Analysis</a:t>
            </a:r>
            <a:endParaRPr lang="en-IN" dirty="0"/>
          </a:p>
        </p:txBody>
      </p:sp>
      <p:sp>
        <p:nvSpPr>
          <p:cNvPr id="3" name="Subtitle 2">
            <a:extLst>
              <a:ext uri="{FF2B5EF4-FFF2-40B4-BE49-F238E27FC236}">
                <a16:creationId xmlns:a16="http://schemas.microsoft.com/office/drawing/2014/main" id="{F2767A72-1C03-28B0-FB05-177DAE9EE087}"/>
              </a:ext>
            </a:extLst>
          </p:cNvPr>
          <p:cNvSpPr>
            <a:spLocks noGrp="1"/>
          </p:cNvSpPr>
          <p:nvPr>
            <p:ph type="subTitle" idx="1"/>
          </p:nvPr>
        </p:nvSpPr>
        <p:spPr/>
        <p:txBody>
          <a:bodyPr/>
          <a:lstStyle/>
          <a:p>
            <a:r>
              <a:rPr lang="en-US" dirty="0"/>
              <a:t>Presented by</a:t>
            </a:r>
          </a:p>
          <a:p>
            <a:r>
              <a:rPr lang="en-US" dirty="0"/>
              <a:t>Sai Krishna Tandasi</a:t>
            </a:r>
            <a:endParaRPr lang="en-IN" dirty="0"/>
          </a:p>
        </p:txBody>
      </p:sp>
    </p:spTree>
    <p:extLst>
      <p:ext uri="{BB962C8B-B14F-4D97-AF65-F5344CB8AC3E}">
        <p14:creationId xmlns:p14="http://schemas.microsoft.com/office/powerpoint/2010/main" val="234405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2E77-334D-75A3-4894-6B248EA6406C}"/>
              </a:ext>
            </a:extLst>
          </p:cNvPr>
          <p:cNvSpPr>
            <a:spLocks noGrp="1"/>
          </p:cNvSpPr>
          <p:nvPr>
            <p:ph type="title"/>
          </p:nvPr>
        </p:nvSpPr>
        <p:spPr>
          <a:xfrm>
            <a:off x="838200" y="2498725"/>
            <a:ext cx="10515600" cy="1325563"/>
          </a:xfrm>
        </p:spPr>
        <p:txBody>
          <a:bodyPr/>
          <a:lstStyle/>
          <a:p>
            <a:pPr algn="ctr"/>
            <a:r>
              <a:rPr lang="en-US" dirty="0"/>
              <a:t>Insights</a:t>
            </a:r>
            <a:endParaRPr lang="en-IN" dirty="0"/>
          </a:p>
        </p:txBody>
      </p:sp>
    </p:spTree>
    <p:extLst>
      <p:ext uri="{BB962C8B-B14F-4D97-AF65-F5344CB8AC3E}">
        <p14:creationId xmlns:p14="http://schemas.microsoft.com/office/powerpoint/2010/main" val="221515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4B07-C782-2E8B-ED42-22E8AD82DE25}"/>
              </a:ext>
            </a:extLst>
          </p:cNvPr>
          <p:cNvSpPr>
            <a:spLocks noGrp="1"/>
          </p:cNvSpPr>
          <p:nvPr>
            <p:ph type="title"/>
          </p:nvPr>
        </p:nvSpPr>
        <p:spPr/>
        <p:txBody>
          <a:bodyPr/>
          <a:lstStyle/>
          <a:p>
            <a:pPr algn="ctr"/>
            <a:r>
              <a:rPr lang="en-US" b="1" dirty="0">
                <a:latin typeface="Aptos" panose="020B0004020202020204" pitchFamily="34" charset="0"/>
              </a:rPr>
              <a:t>Sales Overview</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7B381A56-2300-FC4B-3260-D91F7D85BDBB}"/>
              </a:ext>
            </a:extLst>
          </p:cNvPr>
          <p:cNvSpPr>
            <a:spLocks noGrp="1"/>
          </p:cNvSpPr>
          <p:nvPr>
            <p:ph idx="1"/>
          </p:nvPr>
        </p:nvSpPr>
        <p:spPr>
          <a:xfrm>
            <a:off x="838200" y="1690689"/>
            <a:ext cx="10724535" cy="1416306"/>
          </a:xfrm>
        </p:spPr>
        <p:txBody>
          <a:bodyPr>
            <a:normAutofit/>
          </a:bodyPr>
          <a:lstStyle/>
          <a:p>
            <a:r>
              <a:rPr lang="en-US" sz="2400" dirty="0"/>
              <a:t>Around </a:t>
            </a:r>
            <a:r>
              <a:rPr lang="en-US" sz="2400" b="1" dirty="0"/>
              <a:t>114K</a:t>
            </a:r>
            <a:r>
              <a:rPr lang="en-US" sz="2400" dirty="0"/>
              <a:t> units are sold out with an amount of </a:t>
            </a:r>
            <a:r>
              <a:rPr lang="en-US" sz="2400" b="1" dirty="0"/>
              <a:t>₹78.57 </a:t>
            </a:r>
            <a:r>
              <a:rPr lang="en-US" sz="2400" dirty="0"/>
              <a:t>Million and through </a:t>
            </a:r>
            <a:r>
              <a:rPr lang="en-US" sz="2400" b="1" dirty="0"/>
              <a:t>1,10,519 </a:t>
            </a:r>
            <a:r>
              <a:rPr lang="en-US" sz="2400" dirty="0"/>
              <a:t>orders.</a:t>
            </a:r>
          </a:p>
          <a:p>
            <a:r>
              <a:rPr lang="en-US" sz="2400" dirty="0"/>
              <a:t>Around </a:t>
            </a:r>
            <a:r>
              <a:rPr lang="en-US" sz="2400" b="1" dirty="0"/>
              <a:t>11K</a:t>
            </a:r>
            <a:r>
              <a:rPr lang="en-US" sz="2400" dirty="0"/>
              <a:t> Orders are cancelled, which is around </a:t>
            </a:r>
            <a:r>
              <a:rPr lang="en-US" sz="2400" b="1" dirty="0"/>
              <a:t>9% </a:t>
            </a:r>
            <a:r>
              <a:rPr lang="en-US" sz="2400" dirty="0"/>
              <a:t>of whole orders.</a:t>
            </a:r>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7CC49CFB-F357-67E8-A51A-901384131BBD}"/>
              </a:ext>
            </a:extLst>
          </p:cNvPr>
          <p:cNvPicPr>
            <a:picLocks noChangeAspect="1"/>
          </p:cNvPicPr>
          <p:nvPr/>
        </p:nvPicPr>
        <p:blipFill>
          <a:blip r:embed="rId2"/>
          <a:stretch>
            <a:fillRect/>
          </a:stretch>
        </p:blipFill>
        <p:spPr>
          <a:xfrm>
            <a:off x="3687097" y="3370006"/>
            <a:ext cx="7322872" cy="2822425"/>
          </a:xfrm>
          <a:prstGeom prst="rect">
            <a:avLst/>
          </a:prstGeom>
        </p:spPr>
      </p:pic>
      <p:pic>
        <p:nvPicPr>
          <p:cNvPr id="7" name="Picture 6">
            <a:extLst>
              <a:ext uri="{FF2B5EF4-FFF2-40B4-BE49-F238E27FC236}">
                <a16:creationId xmlns:a16="http://schemas.microsoft.com/office/drawing/2014/main" id="{57303EA6-0EBB-4BF5-F785-ABDCE98A67AD}"/>
              </a:ext>
            </a:extLst>
          </p:cNvPr>
          <p:cNvPicPr>
            <a:picLocks noChangeAspect="1"/>
          </p:cNvPicPr>
          <p:nvPr/>
        </p:nvPicPr>
        <p:blipFill>
          <a:blip r:embed="rId3"/>
          <a:stretch>
            <a:fillRect/>
          </a:stretch>
        </p:blipFill>
        <p:spPr>
          <a:xfrm>
            <a:off x="1096471" y="4214277"/>
            <a:ext cx="2467060" cy="1243346"/>
          </a:xfrm>
          <a:prstGeom prst="rect">
            <a:avLst/>
          </a:prstGeom>
        </p:spPr>
      </p:pic>
    </p:spTree>
    <p:extLst>
      <p:ext uri="{BB962C8B-B14F-4D97-AF65-F5344CB8AC3E}">
        <p14:creationId xmlns:p14="http://schemas.microsoft.com/office/powerpoint/2010/main" val="279166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E8354F-DDD0-0D9A-A1B2-9EE481503B94}"/>
              </a:ext>
            </a:extLst>
          </p:cNvPr>
          <p:cNvPicPr>
            <a:picLocks noChangeAspect="1"/>
          </p:cNvPicPr>
          <p:nvPr/>
        </p:nvPicPr>
        <p:blipFill>
          <a:blip r:embed="rId2"/>
          <a:srcRect l="279" r="-279"/>
          <a:stretch/>
        </p:blipFill>
        <p:spPr>
          <a:xfrm>
            <a:off x="561667" y="1101214"/>
            <a:ext cx="11068665" cy="5587202"/>
          </a:xfrm>
          <a:prstGeom prst="rect">
            <a:avLst/>
          </a:prstGeom>
        </p:spPr>
      </p:pic>
      <p:sp>
        <p:nvSpPr>
          <p:cNvPr id="2" name="Title 1">
            <a:extLst>
              <a:ext uri="{FF2B5EF4-FFF2-40B4-BE49-F238E27FC236}">
                <a16:creationId xmlns:a16="http://schemas.microsoft.com/office/drawing/2014/main" id="{6BEFE8CC-0B77-1F8B-4A18-7F4D1B1AC49D}"/>
              </a:ext>
            </a:extLst>
          </p:cNvPr>
          <p:cNvSpPr>
            <a:spLocks noGrp="1"/>
          </p:cNvSpPr>
          <p:nvPr>
            <p:ph type="title"/>
          </p:nvPr>
        </p:nvSpPr>
        <p:spPr>
          <a:xfrm>
            <a:off x="838200" y="365126"/>
            <a:ext cx="10515600" cy="736088"/>
          </a:xfrm>
        </p:spPr>
        <p:txBody>
          <a:bodyPr/>
          <a:lstStyle/>
          <a:p>
            <a:pPr algn="ctr"/>
            <a:r>
              <a:rPr lang="en-US" b="1" dirty="0">
                <a:latin typeface="Aptos" panose="020B0004020202020204" pitchFamily="34" charset="0"/>
              </a:rPr>
              <a:t>Product Analysis</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3DEBDAA7-0A4D-32CA-E461-08E8DB185EDE}"/>
              </a:ext>
            </a:extLst>
          </p:cNvPr>
          <p:cNvSpPr>
            <a:spLocks noGrp="1"/>
          </p:cNvSpPr>
          <p:nvPr>
            <p:ph idx="1"/>
          </p:nvPr>
        </p:nvSpPr>
        <p:spPr>
          <a:xfrm>
            <a:off x="7524136" y="1837302"/>
            <a:ext cx="3399503" cy="2686665"/>
          </a:xfrm>
        </p:spPr>
        <p:txBody>
          <a:bodyPr>
            <a:normAutofit/>
          </a:bodyPr>
          <a:lstStyle/>
          <a:p>
            <a:r>
              <a:rPr lang="en-US" sz="2400" b="1" dirty="0"/>
              <a:t>M,L </a:t>
            </a:r>
            <a:r>
              <a:rPr lang="en-US" sz="2400" dirty="0"/>
              <a:t>and </a:t>
            </a:r>
            <a:r>
              <a:rPr lang="en-US" sz="2400" b="1" dirty="0"/>
              <a:t>XL</a:t>
            </a:r>
            <a:r>
              <a:rPr lang="en-US" sz="2400" dirty="0"/>
              <a:t> are the most sold sizes.</a:t>
            </a:r>
          </a:p>
          <a:p>
            <a:r>
              <a:rPr lang="en-US" sz="2400" dirty="0"/>
              <a:t>Almost </a:t>
            </a:r>
            <a:r>
              <a:rPr lang="en-US" sz="2400" b="1" dirty="0"/>
              <a:t>50% </a:t>
            </a:r>
            <a:r>
              <a:rPr lang="en-US" sz="2400" dirty="0"/>
              <a:t>of Total Revenue is contributed by M,L and XL Sizes.</a:t>
            </a:r>
            <a:endParaRPr lang="en-IN" sz="2400" dirty="0"/>
          </a:p>
        </p:txBody>
      </p:sp>
    </p:spTree>
    <p:extLst>
      <p:ext uri="{BB962C8B-B14F-4D97-AF65-F5344CB8AC3E}">
        <p14:creationId xmlns:p14="http://schemas.microsoft.com/office/powerpoint/2010/main" val="411418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0461-D5BA-A626-65DB-A04CF22DE857}"/>
              </a:ext>
            </a:extLst>
          </p:cNvPr>
          <p:cNvSpPr>
            <a:spLocks noGrp="1"/>
          </p:cNvSpPr>
          <p:nvPr>
            <p:ph type="title"/>
          </p:nvPr>
        </p:nvSpPr>
        <p:spPr>
          <a:xfrm>
            <a:off x="838200" y="365126"/>
            <a:ext cx="10515600" cy="782910"/>
          </a:xfrm>
        </p:spPr>
        <p:txBody>
          <a:bodyPr/>
          <a:lstStyle/>
          <a:p>
            <a:pPr algn="ctr"/>
            <a:r>
              <a:rPr lang="en-US" b="1" dirty="0">
                <a:latin typeface="Aptos" panose="020B0004020202020204" pitchFamily="34" charset="0"/>
              </a:rPr>
              <a:t>Product Analysis</a:t>
            </a:r>
            <a:endParaRPr lang="en-IN" b="1" dirty="0">
              <a:latin typeface="Aptos" panose="020B0004020202020204" pitchFamily="34" charset="0"/>
            </a:endParaRPr>
          </a:p>
        </p:txBody>
      </p:sp>
      <p:pic>
        <p:nvPicPr>
          <p:cNvPr id="5" name="Content Placeholder 4">
            <a:extLst>
              <a:ext uri="{FF2B5EF4-FFF2-40B4-BE49-F238E27FC236}">
                <a16:creationId xmlns:a16="http://schemas.microsoft.com/office/drawing/2014/main" id="{7D548AF2-A3D3-FFCE-0EB3-E9015A3F7DFA}"/>
              </a:ext>
            </a:extLst>
          </p:cNvPr>
          <p:cNvPicPr>
            <a:picLocks noGrp="1" noChangeAspect="1"/>
          </p:cNvPicPr>
          <p:nvPr>
            <p:ph idx="1"/>
          </p:nvPr>
        </p:nvPicPr>
        <p:blipFill>
          <a:blip r:embed="rId2"/>
          <a:stretch>
            <a:fillRect/>
          </a:stretch>
        </p:blipFill>
        <p:spPr>
          <a:xfrm>
            <a:off x="550607" y="1049714"/>
            <a:ext cx="11090786" cy="5636561"/>
          </a:xfrm>
        </p:spPr>
      </p:pic>
      <p:sp>
        <p:nvSpPr>
          <p:cNvPr id="9" name="TextBox 8">
            <a:extLst>
              <a:ext uri="{FF2B5EF4-FFF2-40B4-BE49-F238E27FC236}">
                <a16:creationId xmlns:a16="http://schemas.microsoft.com/office/drawing/2014/main" id="{BBF31E3D-A97E-4C91-CF28-B61B581460DF}"/>
              </a:ext>
            </a:extLst>
          </p:cNvPr>
          <p:cNvSpPr txBox="1"/>
          <p:nvPr/>
        </p:nvSpPr>
        <p:spPr>
          <a:xfrm>
            <a:off x="5496232" y="3429000"/>
            <a:ext cx="5388078" cy="1631216"/>
          </a:xfrm>
          <a:prstGeom prst="rect">
            <a:avLst/>
          </a:prstGeom>
          <a:noFill/>
        </p:spPr>
        <p:txBody>
          <a:bodyPr wrap="square">
            <a:spAutoFit/>
          </a:bodyPr>
          <a:lstStyle/>
          <a:p>
            <a:pPr marL="285750" indent="-285750">
              <a:buFont typeface="Arial" panose="020B0604020202020204" pitchFamily="34" charset="0"/>
              <a:buChar char="•"/>
            </a:pPr>
            <a:r>
              <a:rPr lang="en-US" sz="2000" b="1" dirty="0"/>
              <a:t>T- shirts </a:t>
            </a:r>
            <a:r>
              <a:rPr lang="en-US" sz="2000" dirty="0"/>
              <a:t>and </a:t>
            </a:r>
            <a:r>
              <a:rPr lang="en-US" sz="2000" b="1" dirty="0"/>
              <a:t>Shirts</a:t>
            </a:r>
            <a:r>
              <a:rPr lang="en-US" sz="2000" dirty="0"/>
              <a:t> are the most sold among all categories with the total amount of </a:t>
            </a:r>
            <a:r>
              <a:rPr lang="en-US" sz="2000" b="1" dirty="0"/>
              <a:t>₹39.2M </a:t>
            </a:r>
            <a:r>
              <a:rPr lang="en-US" sz="2000" dirty="0"/>
              <a:t>and </a:t>
            </a:r>
            <a:r>
              <a:rPr lang="en-US" sz="2000" b="1" dirty="0"/>
              <a:t>₹21.29M </a:t>
            </a:r>
            <a:r>
              <a:rPr lang="en-US" sz="2000" dirty="0"/>
              <a:t>respectively.</a:t>
            </a:r>
          </a:p>
          <a:p>
            <a:pPr marL="285750" indent="-285750">
              <a:buFont typeface="Arial" panose="020B0604020202020204" pitchFamily="34" charset="0"/>
              <a:buChar char="•"/>
            </a:pPr>
            <a:r>
              <a:rPr lang="en-US" sz="2000" dirty="0"/>
              <a:t>T-shirts and Shirts are contributing </a:t>
            </a:r>
            <a:r>
              <a:rPr lang="en-US" sz="2000" b="1" dirty="0"/>
              <a:t>77% </a:t>
            </a:r>
            <a:r>
              <a:rPr lang="en-US" sz="2000" dirty="0"/>
              <a:t>of Total Revenue</a:t>
            </a:r>
            <a:r>
              <a:rPr lang="en-US" dirty="0"/>
              <a:t>.</a:t>
            </a:r>
          </a:p>
        </p:txBody>
      </p:sp>
    </p:spTree>
    <p:extLst>
      <p:ext uri="{BB962C8B-B14F-4D97-AF65-F5344CB8AC3E}">
        <p14:creationId xmlns:p14="http://schemas.microsoft.com/office/powerpoint/2010/main" val="153508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B289B44-B12D-4E3E-6DCE-CEF89C2CE39C}"/>
              </a:ext>
            </a:extLst>
          </p:cNvPr>
          <p:cNvPicPr>
            <a:picLocks noChangeAspect="1"/>
          </p:cNvPicPr>
          <p:nvPr/>
        </p:nvPicPr>
        <p:blipFill>
          <a:blip r:embed="rId2"/>
          <a:stretch>
            <a:fillRect/>
          </a:stretch>
        </p:blipFill>
        <p:spPr>
          <a:xfrm>
            <a:off x="3064264" y="1236792"/>
            <a:ext cx="6075290" cy="3597687"/>
          </a:xfrm>
          <a:prstGeom prst="rect">
            <a:avLst/>
          </a:prstGeom>
        </p:spPr>
      </p:pic>
      <p:sp>
        <p:nvSpPr>
          <p:cNvPr id="2" name="Title 1">
            <a:extLst>
              <a:ext uri="{FF2B5EF4-FFF2-40B4-BE49-F238E27FC236}">
                <a16:creationId xmlns:a16="http://schemas.microsoft.com/office/drawing/2014/main" id="{78A0E6F6-4ED5-8BFE-4339-B9303DC7E36A}"/>
              </a:ext>
            </a:extLst>
          </p:cNvPr>
          <p:cNvSpPr>
            <a:spLocks noGrp="1"/>
          </p:cNvSpPr>
          <p:nvPr>
            <p:ph type="title"/>
          </p:nvPr>
        </p:nvSpPr>
        <p:spPr>
          <a:xfrm>
            <a:off x="838200" y="365125"/>
            <a:ext cx="10515600" cy="539443"/>
          </a:xfrm>
        </p:spPr>
        <p:txBody>
          <a:bodyPr>
            <a:normAutofit fontScale="90000"/>
          </a:bodyPr>
          <a:lstStyle/>
          <a:p>
            <a:pPr algn="ctr"/>
            <a:r>
              <a:rPr lang="en-US" b="1" dirty="0">
                <a:latin typeface="Aptos" panose="020B0004020202020204" pitchFamily="34" charset="0"/>
              </a:rPr>
              <a:t>Fulfillment Analysis</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72585F27-64EC-94B3-DB12-BBDB0C4ABD13}"/>
              </a:ext>
            </a:extLst>
          </p:cNvPr>
          <p:cNvSpPr>
            <a:spLocks noGrp="1"/>
          </p:cNvSpPr>
          <p:nvPr>
            <p:ph idx="1"/>
          </p:nvPr>
        </p:nvSpPr>
        <p:spPr>
          <a:xfrm>
            <a:off x="661221" y="5220632"/>
            <a:ext cx="11019502" cy="1219200"/>
          </a:xfrm>
        </p:spPr>
        <p:txBody>
          <a:bodyPr/>
          <a:lstStyle/>
          <a:p>
            <a:r>
              <a:rPr lang="en-US" b="1" dirty="0"/>
              <a:t>76670</a:t>
            </a:r>
            <a:r>
              <a:rPr lang="en-US" dirty="0"/>
              <a:t> orders </a:t>
            </a:r>
            <a:r>
              <a:rPr lang="en-US" b="1" dirty="0"/>
              <a:t>(69%) </a:t>
            </a:r>
            <a:r>
              <a:rPr lang="en-US" dirty="0"/>
              <a:t>are fulfilled by Amazon and rest are fulfilled by their merchants.</a:t>
            </a:r>
          </a:p>
          <a:p>
            <a:pPr marL="0" indent="0">
              <a:buNone/>
            </a:pPr>
            <a:endParaRPr lang="en-US" dirty="0"/>
          </a:p>
          <a:p>
            <a:endParaRPr lang="en-IN" dirty="0"/>
          </a:p>
        </p:txBody>
      </p:sp>
      <p:pic>
        <p:nvPicPr>
          <p:cNvPr id="15" name="Picture 14">
            <a:extLst>
              <a:ext uri="{FF2B5EF4-FFF2-40B4-BE49-F238E27FC236}">
                <a16:creationId xmlns:a16="http://schemas.microsoft.com/office/drawing/2014/main" id="{45846DA3-B2F4-166E-B390-1A2A69484462}"/>
              </a:ext>
            </a:extLst>
          </p:cNvPr>
          <p:cNvPicPr>
            <a:picLocks noChangeAspect="1"/>
          </p:cNvPicPr>
          <p:nvPr/>
        </p:nvPicPr>
        <p:blipFill>
          <a:blip r:embed="rId3"/>
          <a:stretch>
            <a:fillRect/>
          </a:stretch>
        </p:blipFill>
        <p:spPr>
          <a:xfrm>
            <a:off x="803192" y="1584409"/>
            <a:ext cx="2086350" cy="3250070"/>
          </a:xfrm>
          <a:prstGeom prst="rect">
            <a:avLst/>
          </a:prstGeom>
        </p:spPr>
      </p:pic>
      <p:pic>
        <p:nvPicPr>
          <p:cNvPr id="17" name="Picture 16">
            <a:extLst>
              <a:ext uri="{FF2B5EF4-FFF2-40B4-BE49-F238E27FC236}">
                <a16:creationId xmlns:a16="http://schemas.microsoft.com/office/drawing/2014/main" id="{79932637-310A-5A4F-91A6-BDF4A0612FF0}"/>
              </a:ext>
            </a:extLst>
          </p:cNvPr>
          <p:cNvPicPr>
            <a:picLocks noChangeAspect="1"/>
          </p:cNvPicPr>
          <p:nvPr/>
        </p:nvPicPr>
        <p:blipFill>
          <a:blip r:embed="rId4"/>
          <a:stretch>
            <a:fillRect/>
          </a:stretch>
        </p:blipFill>
        <p:spPr>
          <a:xfrm>
            <a:off x="9269469" y="1655302"/>
            <a:ext cx="2084331" cy="3179177"/>
          </a:xfrm>
          <a:prstGeom prst="rect">
            <a:avLst/>
          </a:prstGeom>
        </p:spPr>
      </p:pic>
      <p:sp>
        <p:nvSpPr>
          <p:cNvPr id="18" name="TextBox 17">
            <a:extLst>
              <a:ext uri="{FF2B5EF4-FFF2-40B4-BE49-F238E27FC236}">
                <a16:creationId xmlns:a16="http://schemas.microsoft.com/office/drawing/2014/main" id="{158972F0-582E-9F96-C097-E1FC4916E99D}"/>
              </a:ext>
            </a:extLst>
          </p:cNvPr>
          <p:cNvSpPr txBox="1"/>
          <p:nvPr/>
        </p:nvSpPr>
        <p:spPr>
          <a:xfrm>
            <a:off x="9568857" y="1008971"/>
            <a:ext cx="1485553" cy="646331"/>
          </a:xfrm>
          <a:prstGeom prst="rect">
            <a:avLst/>
          </a:prstGeom>
          <a:noFill/>
        </p:spPr>
        <p:txBody>
          <a:bodyPr wrap="square" rtlCol="0">
            <a:spAutoFit/>
          </a:bodyPr>
          <a:lstStyle/>
          <a:p>
            <a:pPr algn="ctr"/>
            <a:r>
              <a:rPr lang="en-US" dirty="0"/>
              <a:t>Fulfilled by Amazon</a:t>
            </a:r>
            <a:endParaRPr lang="en-IN" dirty="0"/>
          </a:p>
        </p:txBody>
      </p:sp>
      <p:sp>
        <p:nvSpPr>
          <p:cNvPr id="19" name="TextBox 18">
            <a:extLst>
              <a:ext uri="{FF2B5EF4-FFF2-40B4-BE49-F238E27FC236}">
                <a16:creationId xmlns:a16="http://schemas.microsoft.com/office/drawing/2014/main" id="{1B9F01C7-FA7D-48A8-C892-D6E3328832D7}"/>
              </a:ext>
            </a:extLst>
          </p:cNvPr>
          <p:cNvSpPr txBox="1"/>
          <p:nvPr/>
        </p:nvSpPr>
        <p:spPr>
          <a:xfrm>
            <a:off x="640286" y="972682"/>
            <a:ext cx="2412162" cy="646331"/>
          </a:xfrm>
          <a:prstGeom prst="rect">
            <a:avLst/>
          </a:prstGeom>
          <a:noFill/>
        </p:spPr>
        <p:txBody>
          <a:bodyPr wrap="square" rtlCol="0">
            <a:spAutoFit/>
          </a:bodyPr>
          <a:lstStyle/>
          <a:p>
            <a:pPr algn="ctr"/>
            <a:r>
              <a:rPr lang="en-US" dirty="0"/>
              <a:t>Fulfilled by both Amazon and Merchants</a:t>
            </a:r>
            <a:endParaRPr lang="en-IN" dirty="0"/>
          </a:p>
        </p:txBody>
      </p:sp>
    </p:spTree>
    <p:extLst>
      <p:ext uri="{BB962C8B-B14F-4D97-AF65-F5344CB8AC3E}">
        <p14:creationId xmlns:p14="http://schemas.microsoft.com/office/powerpoint/2010/main" val="44710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7D83A-1547-931B-1504-453B68ED8475}"/>
              </a:ext>
            </a:extLst>
          </p:cNvPr>
          <p:cNvSpPr>
            <a:spLocks noGrp="1"/>
          </p:cNvSpPr>
          <p:nvPr>
            <p:ph type="title"/>
          </p:nvPr>
        </p:nvSpPr>
        <p:spPr>
          <a:xfrm>
            <a:off x="838200" y="365125"/>
            <a:ext cx="10515600" cy="795081"/>
          </a:xfrm>
        </p:spPr>
        <p:txBody>
          <a:bodyPr/>
          <a:lstStyle/>
          <a:p>
            <a:pPr algn="ctr"/>
            <a:r>
              <a:rPr lang="en-US" b="1" dirty="0">
                <a:latin typeface="Aptos" panose="020B0004020202020204" pitchFamily="34" charset="0"/>
              </a:rPr>
              <a:t>Fulfilment Analysis</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852BB500-238B-DA5E-0E2C-33FD971995D3}"/>
              </a:ext>
            </a:extLst>
          </p:cNvPr>
          <p:cNvSpPr>
            <a:spLocks noGrp="1"/>
          </p:cNvSpPr>
          <p:nvPr>
            <p:ph idx="1"/>
          </p:nvPr>
        </p:nvSpPr>
        <p:spPr>
          <a:xfrm>
            <a:off x="838200" y="1229032"/>
            <a:ext cx="10515600" cy="5093110"/>
          </a:xfrm>
        </p:spPr>
        <p:txBody>
          <a:bodyPr/>
          <a:lstStyle/>
          <a:p>
            <a:r>
              <a:rPr lang="en-US" dirty="0"/>
              <a:t>Almost </a:t>
            </a:r>
            <a:r>
              <a:rPr lang="en-US" b="1" dirty="0"/>
              <a:t>14% </a:t>
            </a:r>
            <a:r>
              <a:rPr lang="en-US" dirty="0"/>
              <a:t>of orders are cancelled through the </a:t>
            </a:r>
            <a:r>
              <a:rPr lang="en-US" b="1" dirty="0"/>
              <a:t>Merchant</a:t>
            </a:r>
            <a:r>
              <a:rPr lang="en-US" dirty="0"/>
              <a:t> fulfilment which is significantly high.</a:t>
            </a:r>
          </a:p>
          <a:p>
            <a:endParaRPr lang="en-IN" dirty="0"/>
          </a:p>
        </p:txBody>
      </p:sp>
      <p:pic>
        <p:nvPicPr>
          <p:cNvPr id="5" name="Picture 4">
            <a:extLst>
              <a:ext uri="{FF2B5EF4-FFF2-40B4-BE49-F238E27FC236}">
                <a16:creationId xmlns:a16="http://schemas.microsoft.com/office/drawing/2014/main" id="{2BB01E4E-F24F-C0B9-736A-AE5CCBB432EB}"/>
              </a:ext>
            </a:extLst>
          </p:cNvPr>
          <p:cNvPicPr>
            <a:picLocks noChangeAspect="1"/>
          </p:cNvPicPr>
          <p:nvPr/>
        </p:nvPicPr>
        <p:blipFill>
          <a:blip r:embed="rId2"/>
          <a:stretch>
            <a:fillRect/>
          </a:stretch>
        </p:blipFill>
        <p:spPr>
          <a:xfrm>
            <a:off x="3842939" y="2805684"/>
            <a:ext cx="7542596" cy="2823284"/>
          </a:xfrm>
          <a:prstGeom prst="rect">
            <a:avLst/>
          </a:prstGeom>
        </p:spPr>
      </p:pic>
      <p:pic>
        <p:nvPicPr>
          <p:cNvPr id="7" name="Picture 6">
            <a:extLst>
              <a:ext uri="{FF2B5EF4-FFF2-40B4-BE49-F238E27FC236}">
                <a16:creationId xmlns:a16="http://schemas.microsoft.com/office/drawing/2014/main" id="{BEE1B094-DB69-DDBB-F1DA-25B217EEC53F}"/>
              </a:ext>
            </a:extLst>
          </p:cNvPr>
          <p:cNvPicPr>
            <a:picLocks noChangeAspect="1"/>
          </p:cNvPicPr>
          <p:nvPr/>
        </p:nvPicPr>
        <p:blipFill>
          <a:blip r:embed="rId3"/>
          <a:stretch>
            <a:fillRect/>
          </a:stretch>
        </p:blipFill>
        <p:spPr>
          <a:xfrm>
            <a:off x="1125465" y="3429000"/>
            <a:ext cx="2717474" cy="1428135"/>
          </a:xfrm>
          <a:prstGeom prst="rect">
            <a:avLst/>
          </a:prstGeom>
        </p:spPr>
      </p:pic>
    </p:spTree>
    <p:extLst>
      <p:ext uri="{BB962C8B-B14F-4D97-AF65-F5344CB8AC3E}">
        <p14:creationId xmlns:p14="http://schemas.microsoft.com/office/powerpoint/2010/main" val="23586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A462-2034-69A2-FBD0-83FAD68B5D7C}"/>
              </a:ext>
            </a:extLst>
          </p:cNvPr>
          <p:cNvSpPr>
            <a:spLocks noGrp="1"/>
          </p:cNvSpPr>
          <p:nvPr>
            <p:ph type="title"/>
          </p:nvPr>
        </p:nvSpPr>
        <p:spPr/>
        <p:txBody>
          <a:bodyPr/>
          <a:lstStyle/>
          <a:p>
            <a:pPr algn="ctr"/>
            <a:r>
              <a:rPr lang="en-US" b="1" dirty="0">
                <a:latin typeface="Aptos" panose="020B0004020202020204" pitchFamily="34" charset="0"/>
              </a:rPr>
              <a:t>Cancelled orders by Fulfilment methods</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5457F4AC-D8C0-72B8-5FA8-F1CFE991666D}"/>
              </a:ext>
            </a:extLst>
          </p:cNvPr>
          <p:cNvSpPr>
            <a:spLocks noGrp="1"/>
          </p:cNvSpPr>
          <p:nvPr>
            <p:ph idx="1"/>
          </p:nvPr>
        </p:nvSpPr>
        <p:spPr>
          <a:xfrm>
            <a:off x="838200" y="1504335"/>
            <a:ext cx="10515600" cy="4672628"/>
          </a:xfrm>
        </p:spPr>
        <p:txBody>
          <a:bodyPr>
            <a:normAutofit/>
          </a:bodyPr>
          <a:lstStyle/>
          <a:p>
            <a:r>
              <a:rPr lang="en-US" sz="2400" dirty="0"/>
              <a:t>Lakshadweep, Mizoram, Andaman &amp; Nicobar, Ladakh and Dadra Nagar are getting more orders cancelled through Merchant Fulfilment.</a:t>
            </a:r>
          </a:p>
          <a:p>
            <a:r>
              <a:rPr lang="en-US" sz="2400" dirty="0"/>
              <a:t>Mizoram, Kerala, Ladakh, Arunachal Pradesh and Meghalaya are getting more cancelled orders through Amazon Fulfilment.</a:t>
            </a:r>
          </a:p>
          <a:p>
            <a:r>
              <a:rPr lang="en-US" sz="2400" dirty="0"/>
              <a:t>Hilly Regions and Islands are getting more cancelled orders.</a:t>
            </a:r>
          </a:p>
          <a:p>
            <a:r>
              <a:rPr lang="en-US" sz="2400" dirty="0"/>
              <a:t>Merchant Fulfilment had more cancelled percentage than Amazon Fulfilment.</a:t>
            </a:r>
            <a:endParaRPr lang="en-IN" sz="2400" dirty="0"/>
          </a:p>
        </p:txBody>
      </p:sp>
      <p:pic>
        <p:nvPicPr>
          <p:cNvPr id="7" name="Picture 6">
            <a:extLst>
              <a:ext uri="{FF2B5EF4-FFF2-40B4-BE49-F238E27FC236}">
                <a16:creationId xmlns:a16="http://schemas.microsoft.com/office/drawing/2014/main" id="{1FBC4936-2AEA-BB23-D691-760621C2C1CD}"/>
              </a:ext>
            </a:extLst>
          </p:cNvPr>
          <p:cNvPicPr>
            <a:picLocks noChangeAspect="1"/>
          </p:cNvPicPr>
          <p:nvPr/>
        </p:nvPicPr>
        <p:blipFill>
          <a:blip r:embed="rId2"/>
          <a:stretch>
            <a:fillRect/>
          </a:stretch>
        </p:blipFill>
        <p:spPr>
          <a:xfrm>
            <a:off x="1113502" y="4575540"/>
            <a:ext cx="4570337" cy="2021495"/>
          </a:xfrm>
          <a:prstGeom prst="rect">
            <a:avLst/>
          </a:prstGeom>
        </p:spPr>
      </p:pic>
      <p:pic>
        <p:nvPicPr>
          <p:cNvPr id="9" name="Picture 8">
            <a:extLst>
              <a:ext uri="{FF2B5EF4-FFF2-40B4-BE49-F238E27FC236}">
                <a16:creationId xmlns:a16="http://schemas.microsoft.com/office/drawing/2014/main" id="{79657A9E-A58F-C72D-6F9B-549D47635C8B}"/>
              </a:ext>
            </a:extLst>
          </p:cNvPr>
          <p:cNvPicPr>
            <a:picLocks noChangeAspect="1"/>
          </p:cNvPicPr>
          <p:nvPr/>
        </p:nvPicPr>
        <p:blipFill>
          <a:blip r:embed="rId3"/>
          <a:stretch>
            <a:fillRect/>
          </a:stretch>
        </p:blipFill>
        <p:spPr>
          <a:xfrm>
            <a:off x="6840123" y="4575540"/>
            <a:ext cx="4444851" cy="2021495"/>
          </a:xfrm>
          <a:prstGeom prst="rect">
            <a:avLst/>
          </a:prstGeom>
        </p:spPr>
      </p:pic>
      <p:sp>
        <p:nvSpPr>
          <p:cNvPr id="10" name="TextBox 9">
            <a:extLst>
              <a:ext uri="{FF2B5EF4-FFF2-40B4-BE49-F238E27FC236}">
                <a16:creationId xmlns:a16="http://schemas.microsoft.com/office/drawing/2014/main" id="{7698980B-6E5A-D6B8-947B-98AEC51E5DE0}"/>
              </a:ext>
            </a:extLst>
          </p:cNvPr>
          <p:cNvSpPr txBox="1"/>
          <p:nvPr/>
        </p:nvSpPr>
        <p:spPr>
          <a:xfrm>
            <a:off x="1113501" y="4155468"/>
            <a:ext cx="4570337" cy="373626"/>
          </a:xfrm>
          <a:prstGeom prst="rect">
            <a:avLst/>
          </a:prstGeom>
          <a:noFill/>
        </p:spPr>
        <p:txBody>
          <a:bodyPr wrap="square" rtlCol="0">
            <a:spAutoFit/>
          </a:bodyPr>
          <a:lstStyle/>
          <a:p>
            <a:pPr algn="ctr"/>
            <a:r>
              <a:rPr lang="en-US" b="1" dirty="0"/>
              <a:t>Merchant</a:t>
            </a:r>
            <a:endParaRPr lang="en-IN" b="1" dirty="0"/>
          </a:p>
        </p:txBody>
      </p:sp>
      <p:sp>
        <p:nvSpPr>
          <p:cNvPr id="11" name="TextBox 10">
            <a:extLst>
              <a:ext uri="{FF2B5EF4-FFF2-40B4-BE49-F238E27FC236}">
                <a16:creationId xmlns:a16="http://schemas.microsoft.com/office/drawing/2014/main" id="{CCDDCEFE-D335-408D-0C0A-E36530A64835}"/>
              </a:ext>
            </a:extLst>
          </p:cNvPr>
          <p:cNvSpPr txBox="1"/>
          <p:nvPr/>
        </p:nvSpPr>
        <p:spPr>
          <a:xfrm>
            <a:off x="6840123" y="4155449"/>
            <a:ext cx="4444851" cy="373626"/>
          </a:xfrm>
          <a:prstGeom prst="rect">
            <a:avLst/>
          </a:prstGeom>
          <a:noFill/>
        </p:spPr>
        <p:txBody>
          <a:bodyPr wrap="square" rtlCol="0">
            <a:spAutoFit/>
          </a:bodyPr>
          <a:lstStyle/>
          <a:p>
            <a:pPr algn="ctr"/>
            <a:r>
              <a:rPr lang="en-US" b="1" dirty="0"/>
              <a:t>Amazon</a:t>
            </a:r>
            <a:endParaRPr lang="en-IN" b="1" dirty="0"/>
          </a:p>
        </p:txBody>
      </p:sp>
    </p:spTree>
    <p:extLst>
      <p:ext uri="{BB962C8B-B14F-4D97-AF65-F5344CB8AC3E}">
        <p14:creationId xmlns:p14="http://schemas.microsoft.com/office/powerpoint/2010/main" val="400996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EF9A-A519-7CDB-A244-657585604EC6}"/>
              </a:ext>
            </a:extLst>
          </p:cNvPr>
          <p:cNvSpPr>
            <a:spLocks noGrp="1"/>
          </p:cNvSpPr>
          <p:nvPr>
            <p:ph type="title"/>
          </p:nvPr>
        </p:nvSpPr>
        <p:spPr/>
        <p:txBody>
          <a:bodyPr/>
          <a:lstStyle/>
          <a:p>
            <a:pPr algn="ctr"/>
            <a:r>
              <a:rPr lang="en-US" dirty="0"/>
              <a:t>Contents</a:t>
            </a:r>
            <a:endParaRPr lang="en-IN" dirty="0"/>
          </a:p>
        </p:txBody>
      </p:sp>
      <p:sp>
        <p:nvSpPr>
          <p:cNvPr id="3" name="Content Placeholder 2">
            <a:extLst>
              <a:ext uri="{FF2B5EF4-FFF2-40B4-BE49-F238E27FC236}">
                <a16:creationId xmlns:a16="http://schemas.microsoft.com/office/drawing/2014/main" id="{E33DBE5F-7E43-37DB-2450-C58F399B9419}"/>
              </a:ext>
            </a:extLst>
          </p:cNvPr>
          <p:cNvSpPr>
            <a:spLocks noGrp="1"/>
          </p:cNvSpPr>
          <p:nvPr>
            <p:ph idx="1"/>
          </p:nvPr>
        </p:nvSpPr>
        <p:spPr/>
        <p:txBody>
          <a:bodyPr/>
          <a:lstStyle/>
          <a:p>
            <a:r>
              <a:rPr lang="en-US" dirty="0"/>
              <a:t>Introduction</a:t>
            </a:r>
          </a:p>
          <a:p>
            <a:r>
              <a:rPr lang="en-US" dirty="0"/>
              <a:t>Problem Statement</a:t>
            </a:r>
          </a:p>
          <a:p>
            <a:r>
              <a:rPr lang="en-US" dirty="0"/>
              <a:t>Key Objectives</a:t>
            </a:r>
          </a:p>
          <a:p>
            <a:r>
              <a:rPr lang="en-US" dirty="0"/>
              <a:t>Tech Stack</a:t>
            </a:r>
          </a:p>
          <a:p>
            <a:r>
              <a:rPr lang="en-US" dirty="0"/>
              <a:t>Dashboards</a:t>
            </a:r>
          </a:p>
          <a:p>
            <a:r>
              <a:rPr lang="en-US" dirty="0"/>
              <a:t>Insights</a:t>
            </a:r>
          </a:p>
          <a:p>
            <a:r>
              <a:rPr lang="en-US" dirty="0"/>
              <a:t>Conclusion</a:t>
            </a:r>
            <a:endParaRPr lang="en-IN" dirty="0"/>
          </a:p>
        </p:txBody>
      </p:sp>
    </p:spTree>
    <p:extLst>
      <p:ext uri="{BB962C8B-B14F-4D97-AF65-F5344CB8AC3E}">
        <p14:creationId xmlns:p14="http://schemas.microsoft.com/office/powerpoint/2010/main" val="331359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0F53F-CE7D-01C4-FB3D-9B5D035326E1}"/>
              </a:ext>
            </a:extLst>
          </p:cNvPr>
          <p:cNvSpPr>
            <a:spLocks noGrp="1"/>
          </p:cNvSpPr>
          <p:nvPr>
            <p:ph type="title"/>
          </p:nvPr>
        </p:nvSpPr>
        <p:spPr>
          <a:xfrm>
            <a:off x="570271" y="365126"/>
            <a:ext cx="10783529" cy="1060552"/>
          </a:xfrm>
        </p:spPr>
        <p:txBody>
          <a:bodyPr/>
          <a:lstStyle/>
          <a:p>
            <a:r>
              <a:rPr lang="en-US" dirty="0"/>
              <a:t>Introduction</a:t>
            </a:r>
            <a:endParaRPr lang="en-IN" dirty="0"/>
          </a:p>
        </p:txBody>
      </p:sp>
      <p:sp>
        <p:nvSpPr>
          <p:cNvPr id="5" name="Content Placeholder 4">
            <a:extLst>
              <a:ext uri="{FF2B5EF4-FFF2-40B4-BE49-F238E27FC236}">
                <a16:creationId xmlns:a16="http://schemas.microsoft.com/office/drawing/2014/main" id="{6FE1EAA8-1C1C-4191-6B3E-4F591CCBAB2A}"/>
              </a:ext>
            </a:extLst>
          </p:cNvPr>
          <p:cNvSpPr>
            <a:spLocks noGrp="1"/>
          </p:cNvSpPr>
          <p:nvPr>
            <p:ph idx="1"/>
          </p:nvPr>
        </p:nvSpPr>
        <p:spPr>
          <a:xfrm>
            <a:off x="462116" y="1425677"/>
            <a:ext cx="10891684" cy="4751286"/>
          </a:xfrm>
        </p:spPr>
        <p:txBody>
          <a:bodyPr>
            <a:normAutofit/>
          </a:bodyPr>
          <a:lstStyle/>
          <a:p>
            <a:r>
              <a:rPr lang="en-US" dirty="0"/>
              <a:t>Welcome to our Amazon Sales Data Analysis presentation! In this session, we'll delve into the intricacies of our sales performance on Amazon, highlighting key metrics and trends that have shaped our business outcomes. Our goal is to uncover actionable insights that can drive future growth and enhance our market strategy.</a:t>
            </a:r>
          </a:p>
        </p:txBody>
      </p:sp>
    </p:spTree>
    <p:extLst>
      <p:ext uri="{BB962C8B-B14F-4D97-AF65-F5344CB8AC3E}">
        <p14:creationId xmlns:p14="http://schemas.microsoft.com/office/powerpoint/2010/main" val="321600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F21B-2C66-BBF4-87D0-D38902AD495C}"/>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11C5939-003C-968E-F073-15F7271D688E}"/>
              </a:ext>
            </a:extLst>
          </p:cNvPr>
          <p:cNvSpPr>
            <a:spLocks noGrp="1"/>
          </p:cNvSpPr>
          <p:nvPr>
            <p:ph idx="1"/>
          </p:nvPr>
        </p:nvSpPr>
        <p:spPr/>
        <p:txBody>
          <a:bodyPr/>
          <a:lstStyle/>
          <a:p>
            <a:pPr marL="0" indent="0" algn="l">
              <a:buNone/>
            </a:pPr>
            <a:r>
              <a:rPr lang="en-US" dirty="0"/>
              <a:t>The provided dataset contains information about sales transactions on Amazon, including details such as order ID, date, status, fulfilment method, sales channel, product category, size, quantity, amount, shipping details and more. The objective is to conduct a comprehensive analysis of the data and extract actionable insights to support business decision-making.</a:t>
            </a:r>
            <a:endParaRPr lang="en-IN" dirty="0"/>
          </a:p>
        </p:txBody>
      </p:sp>
    </p:spTree>
    <p:extLst>
      <p:ext uri="{BB962C8B-B14F-4D97-AF65-F5344CB8AC3E}">
        <p14:creationId xmlns:p14="http://schemas.microsoft.com/office/powerpoint/2010/main" val="195168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E2EA-1E9A-444E-DA91-D1BE7D49E8F0}"/>
              </a:ext>
            </a:extLst>
          </p:cNvPr>
          <p:cNvSpPr>
            <a:spLocks noGrp="1"/>
          </p:cNvSpPr>
          <p:nvPr>
            <p:ph type="title"/>
          </p:nvPr>
        </p:nvSpPr>
        <p:spPr/>
        <p:txBody>
          <a:bodyPr/>
          <a:lstStyle/>
          <a:p>
            <a:r>
              <a:rPr lang="en-US" dirty="0"/>
              <a:t>Key Objectives</a:t>
            </a:r>
            <a:endParaRPr lang="en-IN" dirty="0"/>
          </a:p>
        </p:txBody>
      </p:sp>
      <p:sp>
        <p:nvSpPr>
          <p:cNvPr id="3" name="Content Placeholder 2">
            <a:extLst>
              <a:ext uri="{FF2B5EF4-FFF2-40B4-BE49-F238E27FC236}">
                <a16:creationId xmlns:a16="http://schemas.microsoft.com/office/drawing/2014/main" id="{BB6D936C-802B-5890-C66F-B863ADB77C55}"/>
              </a:ext>
            </a:extLst>
          </p:cNvPr>
          <p:cNvSpPr>
            <a:spLocks noGrp="1"/>
          </p:cNvSpPr>
          <p:nvPr>
            <p:ph idx="1"/>
          </p:nvPr>
        </p:nvSpPr>
        <p:spPr/>
        <p:txBody>
          <a:bodyPr>
            <a:normAutofit fontScale="85000" lnSpcReduction="20000"/>
          </a:bodyPr>
          <a:lstStyle/>
          <a:p>
            <a:r>
              <a:rPr lang="en-IN" b="1" dirty="0"/>
              <a:t>Sales Overview: </a:t>
            </a:r>
            <a:r>
              <a:rPr lang="en-IN" dirty="0"/>
              <a:t>Understand the overall sales performance, trends, and patterns over time.</a:t>
            </a:r>
          </a:p>
          <a:p>
            <a:r>
              <a:rPr lang="en-IN" b="1" dirty="0"/>
              <a:t>Product Analysis: </a:t>
            </a:r>
            <a:r>
              <a:rPr lang="en-IN" dirty="0"/>
              <a:t>Analyse the distribution of product categories, sizes, and quantities sold to identify popular products.</a:t>
            </a:r>
          </a:p>
          <a:p>
            <a:r>
              <a:rPr lang="en-IN" b="1" dirty="0"/>
              <a:t>Fulfilment Analysis: </a:t>
            </a:r>
            <a:r>
              <a:rPr lang="en-IN" dirty="0"/>
              <a:t>Investigate the fulfilment methods used and their effectiveness in delivering orders.</a:t>
            </a:r>
          </a:p>
          <a:p>
            <a:r>
              <a:rPr lang="en-IN" b="1" dirty="0"/>
              <a:t>Customer Segmentation: </a:t>
            </a:r>
            <a:r>
              <a:rPr lang="en-IN" dirty="0"/>
              <a:t>Segment customers based on their buying behaviour, location, and other relevant factors.</a:t>
            </a:r>
          </a:p>
          <a:p>
            <a:r>
              <a:rPr lang="en-IN" b="1" dirty="0"/>
              <a:t>Geographical Analysis: </a:t>
            </a:r>
            <a:r>
              <a:rPr lang="en-IN" dirty="0"/>
              <a:t>Explore the geographical distribution of sales, focusing on states and cites.</a:t>
            </a:r>
          </a:p>
          <a:p>
            <a:r>
              <a:rPr lang="en-IN" b="1" dirty="0"/>
              <a:t>Business Insights: </a:t>
            </a:r>
            <a:r>
              <a:rPr lang="en-IN" dirty="0"/>
              <a:t>Provide actionable insights and recommendations based on the analysis to optimize sales strategies, improve customer satisfaction, and enhance overall business performance.</a:t>
            </a:r>
          </a:p>
        </p:txBody>
      </p:sp>
    </p:spTree>
    <p:extLst>
      <p:ext uri="{BB962C8B-B14F-4D97-AF65-F5344CB8AC3E}">
        <p14:creationId xmlns:p14="http://schemas.microsoft.com/office/powerpoint/2010/main" val="314908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D671-F9B5-0599-431C-817293B8DE66}"/>
              </a:ext>
            </a:extLst>
          </p:cNvPr>
          <p:cNvSpPr>
            <a:spLocks noGrp="1"/>
          </p:cNvSpPr>
          <p:nvPr>
            <p:ph type="title"/>
          </p:nvPr>
        </p:nvSpPr>
        <p:spPr/>
        <p:txBody>
          <a:bodyPr/>
          <a:lstStyle/>
          <a:p>
            <a:r>
              <a:rPr lang="en-US" dirty="0"/>
              <a:t>Tech Stack</a:t>
            </a:r>
            <a:endParaRPr lang="en-IN" dirty="0"/>
          </a:p>
        </p:txBody>
      </p:sp>
      <p:graphicFrame>
        <p:nvGraphicFramePr>
          <p:cNvPr id="4" name="Content Placeholder 3">
            <a:extLst>
              <a:ext uri="{FF2B5EF4-FFF2-40B4-BE49-F238E27FC236}">
                <a16:creationId xmlns:a16="http://schemas.microsoft.com/office/drawing/2014/main" id="{A03C90F5-2BCC-F6FF-C19B-590F912966F4}"/>
              </a:ext>
            </a:extLst>
          </p:cNvPr>
          <p:cNvGraphicFramePr>
            <a:graphicFrameLocks noGrp="1"/>
          </p:cNvGraphicFramePr>
          <p:nvPr>
            <p:ph idx="1"/>
            <p:extLst>
              <p:ext uri="{D42A27DB-BD31-4B8C-83A1-F6EECF244321}">
                <p14:modId xmlns:p14="http://schemas.microsoft.com/office/powerpoint/2010/main" val="3985794463"/>
              </p:ext>
            </p:extLst>
          </p:nvPr>
        </p:nvGraphicFramePr>
        <p:xfrm>
          <a:off x="481781" y="1690688"/>
          <a:ext cx="10872019"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379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B394-0A35-94C3-2E21-68278453FAE0}"/>
              </a:ext>
            </a:extLst>
          </p:cNvPr>
          <p:cNvSpPr>
            <a:spLocks noGrp="1"/>
          </p:cNvSpPr>
          <p:nvPr>
            <p:ph type="title"/>
          </p:nvPr>
        </p:nvSpPr>
        <p:spPr/>
        <p:txBody>
          <a:bodyPr/>
          <a:lstStyle/>
          <a:p>
            <a:r>
              <a:rPr lang="en-US" dirty="0"/>
              <a:t>Dashboards</a:t>
            </a:r>
            <a:endParaRPr lang="en-IN" dirty="0"/>
          </a:p>
        </p:txBody>
      </p:sp>
      <p:sp>
        <p:nvSpPr>
          <p:cNvPr id="3" name="Content Placeholder 2">
            <a:extLst>
              <a:ext uri="{FF2B5EF4-FFF2-40B4-BE49-F238E27FC236}">
                <a16:creationId xmlns:a16="http://schemas.microsoft.com/office/drawing/2014/main" id="{ADAE4170-BFAE-B1A4-A0C6-B4C23242803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74112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B02A1-24F1-6543-C292-1F8D7B8FF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3C3D1-B60F-16EC-E041-65BC01EB16CD}"/>
              </a:ext>
            </a:extLst>
          </p:cNvPr>
          <p:cNvSpPr>
            <a:spLocks noGrp="1"/>
          </p:cNvSpPr>
          <p:nvPr>
            <p:ph type="title"/>
          </p:nvPr>
        </p:nvSpPr>
        <p:spPr/>
        <p:txBody>
          <a:bodyPr/>
          <a:lstStyle/>
          <a:p>
            <a:r>
              <a:rPr lang="en-US" dirty="0"/>
              <a:t>Dashboards</a:t>
            </a:r>
            <a:endParaRPr lang="en-IN" dirty="0"/>
          </a:p>
        </p:txBody>
      </p:sp>
      <p:sp>
        <p:nvSpPr>
          <p:cNvPr id="3" name="Content Placeholder 2">
            <a:extLst>
              <a:ext uri="{FF2B5EF4-FFF2-40B4-BE49-F238E27FC236}">
                <a16:creationId xmlns:a16="http://schemas.microsoft.com/office/drawing/2014/main" id="{AF7D0420-9416-A173-BA21-401BC3E6BF5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5008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C89EB-6228-B8F9-8B12-640E6A930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4D6121-2208-2DE0-EB25-01062D09BF71}"/>
              </a:ext>
            </a:extLst>
          </p:cNvPr>
          <p:cNvSpPr>
            <a:spLocks noGrp="1"/>
          </p:cNvSpPr>
          <p:nvPr>
            <p:ph type="title"/>
          </p:nvPr>
        </p:nvSpPr>
        <p:spPr/>
        <p:txBody>
          <a:bodyPr/>
          <a:lstStyle/>
          <a:p>
            <a:r>
              <a:rPr lang="en-US" dirty="0"/>
              <a:t>Dashboards</a:t>
            </a:r>
            <a:endParaRPr lang="en-IN" dirty="0"/>
          </a:p>
        </p:txBody>
      </p:sp>
      <p:sp>
        <p:nvSpPr>
          <p:cNvPr id="3" name="Content Placeholder 2">
            <a:extLst>
              <a:ext uri="{FF2B5EF4-FFF2-40B4-BE49-F238E27FC236}">
                <a16:creationId xmlns:a16="http://schemas.microsoft.com/office/drawing/2014/main" id="{37266C71-A01B-0288-CA18-564B25674CC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938843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562</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Calibri Light</vt:lpstr>
      <vt:lpstr>Office Theme</vt:lpstr>
      <vt:lpstr>Amazon Sales Analysis</vt:lpstr>
      <vt:lpstr>Contents</vt:lpstr>
      <vt:lpstr>Introduction</vt:lpstr>
      <vt:lpstr>Problem Statement</vt:lpstr>
      <vt:lpstr>Key Objectives</vt:lpstr>
      <vt:lpstr>Tech Stack</vt:lpstr>
      <vt:lpstr>Dashboards</vt:lpstr>
      <vt:lpstr>Dashboards</vt:lpstr>
      <vt:lpstr>Dashboards</vt:lpstr>
      <vt:lpstr>Insights</vt:lpstr>
      <vt:lpstr>Sales Overview</vt:lpstr>
      <vt:lpstr>Product Analysis</vt:lpstr>
      <vt:lpstr>Product Analysis</vt:lpstr>
      <vt:lpstr>Fulfillment Analysis</vt:lpstr>
      <vt:lpstr>Fulfilment Analysis</vt:lpstr>
      <vt:lpstr>Cancelled orders by Fulfilment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krishna Tandasi</dc:creator>
  <cp:lastModifiedBy>Sai krishna Tandasi</cp:lastModifiedBy>
  <cp:revision>7</cp:revision>
  <dcterms:created xsi:type="dcterms:W3CDTF">2024-11-14T06:48:56Z</dcterms:created>
  <dcterms:modified xsi:type="dcterms:W3CDTF">2024-11-16T06:40:22Z</dcterms:modified>
</cp:coreProperties>
</file>