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92" r:id="rId2"/>
    <p:sldId id="256" r:id="rId3"/>
    <p:sldId id="257" r:id="rId4"/>
    <p:sldId id="264" r:id="rId5"/>
    <p:sldId id="301" r:id="rId6"/>
    <p:sldId id="258" r:id="rId7"/>
    <p:sldId id="261" r:id="rId8"/>
    <p:sldId id="271" r:id="rId9"/>
    <p:sldId id="263" r:id="rId10"/>
    <p:sldId id="287" r:id="rId11"/>
    <p:sldId id="293" r:id="rId12"/>
    <p:sldId id="307" r:id="rId13"/>
    <p:sldId id="308" r:id="rId14"/>
    <p:sldId id="304" r:id="rId15"/>
    <p:sldId id="305" r:id="rId16"/>
    <p:sldId id="272" r:id="rId17"/>
    <p:sldId id="265" r:id="rId18"/>
    <p:sldId id="309" r:id="rId19"/>
    <p:sldId id="266" r:id="rId20"/>
    <p:sldId id="273" r:id="rId21"/>
    <p:sldId id="288" r:id="rId22"/>
    <p:sldId id="289" r:id="rId23"/>
    <p:sldId id="267" r:id="rId24"/>
    <p:sldId id="276" r:id="rId25"/>
    <p:sldId id="286" r:id="rId26"/>
    <p:sldId id="302" r:id="rId27"/>
    <p:sldId id="303" r:id="rId28"/>
    <p:sldId id="27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8C9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FC6E1-9AB1-43EC-B4C9-45C5975893A8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6584-16D9-4DEE-A541-533A14933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1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7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38E2-5F78-4CE1-943F-A4A505F0AC30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E55-4B27-44DA-B0F4-DF753DDEE1FA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26DA-E591-4A94-B5AD-5983EC23FBF2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048A-37BA-4982-A93B-ED5B58F434E8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BF01-585C-4246-8B42-78E36CD5A181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6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8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6E3B-42A0-48E8-8581-EA0EF7274956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3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3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2070-6B8D-441F-A967-7D3279D3AA36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8F63-86F9-473D-B2FA-0D3277072455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A465-C82B-46EA-BE57-4F083D56E3C3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88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E136DE1-3F41-4007-AABA-0F1C20C7FFB7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1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F9F1-11CD-4992-97EC-E2A4863E3B40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E07F33-AD6F-4D99-8E60-966F7028364D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9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8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3C54AC-5F7C-4651-A6F7-D3002735CC7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9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292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1137" y="185986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dirty="0" smtClean="0">
                <a:solidFill>
                  <a:srgbClr val="2683C6"/>
                </a:solidFill>
              </a:rPr>
              <a:t>Offering My most humble </a:t>
            </a:r>
            <a:r>
              <a:rPr lang="en-US" sz="5400" b="1" dirty="0" err="1" smtClean="0">
                <a:solidFill>
                  <a:srgbClr val="2683C6"/>
                </a:solidFill>
              </a:rPr>
              <a:t>pranams</a:t>
            </a:r>
            <a:r>
              <a:rPr lang="en-US" sz="5400" b="1" dirty="0" smtClean="0">
                <a:solidFill>
                  <a:srgbClr val="2683C6"/>
                </a:solidFill>
              </a:rPr>
              <a:t> at the lotus feet of </a:t>
            </a:r>
            <a:r>
              <a:rPr lang="en-US" sz="5400" b="1" dirty="0" err="1">
                <a:solidFill>
                  <a:srgbClr val="2683C6"/>
                </a:solidFill>
              </a:rPr>
              <a:t>B</a:t>
            </a:r>
            <a:r>
              <a:rPr lang="en-US" sz="5400" b="1" dirty="0" err="1" smtClean="0">
                <a:solidFill>
                  <a:srgbClr val="2683C6"/>
                </a:solidFill>
              </a:rPr>
              <a:t>hagwan</a:t>
            </a:r>
            <a:r>
              <a:rPr lang="en-US" sz="5400" b="1" dirty="0" smtClean="0">
                <a:solidFill>
                  <a:srgbClr val="2683C6"/>
                </a:solidFill>
              </a:rPr>
              <a:t> Baba </a:t>
            </a:r>
            <a:r>
              <a:rPr lang="en-US" sz="5400" b="1" dirty="0">
                <a:solidFill>
                  <a:srgbClr val="2683C6"/>
                </a:solidFill>
              </a:rPr>
              <a:t/>
            </a:r>
            <a:br>
              <a:rPr lang="en-US" sz="5400" b="1" dirty="0">
                <a:solidFill>
                  <a:srgbClr val="2683C6"/>
                </a:solidFill>
              </a:rPr>
            </a:br>
            <a:endParaRPr lang="en-US" sz="5400" b="1" dirty="0">
              <a:solidFill>
                <a:srgbClr val="2683C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2779" y="25868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dirty="0" smtClean="0">
                <a:solidFill>
                  <a:srgbClr val="2683C6"/>
                </a:solidFill>
              </a:rPr>
              <a:t>IMPLEMENTATIONS </a:t>
            </a:r>
            <a:r>
              <a:rPr lang="en-US" sz="5400" b="1" dirty="0">
                <a:solidFill>
                  <a:srgbClr val="2683C6"/>
                </a:solidFill>
              </a:rPr>
              <a:t/>
            </a:r>
            <a:br>
              <a:rPr lang="en-US" sz="5400" b="1" dirty="0">
                <a:solidFill>
                  <a:srgbClr val="2683C6"/>
                </a:solidFill>
              </a:rPr>
            </a:br>
            <a:endParaRPr lang="en-US" sz="5400" b="1" dirty="0">
              <a:solidFill>
                <a:srgbClr val="2683C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5000" dirty="0"/>
              <a:t>Optical </a:t>
            </a:r>
            <a:r>
              <a:rPr lang="en-IN" sz="5000" dirty="0" smtClean="0"/>
              <a:t>flow captures pixel/voxel motion between time adjacent image frames.</a:t>
            </a:r>
            <a:endParaRPr lang="en-US" sz="5000" dirty="0" smtClean="0"/>
          </a:p>
          <a:p>
            <a:endParaRPr lang="en-US" sz="5000" dirty="0" smtClean="0"/>
          </a:p>
          <a:p>
            <a:pPr lvl="1"/>
            <a:r>
              <a:rPr lang="en-US" sz="5000" dirty="0" smtClean="0"/>
              <a:t>Pixels (2D images).</a:t>
            </a:r>
          </a:p>
          <a:p>
            <a:pPr lvl="1"/>
            <a:r>
              <a:rPr lang="en-US" sz="5000" dirty="0" smtClean="0"/>
              <a:t>Voxels (3D images).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3800" dirty="0" smtClean="0"/>
              <a:t>Two Assumptions :</a:t>
            </a:r>
          </a:p>
          <a:p>
            <a:pPr marL="201168" lvl="1" indent="0">
              <a:buNone/>
            </a:pPr>
            <a:r>
              <a:rPr lang="en-US" sz="3800" dirty="0" smtClean="0"/>
              <a:t>1. Brightness Constancy</a:t>
            </a:r>
          </a:p>
          <a:p>
            <a:pPr marL="201168" lvl="1" indent="0">
              <a:buNone/>
            </a:pPr>
            <a:r>
              <a:rPr lang="en-US" sz="3800" dirty="0" smtClean="0"/>
              <a:t>2. Small Motion</a:t>
            </a:r>
            <a:endParaRPr lang="en-IN" sz="38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Aperture problem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16" y="2942064"/>
            <a:ext cx="4762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Brightness Constancy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moving patterns cause temporal varieties of the image </a:t>
            </a:r>
            <a:r>
              <a:rPr lang="en-IN" dirty="0" smtClean="0"/>
              <a:t>brightness.</a:t>
            </a:r>
          </a:p>
          <a:p>
            <a:pPr marL="0" indent="0">
              <a:buNone/>
            </a:pPr>
            <a:r>
              <a:rPr lang="en-IN" dirty="0" smtClean="0"/>
              <a:t>It </a:t>
            </a:r>
            <a:r>
              <a:rPr lang="en-IN" dirty="0"/>
              <a:t>is assumed that all </a:t>
            </a:r>
            <a:r>
              <a:rPr lang="en-IN" dirty="0" smtClean="0"/>
              <a:t>temporal intensity </a:t>
            </a:r>
            <a:r>
              <a:rPr lang="en-IN" dirty="0"/>
              <a:t>changes are due to motion </a:t>
            </a:r>
            <a:r>
              <a:rPr lang="en-IN" dirty="0" smtClean="0"/>
              <a:t>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above equation is called as Brightness Constancy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C:\Users\RDRL\Desktop\project\ppt_img\3.horn_schunck_optical_flow_constra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140036"/>
            <a:ext cx="27813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/>
              <a:t>O</a:t>
            </a:r>
            <a:r>
              <a:rPr lang="en-US" dirty="0" smtClean="0"/>
              <a:t>ptical Flow Estimation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3" y="2066925"/>
            <a:ext cx="6299638" cy="7667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7694" y="3808490"/>
            <a:ext cx="6627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"/>
            <a:r>
              <a:rPr lang="en-US" sz="2000" dirty="0" smtClean="0"/>
              <a:t>One Equation 2 unknowns  : ILL POSED PROBLEM</a:t>
            </a:r>
            <a:endParaRPr lang="en-US" sz="2000" dirty="0"/>
          </a:p>
        </p:txBody>
      </p:sp>
      <p:pic>
        <p:nvPicPr>
          <p:cNvPr id="3077" name="Picture 5" descr="C:\Users\RDRL\Desktop\project\ppt_img\2d_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4" y="2864856"/>
            <a:ext cx="3639587" cy="73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/>
              <a:t>Optical Flow Estimation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 descr="C:\Users\RDRL\Desktop\project\ppt_img\2.motion constraint equ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3" y="2803064"/>
            <a:ext cx="5023836" cy="83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DRL\Desktop\project\ppt_img\1.img_equ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3" y="2158430"/>
            <a:ext cx="7356512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08003" y="323686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08002" y="3962239"/>
            <a:ext cx="5753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"/>
            <a:r>
              <a:rPr lang="en-US" sz="2000" dirty="0" smtClean="0"/>
              <a:t>One Equation 3 unknowns  : ILL POSED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6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Horn and </a:t>
            </a:r>
            <a:r>
              <a:rPr lang="en-US" dirty="0" err="1" smtClean="0"/>
              <a:t>Schunck</a:t>
            </a:r>
            <a:r>
              <a:rPr lang="en-US" dirty="0" smtClean="0"/>
              <a:t> method: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2" name="Picture 4" descr="C:\Users\RDRL\Desktop\project\ppt_img\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09" y="2084720"/>
            <a:ext cx="7219951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DRL\Desktop\project\ppt_img\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1" y="3873080"/>
            <a:ext cx="116014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48507" y="4617944"/>
            <a:ext cx="3616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Smoothness constraint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022456" y="4600230"/>
            <a:ext cx="143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OF </a:t>
            </a:r>
            <a:r>
              <a:rPr lang="en-IN" dirty="0"/>
              <a:t>constraint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9648" y="3071629"/>
            <a:ext cx="271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Smoothness constraint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565589" y="3071768"/>
            <a:ext cx="143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OF </a:t>
            </a:r>
            <a:r>
              <a:rPr lang="en-IN" dirty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33250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/>
              <a:t>OUTPUT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78" y="2096176"/>
            <a:ext cx="5135479" cy="41215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Rigid Motion model and Fluid Motion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100" name="Picture 4" descr="C:\Users\RDRL\Desktop\project\ppt_img\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66" y="2010225"/>
            <a:ext cx="4962294" cy="38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RDRL\Desktop\project\ppt_img\O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5" y="2021377"/>
            <a:ext cx="5240660" cy="38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68983" y="5888431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Rigid Motion model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009647" y="5876694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Fluid Motion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200" b="1" dirty="0" smtClean="0"/>
              <a:t>William Harvey Code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30" y="2901780"/>
            <a:ext cx="5990124" cy="9535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47" y="5367467"/>
            <a:ext cx="2657475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69" y="3833275"/>
            <a:ext cx="6639827" cy="105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1306" y="3485979"/>
            <a:ext cx="4521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Initialization</a:t>
            </a:r>
            <a:r>
              <a:rPr lang="en-IN" dirty="0" smtClean="0"/>
              <a:t> : </a:t>
            </a:r>
            <a:r>
              <a:rPr lang="en-IN" b="1" dirty="0" smtClean="0"/>
              <a:t>Delta </a:t>
            </a:r>
            <a:r>
              <a:rPr lang="en-IN" b="1" dirty="0" err="1" smtClean="0"/>
              <a:t>tou</a:t>
            </a:r>
            <a:r>
              <a:rPr lang="en-IN" b="1" dirty="0" smtClean="0"/>
              <a:t> = 0.1 , Alpha =  25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79205" y="2283718"/>
            <a:ext cx="1011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Constraints: (motion based constraint)+(</a:t>
            </a:r>
            <a:r>
              <a:rPr lang="en-US" dirty="0" smtClean="0"/>
              <a:t>smoothness constraint)+ (</a:t>
            </a:r>
            <a:r>
              <a:rPr lang="en-US" dirty="0"/>
              <a:t>geometric constraint)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98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Motion Estimation from  	   Cardiac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719" y="3552614"/>
            <a:ext cx="9144000" cy="2749335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V.Sai </a:t>
            </a:r>
            <a:r>
              <a:rPr lang="en-IN" b="1" dirty="0"/>
              <a:t>Krishna</a:t>
            </a:r>
            <a:endParaRPr lang="en-US" b="1" dirty="0"/>
          </a:p>
          <a:p>
            <a:r>
              <a:rPr lang="en-IN" dirty="0" smtClean="0"/>
              <a:t>18565 , II </a:t>
            </a:r>
            <a:r>
              <a:rPr lang="en-IN" dirty="0" err="1" smtClean="0"/>
              <a:t>M.Tech</a:t>
            </a:r>
            <a:r>
              <a:rPr lang="en-IN" dirty="0" smtClean="0"/>
              <a:t>.(C.S)</a:t>
            </a:r>
            <a:endParaRPr lang="en-US" dirty="0"/>
          </a:p>
          <a:p>
            <a:r>
              <a:rPr lang="en-IN" dirty="0" smtClean="0"/>
              <a:t>Department of Mathematics </a:t>
            </a:r>
            <a:r>
              <a:rPr lang="en-IN" dirty="0"/>
              <a:t>And Computer Science (DMACS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Project Guide and Supervisor </a:t>
            </a:r>
            <a:r>
              <a:rPr lang="en-IN" dirty="0" smtClean="0"/>
              <a:t>:</a:t>
            </a:r>
          </a:p>
          <a:p>
            <a:r>
              <a:rPr lang="en-IN" b="1" dirty="0" smtClean="0"/>
              <a:t> </a:t>
            </a:r>
            <a:r>
              <a:rPr lang="en-IN" b="1" dirty="0" err="1"/>
              <a:t>Dr.</a:t>
            </a:r>
            <a:r>
              <a:rPr lang="en-IN" b="1" dirty="0"/>
              <a:t> </a:t>
            </a:r>
            <a:r>
              <a:rPr lang="en-IN" b="1" dirty="0" err="1"/>
              <a:t>N.Uday</a:t>
            </a:r>
            <a:r>
              <a:rPr lang="en-IN" b="1" dirty="0"/>
              <a:t> Kiran (Asst. Professor , DMACS 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49" y="1963455"/>
            <a:ext cx="3922784" cy="38130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Module into 3D slicer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7" y="0"/>
            <a:ext cx="12206828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995" y="25003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dirty="0" smtClean="0">
                <a:solidFill>
                  <a:srgbClr val="2683C6"/>
                </a:solidFill>
              </a:rPr>
              <a:t>IMMEDIATE GOAL</a:t>
            </a:r>
            <a:r>
              <a:rPr lang="en-US" sz="5400" b="1" dirty="0">
                <a:solidFill>
                  <a:srgbClr val="2683C6"/>
                </a:solidFill>
              </a:rPr>
              <a:t/>
            </a:r>
            <a:br>
              <a:rPr lang="en-US" sz="5400" b="1" dirty="0">
                <a:solidFill>
                  <a:srgbClr val="2683C6"/>
                </a:solidFill>
              </a:rPr>
            </a:br>
            <a:endParaRPr lang="en-US" sz="5400" b="1" dirty="0">
              <a:solidFill>
                <a:srgbClr val="2683C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LiteFlowNet</a:t>
            </a:r>
            <a:r>
              <a:rPr lang="en-US" sz="3200" b="1" dirty="0" smtClean="0"/>
              <a:t>: A Light weight Convolutional Neural Network for Optical Flow Estimation [CVPR 2018]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44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implement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LiteFlowNet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PyTorch</a:t>
            </a:r>
            <a:endParaRPr lang="en-US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i="1" dirty="0"/>
              <a:t>	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teps to be taken during implementation of </a:t>
            </a:r>
            <a:r>
              <a:rPr lang="en-US" b="1" dirty="0" err="1" smtClean="0"/>
              <a:t>LiteFlowNet</a:t>
            </a:r>
            <a:r>
              <a:rPr lang="en-US" b="1" dirty="0" smtClean="0"/>
              <a:t>:</a:t>
            </a:r>
          </a:p>
          <a:p>
            <a:pPr marL="457200" indent="-457200">
              <a:buAutoNum type="arabicPeriod"/>
            </a:pPr>
            <a:r>
              <a:rPr lang="en-US" dirty="0" err="1"/>
              <a:t>R</a:t>
            </a:r>
            <a:r>
              <a:rPr lang="en-US" dirty="0" err="1" smtClean="0"/>
              <a:t>eimplement</a:t>
            </a:r>
            <a:r>
              <a:rPr lang="en-US" dirty="0" smtClean="0"/>
              <a:t> with </a:t>
            </a:r>
            <a:r>
              <a:rPr lang="en-US" dirty="0" err="1" smtClean="0"/>
              <a:t>kaggle</a:t>
            </a:r>
            <a:r>
              <a:rPr lang="en-US" dirty="0" smtClean="0"/>
              <a:t> dataset</a:t>
            </a:r>
          </a:p>
          <a:p>
            <a:pPr marL="457200" indent="-457200">
              <a:buAutoNum type="arabicPeriod"/>
            </a:pPr>
            <a:r>
              <a:rPr lang="en-US" dirty="0" smtClean="0"/>
              <a:t>Check on cardiac images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Symplectic</a:t>
            </a:r>
            <a:r>
              <a:rPr lang="en-US" dirty="0" smtClean="0"/>
              <a:t> gradient optimizer  </a:t>
            </a:r>
            <a:r>
              <a:rPr lang="en-US" b="1" dirty="0"/>
              <a:t>	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LiteFlowNet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State of the art model for computing optical 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Can also take videos as input.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DICOM format images are sequences of image frames(similar to videos)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outputs color coded optical flow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Incorporates many advanced features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Compute optical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Produce the accurate optical flow in high intensity colors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LiteFlowNet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52849"/>
            <a:ext cx="10058400" cy="36095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April-May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ML course (basics)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Became clear with the objectives of the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June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Horn </a:t>
            </a:r>
            <a:r>
              <a:rPr lang="en-US" dirty="0"/>
              <a:t>and </a:t>
            </a:r>
            <a:r>
              <a:rPr lang="en-US" dirty="0" err="1"/>
              <a:t>S</a:t>
            </a:r>
            <a:r>
              <a:rPr lang="en-US" dirty="0" err="1" smtClean="0"/>
              <a:t>chunck</a:t>
            </a:r>
            <a:r>
              <a:rPr lang="en-US" dirty="0" smtClean="0"/>
              <a:t>(HS</a:t>
            </a:r>
            <a:r>
              <a:rPr lang="en-US" dirty="0"/>
              <a:t>) optical flow </a:t>
            </a:r>
            <a:r>
              <a:rPr lang="en-US" dirty="0" smtClean="0"/>
              <a:t>C++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DL Course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Learning Python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July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Horn and </a:t>
            </a:r>
            <a:r>
              <a:rPr lang="en-US" dirty="0" err="1"/>
              <a:t>S</a:t>
            </a:r>
            <a:r>
              <a:rPr lang="en-US" dirty="0" err="1" smtClean="0"/>
              <a:t>chunck</a:t>
            </a:r>
            <a:r>
              <a:rPr lang="en-US" dirty="0" smtClean="0"/>
              <a:t>(HS</a:t>
            </a:r>
            <a:r>
              <a:rPr lang="en-US" dirty="0"/>
              <a:t>) optical flow </a:t>
            </a:r>
            <a:r>
              <a:rPr lang="en-US" dirty="0" smtClean="0"/>
              <a:t>Python implementation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Understanding William Harvey Code paper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Implementing WHC optical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August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Implementing WHC optical 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Exploring 3D slicer modules, tools, python interpreter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September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Adding a module into 3d slicer, </a:t>
            </a:r>
            <a:r>
              <a:rPr lang="en-US" dirty="0"/>
              <a:t>Volumetric </a:t>
            </a:r>
            <a:r>
              <a:rPr lang="en-US" dirty="0" smtClean="0"/>
              <a:t>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LiteFlowNet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en.wikipedia.org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Generative adversarial network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Image segmentation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Optical flow </a:t>
            </a:r>
          </a:p>
          <a:p>
            <a:pPr marL="0" indent="0">
              <a:buNone/>
            </a:pPr>
            <a:r>
              <a:rPr lang="en-US" dirty="0" smtClean="0"/>
              <a:t>[2]  Stack Overflow</a:t>
            </a:r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/>
              <a:t>The William Harvey Code: Mathematical Analysis of Optical Flow Computation for Cardiac Motion Yusuke </a:t>
            </a:r>
            <a:r>
              <a:rPr lang="en-US" dirty="0" smtClean="0"/>
              <a:t>Kameda , Atsushi</a:t>
            </a:r>
            <a:r>
              <a:rPr lang="en-US" dirty="0"/>
              <a:t> </a:t>
            </a:r>
            <a:r>
              <a:rPr lang="en-US" dirty="0" err="1" smtClean="0"/>
              <a:t>Imiya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[4] B.K.P. Horn and B.G. </a:t>
            </a:r>
            <a:r>
              <a:rPr lang="en-US" dirty="0" err="1" smtClean="0"/>
              <a:t>Schunck</a:t>
            </a:r>
            <a:r>
              <a:rPr lang="en-US" dirty="0" smtClean="0"/>
              <a:t>, "Determining optical flow." Artificial Intelligence, </a:t>
            </a:r>
            <a:r>
              <a:rPr lang="en-US" dirty="0" err="1" smtClean="0"/>
              <a:t>vol</a:t>
            </a:r>
            <a:r>
              <a:rPr lang="en-US" dirty="0" smtClean="0"/>
              <a:t> 17, pp 185–203, 1981. Manuscript available on MIT server.</a:t>
            </a:r>
          </a:p>
          <a:p>
            <a:pPr marL="0" indent="0">
              <a:buNone/>
            </a:pPr>
            <a:r>
              <a:rPr lang="en-US" dirty="0" smtClean="0"/>
              <a:t>[5] 3D Slicer Documentation</a:t>
            </a:r>
          </a:p>
          <a:p>
            <a:pPr marL="0" indent="0">
              <a:buNone/>
            </a:pPr>
            <a:r>
              <a:rPr lang="en-US" dirty="0" smtClean="0"/>
              <a:t>[6] </a:t>
            </a:r>
            <a:r>
              <a:rPr lang="en-IN" dirty="0" err="1" smtClean="0"/>
              <a:t>LiteFlowNet</a:t>
            </a:r>
            <a:r>
              <a:rPr lang="en-IN" dirty="0" smtClean="0"/>
              <a:t> </a:t>
            </a:r>
            <a:r>
              <a:rPr lang="en-IN" dirty="0" err="1"/>
              <a:t>Tak-Wai</a:t>
            </a:r>
            <a:r>
              <a:rPr lang="en-IN" dirty="0"/>
              <a:t> </a:t>
            </a:r>
            <a:r>
              <a:rPr lang="en-IN" dirty="0" err="1"/>
              <a:t>Hui</a:t>
            </a:r>
            <a:r>
              <a:rPr lang="en-IN" dirty="0"/>
              <a:t>, </a:t>
            </a:r>
            <a:r>
              <a:rPr lang="en-IN" dirty="0" err="1"/>
              <a:t>Xiaoou</a:t>
            </a:r>
            <a:r>
              <a:rPr lang="en-IN" dirty="0"/>
              <a:t> Tang, Chen Change </a:t>
            </a:r>
            <a:r>
              <a:rPr lang="en-IN" dirty="0" smtClean="0"/>
              <a:t>Loy , CUHK-</a:t>
            </a:r>
            <a:r>
              <a:rPr lang="en-IN" dirty="0" err="1" smtClean="0"/>
              <a:t>SenseTime</a:t>
            </a:r>
            <a:r>
              <a:rPr lang="en-IN" dirty="0" smtClean="0"/>
              <a:t> </a:t>
            </a:r>
            <a:r>
              <a:rPr lang="en-IN" dirty="0"/>
              <a:t>Joint Lab, The Chinese University of Hong Kong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Thank </a:t>
            </a:r>
            <a:r>
              <a:rPr lang="en-US" dirty="0"/>
              <a:t>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3802" y="3253150"/>
            <a:ext cx="7703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1400" lvl="8" indent="0">
              <a:buNone/>
            </a:pPr>
            <a:r>
              <a:rPr lang="en-US" sz="2400" dirty="0" smtClean="0"/>
              <a:t>Those </a:t>
            </a:r>
            <a:r>
              <a:rPr lang="en-US" sz="2400" dirty="0"/>
              <a:t>who leave everything in </a:t>
            </a:r>
            <a:r>
              <a:rPr lang="en-US" sz="2400" dirty="0" smtClean="0"/>
              <a:t>God’s hand will </a:t>
            </a:r>
            <a:r>
              <a:rPr lang="en-US" sz="2400" dirty="0"/>
              <a:t>eventually see </a:t>
            </a:r>
            <a:r>
              <a:rPr lang="en-US" sz="2400" dirty="0" smtClean="0"/>
              <a:t>God’s </a:t>
            </a:r>
            <a:r>
              <a:rPr lang="en-US" sz="2400" dirty="0"/>
              <a:t>hand in </a:t>
            </a:r>
            <a:r>
              <a:rPr lang="en-US" sz="2400" dirty="0" smtClean="0"/>
              <a:t>everything.</a:t>
            </a:r>
          </a:p>
          <a:p>
            <a:pPr marL="1471400" lvl="8" indent="0">
              <a:buNone/>
            </a:pPr>
            <a:r>
              <a:rPr lang="en-US" sz="4200" dirty="0">
                <a:latin typeface="Berlin Sans FB" panose="020E0602020502020306" pitchFamily="34" charset="0"/>
              </a:rPr>
              <a:t> </a:t>
            </a:r>
            <a:r>
              <a:rPr lang="en-US" sz="4200" dirty="0" smtClean="0">
                <a:latin typeface="Berlin Sans FB" panose="020E0602020502020306" pitchFamily="34" charset="0"/>
              </a:rPr>
              <a:t>                             </a:t>
            </a:r>
            <a:endParaRPr lang="en-US" sz="4200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62" y="1965885"/>
            <a:ext cx="1587225" cy="40518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Coronary </a:t>
            </a:r>
            <a:r>
              <a:rPr lang="en-IN" dirty="0"/>
              <a:t>heart disease (CHD), or coronary artery </a:t>
            </a:r>
            <a:r>
              <a:rPr lang="en-IN" dirty="0" smtClean="0"/>
              <a:t>disease</a:t>
            </a:r>
            <a:r>
              <a:rPr lang="en-IN" dirty="0"/>
              <a:t>	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coronary arteries run along the surface of the heart and provide oxygen-rich blood to the heart muscle.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dirty="0" smtClean="0"/>
              <a:t>Over the years, cholesterol plaques can narrow the arteries supplying blood to the heart. The narrowed arteries are at higher risk for  complete blockage from a sudden blood clot (this blockage is called a heart attack).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Coronary Vascular Disease(CVD) - accounting for 30% of deaths. Of these more than three quarters are a result of </a:t>
            </a:r>
            <a:r>
              <a:rPr lang="en-US" b="1" u="sng" dirty="0" smtClean="0">
                <a:solidFill>
                  <a:srgbClr val="FF0000"/>
                </a:solidFill>
              </a:rPr>
              <a:t>coronary artery disease and stroke.</a:t>
            </a:r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Cardiac Motion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Purpose : can be used as a better diagnostic tool for CHD.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Systolic pressure - contraction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Diastolic pressure - relaxation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Challenges: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Structure (Rigid body motion Ex: </a:t>
            </a:r>
            <a:r>
              <a:rPr lang="en-US" dirty="0" err="1" smtClean="0"/>
              <a:t>Tissues,Valves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Fluid (Fluid body motion Ex: blood)</a:t>
            </a:r>
          </a:p>
          <a:p>
            <a:pPr lvl="1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210"/>
            <a:ext cx="12192000" cy="5125793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6980" y="286605"/>
            <a:ext cx="10408705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Sri </a:t>
            </a:r>
            <a:r>
              <a:rPr lang="en-US" dirty="0" err="1" smtClean="0"/>
              <a:t>Hirak</a:t>
            </a:r>
            <a:r>
              <a:rPr lang="en-US" dirty="0" smtClean="0"/>
              <a:t> </a:t>
            </a:r>
            <a:r>
              <a:rPr lang="en-US" dirty="0" err="1" smtClean="0"/>
              <a:t>Doshi</a:t>
            </a:r>
            <a:r>
              <a:rPr lang="en-US" dirty="0" smtClean="0"/>
              <a:t> brother’s work on Cardiac Motion Optical Flow Computation.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Basic Image Processing 3D cardiac images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DICOM format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3D slicer and ITK library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3D image segmentation </a:t>
            </a:r>
            <a:r>
              <a:rPr lang="en-US" sz="2000" dirty="0" smtClean="0"/>
              <a:t>and 3D reconstruction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estimate the motion from cardiac images through Optical Flow: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Structure movement: Optical Flow Constraints (implementing for 3D images)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Fluid movement: Continuity Model based on fluid Dynamics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estimate the motion from cardiac images through learning paradigm: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00B0F0"/>
                </a:solidFill>
              </a:rPr>
              <a:t>LiteFlowNet</a:t>
            </a:r>
            <a:r>
              <a:rPr lang="en-US" sz="2000" dirty="0" smtClean="0">
                <a:solidFill>
                  <a:srgbClr val="00B0F0"/>
                </a:solidFill>
              </a:rPr>
              <a:t>: for rigid body motion (reimplementation in </a:t>
            </a:r>
            <a:r>
              <a:rPr lang="en-US" sz="2000" dirty="0" err="1" smtClean="0">
                <a:solidFill>
                  <a:srgbClr val="00B0F0"/>
                </a:solidFill>
              </a:rPr>
              <a:t>PyTorch</a:t>
            </a:r>
            <a:r>
              <a:rPr lang="en-US" sz="2000" dirty="0" smtClean="0">
                <a:solidFill>
                  <a:srgbClr val="00B0F0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Adapt the </a:t>
            </a:r>
            <a:r>
              <a:rPr lang="en-US" sz="2000" dirty="0" err="1" smtClean="0"/>
              <a:t>LiteFlowNet</a:t>
            </a:r>
            <a:r>
              <a:rPr lang="en-US" sz="2000" dirty="0" smtClean="0"/>
              <a:t> to cardiac images with the </a:t>
            </a:r>
            <a:r>
              <a:rPr lang="en-US" sz="2000" dirty="0" err="1" smtClean="0"/>
              <a:t>symplectic</a:t>
            </a:r>
            <a:r>
              <a:rPr lang="en-US" sz="2000" dirty="0" smtClean="0"/>
              <a:t> gradient descent constraint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2942"/>
            <a:ext cx="10515600" cy="4657083"/>
          </a:xfrm>
        </p:spPr>
        <p:txBody>
          <a:bodyPr>
            <a:normAutofit/>
          </a:bodyPr>
          <a:lstStyle/>
          <a:p>
            <a:pPr fontAlgn="b"/>
            <a:r>
              <a:rPr lang="en-US" dirty="0"/>
              <a:t>•</a:t>
            </a:r>
            <a:r>
              <a:rPr lang="en-US" sz="2400" dirty="0"/>
              <a:t>3D Image Processing</a:t>
            </a:r>
          </a:p>
          <a:p>
            <a:pPr lvl="1" fontAlgn="b"/>
            <a:r>
              <a:rPr lang="en-US" sz="2000" dirty="0" smtClean="0">
                <a:solidFill>
                  <a:srgbClr val="00B050"/>
                </a:solidFill>
              </a:rPr>
              <a:t>Working </a:t>
            </a:r>
            <a:r>
              <a:rPr lang="en-US" sz="2000" dirty="0">
                <a:solidFill>
                  <a:srgbClr val="00B050"/>
                </a:solidFill>
              </a:rPr>
              <a:t>with 3D images (</a:t>
            </a:r>
            <a:r>
              <a:rPr lang="en-US" sz="2000" dirty="0" smtClean="0">
                <a:solidFill>
                  <a:srgbClr val="00B050"/>
                </a:solidFill>
              </a:rPr>
              <a:t>DICOM </a:t>
            </a:r>
            <a:r>
              <a:rPr lang="en-US" sz="2000" dirty="0">
                <a:solidFill>
                  <a:srgbClr val="00B050"/>
                </a:solidFill>
              </a:rPr>
              <a:t>format)</a:t>
            </a:r>
          </a:p>
          <a:p>
            <a:pPr lvl="1" fontAlgn="b"/>
            <a:r>
              <a:rPr lang="en-US" sz="2000" dirty="0" smtClean="0">
                <a:solidFill>
                  <a:srgbClr val="00B0F0"/>
                </a:solidFill>
              </a:rPr>
              <a:t>Volumetric </a:t>
            </a:r>
            <a:r>
              <a:rPr lang="en-US" sz="2000" dirty="0">
                <a:solidFill>
                  <a:srgbClr val="00B0F0"/>
                </a:solidFill>
              </a:rPr>
              <a:t>Segmentation (adding a module into 3D Slicer)</a:t>
            </a:r>
          </a:p>
          <a:p>
            <a:pPr fontAlgn="b"/>
            <a:r>
              <a:rPr lang="en-US" sz="2400" dirty="0"/>
              <a:t>•Optical Flow</a:t>
            </a:r>
          </a:p>
          <a:p>
            <a:pPr lvl="1" fontAlgn="b"/>
            <a:r>
              <a:rPr lang="en-US" sz="2000" dirty="0" smtClean="0"/>
              <a:t>Horn-</a:t>
            </a:r>
            <a:r>
              <a:rPr lang="en-US" sz="2000" dirty="0" err="1" smtClean="0"/>
              <a:t>Schunk</a:t>
            </a:r>
            <a:r>
              <a:rPr lang="en-US" sz="2000" dirty="0" smtClean="0"/>
              <a:t> </a:t>
            </a:r>
            <a:r>
              <a:rPr lang="en-US" sz="2000" dirty="0"/>
              <a:t>Optical Flow model for 2D images</a:t>
            </a:r>
          </a:p>
          <a:p>
            <a:pPr lvl="1" fontAlgn="b"/>
            <a:r>
              <a:rPr lang="en-US" sz="2000" dirty="0" smtClean="0">
                <a:solidFill>
                  <a:srgbClr val="00B0F0"/>
                </a:solidFill>
              </a:rPr>
              <a:t>William </a:t>
            </a:r>
            <a:r>
              <a:rPr lang="en-US" sz="2000" dirty="0">
                <a:solidFill>
                  <a:srgbClr val="00B0F0"/>
                </a:solidFill>
              </a:rPr>
              <a:t>Harvey code for 3D cardiac images (</a:t>
            </a:r>
            <a:r>
              <a:rPr lang="en-US" sz="2000" dirty="0">
                <a:solidFill>
                  <a:srgbClr val="00B050"/>
                </a:solidFill>
              </a:rPr>
              <a:t>done for </a:t>
            </a:r>
            <a:r>
              <a:rPr lang="en-US" sz="2000" dirty="0" smtClean="0">
                <a:solidFill>
                  <a:srgbClr val="00B050"/>
                </a:solidFill>
              </a:rPr>
              <a:t>2D</a:t>
            </a:r>
            <a:r>
              <a:rPr lang="en-US" sz="2000" dirty="0" smtClean="0">
                <a:solidFill>
                  <a:srgbClr val="00B0F0"/>
                </a:solidFill>
              </a:rPr>
              <a:t>, will extend to 3D)</a:t>
            </a:r>
            <a:endParaRPr lang="en-US" sz="2000" dirty="0">
              <a:solidFill>
                <a:srgbClr val="00B0F0"/>
              </a:solidFill>
            </a:endParaRPr>
          </a:p>
          <a:p>
            <a:pPr fontAlgn="b"/>
            <a:r>
              <a:rPr lang="en-US" sz="2400" dirty="0" smtClean="0"/>
              <a:t>•Deep Learning </a:t>
            </a:r>
            <a:r>
              <a:rPr lang="en-US" sz="2400" dirty="0"/>
              <a:t>based:</a:t>
            </a:r>
          </a:p>
          <a:p>
            <a:pPr lvl="1" fontAlgn="b"/>
            <a:r>
              <a:rPr lang="en-US" sz="2000" dirty="0" err="1" smtClean="0">
                <a:solidFill>
                  <a:srgbClr val="00B0F0"/>
                </a:solidFill>
              </a:rPr>
              <a:t>LiteFlowNet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(given for 2D, we </a:t>
            </a:r>
            <a:r>
              <a:rPr lang="en-US" sz="2000" dirty="0" smtClean="0">
                <a:solidFill>
                  <a:srgbClr val="00B0F0"/>
                </a:solidFill>
              </a:rPr>
              <a:t> extend </a:t>
            </a:r>
            <a:r>
              <a:rPr lang="en-US" sz="2000" dirty="0">
                <a:solidFill>
                  <a:srgbClr val="00B0F0"/>
                </a:solidFill>
              </a:rPr>
              <a:t>for 3D)</a:t>
            </a:r>
          </a:p>
          <a:p>
            <a:pPr lvl="1" fontAlgn="b"/>
            <a:r>
              <a:rPr lang="en-US" sz="2000" dirty="0" smtClean="0"/>
              <a:t>Learning </a:t>
            </a:r>
            <a:r>
              <a:rPr lang="en-US" sz="2000" dirty="0"/>
              <a:t>the stream and potential functions in the context of continuity equation based model for optical flow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4D CT scans (data provided by SSSIHMS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Cardiac Dataset 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N" dirty="0"/>
              <a:t>Middlebury Datasets (used in Horn and </a:t>
            </a:r>
            <a:r>
              <a:rPr lang="en-IN" dirty="0" err="1"/>
              <a:t>Schunck</a:t>
            </a:r>
            <a:r>
              <a:rPr lang="en-IN" dirty="0"/>
              <a:t> and WHC implementation)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Sintel Dataset(pre-trained </a:t>
            </a:r>
            <a:r>
              <a:rPr lang="en-IN" dirty="0" err="1" smtClean="0"/>
              <a:t>LiteFlowNet</a:t>
            </a:r>
            <a:r>
              <a:rPr lang="en-IN" dirty="0" smtClean="0"/>
              <a:t> models)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KITTI </a:t>
            </a:r>
            <a:r>
              <a:rPr lang="en-IN" dirty="0"/>
              <a:t>2012 , 2015 </a:t>
            </a:r>
            <a:r>
              <a:rPr lang="en-IN" dirty="0" smtClean="0"/>
              <a:t>Datasets</a:t>
            </a:r>
            <a:r>
              <a:rPr lang="en-IN" dirty="0"/>
              <a:t>(pre-trained </a:t>
            </a:r>
            <a:r>
              <a:rPr lang="en-IN" dirty="0" err="1"/>
              <a:t>LiteFlowNet</a:t>
            </a:r>
            <a:r>
              <a:rPr lang="en-IN" dirty="0"/>
              <a:t> models</a:t>
            </a:r>
            <a:r>
              <a:rPr lang="en-IN" dirty="0" smtClean="0"/>
              <a:t>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Working with </a:t>
            </a:r>
            <a:r>
              <a:rPr lang="en-IN" i="1" dirty="0" smtClean="0"/>
              <a:t>DICOM : </a:t>
            </a:r>
            <a:r>
              <a:rPr lang="en-US" i="1" dirty="0" smtClean="0"/>
              <a:t>Digital </a:t>
            </a:r>
            <a:r>
              <a:rPr lang="en-US" i="1" dirty="0"/>
              <a:t>Imaging and Communications in Medicine </a:t>
            </a:r>
            <a:r>
              <a:rPr lang="en-IN" dirty="0" smtClean="0"/>
              <a:t>cardiac ultrasound data in 3D slicer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Exploring Volumetric Segmentation Module in 3D slicer through ITK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Adding a module into 3D slicer.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dirty="0" smtClean="0"/>
              <a:t>Basic Module implementation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dirty="0" smtClean="0"/>
              <a:t>William Harvey Code optical flow implementation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54AC-5F7C-4651-A6F7-D3002735CC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10447</TotalTime>
  <Words>771</Words>
  <Application>Microsoft Office PowerPoint</Application>
  <PresentationFormat>Custom</PresentationFormat>
  <Paragraphs>177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PowerPoint Presentation</vt:lpstr>
      <vt:lpstr>Motion Estimation from      Cardiac Images</vt:lpstr>
      <vt:lpstr>Introduction</vt:lpstr>
      <vt:lpstr>Cardiac Motion Estimation</vt:lpstr>
      <vt:lpstr>Sri Hirak Doshi brother’s work on Cardiac Motion Optical Flow Computation.</vt:lpstr>
      <vt:lpstr>Aim</vt:lpstr>
      <vt:lpstr>Modules </vt:lpstr>
      <vt:lpstr>Datasets</vt:lpstr>
      <vt:lpstr>3D SLICER</vt:lpstr>
      <vt:lpstr>PowerPoint Presentation</vt:lpstr>
      <vt:lpstr>Optical Flow</vt:lpstr>
      <vt:lpstr>Aperture problem </vt:lpstr>
      <vt:lpstr>Brightness Constancy</vt:lpstr>
      <vt:lpstr>2D Optical Flow Estimation</vt:lpstr>
      <vt:lpstr>3D Optical Flow Estimation</vt:lpstr>
      <vt:lpstr>Horn and Schunck method:</vt:lpstr>
      <vt:lpstr>OUTPUT</vt:lpstr>
      <vt:lpstr>Comparison between Rigid Motion model and Fluid Motion model</vt:lpstr>
      <vt:lpstr>William Harvey Code</vt:lpstr>
      <vt:lpstr>OUTPUT</vt:lpstr>
      <vt:lpstr>Adding a Module into 3D slicer</vt:lpstr>
      <vt:lpstr>PowerPoint Presentation</vt:lpstr>
      <vt:lpstr>LiteFlowNet: A Light weight Convolutional Neural Network for Optical Flow Estimation [CVPR 2018]</vt:lpstr>
      <vt:lpstr>LiteFlowNet</vt:lpstr>
      <vt:lpstr>LiteFlowNet Architecture</vt:lpstr>
      <vt:lpstr>Timeline</vt:lpstr>
      <vt:lpstr>Timeline</vt:lpstr>
      <vt:lpstr>References :</vt:lpstr>
      <vt:lpstr>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Estimation and Image Segmentation from 3D Cardiac Images</dc:title>
  <dc:creator>Windows User</dc:creator>
  <cp:lastModifiedBy>saikrishna vadali</cp:lastModifiedBy>
  <cp:revision>64</cp:revision>
  <dcterms:created xsi:type="dcterms:W3CDTF">2019-09-09T05:14:37Z</dcterms:created>
  <dcterms:modified xsi:type="dcterms:W3CDTF">2019-09-27T17:37:31Z</dcterms:modified>
</cp:coreProperties>
</file>