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9" r:id="rId4"/>
    <p:sldId id="277" r:id="rId5"/>
    <p:sldId id="276" r:id="rId6"/>
    <p:sldId id="270" r:id="rId7"/>
    <p:sldId id="271" r:id="rId8"/>
    <p:sldId id="272" r:id="rId9"/>
    <p:sldId id="278" r:id="rId10"/>
    <p:sldId id="273" r:id="rId11"/>
    <p:sldId id="274" r:id="rId12"/>
    <p:sldId id="275" r:id="rId13"/>
    <p:sldId id="279" r:id="rId14"/>
    <p:sldId id="280" r:id="rId15"/>
    <p:sldId id="28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4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261E-C8D1-40AD-90F3-1C1F59963B3E}" type="datetimeFigureOut">
              <a:rPr lang="en-IN" smtClean="0"/>
              <a:t>05-12-2019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09E24-39E5-4D72-863D-1C226EB09A3F}" type="slidenum">
              <a:rPr lang="en-IN" smtClean="0"/>
              <a:t>‹#›</a:t>
            </a:fld>
            <a:endParaRPr lang="en-IN"/>
          </a:p>
        </p:txBody>
      </p:sp>
    </p:spTree>
    <p:extLst>
      <p:ext uri="{BB962C8B-B14F-4D97-AF65-F5344CB8AC3E}">
        <p14:creationId xmlns:p14="http://schemas.microsoft.com/office/powerpoint/2010/main" val="350647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83486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7642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2761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40874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98A41-D291-4B80-8BC2-116CE8029E04}"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59171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198A41-D291-4B80-8BC2-116CE8029E04}"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1675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198A41-D291-4B80-8BC2-116CE8029E04}" type="datetimeFigureOut">
              <a:rPr lang="en-IN" smtClean="0"/>
              <a:t>05-12-2019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17356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198A41-D291-4B80-8BC2-116CE8029E04}" type="datetimeFigureOut">
              <a:rPr lang="en-IN" smtClean="0"/>
              <a:t>05-12-2019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317361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98A41-D291-4B80-8BC2-116CE8029E04}" type="datetimeFigureOut">
              <a:rPr lang="en-IN" smtClean="0"/>
              <a:t>05-12-2019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0999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98A41-D291-4B80-8BC2-116CE8029E04}"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1847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98A41-D291-4B80-8BC2-116CE8029E04}"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73644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198A41-D291-4B80-8BC2-116CE8029E04}" type="datetimeFigureOut">
              <a:rPr lang="en-IN" smtClean="0"/>
              <a:t>05-12-2019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9271A-871A-4394-917A-72FF6F03DCEA}" type="slidenum">
              <a:rPr lang="en-IN" smtClean="0"/>
              <a:t>‹#›</a:t>
            </a:fld>
            <a:endParaRPr lang="en-IN"/>
          </a:p>
        </p:txBody>
      </p:sp>
    </p:spTree>
    <p:extLst>
      <p:ext uri="{BB962C8B-B14F-4D97-AF65-F5344CB8AC3E}">
        <p14:creationId xmlns:p14="http://schemas.microsoft.com/office/powerpoint/2010/main" val="130803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361546081"/>
              </p:ext>
            </p:extLst>
          </p:nvPr>
        </p:nvGraphicFramePr>
        <p:xfrm>
          <a:off x="92075" y="0"/>
          <a:ext cx="9051925" cy="6857999"/>
        </p:xfrm>
        <a:graphic>
          <a:graphicData uri="http://schemas.openxmlformats.org/presentationml/2006/ole">
            <mc:AlternateContent xmlns:mc="http://schemas.openxmlformats.org/markup-compatibility/2006">
              <mc:Choice xmlns:v="urn:schemas-microsoft-com:vml" Requires="v">
                <p:oleObj spid="_x0000_s1100" name="Presentation" r:id="rId3" imgW="4570530" imgH="3427618" progId="PowerPoint.Show.12">
                  <p:embed/>
                </p:oleObj>
              </mc:Choice>
              <mc:Fallback>
                <p:oleObj name="Presentation" r:id="rId3" imgW="4570530" imgH="3427618" progId="PowerPoint.Show.12">
                  <p:embed/>
                  <p:pic>
                    <p:nvPicPr>
                      <p:cNvPr id="0" name=""/>
                      <p:cNvPicPr/>
                      <p:nvPr/>
                    </p:nvPicPr>
                    <p:blipFill>
                      <a:blip r:embed="rId4"/>
                      <a:stretch>
                        <a:fillRect/>
                      </a:stretch>
                    </p:blipFill>
                    <p:spPr>
                      <a:xfrm>
                        <a:off x="92075" y="0"/>
                        <a:ext cx="9051925" cy="6857999"/>
                      </a:xfrm>
                      <a:prstGeom prst="rect">
                        <a:avLst/>
                      </a:prstGeom>
                    </p:spPr>
                  </p:pic>
                </p:oleObj>
              </mc:Fallback>
            </mc:AlternateContent>
          </a:graphicData>
        </a:graphic>
      </p:graphicFrame>
    </p:spTree>
    <p:extLst>
      <p:ext uri="{BB962C8B-B14F-4D97-AF65-F5344CB8AC3E}">
        <p14:creationId xmlns:p14="http://schemas.microsoft.com/office/powerpoint/2010/main" val="3271478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03300"/>
          </a:xfrm>
          <a:solidFill>
            <a:schemeClr val="accent1">
              <a:lumMod val="20000"/>
              <a:lumOff val="80000"/>
            </a:schemeClr>
          </a:solidFill>
        </p:spPr>
        <p:txBody>
          <a:bodyPr>
            <a:noAutofit/>
          </a:bodyPr>
          <a:lstStyle/>
          <a:p>
            <a:pPr algn="ctr"/>
            <a:r>
              <a:rPr lang="en-US" sz="3600" b="1" dirty="0" smtClean="0">
                <a:effectLst>
                  <a:outerShdw blurRad="38100" dist="38100" dir="2700000" algn="tl">
                    <a:srgbClr val="000000">
                      <a:alpha val="43137"/>
                    </a:srgbClr>
                  </a:outerShdw>
                </a:effectLst>
              </a:rPr>
              <a:t>Implementation of Integral Education System</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003302"/>
            <a:ext cx="9144000" cy="5854698"/>
          </a:xfrm>
          <a:solidFill>
            <a:schemeClr val="accent1">
              <a:lumMod val="20000"/>
              <a:lumOff val="80000"/>
            </a:schemeClr>
          </a:solidFill>
        </p:spPr>
        <p:txBody>
          <a:bodyPr/>
          <a:lstStyle/>
          <a:p>
            <a:r>
              <a:rPr lang="en-IN" sz="2400" b="1" dirty="0">
                <a:effectLst>
                  <a:outerShdw blurRad="38100" dist="38100" dir="2700000" algn="tl">
                    <a:srgbClr val="000000">
                      <a:alpha val="43137"/>
                    </a:srgbClr>
                  </a:outerShdw>
                </a:effectLst>
              </a:rPr>
              <a:t>University Campus and Scholastic Inputs: </a:t>
            </a:r>
          </a:p>
          <a:p>
            <a:pPr lvl="1"/>
            <a:r>
              <a:rPr lang="en-IN" sz="2000" dirty="0"/>
              <a:t>Morning Prayer and Moral </a:t>
            </a:r>
            <a:r>
              <a:rPr lang="en-IN" sz="2000" dirty="0" smtClean="0"/>
              <a:t>Classes </a:t>
            </a:r>
            <a:endParaRPr lang="en-IN" sz="2000" dirty="0"/>
          </a:p>
          <a:p>
            <a:pPr lvl="1"/>
            <a:r>
              <a:rPr lang="en-IN" sz="2000" dirty="0"/>
              <a:t>Social Service </a:t>
            </a:r>
            <a:r>
              <a:rPr lang="en-IN" sz="2000" dirty="0" smtClean="0"/>
              <a:t>Activities</a:t>
            </a:r>
          </a:p>
          <a:p>
            <a:pPr lvl="1"/>
            <a:r>
              <a:rPr lang="en-US" sz="2000" dirty="0" smtClean="0"/>
              <a:t>Professional Academic Inputs at the college campus</a:t>
            </a:r>
          </a:p>
          <a:p>
            <a:pPr lvl="1"/>
            <a:r>
              <a:rPr lang="en-US" sz="2000" dirty="0" smtClean="0"/>
              <a:t>Disciplined academic environment</a:t>
            </a:r>
            <a:endParaRPr lang="en-IN" sz="2000" dirty="0"/>
          </a:p>
          <a:p>
            <a:pPr lvl="1"/>
            <a:r>
              <a:rPr lang="en-IN" sz="2000" dirty="0"/>
              <a:t>Gram Seva (Voluntary Service in Rural Areas</a:t>
            </a:r>
            <a:r>
              <a:rPr lang="en-IN" sz="2000" dirty="0" smtClean="0"/>
              <a:t>)</a:t>
            </a:r>
            <a:endParaRPr lang="en-IN" sz="2000" dirty="0"/>
          </a:p>
          <a:p>
            <a:pPr lvl="1"/>
            <a:r>
              <a:rPr lang="en-IN" sz="2000" dirty="0" smtClean="0"/>
              <a:t>Annual Sports </a:t>
            </a:r>
            <a:r>
              <a:rPr lang="en-IN" sz="2000" dirty="0"/>
              <a:t>and Cultural </a:t>
            </a:r>
            <a:r>
              <a:rPr lang="en-IN" sz="2000" dirty="0" smtClean="0"/>
              <a:t>Meet</a:t>
            </a:r>
          </a:p>
          <a:p>
            <a:pPr lvl="1"/>
            <a:r>
              <a:rPr lang="en-US" sz="2000" dirty="0" smtClean="0"/>
              <a:t>Summer Course in Indian Culture and Spirituality</a:t>
            </a:r>
            <a:endParaRPr lang="en-IN" sz="2000" dirty="0"/>
          </a:p>
          <a:p>
            <a:r>
              <a:rPr lang="en-IN" sz="2400" b="1" dirty="0">
                <a:effectLst>
                  <a:outerShdw blurRad="38100" dist="38100" dir="2700000" algn="tl">
                    <a:srgbClr val="000000">
                      <a:alpha val="43137"/>
                    </a:srgbClr>
                  </a:outerShdw>
                </a:effectLst>
              </a:rPr>
              <a:t>Residential Hostel Inputs for Personality Development: </a:t>
            </a:r>
          </a:p>
          <a:p>
            <a:pPr lvl="1"/>
            <a:r>
              <a:rPr lang="en-IN" sz="2000" dirty="0"/>
              <a:t>Dormitory Style of </a:t>
            </a:r>
            <a:r>
              <a:rPr lang="en-IN" sz="2000" dirty="0" smtClean="0"/>
              <a:t>Living</a:t>
            </a:r>
          </a:p>
          <a:p>
            <a:pPr lvl="1"/>
            <a:r>
              <a:rPr lang="en-US" sz="2000" dirty="0" smtClean="0"/>
              <a:t>Self-reliance activities</a:t>
            </a:r>
            <a:endParaRPr lang="en-IN" sz="2000" dirty="0" smtClean="0"/>
          </a:p>
          <a:p>
            <a:pPr lvl="1"/>
            <a:r>
              <a:rPr lang="en-US" sz="2000" dirty="0" smtClean="0"/>
              <a:t>Holistic life</a:t>
            </a:r>
          </a:p>
          <a:p>
            <a:pPr lvl="1"/>
            <a:r>
              <a:rPr lang="en-US" sz="2000" dirty="0" smtClean="0"/>
              <a:t>Regular physical exercises and sports at the hostel</a:t>
            </a:r>
          </a:p>
          <a:p>
            <a:r>
              <a:rPr lang="en-US" sz="2400" b="1" dirty="0" smtClean="0">
                <a:effectLst>
                  <a:outerShdw blurRad="38100" dist="38100" dir="2700000" algn="tl">
                    <a:srgbClr val="000000">
                      <a:alpha val="43137"/>
                    </a:srgbClr>
                  </a:outerShdw>
                </a:effectLst>
              </a:rPr>
              <a:t>Ashram</a:t>
            </a:r>
          </a:p>
          <a:p>
            <a:pPr lvl="1"/>
            <a:r>
              <a:rPr lang="en-US" sz="2000" dirty="0" smtClean="0"/>
              <a:t>Congregational Prayers (Bhajans)</a:t>
            </a:r>
          </a:p>
          <a:p>
            <a:pPr lvl="1"/>
            <a:r>
              <a:rPr lang="en-US" sz="2000" dirty="0" smtClean="0"/>
              <a:t>Spiritually oriented cultural programmes</a:t>
            </a:r>
          </a:p>
          <a:p>
            <a:pPr lvl="1"/>
            <a:r>
              <a:rPr lang="en-US" sz="2000" dirty="0" smtClean="0"/>
              <a:t>Celebration of different festivals and events</a:t>
            </a:r>
          </a:p>
          <a:p>
            <a:pPr marL="0" indent="0">
              <a:buNone/>
            </a:pPr>
            <a:endParaRPr lang="en-IN" dirty="0"/>
          </a:p>
          <a:p>
            <a:endParaRPr lang="en-IN" dirty="0"/>
          </a:p>
        </p:txBody>
      </p:sp>
    </p:spTree>
    <p:extLst>
      <p:ext uri="{BB962C8B-B14F-4D97-AF65-F5344CB8AC3E}">
        <p14:creationId xmlns:p14="http://schemas.microsoft.com/office/powerpoint/2010/main" val="201963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35401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19200"/>
          </a:xfrm>
          <a:solidFill>
            <a:schemeClr val="bg2"/>
          </a:solidFill>
        </p:spPr>
        <p:txBody>
          <a:bodyPr>
            <a:normAutofit/>
          </a:bodyPr>
          <a:lstStyle/>
          <a:p>
            <a:pPr algn="ctr"/>
            <a:r>
              <a:rPr lang="en-US" sz="5400" b="1" dirty="0" smtClean="0">
                <a:effectLst>
                  <a:outerShdw blurRad="38100" dist="38100" dir="2700000" algn="tl">
                    <a:srgbClr val="000000">
                      <a:alpha val="43137"/>
                    </a:srgbClr>
                  </a:outerShdw>
                </a:effectLst>
              </a:rPr>
              <a:t>Outcomes of Integral Education</a:t>
            </a:r>
            <a:endParaRPr lang="en-IN"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219200"/>
            <a:ext cx="9144000" cy="5638799"/>
          </a:xfrm>
          <a:solidFill>
            <a:schemeClr val="bg2"/>
          </a:solidFill>
        </p:spPr>
        <p:txBody>
          <a:bodyPr/>
          <a:lstStyle/>
          <a:p>
            <a:pPr>
              <a:lnSpc>
                <a:spcPct val="150000"/>
              </a:lnSpc>
            </a:pPr>
            <a:r>
              <a:rPr lang="en-US" dirty="0" smtClean="0"/>
              <a:t>All-round personality development.</a:t>
            </a:r>
          </a:p>
          <a:p>
            <a:pPr>
              <a:lnSpc>
                <a:spcPct val="150000"/>
              </a:lnSpc>
            </a:pPr>
            <a:r>
              <a:rPr lang="en-US" dirty="0" smtClean="0"/>
              <a:t>Disciplined private/personal life.</a:t>
            </a:r>
          </a:p>
          <a:p>
            <a:pPr>
              <a:lnSpc>
                <a:spcPct val="150000"/>
              </a:lnSpc>
            </a:pPr>
            <a:r>
              <a:rPr lang="en-US" dirty="0" smtClean="0"/>
              <a:t>Disciplined academic life (Examinations, learning sessions, etc.).</a:t>
            </a:r>
          </a:p>
          <a:p>
            <a:pPr>
              <a:lnSpc>
                <a:spcPct val="150000"/>
              </a:lnSpc>
            </a:pPr>
            <a:r>
              <a:rPr lang="en-US" dirty="0" smtClean="0"/>
              <a:t>Purposeful/meaningful life during an important stage of life.</a:t>
            </a:r>
          </a:p>
          <a:p>
            <a:pPr>
              <a:lnSpc>
                <a:spcPct val="150000"/>
              </a:lnSpc>
            </a:pPr>
            <a:r>
              <a:rPr lang="en-US" dirty="0" smtClean="0"/>
              <a:t>Respectful social image.</a:t>
            </a:r>
          </a:p>
          <a:p>
            <a:pPr>
              <a:lnSpc>
                <a:spcPct val="150000"/>
              </a:lnSpc>
            </a:pPr>
            <a:r>
              <a:rPr lang="en-US" dirty="0" smtClean="0"/>
              <a:t>Good employment opportunities.</a:t>
            </a:r>
          </a:p>
          <a:p>
            <a:pPr>
              <a:lnSpc>
                <a:spcPct val="150000"/>
              </a:lnSpc>
            </a:pPr>
            <a:r>
              <a:rPr lang="en-US" dirty="0" smtClean="0"/>
              <a:t>Promising career growth.</a:t>
            </a:r>
          </a:p>
          <a:p>
            <a:pPr>
              <a:lnSpc>
                <a:spcPct val="150000"/>
              </a:lnSpc>
            </a:pPr>
            <a:r>
              <a:rPr lang="en-US" dirty="0" smtClean="0"/>
              <a:t>Holistic ambience (Physical &amp; Non-physical)</a:t>
            </a:r>
          </a:p>
          <a:p>
            <a:pPr>
              <a:lnSpc>
                <a:spcPct val="150000"/>
              </a:lnSpc>
            </a:pPr>
            <a:r>
              <a:rPr lang="en-US" dirty="0" smtClean="0"/>
              <a:t>Grace of unscheduled ingredient.</a:t>
            </a:r>
          </a:p>
          <a:p>
            <a:endParaRPr lang="en-IN" dirty="0"/>
          </a:p>
        </p:txBody>
      </p:sp>
    </p:spTree>
    <p:extLst>
      <p:ext uri="{BB962C8B-B14F-4D97-AF65-F5344CB8AC3E}">
        <p14:creationId xmlns:p14="http://schemas.microsoft.com/office/powerpoint/2010/main" val="1469740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4000" cy="1204686"/>
          </a:xfrm>
          <a:solidFill>
            <a:schemeClr val="accent2">
              <a:lumMod val="20000"/>
              <a:lumOff val="80000"/>
            </a:schemeClr>
          </a:solidFill>
        </p:spPr>
        <p:txBody>
          <a:bodyPr>
            <a:normAutofit/>
          </a:bodyPr>
          <a:lstStyle/>
          <a:p>
            <a:pPr algn="ctr"/>
            <a:r>
              <a:rPr lang="en-US" sz="5400" b="1" dirty="0" smtClean="0">
                <a:effectLst>
                  <a:outerShdw blurRad="38100" dist="38100" dir="2700000" algn="tl">
                    <a:srgbClr val="000000">
                      <a:alpha val="43137"/>
                    </a:srgbClr>
                  </a:outerShdw>
                </a:effectLst>
              </a:rPr>
              <a:t>What would you like to Become?</a:t>
            </a:r>
            <a:endParaRPr lang="en-US" sz="5400" b="1" dirty="0">
              <a:effectLst>
                <a:outerShdw blurRad="38100" dist="38100" dir="2700000" algn="tl">
                  <a:srgbClr val="000000">
                    <a:alpha val="43137"/>
                  </a:srgbClr>
                </a:outerShdw>
              </a:effectLst>
            </a:endParaRPr>
          </a:p>
        </p:txBody>
      </p:sp>
      <p:pic>
        <p:nvPicPr>
          <p:cNvPr id="8" name="Content Placeholder 7"/>
          <p:cNvPicPr>
            <a:picLocks noGrp="1" noChangeAspect="1"/>
          </p:cNvPicPr>
          <p:nvPr>
            <p:ph sz="half" idx="1"/>
          </p:nvPr>
        </p:nvPicPr>
        <p:blipFill>
          <a:blip r:embed="rId2"/>
          <a:stretch>
            <a:fillRect/>
          </a:stretch>
        </p:blipFill>
        <p:spPr>
          <a:xfrm>
            <a:off x="1" y="1204686"/>
            <a:ext cx="4630058" cy="5653314"/>
          </a:xfrm>
          <a:prstGeom prst="rect">
            <a:avLst/>
          </a:prstGeom>
        </p:spPr>
      </p:pic>
      <p:pic>
        <p:nvPicPr>
          <p:cNvPr id="7" name="Content Placeholder 6"/>
          <p:cNvPicPr>
            <a:picLocks noGrp="1" noChangeAspect="1"/>
          </p:cNvPicPr>
          <p:nvPr>
            <p:ph sz="half" idx="2"/>
          </p:nvPr>
        </p:nvPicPr>
        <p:blipFill>
          <a:blip r:embed="rId3"/>
          <a:stretch>
            <a:fillRect/>
          </a:stretch>
        </p:blipFill>
        <p:spPr>
          <a:xfrm>
            <a:off x="4630058" y="1204686"/>
            <a:ext cx="4513942" cy="5653313"/>
          </a:xfrm>
          <a:prstGeom prst="rect">
            <a:avLst/>
          </a:prstGeom>
        </p:spPr>
      </p:pic>
    </p:spTree>
    <p:extLst>
      <p:ext uri="{BB962C8B-B14F-4D97-AF65-F5344CB8AC3E}">
        <p14:creationId xmlns:p14="http://schemas.microsoft.com/office/powerpoint/2010/main" val="13302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4000" cy="1204686"/>
          </a:xfrm>
          <a:solidFill>
            <a:schemeClr val="accent2">
              <a:lumMod val="20000"/>
              <a:lumOff val="80000"/>
            </a:schemeClr>
          </a:solidFill>
        </p:spPr>
        <p:txBody>
          <a:bodyPr>
            <a:normAutofit/>
          </a:bodyPr>
          <a:lstStyle/>
          <a:p>
            <a:pPr algn="ctr"/>
            <a:r>
              <a:rPr lang="en-US" sz="5400" b="1" dirty="0" smtClean="0">
                <a:effectLst>
                  <a:outerShdw blurRad="38100" dist="38100" dir="2700000" algn="tl">
                    <a:srgbClr val="000000">
                      <a:alpha val="43137"/>
                    </a:srgbClr>
                  </a:outerShdw>
                </a:effectLst>
              </a:rPr>
              <a:t>What would you like to Become?</a:t>
            </a:r>
            <a:endParaRPr lang="en-US" sz="54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sz="half" idx="1"/>
          </p:nvPr>
        </p:nvPicPr>
        <p:blipFill>
          <a:blip r:embed="rId2"/>
          <a:stretch>
            <a:fillRect/>
          </a:stretch>
        </p:blipFill>
        <p:spPr>
          <a:xfrm>
            <a:off x="0" y="1204686"/>
            <a:ext cx="4513944" cy="5653313"/>
          </a:xfrm>
          <a:prstGeom prst="rect">
            <a:avLst/>
          </a:prstGeom>
        </p:spPr>
      </p:pic>
      <p:pic>
        <p:nvPicPr>
          <p:cNvPr id="5" name="Content Placeholder 4"/>
          <p:cNvPicPr>
            <a:picLocks noGrp="1" noChangeAspect="1"/>
          </p:cNvPicPr>
          <p:nvPr>
            <p:ph sz="half" idx="2"/>
          </p:nvPr>
        </p:nvPicPr>
        <p:blipFill>
          <a:blip r:embed="rId3"/>
          <a:stretch>
            <a:fillRect/>
          </a:stretch>
        </p:blipFill>
        <p:spPr>
          <a:xfrm>
            <a:off x="4513944" y="1204686"/>
            <a:ext cx="4630056" cy="5653313"/>
          </a:xfrm>
          <a:prstGeom prst="rect">
            <a:avLst/>
          </a:prstGeom>
        </p:spPr>
      </p:pic>
    </p:spTree>
    <p:extLst>
      <p:ext uri="{BB962C8B-B14F-4D97-AF65-F5344CB8AC3E}">
        <p14:creationId xmlns:p14="http://schemas.microsoft.com/office/powerpoint/2010/main" val="25231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4000" cy="1204686"/>
          </a:xfrm>
          <a:solidFill>
            <a:schemeClr val="accent2">
              <a:lumMod val="20000"/>
              <a:lumOff val="80000"/>
            </a:schemeClr>
          </a:solidFill>
        </p:spPr>
        <p:txBody>
          <a:bodyPr>
            <a:normAutofit/>
          </a:bodyPr>
          <a:lstStyle/>
          <a:p>
            <a:pPr algn="ctr"/>
            <a:r>
              <a:rPr lang="en-US" sz="5400" b="1" dirty="0" smtClean="0">
                <a:effectLst>
                  <a:outerShdw blurRad="38100" dist="38100" dir="2700000" algn="tl">
                    <a:srgbClr val="000000">
                      <a:alpha val="43137"/>
                    </a:srgbClr>
                  </a:outerShdw>
                </a:effectLst>
              </a:rPr>
              <a:t>What would you like to Become?</a:t>
            </a:r>
            <a:endParaRPr lang="en-US" sz="5400" b="1" dirty="0">
              <a:effectLst>
                <a:outerShdw blurRad="38100" dist="38100" dir="2700000" algn="tl">
                  <a:srgbClr val="000000">
                    <a:alpha val="43137"/>
                  </a:srgbClr>
                </a:outerShdw>
              </a:effectLst>
            </a:endParaRPr>
          </a:p>
        </p:txBody>
      </p:sp>
      <p:pic>
        <p:nvPicPr>
          <p:cNvPr id="8" name="Content Placeholder 7"/>
          <p:cNvPicPr>
            <a:picLocks noGrp="1" noChangeAspect="1"/>
          </p:cNvPicPr>
          <p:nvPr>
            <p:ph sz="half" idx="1"/>
          </p:nvPr>
        </p:nvPicPr>
        <p:blipFill>
          <a:blip r:embed="rId2"/>
          <a:stretch>
            <a:fillRect/>
          </a:stretch>
        </p:blipFill>
        <p:spPr>
          <a:xfrm>
            <a:off x="0" y="1204686"/>
            <a:ext cx="4630057" cy="5653313"/>
          </a:xfrm>
          <a:prstGeom prst="rect">
            <a:avLst/>
          </a:prstGeom>
        </p:spPr>
      </p:pic>
      <p:pic>
        <p:nvPicPr>
          <p:cNvPr id="7" name="Content Placeholder 6"/>
          <p:cNvPicPr>
            <a:picLocks noGrp="1" noChangeAspect="1"/>
          </p:cNvPicPr>
          <p:nvPr>
            <p:ph sz="half" idx="2"/>
          </p:nvPr>
        </p:nvPicPr>
        <p:blipFill>
          <a:blip r:embed="rId3"/>
          <a:stretch>
            <a:fillRect/>
          </a:stretch>
        </p:blipFill>
        <p:spPr>
          <a:xfrm>
            <a:off x="4630057" y="1204686"/>
            <a:ext cx="4513943" cy="5653313"/>
          </a:xfrm>
          <a:prstGeom prst="rect">
            <a:avLst/>
          </a:prstGeom>
        </p:spPr>
      </p:pic>
    </p:spTree>
    <p:extLst>
      <p:ext uri="{BB962C8B-B14F-4D97-AF65-F5344CB8AC3E}">
        <p14:creationId xmlns:p14="http://schemas.microsoft.com/office/powerpoint/2010/main" val="359878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0"/>
          </a:xfrm>
          <a:blipFill>
            <a:blip r:embed="rId2"/>
            <a:tile tx="0" ty="0" sx="100000" sy="100000" flip="none" algn="tl"/>
          </a:blipFill>
        </p:spPr>
        <p:txBody>
          <a:bodyPr>
            <a:noAutofit/>
          </a:bodyPr>
          <a:lstStyle/>
          <a:p>
            <a:pPr algn="ct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The End</a:t>
            </a:r>
            <a:b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b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&amp;</a:t>
            </a:r>
            <a:b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b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Thank You</a:t>
            </a:r>
            <a:endParaRPr lang="en-IN" sz="13800" b="1" dirty="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4737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500" y="0"/>
            <a:ext cx="9207500" cy="6858000"/>
          </a:xfrm>
          <a:blipFill>
            <a:blip r:embed="rId2"/>
            <a:tile tx="0" ty="0" sx="100000" sy="100000" flip="none" algn="tl"/>
          </a:blipFill>
        </p:spPr>
        <p:txBody>
          <a:bodyPr>
            <a:noAutofit/>
          </a:bodyPr>
          <a:lstStyle/>
          <a:p>
            <a:pPr algn="ctr"/>
            <a:r>
              <a:rPr lang="en-IN" sz="8800" b="1" dirty="0" smtClean="0">
                <a:solidFill>
                  <a:schemeClr val="accent4">
                    <a:lumMod val="20000"/>
                    <a:lumOff val="80000"/>
                  </a:schemeClr>
                </a:solidFill>
                <a:effectLst>
                  <a:outerShdw blurRad="38100" dist="38100" dir="2700000" algn="tl">
                    <a:srgbClr val="000000">
                      <a:alpha val="43137"/>
                    </a:srgbClr>
                  </a:outerShdw>
                </a:effectLst>
              </a:rPr>
              <a:t/>
            </a:r>
            <a:br>
              <a:rPr lang="en-IN" sz="8800" b="1" dirty="0" smtClean="0">
                <a:solidFill>
                  <a:schemeClr val="accent4">
                    <a:lumMod val="20000"/>
                    <a:lumOff val="80000"/>
                  </a:schemeClr>
                </a:solidFill>
                <a:effectLst>
                  <a:outerShdw blurRad="38100" dist="38100" dir="2700000" algn="tl">
                    <a:srgbClr val="000000">
                      <a:alpha val="43137"/>
                    </a:srgbClr>
                  </a:outerShdw>
                </a:effectLst>
              </a:rPr>
            </a:br>
            <a:r>
              <a:rPr lang="en-IN" sz="6600" b="1" dirty="0" smtClean="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rPr>
              <a:t>Bhagavan’s </a:t>
            </a:r>
            <a:r>
              <a:rPr lang="en-IN" sz="6600" b="1" dirty="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rPr>
              <a:t>Educational Philosophy and Integral Educational System at </a:t>
            </a:r>
            <a:r>
              <a:rPr lang="en-IN" sz="6600" b="1" dirty="0" smtClean="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rPr>
              <a:t>SSSIHL</a:t>
            </a:r>
            <a:r>
              <a:rPr lang="en-US" sz="6600" b="1" dirty="0" smtClean="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ea typeface="BatangChe" panose="02030609000101010101" pitchFamily="49" charset="-127"/>
              </a:rPr>
              <a:t/>
            </a:r>
            <a:br>
              <a:rPr lang="en-US" sz="6600" b="1" dirty="0" smtClean="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ea typeface="BatangChe" panose="02030609000101010101" pitchFamily="49" charset="-127"/>
              </a:rPr>
            </a:br>
            <a:endParaRPr lang="en-IN" sz="8000" b="1" dirty="0">
              <a:solidFill>
                <a:schemeClr val="accent4">
                  <a:lumMod val="20000"/>
                  <a:lumOff val="80000"/>
                </a:schemeClr>
              </a:solidFill>
              <a:effectLst>
                <a:outerShdw blurRad="38100" dist="38100" dir="2700000" algn="tl">
                  <a:srgbClr val="000000">
                    <a:alpha val="43137"/>
                  </a:srgbClr>
                </a:outerShdw>
              </a:effectLst>
              <a:latin typeface="Arial Black" panose="020B0A04020102020204" pitchFamily="34" charset="0"/>
              <a:ea typeface="BatangChe" panose="02030609000101010101" pitchFamily="49" charset="-127"/>
            </a:endParaRPr>
          </a:p>
        </p:txBody>
      </p:sp>
    </p:spTree>
    <p:extLst>
      <p:ext uri="{BB962C8B-B14F-4D97-AF65-F5344CB8AC3E}">
        <p14:creationId xmlns:p14="http://schemas.microsoft.com/office/powerpoint/2010/main" val="300410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68399"/>
          </a:xfrm>
          <a:solidFill>
            <a:schemeClr val="accent6">
              <a:lumMod val="20000"/>
              <a:lumOff val="80000"/>
            </a:schemeClr>
          </a:solidFill>
        </p:spPr>
        <p:txBody>
          <a:bodyPr>
            <a:noAutofit/>
          </a:bodyPr>
          <a:lstStyle/>
          <a:p>
            <a:pPr algn="ctr"/>
            <a:r>
              <a:rPr lang="en-US" sz="4000" b="1" dirty="0" smtClean="0">
                <a:effectLst>
                  <a:outerShdw blurRad="38100" dist="38100" dir="2700000" algn="tl">
                    <a:srgbClr val="000000">
                      <a:alpha val="43137"/>
                    </a:srgbClr>
                  </a:outerShdw>
                </a:effectLst>
              </a:rPr>
              <a:t>Five Questions that a Student Ought to Pose</a:t>
            </a:r>
            <a:endParaRPr lang="en-IN" sz="40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0" y="1168400"/>
            <a:ext cx="9144000" cy="5689600"/>
          </a:xfrm>
          <a:solidFill>
            <a:schemeClr val="accent6">
              <a:lumMod val="20000"/>
              <a:lumOff val="80000"/>
            </a:schemeClr>
          </a:solidFill>
        </p:spPr>
        <p:txBody>
          <a:bodyPr>
            <a:noAutofit/>
          </a:bodyPr>
          <a:lstStyle/>
          <a:p>
            <a:r>
              <a:rPr lang="en-IN" sz="3200" b="1" dirty="0">
                <a:effectLst>
                  <a:outerShdw blurRad="38100" dist="38100" dir="2700000" algn="tl">
                    <a:srgbClr val="000000">
                      <a:alpha val="43137"/>
                    </a:srgbClr>
                  </a:outerShdw>
                </a:effectLst>
              </a:rPr>
              <a:t>A </a:t>
            </a:r>
            <a:r>
              <a:rPr lang="en-IN" sz="3200" b="1" dirty="0" smtClean="0">
                <a:effectLst>
                  <a:outerShdw blurRad="38100" dist="38100" dir="2700000" algn="tl">
                    <a:srgbClr val="000000">
                      <a:alpha val="43137"/>
                    </a:srgbClr>
                  </a:outerShdw>
                </a:effectLst>
              </a:rPr>
              <a:t>genuine </a:t>
            </a:r>
            <a:r>
              <a:rPr lang="en-IN" sz="3200" b="1" dirty="0">
                <a:effectLst>
                  <a:outerShdw blurRad="38100" dist="38100" dir="2700000" algn="tl">
                    <a:srgbClr val="000000">
                      <a:alpha val="43137"/>
                    </a:srgbClr>
                  </a:outerShdw>
                </a:effectLst>
              </a:rPr>
              <a:t>student is one who contemplates on these five issues and understands them thoroughly. </a:t>
            </a:r>
          </a:p>
          <a:p>
            <a:pPr lvl="1">
              <a:lnSpc>
                <a:spcPct val="150000"/>
              </a:lnSpc>
            </a:pPr>
            <a:r>
              <a:rPr lang="en-IN" sz="2800" dirty="0" smtClean="0"/>
              <a:t>What </a:t>
            </a:r>
            <a:r>
              <a:rPr lang="en-IN" sz="2800" dirty="0"/>
              <a:t>is meant by 'education?' </a:t>
            </a:r>
            <a:endParaRPr lang="en-IN" sz="2800" dirty="0" smtClean="0"/>
          </a:p>
          <a:p>
            <a:pPr lvl="1">
              <a:lnSpc>
                <a:spcPct val="150000"/>
              </a:lnSpc>
            </a:pPr>
            <a:r>
              <a:rPr lang="en-IN" sz="2800" dirty="0" smtClean="0"/>
              <a:t>What </a:t>
            </a:r>
            <a:r>
              <a:rPr lang="en-IN" sz="2800" dirty="0"/>
              <a:t>kind of education we must pursue? </a:t>
            </a:r>
            <a:endParaRPr lang="en-IN" sz="2800" dirty="0" smtClean="0"/>
          </a:p>
          <a:p>
            <a:pPr lvl="1">
              <a:lnSpc>
                <a:spcPct val="150000"/>
              </a:lnSpc>
            </a:pPr>
            <a:r>
              <a:rPr lang="en-IN" sz="2800" dirty="0" smtClean="0"/>
              <a:t>What </a:t>
            </a:r>
            <a:r>
              <a:rPr lang="en-IN" sz="2800" dirty="0"/>
              <a:t>should be the educational standards? </a:t>
            </a:r>
            <a:endParaRPr lang="en-IN" sz="2800" dirty="0" smtClean="0"/>
          </a:p>
          <a:p>
            <a:pPr lvl="1">
              <a:lnSpc>
                <a:spcPct val="150000"/>
              </a:lnSpc>
            </a:pPr>
            <a:r>
              <a:rPr lang="en-IN" sz="2800" dirty="0" smtClean="0"/>
              <a:t>What </a:t>
            </a:r>
            <a:r>
              <a:rPr lang="en-IN" sz="2800" dirty="0"/>
              <a:t>type of education contributes to the </a:t>
            </a:r>
            <a:r>
              <a:rPr lang="en-IN" sz="2800" dirty="0" smtClean="0"/>
              <a:t>all-round human </a:t>
            </a:r>
            <a:r>
              <a:rPr lang="en-IN" sz="2800" dirty="0"/>
              <a:t>development</a:t>
            </a:r>
            <a:r>
              <a:rPr lang="en-IN" sz="2800" dirty="0" smtClean="0"/>
              <a:t>?</a:t>
            </a:r>
          </a:p>
          <a:p>
            <a:pPr lvl="1">
              <a:lnSpc>
                <a:spcPct val="150000"/>
              </a:lnSpc>
            </a:pPr>
            <a:r>
              <a:rPr lang="en-IN" sz="2800" dirty="0" smtClean="0"/>
              <a:t>What </a:t>
            </a:r>
            <a:r>
              <a:rPr lang="en-IN" sz="2800" dirty="0"/>
              <a:t>benefits do we derive from the present system of education</a:t>
            </a:r>
            <a:r>
              <a:rPr lang="en-IN" sz="2800" dirty="0" smtClean="0"/>
              <a:t>?</a:t>
            </a:r>
          </a:p>
        </p:txBody>
      </p:sp>
    </p:spTree>
    <p:extLst>
      <p:ext uri="{BB962C8B-B14F-4D97-AF65-F5344CB8AC3E}">
        <p14:creationId xmlns:p14="http://schemas.microsoft.com/office/powerpoint/2010/main" val="296392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9542"/>
          </a:xfrm>
          <a:solidFill>
            <a:schemeClr val="accent5">
              <a:lumMod val="20000"/>
              <a:lumOff val="80000"/>
            </a:schemeClr>
          </a:solidFill>
        </p:spPr>
        <p:txBody>
          <a:bodyPr>
            <a:normAutofit/>
          </a:bodyPr>
          <a:lstStyle/>
          <a:p>
            <a:pPr algn="ctr"/>
            <a:r>
              <a:rPr lang="en-US" sz="6000" b="1" dirty="0">
                <a:effectLst>
                  <a:outerShdw blurRad="38100" dist="38100" dir="2700000" algn="tl">
                    <a:srgbClr val="000000">
                      <a:alpha val="43137"/>
                    </a:srgbClr>
                  </a:outerShdw>
                </a:effectLst>
              </a:rPr>
              <a:t>The Underlying Philosophy</a:t>
            </a:r>
          </a:p>
        </p:txBody>
      </p:sp>
      <p:sp>
        <p:nvSpPr>
          <p:cNvPr id="3" name="Content Placeholder 2"/>
          <p:cNvSpPr>
            <a:spLocks noGrp="1"/>
          </p:cNvSpPr>
          <p:nvPr>
            <p:ph idx="1"/>
          </p:nvPr>
        </p:nvSpPr>
        <p:spPr>
          <a:xfrm>
            <a:off x="0" y="1030514"/>
            <a:ext cx="9144000" cy="6752478"/>
          </a:xfrm>
          <a:solidFill>
            <a:schemeClr val="accent5">
              <a:lumMod val="20000"/>
              <a:lumOff val="80000"/>
            </a:schemeClr>
          </a:solidFill>
        </p:spPr>
        <p:txBody>
          <a:bodyPr>
            <a:normAutofit fontScale="85000" lnSpcReduction="20000"/>
          </a:bodyPr>
          <a:lstStyle/>
          <a:p>
            <a:pPr>
              <a:lnSpc>
                <a:spcPct val="160000"/>
              </a:lnSpc>
            </a:pPr>
            <a:r>
              <a:rPr lang="en-US" sz="2200" dirty="0" smtClean="0"/>
              <a:t>The Sai educational institutions have been established not merely to enable students to earn a living but to make them acquire good traits, lead ideal lives, and give them ethical, moral and spiritual strength. I have established them with a view to inculcate love and teach good qualities to students. They will learn here humility, discipline and faith. I have established these institutions to impart spiritual education as a main component and worldly education as a secondary one. Education should enable one to cultivate good qualities, character and devotion. The teaching of the university curricula is only the means employed for the end, namely, spiritual uplift, self-discovery and social service through love and detachment. This will be a </a:t>
            </a:r>
            <a:r>
              <a:rPr lang="en-US" sz="2200" dirty="0" err="1" smtClean="0"/>
              <a:t>Gurukula</a:t>
            </a:r>
            <a:r>
              <a:rPr lang="en-US" sz="2200" dirty="0" smtClean="0"/>
              <a:t> - a place where teachers and taught will grow together in love and wisdom - and like the ancient system of education, it will develop in its students a broad outlook and promote virtues and morals, which serve to foster noble ideals in society. This Institute will be a temple of learning where youth are shaped into self-reliant, contented and enterprising heroes of action and self-sacrifice, for the purpose of serving humanity. </a:t>
            </a:r>
          </a:p>
          <a:p>
            <a:pPr marL="0" indent="0" algn="r">
              <a:lnSpc>
                <a:spcPct val="100000"/>
              </a:lnSpc>
              <a:buNone/>
            </a:pPr>
            <a:endParaRPr lang="en-US" b="1" dirty="0" smtClean="0"/>
          </a:p>
          <a:p>
            <a:pPr algn="r">
              <a:lnSpc>
                <a:spcPct val="100000"/>
              </a:lnSpc>
            </a:pPr>
            <a:r>
              <a:rPr lang="en-US" b="1" dirty="0" smtClean="0"/>
              <a:t>SRI </a:t>
            </a:r>
            <a:r>
              <a:rPr lang="en-US" b="1" dirty="0"/>
              <a:t>SATHYA SAI </a:t>
            </a:r>
            <a:r>
              <a:rPr lang="en-US" b="1" dirty="0" smtClean="0"/>
              <a:t>BABA</a:t>
            </a:r>
          </a:p>
          <a:p>
            <a:pPr algn="r">
              <a:lnSpc>
                <a:spcPct val="100000"/>
              </a:lnSpc>
            </a:pPr>
            <a:r>
              <a:rPr lang="en-US" b="1" dirty="0" smtClean="0"/>
              <a:t>Revered </a:t>
            </a:r>
            <a:r>
              <a:rPr lang="en-US" b="1" dirty="0"/>
              <a:t>Founder Chancellor, SSSIHL</a:t>
            </a:r>
          </a:p>
        </p:txBody>
      </p:sp>
    </p:spTree>
    <p:extLst>
      <p:ext uri="{BB962C8B-B14F-4D97-AF65-F5344CB8AC3E}">
        <p14:creationId xmlns:p14="http://schemas.microsoft.com/office/powerpoint/2010/main" val="353755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36913"/>
          </a:xfrm>
          <a:solidFill>
            <a:schemeClr val="accent4">
              <a:lumMod val="20000"/>
              <a:lumOff val="80000"/>
            </a:schemeClr>
          </a:solidFill>
        </p:spPr>
        <p:txBody>
          <a:bodyPr>
            <a:normAutofit/>
          </a:bodyPr>
          <a:lstStyle/>
          <a:p>
            <a:pPr algn="ctr"/>
            <a:r>
              <a:rPr lang="en-US" sz="7200" b="1" dirty="0" smtClean="0">
                <a:effectLst>
                  <a:outerShdw blurRad="38100" dist="38100" dir="2700000" algn="tl">
                    <a:srgbClr val="000000">
                      <a:alpha val="43137"/>
                    </a:srgbClr>
                  </a:outerShdw>
                </a:effectLst>
              </a:rPr>
              <a:t>Philosophy of Education</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407885"/>
            <a:ext cx="9144000" cy="6423343"/>
          </a:xfrm>
          <a:solidFill>
            <a:schemeClr val="accent4">
              <a:lumMod val="20000"/>
              <a:lumOff val="80000"/>
            </a:schemeClr>
          </a:solidFill>
        </p:spPr>
        <p:txBody>
          <a:bodyPr>
            <a:normAutofit fontScale="85000" lnSpcReduction="10000"/>
          </a:bodyPr>
          <a:lstStyle/>
          <a:p>
            <a:pPr marL="0" indent="0" algn="ctr">
              <a:lnSpc>
                <a:spcPct val="150000"/>
              </a:lnSpc>
              <a:buNone/>
            </a:pPr>
            <a:r>
              <a:rPr lang="en-US" sz="3900" dirty="0"/>
              <a:t>Base all education efforts on building up the character of students and then you can confidently think of raising on it the superstructure of curricula, etc. Pupils must know the secrets of a happy life and of happy co-operation with other members of the community. </a:t>
            </a:r>
            <a:br>
              <a:rPr lang="en-US" sz="3900" dirty="0"/>
            </a:br>
            <a:r>
              <a:rPr lang="en-US" sz="3900" dirty="0" smtClean="0"/>
              <a:t>                                                              </a:t>
            </a:r>
            <a:r>
              <a:rPr lang="en-US" b="1" dirty="0" err="1" smtClean="0"/>
              <a:t>Bhagawan</a:t>
            </a:r>
            <a:r>
              <a:rPr lang="en-US" b="1" dirty="0" smtClean="0"/>
              <a:t> </a:t>
            </a:r>
            <a:r>
              <a:rPr lang="en-US" b="1" dirty="0"/>
              <a:t>Sri Sathya Sai Baba</a:t>
            </a:r>
            <a:r>
              <a:rPr lang="en-US" dirty="0"/>
              <a:t> </a:t>
            </a:r>
          </a:p>
          <a:p>
            <a:pPr marL="0" indent="0" algn="r">
              <a:buNone/>
            </a:pPr>
            <a:r>
              <a:rPr lang="en-US" dirty="0" smtClean="0"/>
              <a:t>Founder </a:t>
            </a:r>
            <a:r>
              <a:rPr lang="en-US" dirty="0"/>
              <a:t>Chancellor</a:t>
            </a:r>
            <a:endParaRPr lang="en-US" dirty="0">
              <a:effectLst/>
            </a:endParaRPr>
          </a:p>
        </p:txBody>
      </p:sp>
    </p:spTree>
    <p:extLst>
      <p:ext uri="{BB962C8B-B14F-4D97-AF65-F5344CB8AC3E}">
        <p14:creationId xmlns:p14="http://schemas.microsoft.com/office/powerpoint/2010/main" val="266928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35100"/>
          </a:xfrm>
          <a:solidFill>
            <a:schemeClr val="accent5">
              <a:lumMod val="20000"/>
              <a:lumOff val="80000"/>
            </a:schemeClr>
          </a:solidFill>
        </p:spPr>
        <p:txBody>
          <a:bodyPr>
            <a:normAutofit/>
          </a:bodyPr>
          <a:lstStyle/>
          <a:p>
            <a:pPr algn="ctr"/>
            <a:r>
              <a:rPr lang="en-US" sz="4000" b="1" dirty="0" smtClean="0">
                <a:effectLst>
                  <a:outerShdw blurRad="38100" dist="38100" dir="2700000" algn="tl">
                    <a:srgbClr val="000000">
                      <a:alpha val="43137"/>
                    </a:srgbClr>
                  </a:outerShdw>
                </a:effectLst>
              </a:rPr>
              <a:t>Variations of Education – Bhagavan’s Perspective</a:t>
            </a:r>
            <a:endParaRPr lang="en-IN"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435100"/>
            <a:ext cx="9144000" cy="5422899"/>
          </a:xfrm>
          <a:solidFill>
            <a:schemeClr val="accent5">
              <a:lumMod val="20000"/>
              <a:lumOff val="80000"/>
            </a:schemeClr>
          </a:solidFill>
        </p:spPr>
        <p:txBody>
          <a:bodyPr>
            <a:normAutofit/>
          </a:bodyPr>
          <a:lstStyle/>
          <a:p>
            <a:pPr>
              <a:lnSpc>
                <a:spcPct val="150000"/>
              </a:lnSpc>
            </a:pPr>
            <a:r>
              <a:rPr lang="en-IN" sz="3200" b="1" dirty="0"/>
              <a:t>Thus education is of two types: </a:t>
            </a:r>
            <a:endParaRPr lang="en-IN" sz="3200" b="1" dirty="0" smtClean="0"/>
          </a:p>
          <a:p>
            <a:pPr marL="685800" lvl="1" indent="-342900">
              <a:lnSpc>
                <a:spcPct val="150000"/>
              </a:lnSpc>
              <a:buFont typeface="+mj-lt"/>
              <a:buAutoNum type="arabicPeriod"/>
            </a:pPr>
            <a:r>
              <a:rPr lang="en-IN" sz="3200" dirty="0" smtClean="0"/>
              <a:t>the </a:t>
            </a:r>
            <a:r>
              <a:rPr lang="en-IN" sz="3200" dirty="0"/>
              <a:t>first type is concerned merely with gathering of information and understanding about the external phenomenal world; </a:t>
            </a:r>
            <a:endParaRPr lang="en-IN" sz="3200" dirty="0" smtClean="0"/>
          </a:p>
          <a:p>
            <a:pPr marL="685800" lvl="1" indent="-342900">
              <a:lnSpc>
                <a:spcPct val="150000"/>
              </a:lnSpc>
              <a:buFont typeface="+mj-lt"/>
              <a:buAutoNum type="arabicPeriod"/>
            </a:pPr>
            <a:r>
              <a:rPr lang="en-IN" sz="3200" dirty="0" smtClean="0"/>
              <a:t>while </a:t>
            </a:r>
            <a:r>
              <a:rPr lang="en-IN" sz="3200" dirty="0"/>
              <a:t>the second type involves deep understanding and assimilation of knowledge, which is known as ‘Educare’. </a:t>
            </a:r>
          </a:p>
        </p:txBody>
      </p:sp>
    </p:spTree>
    <p:extLst>
      <p:ext uri="{BB962C8B-B14F-4D97-AF65-F5344CB8AC3E}">
        <p14:creationId xmlns:p14="http://schemas.microsoft.com/office/powerpoint/2010/main" val="54337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4099"/>
          </a:xfrm>
        </p:spPr>
        <p:txBody>
          <a:bodyPr>
            <a:noAutofit/>
          </a:bodyPr>
          <a:lstStyle/>
          <a:p>
            <a:pPr algn="ctr"/>
            <a:r>
              <a:rPr lang="en-US" sz="4800" b="1" dirty="0" smtClean="0">
                <a:effectLst>
                  <a:outerShdw blurRad="38100" dist="38100" dir="2700000" algn="tl">
                    <a:srgbClr val="000000">
                      <a:alpha val="43137"/>
                    </a:srgbClr>
                  </a:outerShdw>
                </a:effectLst>
              </a:rPr>
              <a:t>Philosophy of Education at SSSIHL</a:t>
            </a: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054100"/>
            <a:ext cx="9144000" cy="5803899"/>
          </a:xfrm>
        </p:spPr>
        <p:txBody>
          <a:bodyPr>
            <a:noAutofit/>
          </a:bodyPr>
          <a:lstStyle/>
          <a:p>
            <a:pPr>
              <a:lnSpc>
                <a:spcPct val="150000"/>
              </a:lnSpc>
            </a:pPr>
            <a:r>
              <a:rPr lang="en-US" sz="2200" dirty="0" smtClean="0"/>
              <a:t>Education is not for mere living; It is for Life.</a:t>
            </a:r>
          </a:p>
          <a:p>
            <a:pPr>
              <a:lnSpc>
                <a:spcPct val="150000"/>
              </a:lnSpc>
            </a:pPr>
            <a:r>
              <a:rPr lang="en-US" sz="2200" dirty="0" smtClean="0"/>
              <a:t>The end of Education is Character:</a:t>
            </a:r>
          </a:p>
          <a:p>
            <a:pPr lvl="1">
              <a:lnSpc>
                <a:spcPct val="150000"/>
              </a:lnSpc>
              <a:buFont typeface="Courier New" panose="02070309020205020404" pitchFamily="49" charset="0"/>
              <a:buChar char="o"/>
            </a:pPr>
            <a:r>
              <a:rPr lang="en-US" sz="2200" dirty="0" smtClean="0"/>
              <a:t>Individual Character</a:t>
            </a:r>
          </a:p>
          <a:p>
            <a:pPr lvl="1">
              <a:lnSpc>
                <a:spcPct val="150000"/>
              </a:lnSpc>
              <a:buFont typeface="Courier New" panose="02070309020205020404" pitchFamily="49" charset="0"/>
              <a:buChar char="o"/>
            </a:pPr>
            <a:r>
              <a:rPr lang="en-US" sz="2200" dirty="0" smtClean="0"/>
              <a:t>National Character</a:t>
            </a:r>
            <a:endParaRPr lang="en-US" sz="2200" dirty="0"/>
          </a:p>
          <a:p>
            <a:pPr>
              <a:lnSpc>
                <a:spcPct val="150000"/>
              </a:lnSpc>
            </a:pPr>
            <a:r>
              <a:rPr lang="en-US" sz="2200" dirty="0" smtClean="0"/>
              <a:t>Living with God is True Education</a:t>
            </a:r>
          </a:p>
          <a:p>
            <a:pPr>
              <a:lnSpc>
                <a:spcPct val="150000"/>
              </a:lnSpc>
            </a:pPr>
            <a:r>
              <a:rPr lang="en-US" sz="2200" dirty="0" smtClean="0"/>
              <a:t>Adhyatma Vidya Vidyanam -  Spiritually oriented Education system is verily perfect education system.</a:t>
            </a:r>
          </a:p>
          <a:p>
            <a:pPr>
              <a:lnSpc>
                <a:spcPct val="150000"/>
              </a:lnSpc>
            </a:pPr>
            <a:r>
              <a:rPr lang="en-IN" sz="2200" dirty="0"/>
              <a:t>“Sathyam Vada, Dharmam Chara” – “Speak the Truth, </a:t>
            </a:r>
            <a:r>
              <a:rPr lang="en-IN" sz="2200" dirty="0" smtClean="0"/>
              <a:t>Conduct yourself </a:t>
            </a:r>
            <a:r>
              <a:rPr lang="en-IN" sz="2200" dirty="0"/>
              <a:t>righteously</a:t>
            </a:r>
            <a:r>
              <a:rPr lang="en-IN" sz="2200" dirty="0" smtClean="0"/>
              <a:t>”.</a:t>
            </a:r>
          </a:p>
          <a:p>
            <a:pPr>
              <a:lnSpc>
                <a:spcPct val="150000"/>
              </a:lnSpc>
            </a:pPr>
            <a:r>
              <a:rPr lang="en-IN" sz="2200" dirty="0" smtClean="0"/>
              <a:t>Love for God; Fear of Sin; Morality in Society </a:t>
            </a:r>
            <a:endParaRPr lang="en-IN" sz="2200" dirty="0"/>
          </a:p>
        </p:txBody>
      </p:sp>
      <p:sp>
        <p:nvSpPr>
          <p:cNvPr id="4" name="Title 1"/>
          <p:cNvSpPr txBox="1">
            <a:spLocks/>
          </p:cNvSpPr>
          <p:nvPr/>
        </p:nvSpPr>
        <p:spPr>
          <a:xfrm>
            <a:off x="0" y="0"/>
            <a:ext cx="9144000" cy="754743"/>
          </a:xfrm>
          <a:prstGeom prst="rect">
            <a:avLst/>
          </a:prstGeom>
          <a:solidFill>
            <a:schemeClr val="accent4">
              <a:lumMod val="20000"/>
              <a:lumOff val="80000"/>
            </a:schemeClr>
          </a:solid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800" b="1" smtClean="0">
                <a:effectLst>
                  <a:outerShdw blurRad="38100" dist="38100" dir="2700000" algn="tl">
                    <a:srgbClr val="000000">
                      <a:alpha val="43137"/>
                    </a:srgbClr>
                  </a:outerShdw>
                </a:effectLst>
              </a:rPr>
              <a:t>Philosophy of Education at SSSIHL</a:t>
            </a:r>
            <a:endParaRPr lang="en-IN" sz="4800" b="1" dirty="0">
              <a:effectLst>
                <a:outerShdw blurRad="38100" dist="38100" dir="2700000" algn="tl">
                  <a:srgbClr val="000000">
                    <a:alpha val="43137"/>
                  </a:srgbClr>
                </a:outerShdw>
              </a:effectLst>
            </a:endParaRPr>
          </a:p>
        </p:txBody>
      </p:sp>
      <p:sp>
        <p:nvSpPr>
          <p:cNvPr id="5" name="Content Placeholder 2"/>
          <p:cNvSpPr txBox="1">
            <a:spLocks/>
          </p:cNvSpPr>
          <p:nvPr/>
        </p:nvSpPr>
        <p:spPr>
          <a:xfrm>
            <a:off x="0" y="580571"/>
            <a:ext cx="9144000" cy="6277427"/>
          </a:xfrm>
          <a:prstGeom prst="rect">
            <a:avLst/>
          </a:prstGeom>
          <a:solidFill>
            <a:schemeClr val="accent4">
              <a:lumMod val="20000"/>
              <a:lumOff val="80000"/>
            </a:schemeClr>
          </a:solid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2200" dirty="0" smtClean="0"/>
              <a:t>Education is not for mere living; It is for Life.</a:t>
            </a:r>
          </a:p>
          <a:p>
            <a:pPr>
              <a:lnSpc>
                <a:spcPct val="150000"/>
              </a:lnSpc>
            </a:pPr>
            <a:r>
              <a:rPr lang="en-US" sz="2200" dirty="0" smtClean="0"/>
              <a:t>The end of Education is Character:</a:t>
            </a:r>
          </a:p>
          <a:p>
            <a:pPr lvl="1">
              <a:lnSpc>
                <a:spcPct val="150000"/>
              </a:lnSpc>
              <a:buFont typeface="Courier New" panose="02070309020205020404" pitchFamily="49" charset="0"/>
              <a:buChar char="o"/>
            </a:pPr>
            <a:r>
              <a:rPr lang="en-US" sz="2200" dirty="0" smtClean="0"/>
              <a:t>Individual Character</a:t>
            </a:r>
          </a:p>
          <a:p>
            <a:pPr lvl="1">
              <a:lnSpc>
                <a:spcPct val="150000"/>
              </a:lnSpc>
              <a:buFont typeface="Courier New" panose="02070309020205020404" pitchFamily="49" charset="0"/>
              <a:buChar char="o"/>
            </a:pPr>
            <a:r>
              <a:rPr lang="en-US" sz="2200" dirty="0" smtClean="0"/>
              <a:t>National Character</a:t>
            </a:r>
          </a:p>
          <a:p>
            <a:pPr>
              <a:lnSpc>
                <a:spcPct val="150000"/>
              </a:lnSpc>
            </a:pPr>
            <a:r>
              <a:rPr lang="en-US" sz="2200" dirty="0" smtClean="0"/>
              <a:t>Living with God is True Education</a:t>
            </a:r>
          </a:p>
          <a:p>
            <a:pPr>
              <a:lnSpc>
                <a:spcPct val="150000"/>
              </a:lnSpc>
            </a:pPr>
            <a:r>
              <a:rPr lang="en-US" sz="2200" dirty="0" err="1" smtClean="0"/>
              <a:t>Adhyatma</a:t>
            </a:r>
            <a:r>
              <a:rPr lang="en-US" sz="2200" dirty="0" smtClean="0"/>
              <a:t> Vidya </a:t>
            </a:r>
            <a:r>
              <a:rPr lang="en-US" sz="2200" dirty="0" err="1" smtClean="0"/>
              <a:t>Vidyanam</a:t>
            </a:r>
            <a:r>
              <a:rPr lang="en-US" sz="2200" dirty="0" smtClean="0"/>
              <a:t> -  Spiritually oriented Education system is verily perfect education system</a:t>
            </a:r>
            <a:r>
              <a:rPr lang="en-US" sz="2200" dirty="0" smtClean="0"/>
              <a:t>.</a:t>
            </a:r>
          </a:p>
          <a:p>
            <a:pPr>
              <a:lnSpc>
                <a:spcPct val="150000"/>
              </a:lnSpc>
            </a:pPr>
            <a:r>
              <a:rPr lang="en-US" sz="2200" dirty="0" err="1" smtClean="0"/>
              <a:t>Sreddhavan</a:t>
            </a:r>
            <a:r>
              <a:rPr lang="en-US" sz="2200" dirty="0" smtClean="0"/>
              <a:t> </a:t>
            </a:r>
            <a:r>
              <a:rPr lang="en-US" sz="2200" dirty="0" err="1" smtClean="0"/>
              <a:t>Labhate</a:t>
            </a:r>
            <a:r>
              <a:rPr lang="en-US" sz="2200" dirty="0" smtClean="0"/>
              <a:t> </a:t>
            </a:r>
            <a:r>
              <a:rPr lang="en-US" sz="2200" dirty="0" err="1" smtClean="0"/>
              <a:t>Jnanam</a:t>
            </a:r>
            <a:r>
              <a:rPr lang="en-US" sz="2200" dirty="0" smtClean="0"/>
              <a:t> – </a:t>
            </a:r>
            <a:r>
              <a:rPr lang="en-US" sz="2200" dirty="0" err="1" smtClean="0"/>
              <a:t>Samsayatma</a:t>
            </a:r>
            <a:r>
              <a:rPr lang="en-US" sz="2200" dirty="0" smtClean="0"/>
              <a:t> </a:t>
            </a:r>
            <a:r>
              <a:rPr lang="en-US" sz="2200" dirty="0" err="1" smtClean="0"/>
              <a:t>Vinasyate</a:t>
            </a:r>
            <a:r>
              <a:rPr lang="en-US" sz="2200" dirty="0" smtClean="0"/>
              <a:t>.</a:t>
            </a:r>
            <a:endParaRPr lang="en-US" sz="2200" dirty="0" smtClean="0"/>
          </a:p>
          <a:p>
            <a:pPr>
              <a:lnSpc>
                <a:spcPct val="150000"/>
              </a:lnSpc>
            </a:pPr>
            <a:r>
              <a:rPr lang="en-IN" sz="2200" dirty="0" smtClean="0"/>
              <a:t>“</a:t>
            </a:r>
            <a:r>
              <a:rPr lang="en-IN" sz="2200" dirty="0" err="1" smtClean="0"/>
              <a:t>Sathyam</a:t>
            </a:r>
            <a:r>
              <a:rPr lang="en-IN" sz="2200" dirty="0" smtClean="0"/>
              <a:t> </a:t>
            </a:r>
            <a:r>
              <a:rPr lang="en-IN" sz="2200" dirty="0" err="1" smtClean="0"/>
              <a:t>Vada</a:t>
            </a:r>
            <a:r>
              <a:rPr lang="en-IN" sz="2200" dirty="0" smtClean="0"/>
              <a:t>, </a:t>
            </a:r>
            <a:r>
              <a:rPr lang="en-IN" sz="2200" dirty="0" err="1" smtClean="0"/>
              <a:t>Dharmam</a:t>
            </a:r>
            <a:r>
              <a:rPr lang="en-IN" sz="2200" dirty="0" smtClean="0"/>
              <a:t> </a:t>
            </a:r>
            <a:r>
              <a:rPr lang="en-IN" sz="2200" dirty="0" err="1" smtClean="0"/>
              <a:t>Chara</a:t>
            </a:r>
            <a:r>
              <a:rPr lang="en-IN" sz="2200" dirty="0" smtClean="0"/>
              <a:t>” – “Speak the Truth, Conduct yourself righteously”.</a:t>
            </a:r>
          </a:p>
          <a:p>
            <a:pPr>
              <a:lnSpc>
                <a:spcPct val="150000"/>
              </a:lnSpc>
            </a:pPr>
            <a:r>
              <a:rPr lang="en-IN" sz="2200" dirty="0" smtClean="0"/>
              <a:t>Love for God; Fear of Sin; Morality in Society </a:t>
            </a:r>
            <a:endParaRPr lang="en-IN" sz="2200" dirty="0"/>
          </a:p>
        </p:txBody>
      </p:sp>
    </p:spTree>
    <p:extLst>
      <p:ext uri="{BB962C8B-B14F-4D97-AF65-F5344CB8AC3E}">
        <p14:creationId xmlns:p14="http://schemas.microsoft.com/office/powerpoint/2010/main" val="259535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09700"/>
          </a:xfrm>
          <a:solidFill>
            <a:schemeClr val="accent2">
              <a:lumMod val="20000"/>
              <a:lumOff val="80000"/>
            </a:schemeClr>
          </a:solidFill>
        </p:spPr>
        <p:txBody>
          <a:bodyPr>
            <a:normAutofit fontScale="90000"/>
          </a:bodyPr>
          <a:lstStyle/>
          <a:p>
            <a:pPr algn="ctr"/>
            <a:r>
              <a:rPr lang="en-IN" sz="6000" b="1" dirty="0" smtClean="0">
                <a:effectLst>
                  <a:outerShdw blurRad="38100" dist="38100" dir="2700000" algn="tl">
                    <a:srgbClr val="000000">
                      <a:alpha val="43137"/>
                    </a:srgbClr>
                  </a:outerShdw>
                </a:effectLst>
              </a:rPr>
              <a:t>INTEGRAL EDUCATION SYSTEM</a:t>
            </a:r>
            <a:endParaRPr lang="en-IN" dirty="0"/>
          </a:p>
        </p:txBody>
      </p:sp>
      <p:sp>
        <p:nvSpPr>
          <p:cNvPr id="3" name="Content Placeholder 2"/>
          <p:cNvSpPr>
            <a:spLocks noGrp="1"/>
          </p:cNvSpPr>
          <p:nvPr>
            <p:ph idx="1"/>
          </p:nvPr>
        </p:nvSpPr>
        <p:spPr>
          <a:xfrm>
            <a:off x="0" y="1409700"/>
            <a:ext cx="9144000" cy="5448299"/>
          </a:xfrm>
          <a:solidFill>
            <a:schemeClr val="accent2">
              <a:lumMod val="20000"/>
              <a:lumOff val="80000"/>
            </a:schemeClr>
          </a:solidFill>
        </p:spPr>
        <p:txBody>
          <a:bodyPr>
            <a:normAutofit/>
          </a:bodyPr>
          <a:lstStyle/>
          <a:p>
            <a:r>
              <a:rPr lang="en-IN" sz="3600" b="1" dirty="0" smtClean="0"/>
              <a:t>Education which integrates:</a:t>
            </a:r>
          </a:p>
          <a:p>
            <a:pPr lvl="1"/>
            <a:r>
              <a:rPr lang="en-IN" sz="3600" dirty="0" smtClean="0"/>
              <a:t> </a:t>
            </a:r>
            <a:r>
              <a:rPr lang="en-IN" sz="3600" dirty="0"/>
              <a:t>the </a:t>
            </a:r>
            <a:r>
              <a:rPr lang="en-IN" sz="3600" dirty="0" smtClean="0"/>
              <a:t>Head</a:t>
            </a:r>
            <a:r>
              <a:rPr lang="en-IN" sz="3600" dirty="0"/>
              <a:t>, </a:t>
            </a:r>
            <a:endParaRPr lang="en-IN" sz="3600" dirty="0" smtClean="0"/>
          </a:p>
          <a:p>
            <a:pPr lvl="1"/>
            <a:r>
              <a:rPr lang="en-IN" sz="3600" dirty="0"/>
              <a:t> </a:t>
            </a:r>
            <a:r>
              <a:rPr lang="en-IN" sz="3600" dirty="0" smtClean="0"/>
              <a:t>the Heart</a:t>
            </a:r>
            <a:r>
              <a:rPr lang="en-IN" sz="3600" dirty="0"/>
              <a:t>, and </a:t>
            </a:r>
            <a:endParaRPr lang="en-IN" sz="3600" dirty="0" smtClean="0"/>
          </a:p>
          <a:p>
            <a:pPr lvl="1"/>
            <a:r>
              <a:rPr lang="en-IN" sz="3600" dirty="0"/>
              <a:t> </a:t>
            </a:r>
            <a:r>
              <a:rPr lang="en-IN" sz="3600" dirty="0" smtClean="0"/>
              <a:t>the Hands </a:t>
            </a:r>
            <a:r>
              <a:rPr lang="en-IN" sz="3600" dirty="0"/>
              <a:t>of the student. </a:t>
            </a:r>
            <a:endParaRPr lang="en-IN" sz="3600" dirty="0" smtClean="0"/>
          </a:p>
          <a:p>
            <a:r>
              <a:rPr lang="en-US" sz="4000" dirty="0"/>
              <a:t> </a:t>
            </a:r>
            <a:r>
              <a:rPr lang="en-US" sz="3600" b="1" dirty="0" smtClean="0"/>
              <a:t>Education system which fosters:</a:t>
            </a:r>
            <a:endParaRPr lang="en-US" sz="3600" b="1" dirty="0"/>
          </a:p>
          <a:p>
            <a:pPr lvl="1"/>
            <a:r>
              <a:rPr lang="en-US" sz="3600" dirty="0" smtClean="0"/>
              <a:t>The Head of Shankara</a:t>
            </a:r>
          </a:p>
          <a:p>
            <a:pPr lvl="1"/>
            <a:r>
              <a:rPr lang="en-US" sz="3600" dirty="0" smtClean="0"/>
              <a:t>The Heart of Buddha</a:t>
            </a:r>
          </a:p>
          <a:p>
            <a:pPr lvl="1"/>
            <a:r>
              <a:rPr lang="en-US" sz="3600" dirty="0" smtClean="0"/>
              <a:t>The Hands of Janaka</a:t>
            </a:r>
          </a:p>
          <a:p>
            <a:r>
              <a:rPr lang="en-US" sz="3600" dirty="0" smtClean="0"/>
              <a:t>Hands in the Society and Head in the Forest</a:t>
            </a:r>
            <a:endParaRPr lang="en-IN" sz="3600" dirty="0"/>
          </a:p>
        </p:txBody>
      </p:sp>
    </p:spTree>
    <p:extLst>
      <p:ext uri="{BB962C8B-B14F-4D97-AF65-F5344CB8AC3E}">
        <p14:creationId xmlns:p14="http://schemas.microsoft.com/office/powerpoint/2010/main" val="62886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1772"/>
          </a:xfrm>
          <a:solidFill>
            <a:schemeClr val="accent2">
              <a:lumMod val="20000"/>
              <a:lumOff val="80000"/>
            </a:schemeClr>
          </a:solidFill>
        </p:spPr>
        <p:txBody>
          <a:bodyPr>
            <a:normAutofit/>
          </a:bodyPr>
          <a:lstStyle/>
          <a:p>
            <a:pPr algn="ctr"/>
            <a:r>
              <a:rPr lang="en-US" sz="7200" b="1" dirty="0">
                <a:effectLst>
                  <a:outerShdw blurRad="38100" dist="38100" dir="2700000" algn="tl">
                    <a:srgbClr val="000000">
                      <a:alpha val="43137"/>
                    </a:srgbClr>
                  </a:outerShdw>
                </a:effectLst>
                <a:latin typeface="Times New Roman" panose="02020603050405020304" pitchFamily="18" charset="0"/>
              </a:rPr>
              <a:t>Integral Education</a:t>
            </a:r>
            <a:endParaRPr lang="en-US" sz="7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291772"/>
            <a:ext cx="9144000" cy="5566228"/>
          </a:xfrm>
          <a:solidFill>
            <a:schemeClr val="accent2">
              <a:lumMod val="20000"/>
              <a:lumOff val="80000"/>
            </a:schemeClr>
          </a:solidFill>
        </p:spPr>
        <p:txBody>
          <a:bodyPr>
            <a:normAutofit/>
          </a:bodyPr>
          <a:lstStyle/>
          <a:p>
            <a:pPr marL="0" indent="0">
              <a:lnSpc>
                <a:spcPct val="150000"/>
              </a:lnSpc>
              <a:buNone/>
            </a:pPr>
            <a:r>
              <a:rPr lang="en-US" sz="2800" dirty="0" smtClean="0">
                <a:latin typeface="Arial" panose="020B0604020202020204" pitchFamily="34" charset="0"/>
              </a:rPr>
              <a:t>⚪</a:t>
            </a:r>
            <a:r>
              <a:rPr lang="en-US" sz="2800" dirty="0">
                <a:latin typeface="Times New Roman" panose="02020603050405020304" pitchFamily="18" charset="0"/>
              </a:rPr>
              <a:t>Life lessons learnt through the message of the Revered </a:t>
            </a:r>
            <a:r>
              <a:rPr lang="en-US" sz="2800" dirty="0" smtClean="0">
                <a:latin typeface="Times New Roman" panose="02020603050405020304" pitchFamily="18" charset="0"/>
              </a:rPr>
              <a:t/>
            </a:r>
            <a:br>
              <a:rPr lang="en-US" sz="2800" dirty="0" smtClean="0">
                <a:latin typeface="Times New Roman" panose="02020603050405020304" pitchFamily="18" charset="0"/>
              </a:rPr>
            </a:br>
            <a:r>
              <a:rPr lang="en-US" sz="2800" dirty="0" smtClean="0">
                <a:latin typeface="Times New Roman" panose="02020603050405020304" pitchFamily="18" charset="0"/>
              </a:rPr>
              <a:t>   Founder </a:t>
            </a:r>
            <a:r>
              <a:rPr lang="en-US" sz="2800" dirty="0">
                <a:latin typeface="Times New Roman" panose="02020603050405020304" pitchFamily="18" charset="0"/>
              </a:rPr>
              <a:t>Chancellor, </a:t>
            </a:r>
            <a:r>
              <a:rPr lang="en-US" sz="2800" dirty="0" smtClean="0">
                <a:latin typeface="Times New Roman" panose="02020603050405020304" pitchFamily="18" charset="0"/>
              </a:rPr>
              <a:t>Bhagavan </a:t>
            </a:r>
            <a:r>
              <a:rPr lang="en-US" sz="2800" dirty="0">
                <a:latin typeface="Times New Roman" panose="02020603050405020304" pitchFamily="18" charset="0"/>
              </a:rPr>
              <a:t>Sri Sathya Sai </a:t>
            </a:r>
            <a:r>
              <a:rPr lang="en-US" sz="2800" dirty="0" smtClean="0">
                <a:latin typeface="Times New Roman" panose="02020603050405020304" pitchFamily="18" charset="0"/>
              </a:rPr>
              <a:t>Baba</a:t>
            </a:r>
          </a:p>
          <a:p>
            <a:pPr marL="0" indent="0">
              <a:lnSpc>
                <a:spcPct val="150000"/>
              </a:lnSpc>
              <a:buNone/>
            </a:pPr>
            <a:r>
              <a:rPr lang="en-US" sz="2800" dirty="0" smtClean="0">
                <a:latin typeface="Arial" panose="020B0604020202020204" pitchFamily="34" charset="0"/>
              </a:rPr>
              <a:t>⚪</a:t>
            </a:r>
            <a:r>
              <a:rPr lang="en-US" sz="2800" dirty="0">
                <a:latin typeface="Times New Roman" panose="02020603050405020304" pitchFamily="18" charset="0"/>
              </a:rPr>
              <a:t>Application of what is learned in daily </a:t>
            </a:r>
            <a:r>
              <a:rPr lang="en-US" sz="2800" dirty="0" smtClean="0">
                <a:latin typeface="Times New Roman" panose="02020603050405020304" pitchFamily="18" charset="0"/>
              </a:rPr>
              <a:t>life</a:t>
            </a:r>
          </a:p>
          <a:p>
            <a:pPr marL="0" indent="0">
              <a:lnSpc>
                <a:spcPct val="150000"/>
              </a:lnSpc>
              <a:buNone/>
            </a:pPr>
            <a:r>
              <a:rPr lang="en-US" sz="2800" dirty="0" smtClean="0">
                <a:latin typeface="Arial" panose="020B0604020202020204" pitchFamily="34" charset="0"/>
              </a:rPr>
              <a:t>⚪</a:t>
            </a:r>
            <a:r>
              <a:rPr lang="en-US" sz="2800" dirty="0">
                <a:latin typeface="Times New Roman" panose="02020603050405020304" pitchFamily="18" charset="0"/>
              </a:rPr>
              <a:t>Integrating human values with secular </a:t>
            </a:r>
            <a:r>
              <a:rPr lang="en-US" sz="2800" dirty="0" smtClean="0">
                <a:latin typeface="Times New Roman" panose="02020603050405020304" pitchFamily="18" charset="0"/>
              </a:rPr>
              <a:t>knowledge</a:t>
            </a:r>
          </a:p>
          <a:p>
            <a:pPr marL="0" indent="0">
              <a:lnSpc>
                <a:spcPct val="150000"/>
              </a:lnSpc>
              <a:buNone/>
            </a:pPr>
            <a:r>
              <a:rPr lang="en-US" sz="2800" dirty="0" smtClean="0">
                <a:latin typeface="Arial" panose="020B0604020202020204" pitchFamily="34" charset="0"/>
              </a:rPr>
              <a:t>⚪</a:t>
            </a:r>
            <a:r>
              <a:rPr lang="en-US" sz="2800" dirty="0">
                <a:latin typeface="Times New Roman" panose="02020603050405020304" pitchFamily="18" charset="0"/>
              </a:rPr>
              <a:t>Inculcating the spirit of self-reliance and service to </a:t>
            </a:r>
            <a:r>
              <a:rPr lang="en-US" sz="2800" dirty="0" smtClean="0">
                <a:latin typeface="Times New Roman" panose="02020603050405020304" pitchFamily="18" charset="0"/>
              </a:rPr>
              <a:t>society</a:t>
            </a:r>
          </a:p>
          <a:p>
            <a:pPr marL="0" indent="0">
              <a:lnSpc>
                <a:spcPct val="150000"/>
              </a:lnSpc>
              <a:buNone/>
            </a:pPr>
            <a:r>
              <a:rPr lang="en-US" sz="2800" dirty="0" smtClean="0">
                <a:latin typeface="Arial" panose="020B0604020202020204" pitchFamily="34" charset="0"/>
              </a:rPr>
              <a:t>⚪</a:t>
            </a:r>
            <a:r>
              <a:rPr lang="en-US" sz="2800" dirty="0">
                <a:latin typeface="Times New Roman" panose="02020603050405020304" pitchFamily="18" charset="0"/>
              </a:rPr>
              <a:t>Synthesis of science and spirituality for societal bene</a:t>
            </a:r>
            <a:endParaRPr lang="en-US" sz="2800" dirty="0"/>
          </a:p>
        </p:txBody>
      </p:sp>
    </p:spTree>
    <p:extLst>
      <p:ext uri="{BB962C8B-B14F-4D97-AF65-F5344CB8AC3E}">
        <p14:creationId xmlns:p14="http://schemas.microsoft.com/office/powerpoint/2010/main" val="2493156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781</Words>
  <Application>Microsoft Office PowerPoint</Application>
  <PresentationFormat>On-screen Show (4:3)</PresentationFormat>
  <Paragraphs>87</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Andalus</vt:lpstr>
      <vt:lpstr>Arial</vt:lpstr>
      <vt:lpstr>Arial Black</vt:lpstr>
      <vt:lpstr>BatangChe</vt:lpstr>
      <vt:lpstr>Calibri</vt:lpstr>
      <vt:lpstr>Calibri Light</vt:lpstr>
      <vt:lpstr>Courier New</vt:lpstr>
      <vt:lpstr>Times New Roman</vt:lpstr>
      <vt:lpstr>Office Theme</vt:lpstr>
      <vt:lpstr>Presentation</vt:lpstr>
      <vt:lpstr>PowerPoint Presentation</vt:lpstr>
      <vt:lpstr> Bhagavan’s Educational Philosophy and Integral Educational System at SSSIHL </vt:lpstr>
      <vt:lpstr>Five Questions that a Student Ought to Pose</vt:lpstr>
      <vt:lpstr>The Underlying Philosophy</vt:lpstr>
      <vt:lpstr>Philosophy of Education</vt:lpstr>
      <vt:lpstr>Variations of Education – Bhagavan’s Perspective</vt:lpstr>
      <vt:lpstr>Philosophy of Education at SSSIHL</vt:lpstr>
      <vt:lpstr>INTEGRAL EDUCATION SYSTEM</vt:lpstr>
      <vt:lpstr>Integral Education</vt:lpstr>
      <vt:lpstr>Implementation of Integral Education System</vt:lpstr>
      <vt:lpstr>PowerPoint Presentation</vt:lpstr>
      <vt:lpstr>Outcomes of Integral Education</vt:lpstr>
      <vt:lpstr>What would you like to Become?</vt:lpstr>
      <vt:lpstr>What would you like to Become?</vt:lpstr>
      <vt:lpstr>What would you like to Become?</vt:lpstr>
      <vt:lpstr>The End &amp;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RKB</dc:creator>
  <cp:lastModifiedBy>kumarbhaskarr@gmail.com</cp:lastModifiedBy>
  <cp:revision>105</cp:revision>
  <dcterms:created xsi:type="dcterms:W3CDTF">2018-10-05T10:26:08Z</dcterms:created>
  <dcterms:modified xsi:type="dcterms:W3CDTF">2019-12-05T20:09:59Z</dcterms:modified>
</cp:coreProperties>
</file>