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3" r:id="rId5"/>
    <p:sldId id="262" r:id="rId6"/>
    <p:sldId id="264" r:id="rId7"/>
    <p:sldId id="285" r:id="rId8"/>
    <p:sldId id="265" r:id="rId9"/>
    <p:sldId id="266" r:id="rId10"/>
    <p:sldId id="260" r:id="rId11"/>
    <p:sldId id="267" r:id="rId12"/>
    <p:sldId id="268" r:id="rId13"/>
    <p:sldId id="278" r:id="rId14"/>
    <p:sldId id="280" r:id="rId15"/>
    <p:sldId id="281" r:id="rId16"/>
    <p:sldId id="282" r:id="rId17"/>
    <p:sldId id="283" r:id="rId18"/>
    <p:sldId id="272" r:id="rId19"/>
    <p:sldId id="271" r:id="rId20"/>
    <p:sldId id="286" r:id="rId21"/>
    <p:sldId id="261" r:id="rId22"/>
    <p:sldId id="276" r:id="rId23"/>
    <p:sldId id="284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0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6D8B6-A8FC-42A2-B3DC-16D3605AAF9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052FD-AECB-4229-8A99-31BDD037A40E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/>
            <a:t>VALUES</a:t>
          </a:r>
          <a:endParaRPr lang="en-US" b="1" dirty="0"/>
        </a:p>
      </dgm:t>
    </dgm:pt>
    <dgm:pt modelId="{EA1D8ED5-7C64-4938-9527-673ECE5E3015}" type="parTrans" cxnId="{445BE35C-4E3D-4050-A83A-7CD9EC7E97CA}">
      <dgm:prSet/>
      <dgm:spPr/>
      <dgm:t>
        <a:bodyPr/>
        <a:lstStyle/>
        <a:p>
          <a:endParaRPr lang="en-US"/>
        </a:p>
      </dgm:t>
    </dgm:pt>
    <dgm:pt modelId="{7D3AE059-DDD6-4F8C-9EA4-B67022A55145}" type="sibTrans" cxnId="{445BE35C-4E3D-4050-A83A-7CD9EC7E97CA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35D119A-C1CA-4D67-B09C-A1A492FD6822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/>
            <a:t>ATTITUDES</a:t>
          </a:r>
          <a:endParaRPr lang="en-US" b="1" dirty="0"/>
        </a:p>
      </dgm:t>
    </dgm:pt>
    <dgm:pt modelId="{975EBF7C-BBDD-4239-808E-95327CAF10C1}" type="parTrans" cxnId="{56E4144B-5CEA-4E49-9D59-84E1D52BEDB5}">
      <dgm:prSet/>
      <dgm:spPr/>
      <dgm:t>
        <a:bodyPr/>
        <a:lstStyle/>
        <a:p>
          <a:endParaRPr lang="en-US"/>
        </a:p>
      </dgm:t>
    </dgm:pt>
    <dgm:pt modelId="{01FFE1AF-6CA1-4032-8FF4-F8A7782B15D7}" type="sibTrans" cxnId="{56E4144B-5CEA-4E49-9D59-84E1D52BEDB5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4027F81-AE83-4C68-910B-90C91C46C887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/>
            <a:t>PERCEPTIONS</a:t>
          </a:r>
          <a:endParaRPr lang="en-US" b="1" dirty="0"/>
        </a:p>
      </dgm:t>
    </dgm:pt>
    <dgm:pt modelId="{F77C57D8-B40E-48D4-848D-5B9FF38C7D3C}" type="parTrans" cxnId="{36F12B28-4667-40AE-B68C-E300C82286C9}">
      <dgm:prSet/>
      <dgm:spPr/>
      <dgm:t>
        <a:bodyPr/>
        <a:lstStyle/>
        <a:p>
          <a:endParaRPr lang="en-US"/>
        </a:p>
      </dgm:t>
    </dgm:pt>
    <dgm:pt modelId="{324C118B-6494-4833-9194-AC9ECED29349}" type="sibTrans" cxnId="{36F12B28-4667-40AE-B68C-E300C82286C9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A038F00-06C5-41D8-A503-7D9CA1D9372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/>
            <a:t>THOUGHTS</a:t>
          </a:r>
          <a:endParaRPr lang="en-US" b="1" dirty="0"/>
        </a:p>
      </dgm:t>
    </dgm:pt>
    <dgm:pt modelId="{93C90800-F6B3-4A06-9B81-6CA8BB583996}" type="parTrans" cxnId="{396139FD-6D5E-41F2-B343-D47CD65D1528}">
      <dgm:prSet/>
      <dgm:spPr/>
      <dgm:t>
        <a:bodyPr/>
        <a:lstStyle/>
        <a:p>
          <a:endParaRPr lang="en-US"/>
        </a:p>
      </dgm:t>
    </dgm:pt>
    <dgm:pt modelId="{977160A1-4383-4EA5-846A-B7FCFBB52F8A}" type="sibTrans" cxnId="{396139FD-6D5E-41F2-B343-D47CD65D1528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EF12D72-6DD2-4DC1-8FB6-1F9FF3F9F424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/>
            <a:t>BEHAVIOUR</a:t>
          </a:r>
        </a:p>
        <a:p>
          <a:r>
            <a:rPr lang="en-US" b="1" dirty="0" smtClean="0"/>
            <a:t>- VERBAL</a:t>
          </a:r>
        </a:p>
        <a:p>
          <a:r>
            <a:rPr lang="en-US" b="1" dirty="0" smtClean="0"/>
            <a:t>- NON-VERBAL</a:t>
          </a:r>
          <a:endParaRPr lang="en-US" b="1" dirty="0"/>
        </a:p>
      </dgm:t>
    </dgm:pt>
    <dgm:pt modelId="{F9C0E4D4-B54C-4F54-B721-CAD895137DC1}" type="parTrans" cxnId="{2E5B50BA-A024-4A05-9BEE-A5C058F2ACC1}">
      <dgm:prSet/>
      <dgm:spPr/>
      <dgm:t>
        <a:bodyPr/>
        <a:lstStyle/>
        <a:p>
          <a:endParaRPr lang="en-US"/>
        </a:p>
      </dgm:t>
    </dgm:pt>
    <dgm:pt modelId="{A157EE77-2BE1-45EF-8CBD-FF7BD7BC074C}" type="sibTrans" cxnId="{2E5B50BA-A024-4A05-9BEE-A5C058F2ACC1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76030B0-B4FB-4237-A28D-FDF0F5DC8E8E}" type="pres">
      <dgm:prSet presAssocID="{4186D8B6-A8FC-42A2-B3DC-16D3605AAF9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D45450-1E8C-40D4-ACA0-5C84A731CB3B}" type="pres">
      <dgm:prSet presAssocID="{361052FD-AECB-4229-8A99-31BDD037A40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D9DF1-64D0-4C2B-A102-1E39D9407823}" type="pres">
      <dgm:prSet presAssocID="{361052FD-AECB-4229-8A99-31BDD037A40E}" presName="spNode" presStyleCnt="0"/>
      <dgm:spPr/>
    </dgm:pt>
    <dgm:pt modelId="{3A2239D6-816E-4026-AA06-03FF5F8A981D}" type="pres">
      <dgm:prSet presAssocID="{7D3AE059-DDD6-4F8C-9EA4-B67022A5514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2A582ED-395A-434F-B96D-F42A6353A7EB}" type="pres">
      <dgm:prSet presAssocID="{335D119A-C1CA-4D67-B09C-A1A492FD68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283D8-1422-440C-AB3A-9E6FC503ED10}" type="pres">
      <dgm:prSet presAssocID="{335D119A-C1CA-4D67-B09C-A1A492FD6822}" presName="spNode" presStyleCnt="0"/>
      <dgm:spPr/>
    </dgm:pt>
    <dgm:pt modelId="{26DA8C5A-CFF0-4AA2-B8FF-AEAF58E8C852}" type="pres">
      <dgm:prSet presAssocID="{01FFE1AF-6CA1-4032-8FF4-F8A7782B15D7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4DC066B-B71F-4F45-8A4D-CA32F045FB2A}" type="pres">
      <dgm:prSet presAssocID="{64027F81-AE83-4C68-910B-90C91C46C88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95B7A-3BC1-411F-AE36-49787189858B}" type="pres">
      <dgm:prSet presAssocID="{64027F81-AE83-4C68-910B-90C91C46C887}" presName="spNode" presStyleCnt="0"/>
      <dgm:spPr/>
    </dgm:pt>
    <dgm:pt modelId="{EBFCC2B7-DEC2-4DCA-A9CC-AA681ED82B46}" type="pres">
      <dgm:prSet presAssocID="{324C118B-6494-4833-9194-AC9ECED29349}" presName="sibTrans" presStyleLbl="sibTrans1D1" presStyleIdx="2" presStyleCnt="5"/>
      <dgm:spPr/>
      <dgm:t>
        <a:bodyPr/>
        <a:lstStyle/>
        <a:p>
          <a:endParaRPr lang="en-US"/>
        </a:p>
      </dgm:t>
    </dgm:pt>
    <dgm:pt modelId="{BF8ECB02-278D-42E6-8268-26E0FF79ADDE}" type="pres">
      <dgm:prSet presAssocID="{0A038F00-06C5-41D8-A503-7D9CA1D9372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4125D-17FD-440D-B7D9-51418D84CC8A}" type="pres">
      <dgm:prSet presAssocID="{0A038F00-06C5-41D8-A503-7D9CA1D93722}" presName="spNode" presStyleCnt="0"/>
      <dgm:spPr/>
    </dgm:pt>
    <dgm:pt modelId="{C16EAD22-3E81-4726-93D6-A1554410A97E}" type="pres">
      <dgm:prSet presAssocID="{977160A1-4383-4EA5-846A-B7FCFBB52F8A}" presName="sibTrans" presStyleLbl="sibTrans1D1" presStyleIdx="3" presStyleCnt="5"/>
      <dgm:spPr/>
      <dgm:t>
        <a:bodyPr/>
        <a:lstStyle/>
        <a:p>
          <a:endParaRPr lang="en-US"/>
        </a:p>
      </dgm:t>
    </dgm:pt>
    <dgm:pt modelId="{511DD8B6-45DE-4005-BAB1-F3A053B9DBEC}" type="pres">
      <dgm:prSet presAssocID="{5EF12D72-6DD2-4DC1-8FB6-1F9FF3F9F42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8201C-9A7D-428E-81F8-F32E3C8E569A}" type="pres">
      <dgm:prSet presAssocID="{5EF12D72-6DD2-4DC1-8FB6-1F9FF3F9F424}" presName="spNode" presStyleCnt="0"/>
      <dgm:spPr/>
    </dgm:pt>
    <dgm:pt modelId="{B94986A7-E9CC-4C2E-8854-C21A4DE217DD}" type="pres">
      <dgm:prSet presAssocID="{A157EE77-2BE1-45EF-8CBD-FF7BD7BC074C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4F57832B-D82E-4F08-A737-27B0A4B6066E}" type="presOf" srcId="{361052FD-AECB-4229-8A99-31BDD037A40E}" destId="{54D45450-1E8C-40D4-ACA0-5C84A731CB3B}" srcOrd="0" destOrd="0" presId="urn:microsoft.com/office/officeart/2005/8/layout/cycle5"/>
    <dgm:cxn modelId="{445BE35C-4E3D-4050-A83A-7CD9EC7E97CA}" srcId="{4186D8B6-A8FC-42A2-B3DC-16D3605AAF96}" destId="{361052FD-AECB-4229-8A99-31BDD037A40E}" srcOrd="0" destOrd="0" parTransId="{EA1D8ED5-7C64-4938-9527-673ECE5E3015}" sibTransId="{7D3AE059-DDD6-4F8C-9EA4-B67022A55145}"/>
    <dgm:cxn modelId="{6D09FE9E-F201-47A6-83A5-B0444D615202}" type="presOf" srcId="{335D119A-C1CA-4D67-B09C-A1A492FD6822}" destId="{A2A582ED-395A-434F-B96D-F42A6353A7EB}" srcOrd="0" destOrd="0" presId="urn:microsoft.com/office/officeart/2005/8/layout/cycle5"/>
    <dgm:cxn modelId="{36F12B28-4667-40AE-B68C-E300C82286C9}" srcId="{4186D8B6-A8FC-42A2-B3DC-16D3605AAF96}" destId="{64027F81-AE83-4C68-910B-90C91C46C887}" srcOrd="2" destOrd="0" parTransId="{F77C57D8-B40E-48D4-848D-5B9FF38C7D3C}" sibTransId="{324C118B-6494-4833-9194-AC9ECED29349}"/>
    <dgm:cxn modelId="{56E4144B-5CEA-4E49-9D59-84E1D52BEDB5}" srcId="{4186D8B6-A8FC-42A2-B3DC-16D3605AAF96}" destId="{335D119A-C1CA-4D67-B09C-A1A492FD6822}" srcOrd="1" destOrd="0" parTransId="{975EBF7C-BBDD-4239-808E-95327CAF10C1}" sibTransId="{01FFE1AF-6CA1-4032-8FF4-F8A7782B15D7}"/>
    <dgm:cxn modelId="{7973F648-DB13-40FA-924E-348442259176}" type="presOf" srcId="{5EF12D72-6DD2-4DC1-8FB6-1F9FF3F9F424}" destId="{511DD8B6-45DE-4005-BAB1-F3A053B9DBEC}" srcOrd="0" destOrd="0" presId="urn:microsoft.com/office/officeart/2005/8/layout/cycle5"/>
    <dgm:cxn modelId="{C88B8B3D-E51A-4110-9443-33BD10DB50B3}" type="presOf" srcId="{977160A1-4383-4EA5-846A-B7FCFBB52F8A}" destId="{C16EAD22-3E81-4726-93D6-A1554410A97E}" srcOrd="0" destOrd="0" presId="urn:microsoft.com/office/officeart/2005/8/layout/cycle5"/>
    <dgm:cxn modelId="{EEE1A8CD-3513-4E76-A096-1C8B45E514E8}" type="presOf" srcId="{4186D8B6-A8FC-42A2-B3DC-16D3605AAF96}" destId="{B76030B0-B4FB-4237-A28D-FDF0F5DC8E8E}" srcOrd="0" destOrd="0" presId="urn:microsoft.com/office/officeart/2005/8/layout/cycle5"/>
    <dgm:cxn modelId="{A1A0E16E-A6E4-4F12-862D-DC7C54260764}" type="presOf" srcId="{01FFE1AF-6CA1-4032-8FF4-F8A7782B15D7}" destId="{26DA8C5A-CFF0-4AA2-B8FF-AEAF58E8C852}" srcOrd="0" destOrd="0" presId="urn:microsoft.com/office/officeart/2005/8/layout/cycle5"/>
    <dgm:cxn modelId="{2774F1C3-24B5-46EA-BED9-E2E959428A52}" type="presOf" srcId="{7D3AE059-DDD6-4F8C-9EA4-B67022A55145}" destId="{3A2239D6-816E-4026-AA06-03FF5F8A981D}" srcOrd="0" destOrd="0" presId="urn:microsoft.com/office/officeart/2005/8/layout/cycle5"/>
    <dgm:cxn modelId="{C100EF04-FCCC-4AED-9430-73CCBF86DCB9}" type="presOf" srcId="{0A038F00-06C5-41D8-A503-7D9CA1D93722}" destId="{BF8ECB02-278D-42E6-8268-26E0FF79ADDE}" srcOrd="0" destOrd="0" presId="urn:microsoft.com/office/officeart/2005/8/layout/cycle5"/>
    <dgm:cxn modelId="{74AB167F-A311-4B29-A83E-86BA9B5D963D}" type="presOf" srcId="{64027F81-AE83-4C68-910B-90C91C46C887}" destId="{64DC066B-B71F-4F45-8A4D-CA32F045FB2A}" srcOrd="0" destOrd="0" presId="urn:microsoft.com/office/officeart/2005/8/layout/cycle5"/>
    <dgm:cxn modelId="{41BD1D63-F631-411E-9ACA-8946CAA5AC2E}" type="presOf" srcId="{324C118B-6494-4833-9194-AC9ECED29349}" destId="{EBFCC2B7-DEC2-4DCA-A9CC-AA681ED82B46}" srcOrd="0" destOrd="0" presId="urn:microsoft.com/office/officeart/2005/8/layout/cycle5"/>
    <dgm:cxn modelId="{BE8A8C51-E52B-4530-8542-7FFE9DFF3061}" type="presOf" srcId="{A157EE77-2BE1-45EF-8CBD-FF7BD7BC074C}" destId="{B94986A7-E9CC-4C2E-8854-C21A4DE217DD}" srcOrd="0" destOrd="0" presId="urn:microsoft.com/office/officeart/2005/8/layout/cycle5"/>
    <dgm:cxn modelId="{396139FD-6D5E-41F2-B343-D47CD65D1528}" srcId="{4186D8B6-A8FC-42A2-B3DC-16D3605AAF96}" destId="{0A038F00-06C5-41D8-A503-7D9CA1D93722}" srcOrd="3" destOrd="0" parTransId="{93C90800-F6B3-4A06-9B81-6CA8BB583996}" sibTransId="{977160A1-4383-4EA5-846A-B7FCFBB52F8A}"/>
    <dgm:cxn modelId="{2E5B50BA-A024-4A05-9BEE-A5C058F2ACC1}" srcId="{4186D8B6-A8FC-42A2-B3DC-16D3605AAF96}" destId="{5EF12D72-6DD2-4DC1-8FB6-1F9FF3F9F424}" srcOrd="4" destOrd="0" parTransId="{F9C0E4D4-B54C-4F54-B721-CAD895137DC1}" sibTransId="{A157EE77-2BE1-45EF-8CBD-FF7BD7BC074C}"/>
    <dgm:cxn modelId="{1A9D7E2D-86F6-4EED-92E3-C2AA41DAD5D5}" type="presParOf" srcId="{B76030B0-B4FB-4237-A28D-FDF0F5DC8E8E}" destId="{54D45450-1E8C-40D4-ACA0-5C84A731CB3B}" srcOrd="0" destOrd="0" presId="urn:microsoft.com/office/officeart/2005/8/layout/cycle5"/>
    <dgm:cxn modelId="{69714282-06A6-43E4-A295-EFF142387015}" type="presParOf" srcId="{B76030B0-B4FB-4237-A28D-FDF0F5DC8E8E}" destId="{815D9DF1-64D0-4C2B-A102-1E39D9407823}" srcOrd="1" destOrd="0" presId="urn:microsoft.com/office/officeart/2005/8/layout/cycle5"/>
    <dgm:cxn modelId="{362859D4-4566-4481-A4C0-33B82D59105F}" type="presParOf" srcId="{B76030B0-B4FB-4237-A28D-FDF0F5DC8E8E}" destId="{3A2239D6-816E-4026-AA06-03FF5F8A981D}" srcOrd="2" destOrd="0" presId="urn:microsoft.com/office/officeart/2005/8/layout/cycle5"/>
    <dgm:cxn modelId="{95F47201-F09E-4ED1-B2B5-82E2FEFC5BBD}" type="presParOf" srcId="{B76030B0-B4FB-4237-A28D-FDF0F5DC8E8E}" destId="{A2A582ED-395A-434F-B96D-F42A6353A7EB}" srcOrd="3" destOrd="0" presId="urn:microsoft.com/office/officeart/2005/8/layout/cycle5"/>
    <dgm:cxn modelId="{D6F7834F-C84D-4C0C-AD17-366B74DBCFF7}" type="presParOf" srcId="{B76030B0-B4FB-4237-A28D-FDF0F5DC8E8E}" destId="{FCB283D8-1422-440C-AB3A-9E6FC503ED10}" srcOrd="4" destOrd="0" presId="urn:microsoft.com/office/officeart/2005/8/layout/cycle5"/>
    <dgm:cxn modelId="{FE0C360E-AAF2-42D6-95A8-D53A1B2BE32F}" type="presParOf" srcId="{B76030B0-B4FB-4237-A28D-FDF0F5DC8E8E}" destId="{26DA8C5A-CFF0-4AA2-B8FF-AEAF58E8C852}" srcOrd="5" destOrd="0" presId="urn:microsoft.com/office/officeart/2005/8/layout/cycle5"/>
    <dgm:cxn modelId="{16531F5C-D81D-40E3-A766-43AD806574D4}" type="presParOf" srcId="{B76030B0-B4FB-4237-A28D-FDF0F5DC8E8E}" destId="{64DC066B-B71F-4F45-8A4D-CA32F045FB2A}" srcOrd="6" destOrd="0" presId="urn:microsoft.com/office/officeart/2005/8/layout/cycle5"/>
    <dgm:cxn modelId="{C721C103-C016-44A9-8B44-788424BD0BC6}" type="presParOf" srcId="{B76030B0-B4FB-4237-A28D-FDF0F5DC8E8E}" destId="{86495B7A-3BC1-411F-AE36-49787189858B}" srcOrd="7" destOrd="0" presId="urn:microsoft.com/office/officeart/2005/8/layout/cycle5"/>
    <dgm:cxn modelId="{8C2830D9-2434-471F-A497-BEAF68335E69}" type="presParOf" srcId="{B76030B0-B4FB-4237-A28D-FDF0F5DC8E8E}" destId="{EBFCC2B7-DEC2-4DCA-A9CC-AA681ED82B46}" srcOrd="8" destOrd="0" presId="urn:microsoft.com/office/officeart/2005/8/layout/cycle5"/>
    <dgm:cxn modelId="{52F38F90-C628-4CCF-B168-D828B665EC4A}" type="presParOf" srcId="{B76030B0-B4FB-4237-A28D-FDF0F5DC8E8E}" destId="{BF8ECB02-278D-42E6-8268-26E0FF79ADDE}" srcOrd="9" destOrd="0" presId="urn:microsoft.com/office/officeart/2005/8/layout/cycle5"/>
    <dgm:cxn modelId="{369ECDBA-502A-479A-A65E-F788C9C11C60}" type="presParOf" srcId="{B76030B0-B4FB-4237-A28D-FDF0F5DC8E8E}" destId="{0CD4125D-17FD-440D-B7D9-51418D84CC8A}" srcOrd="10" destOrd="0" presId="urn:microsoft.com/office/officeart/2005/8/layout/cycle5"/>
    <dgm:cxn modelId="{2CA384CB-4026-4CBB-98B5-477E4B8CB5EC}" type="presParOf" srcId="{B76030B0-B4FB-4237-A28D-FDF0F5DC8E8E}" destId="{C16EAD22-3E81-4726-93D6-A1554410A97E}" srcOrd="11" destOrd="0" presId="urn:microsoft.com/office/officeart/2005/8/layout/cycle5"/>
    <dgm:cxn modelId="{3FC3C156-F0E2-4A58-8E8A-CDE7445272DC}" type="presParOf" srcId="{B76030B0-B4FB-4237-A28D-FDF0F5DC8E8E}" destId="{511DD8B6-45DE-4005-BAB1-F3A053B9DBEC}" srcOrd="12" destOrd="0" presId="urn:microsoft.com/office/officeart/2005/8/layout/cycle5"/>
    <dgm:cxn modelId="{595722CD-6B5F-480C-98E6-B6D1551EBA74}" type="presParOf" srcId="{B76030B0-B4FB-4237-A28D-FDF0F5DC8E8E}" destId="{71B8201C-9A7D-428E-81F8-F32E3C8E569A}" srcOrd="13" destOrd="0" presId="urn:microsoft.com/office/officeart/2005/8/layout/cycle5"/>
    <dgm:cxn modelId="{165C3AA4-C5C9-42C4-95B9-95D1349D6202}" type="presParOf" srcId="{B76030B0-B4FB-4237-A28D-FDF0F5DC8E8E}" destId="{B94986A7-E9CC-4C2E-8854-C21A4DE217DD}" srcOrd="14" destOrd="0" presId="urn:microsoft.com/office/officeart/2005/8/layout/cycle5"/>
  </dgm:cxnLst>
  <dgm:bg>
    <a:solidFill>
      <a:schemeClr val="accent2">
        <a:lumMod val="20000"/>
        <a:lumOff val="80000"/>
      </a:schemeClr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D45450-1E8C-40D4-ACA0-5C84A731CB3B}">
      <dsp:nvSpPr>
        <dsp:cNvPr id="0" name=""/>
        <dsp:cNvSpPr/>
      </dsp:nvSpPr>
      <dsp:spPr>
        <a:xfrm>
          <a:off x="3583037" y="3186"/>
          <a:ext cx="1977925" cy="1285651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VALUES</a:t>
          </a:r>
          <a:endParaRPr lang="en-US" sz="1900" b="1" kern="1200" dirty="0"/>
        </a:p>
      </dsp:txBody>
      <dsp:txXfrm>
        <a:off x="3583037" y="3186"/>
        <a:ext cx="1977925" cy="1285651"/>
      </dsp:txXfrm>
    </dsp:sp>
    <dsp:sp modelId="{3A2239D6-816E-4026-AA06-03FF5F8A981D}">
      <dsp:nvSpPr>
        <dsp:cNvPr id="0" name=""/>
        <dsp:cNvSpPr/>
      </dsp:nvSpPr>
      <dsp:spPr>
        <a:xfrm>
          <a:off x="2005374" y="646012"/>
          <a:ext cx="5133250" cy="5133250"/>
        </a:xfrm>
        <a:custGeom>
          <a:avLst/>
          <a:gdLst/>
          <a:ahLst/>
          <a:cxnLst/>
          <a:rect l="0" t="0" r="0" b="0"/>
          <a:pathLst>
            <a:path>
              <a:moveTo>
                <a:pt x="3820082" y="326890"/>
              </a:moveTo>
              <a:arcTo wR="2566625" hR="2566625" stAng="17954001" swAng="1210640"/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582ED-395A-434F-B96D-F42A6353A7EB}">
      <dsp:nvSpPr>
        <dsp:cNvPr id="0" name=""/>
        <dsp:cNvSpPr/>
      </dsp:nvSpPr>
      <dsp:spPr>
        <a:xfrm>
          <a:off x="6024042" y="1776680"/>
          <a:ext cx="1977925" cy="1285651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ATTITUDES</a:t>
          </a:r>
          <a:endParaRPr lang="en-US" sz="1900" b="1" kern="1200" dirty="0"/>
        </a:p>
      </dsp:txBody>
      <dsp:txXfrm>
        <a:off x="6024042" y="1776680"/>
        <a:ext cx="1977925" cy="1285651"/>
      </dsp:txXfrm>
    </dsp:sp>
    <dsp:sp modelId="{26DA8C5A-CFF0-4AA2-B8FF-AEAF58E8C852}">
      <dsp:nvSpPr>
        <dsp:cNvPr id="0" name=""/>
        <dsp:cNvSpPr/>
      </dsp:nvSpPr>
      <dsp:spPr>
        <a:xfrm>
          <a:off x="2005374" y="646012"/>
          <a:ext cx="5133250" cy="5133250"/>
        </a:xfrm>
        <a:custGeom>
          <a:avLst/>
          <a:gdLst/>
          <a:ahLst/>
          <a:cxnLst/>
          <a:rect l="0" t="0" r="0" b="0"/>
          <a:pathLst>
            <a:path>
              <a:moveTo>
                <a:pt x="5127078" y="2744515"/>
              </a:moveTo>
              <a:arcTo wR="2566625" hR="2566625" stAng="21838458" swAng="1359031"/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C066B-B71F-4F45-8A4D-CA32F045FB2A}">
      <dsp:nvSpPr>
        <dsp:cNvPr id="0" name=""/>
        <dsp:cNvSpPr/>
      </dsp:nvSpPr>
      <dsp:spPr>
        <a:xfrm>
          <a:off x="5091661" y="4646254"/>
          <a:ext cx="1977925" cy="1285651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PERCEPTIONS</a:t>
          </a:r>
          <a:endParaRPr lang="en-US" sz="1900" b="1" kern="1200" dirty="0"/>
        </a:p>
      </dsp:txBody>
      <dsp:txXfrm>
        <a:off x="5091661" y="4646254"/>
        <a:ext cx="1977925" cy="1285651"/>
      </dsp:txXfrm>
    </dsp:sp>
    <dsp:sp modelId="{EBFCC2B7-DEC2-4DCA-A9CC-AA681ED82B46}">
      <dsp:nvSpPr>
        <dsp:cNvPr id="0" name=""/>
        <dsp:cNvSpPr/>
      </dsp:nvSpPr>
      <dsp:spPr>
        <a:xfrm>
          <a:off x="2005374" y="646012"/>
          <a:ext cx="5133250" cy="5133250"/>
        </a:xfrm>
        <a:custGeom>
          <a:avLst/>
          <a:gdLst/>
          <a:ahLst/>
          <a:cxnLst/>
          <a:rect l="0" t="0" r="0" b="0"/>
          <a:pathLst>
            <a:path>
              <a:moveTo>
                <a:pt x="2881246" y="5113894"/>
              </a:moveTo>
              <a:arcTo wR="2566625" hR="2566625" stAng="4977533" swAng="844935"/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ECB02-278D-42E6-8268-26E0FF79ADDE}">
      <dsp:nvSpPr>
        <dsp:cNvPr id="0" name=""/>
        <dsp:cNvSpPr/>
      </dsp:nvSpPr>
      <dsp:spPr>
        <a:xfrm>
          <a:off x="2074412" y="4646254"/>
          <a:ext cx="1977925" cy="1285651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THOUGHTS</a:t>
          </a:r>
          <a:endParaRPr lang="en-US" sz="1900" b="1" kern="1200" dirty="0"/>
        </a:p>
      </dsp:txBody>
      <dsp:txXfrm>
        <a:off x="2074412" y="4646254"/>
        <a:ext cx="1977925" cy="1285651"/>
      </dsp:txXfrm>
    </dsp:sp>
    <dsp:sp modelId="{C16EAD22-3E81-4726-93D6-A1554410A97E}">
      <dsp:nvSpPr>
        <dsp:cNvPr id="0" name=""/>
        <dsp:cNvSpPr/>
      </dsp:nvSpPr>
      <dsp:spPr>
        <a:xfrm>
          <a:off x="2005374" y="646012"/>
          <a:ext cx="5133250" cy="5133250"/>
        </a:xfrm>
        <a:custGeom>
          <a:avLst/>
          <a:gdLst/>
          <a:ahLst/>
          <a:cxnLst/>
          <a:rect l="0" t="0" r="0" b="0"/>
          <a:pathLst>
            <a:path>
              <a:moveTo>
                <a:pt x="272164" y="3716849"/>
              </a:moveTo>
              <a:arcTo wR="2566625" hR="2566625" stAng="9202511" swAng="1359031"/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DD8B6-45DE-4005-BAB1-F3A053B9DBEC}">
      <dsp:nvSpPr>
        <dsp:cNvPr id="0" name=""/>
        <dsp:cNvSpPr/>
      </dsp:nvSpPr>
      <dsp:spPr>
        <a:xfrm>
          <a:off x="1142031" y="1776680"/>
          <a:ext cx="1977925" cy="1285651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BEHAVIOUR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- VERBAL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- NON-VERBAL</a:t>
          </a:r>
          <a:endParaRPr lang="en-US" sz="1900" b="1" kern="1200" dirty="0"/>
        </a:p>
      </dsp:txBody>
      <dsp:txXfrm>
        <a:off x="1142031" y="1776680"/>
        <a:ext cx="1977925" cy="1285651"/>
      </dsp:txXfrm>
    </dsp:sp>
    <dsp:sp modelId="{B94986A7-E9CC-4C2E-8854-C21A4DE217DD}">
      <dsp:nvSpPr>
        <dsp:cNvPr id="0" name=""/>
        <dsp:cNvSpPr/>
      </dsp:nvSpPr>
      <dsp:spPr>
        <a:xfrm>
          <a:off x="2005374" y="646012"/>
          <a:ext cx="5133250" cy="5133250"/>
        </a:xfrm>
        <a:custGeom>
          <a:avLst/>
          <a:gdLst/>
          <a:ahLst/>
          <a:cxnLst/>
          <a:rect l="0" t="0" r="0" b="0"/>
          <a:pathLst>
            <a:path>
              <a:moveTo>
                <a:pt x="617548" y="896695"/>
              </a:moveTo>
              <a:arcTo wR="2566625" hR="2566625" stAng="13235358" swAng="1210640"/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A4B7-31F2-4FC1-9C00-D20E0471B51F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C6C7-7AAC-477F-81D5-69A5CA3BDD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A4B7-31F2-4FC1-9C00-D20E0471B51F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C6C7-7AAC-477F-81D5-69A5CA3BDD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A4B7-31F2-4FC1-9C00-D20E0471B51F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C6C7-7AAC-477F-81D5-69A5CA3BDD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A4B7-31F2-4FC1-9C00-D20E0471B51F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C6C7-7AAC-477F-81D5-69A5CA3BDD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A4B7-31F2-4FC1-9C00-D20E0471B51F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C6C7-7AAC-477F-81D5-69A5CA3BDD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A4B7-31F2-4FC1-9C00-D20E0471B51F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C6C7-7AAC-477F-81D5-69A5CA3BDD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A4B7-31F2-4FC1-9C00-D20E0471B51F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C6C7-7AAC-477F-81D5-69A5CA3BDD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A4B7-31F2-4FC1-9C00-D20E0471B51F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C6C7-7AAC-477F-81D5-69A5CA3BDD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A4B7-31F2-4FC1-9C00-D20E0471B51F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C6C7-7AAC-477F-81D5-69A5CA3BDD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A4B7-31F2-4FC1-9C00-D20E0471B51F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C6C7-7AAC-477F-81D5-69A5CA3BDD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A4B7-31F2-4FC1-9C00-D20E0471B51F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C6C7-7AAC-477F-81D5-69A5CA3BDD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A4B7-31F2-4FC1-9C00-D20E0471B51F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C6C7-7AAC-477F-81D5-69A5CA3BDD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PowerPoint_97-2003_Presentation1.ppt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1026" name="Presentation" r:id="rId3" imgW="4567364" imgH="3424543" progId="PowerPoint.Show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rgbClr val="006600"/>
                </a:solidFill>
              </a:rPr>
              <a:t>VISION</a:t>
            </a:r>
            <a:endParaRPr lang="en-US" b="1" dirty="0" smtClean="0">
              <a:solidFill>
                <a:srgbClr val="0066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562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algn="ctr" eaLnBrk="1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i="1" dirty="0" smtClean="0"/>
              <a:t>   </a:t>
            </a:r>
            <a:r>
              <a:rPr lang="en-GB" i="1" dirty="0" smtClean="0">
                <a:solidFill>
                  <a:srgbClr val="006600"/>
                </a:solidFill>
              </a:rPr>
              <a:t>“The main purpose of the University is to prepare the students to cultivate </a:t>
            </a:r>
            <a:r>
              <a:rPr lang="en-GB" i="1" u="sng" dirty="0" smtClean="0">
                <a:solidFill>
                  <a:srgbClr val="006600"/>
                </a:solidFill>
              </a:rPr>
              <a:t>self-knowledge</a:t>
            </a:r>
            <a:r>
              <a:rPr lang="en-GB" i="1" dirty="0" smtClean="0">
                <a:solidFill>
                  <a:srgbClr val="006600"/>
                </a:solidFill>
              </a:rPr>
              <a:t> and </a:t>
            </a:r>
            <a:r>
              <a:rPr lang="en-GB" i="1" u="sng" dirty="0" smtClean="0">
                <a:solidFill>
                  <a:srgbClr val="006600"/>
                </a:solidFill>
              </a:rPr>
              <a:t>self-realisation</a:t>
            </a:r>
            <a:r>
              <a:rPr lang="en-GB" i="1" dirty="0" smtClean="0">
                <a:solidFill>
                  <a:srgbClr val="006600"/>
                </a:solidFill>
              </a:rPr>
              <a:t> besides earning degrees.  Teaching the University curricula, preparing the students for examinations and awarding university degrees are thus only the means employed for the </a:t>
            </a:r>
            <a:r>
              <a:rPr lang="en-GB" i="1" u="sng" dirty="0" smtClean="0">
                <a:solidFill>
                  <a:srgbClr val="006600"/>
                </a:solidFill>
              </a:rPr>
              <a:t>end</a:t>
            </a:r>
            <a:r>
              <a:rPr lang="en-GB" i="1" dirty="0" smtClean="0">
                <a:solidFill>
                  <a:srgbClr val="006600"/>
                </a:solidFill>
              </a:rPr>
              <a:t>, namely </a:t>
            </a:r>
            <a:r>
              <a:rPr lang="en-GB" i="1" u="sng" dirty="0" smtClean="0">
                <a:solidFill>
                  <a:srgbClr val="006600"/>
                </a:solidFill>
              </a:rPr>
              <a:t>spiritual uplift</a:t>
            </a:r>
            <a:r>
              <a:rPr lang="en-GB" i="1" dirty="0" smtClean="0">
                <a:solidFill>
                  <a:srgbClr val="006600"/>
                </a:solidFill>
              </a:rPr>
              <a:t>, </a:t>
            </a:r>
            <a:r>
              <a:rPr lang="en-GB" i="1" u="sng" dirty="0" smtClean="0">
                <a:solidFill>
                  <a:srgbClr val="006600"/>
                </a:solidFill>
              </a:rPr>
              <a:t>self discovery</a:t>
            </a:r>
            <a:r>
              <a:rPr lang="en-GB" i="1" dirty="0" smtClean="0">
                <a:solidFill>
                  <a:srgbClr val="006600"/>
                </a:solidFill>
              </a:rPr>
              <a:t> leading to </a:t>
            </a:r>
            <a:r>
              <a:rPr lang="en-GB" i="1" u="sng" dirty="0" smtClean="0">
                <a:solidFill>
                  <a:srgbClr val="006600"/>
                </a:solidFill>
              </a:rPr>
              <a:t>social service with love and detachment</a:t>
            </a:r>
            <a:r>
              <a:rPr lang="en-GB" i="1" dirty="0" smtClean="0">
                <a:solidFill>
                  <a:srgbClr val="006600"/>
                </a:solidFill>
              </a:rPr>
              <a:t>.”  </a:t>
            </a:r>
            <a:endParaRPr lang="en-US" dirty="0" smtClean="0">
              <a:solidFill>
                <a:srgbClr val="0066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Types of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Terminal values</a:t>
            </a:r>
            <a:r>
              <a:rPr lang="en-US" sz="3600" dirty="0" smtClean="0"/>
              <a:t> are the end-state we hope to achieve in life. 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/>
              <a:t>Instrumental values</a:t>
            </a:r>
            <a:r>
              <a:rPr lang="en-US" sz="3600" dirty="0" smtClean="0"/>
              <a:t> are means of achieving these terminal values.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 smtClean="0"/>
              <a:t>Terminal and Instrumental Values in </a:t>
            </a:r>
            <a:r>
              <a:rPr lang="en-US" sz="2400" b="1" dirty="0" err="1" smtClean="0"/>
              <a:t>Rokeach</a:t>
            </a:r>
            <a:r>
              <a:rPr lang="en-US" sz="2400" b="1" dirty="0" smtClean="0"/>
              <a:t> Value Survey</a:t>
            </a:r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410200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3600" b="1" dirty="0" smtClean="0"/>
              <a:t>Terminal values</a:t>
            </a:r>
          </a:p>
          <a:p>
            <a:r>
              <a:rPr lang="en-US" dirty="0" smtClean="0"/>
              <a:t>A comfortable life</a:t>
            </a:r>
          </a:p>
          <a:p>
            <a:r>
              <a:rPr lang="en-US" dirty="0" smtClean="0"/>
              <a:t>An exciting life</a:t>
            </a:r>
          </a:p>
          <a:p>
            <a:r>
              <a:rPr lang="en-US" dirty="0" smtClean="0"/>
              <a:t>A sense of accomplishment</a:t>
            </a:r>
          </a:p>
          <a:p>
            <a:r>
              <a:rPr lang="en-US" dirty="0" smtClean="0"/>
              <a:t>A world at peace</a:t>
            </a:r>
          </a:p>
          <a:p>
            <a:r>
              <a:rPr lang="en-US" dirty="0" smtClean="0"/>
              <a:t>Equality</a:t>
            </a:r>
          </a:p>
          <a:p>
            <a:r>
              <a:rPr lang="en-US" dirty="0" smtClean="0"/>
              <a:t>Family security</a:t>
            </a:r>
          </a:p>
          <a:p>
            <a:r>
              <a:rPr lang="en-US" dirty="0" smtClean="0"/>
              <a:t>Freedom</a:t>
            </a:r>
          </a:p>
          <a:p>
            <a:r>
              <a:rPr lang="en-US" dirty="0" smtClean="0"/>
              <a:t>Happiness</a:t>
            </a:r>
          </a:p>
          <a:p>
            <a:r>
              <a:rPr lang="en-US" dirty="0" smtClean="0"/>
              <a:t>Inner harmony</a:t>
            </a:r>
          </a:p>
          <a:p>
            <a:r>
              <a:rPr lang="en-US" dirty="0" smtClean="0"/>
              <a:t>Mature love</a:t>
            </a:r>
          </a:p>
          <a:p>
            <a:r>
              <a:rPr lang="en-US" dirty="0" smtClean="0"/>
              <a:t>National security</a:t>
            </a:r>
          </a:p>
          <a:p>
            <a:r>
              <a:rPr lang="en-US" dirty="0" smtClean="0"/>
              <a:t>Pleasure</a:t>
            </a:r>
          </a:p>
          <a:p>
            <a:r>
              <a:rPr lang="en-US" dirty="0" smtClean="0"/>
              <a:t>Salvation</a:t>
            </a:r>
          </a:p>
          <a:p>
            <a:r>
              <a:rPr lang="en-US" dirty="0" smtClean="0"/>
              <a:t>Self-respect</a:t>
            </a:r>
          </a:p>
          <a:p>
            <a:r>
              <a:rPr lang="en-US" dirty="0" smtClean="0"/>
              <a:t>Social recognition</a:t>
            </a:r>
          </a:p>
          <a:p>
            <a:r>
              <a:rPr lang="en-US" dirty="0" smtClean="0"/>
              <a:t>True friendship</a:t>
            </a:r>
          </a:p>
          <a:p>
            <a:r>
              <a:rPr lang="en-US" dirty="0" smtClean="0"/>
              <a:t>Wisdom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410200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3600" b="1" dirty="0" smtClean="0"/>
              <a:t>Terminal values</a:t>
            </a:r>
          </a:p>
          <a:p>
            <a:r>
              <a:rPr lang="en-US" dirty="0" smtClean="0"/>
              <a:t>A comfortable life</a:t>
            </a:r>
          </a:p>
          <a:p>
            <a:r>
              <a:rPr lang="en-US" dirty="0" smtClean="0"/>
              <a:t>An exciting life</a:t>
            </a:r>
          </a:p>
          <a:p>
            <a:r>
              <a:rPr lang="en-US" dirty="0" smtClean="0"/>
              <a:t>A sense of accomplishment</a:t>
            </a:r>
          </a:p>
          <a:p>
            <a:r>
              <a:rPr lang="en-US" dirty="0" smtClean="0"/>
              <a:t>A world at peace</a:t>
            </a:r>
          </a:p>
          <a:p>
            <a:r>
              <a:rPr lang="en-US" dirty="0" smtClean="0"/>
              <a:t>Equality</a:t>
            </a:r>
          </a:p>
          <a:p>
            <a:r>
              <a:rPr lang="en-US" dirty="0" smtClean="0"/>
              <a:t>Family security</a:t>
            </a:r>
          </a:p>
          <a:p>
            <a:r>
              <a:rPr lang="en-US" dirty="0" smtClean="0"/>
              <a:t>Freedom</a:t>
            </a:r>
          </a:p>
          <a:p>
            <a:r>
              <a:rPr lang="en-US" dirty="0" smtClean="0"/>
              <a:t>Happiness</a:t>
            </a:r>
          </a:p>
          <a:p>
            <a:r>
              <a:rPr lang="en-US" dirty="0" smtClean="0"/>
              <a:t>Inner harmony</a:t>
            </a:r>
          </a:p>
          <a:p>
            <a:r>
              <a:rPr lang="en-US" dirty="0" smtClean="0"/>
              <a:t>Mature love</a:t>
            </a:r>
          </a:p>
          <a:p>
            <a:r>
              <a:rPr lang="en-US" dirty="0" smtClean="0"/>
              <a:t>National security</a:t>
            </a:r>
          </a:p>
          <a:p>
            <a:r>
              <a:rPr lang="en-US" dirty="0" smtClean="0"/>
              <a:t>Pleasure</a:t>
            </a:r>
          </a:p>
          <a:p>
            <a:r>
              <a:rPr lang="en-US" dirty="0" smtClean="0"/>
              <a:t>Salvation</a:t>
            </a:r>
          </a:p>
          <a:p>
            <a:r>
              <a:rPr lang="en-US" dirty="0" smtClean="0"/>
              <a:t>Self-respect</a:t>
            </a:r>
          </a:p>
          <a:p>
            <a:r>
              <a:rPr lang="en-US" dirty="0" smtClean="0"/>
              <a:t>Social recognition</a:t>
            </a:r>
          </a:p>
          <a:p>
            <a:r>
              <a:rPr lang="en-US" dirty="0" smtClean="0"/>
              <a:t>True friendship</a:t>
            </a:r>
          </a:p>
          <a:p>
            <a:r>
              <a:rPr lang="en-US" dirty="0" smtClean="0"/>
              <a:t>Wisdom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400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8000" b="1" spc="600" dirty="0" smtClean="0"/>
              <a:t>LIST OF VALUES</a:t>
            </a:r>
            <a:endParaRPr lang="en-US" sz="8000" b="1" spc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1905000"/>
                <a:gridCol w="1676400"/>
                <a:gridCol w="1676400"/>
                <a:gridCol w="1828800"/>
              </a:tblGrid>
              <a:tr h="6858000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ABUNDANCE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ACCEPTANCE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ACCESSIBILITY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ACCOMPLISHMENT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ACHIEVEMENT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ACKNOWLEDGEMENT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ACTIVENESS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ADAPTABILITY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ADORATION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ADROITNESS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ADVENTURE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AFFECTION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AFFLUENCE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AGGRESSIVENESS</a:t>
                      </a:r>
                      <a:endParaRPr 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AGILITY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ALTRUISM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AMBITION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AMUSEMENT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ANTICIPATION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APPRECIATION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APPROACHABILITY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ARTICULACY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ASSERTIVENESS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ASSURANCE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ATTENTIVENESS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ATTRACTIVENESS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AUDACITY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  <a:endParaRPr 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AWARENESS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AWE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BEAUTY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BEING THE BEST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BELONGING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BENEVOLENCE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BLISS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BOLDNESS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BRAVERY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BRILLIANCE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BUOYANCY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CALMNESS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CAMARADERIE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CANDOR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CAREFULNESS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CELEBRITY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CERTAINTY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CHARM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CHASTITY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CHEERFULNESS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CLARITY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CLEANLINESS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CLEAR-MINDEDNESS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CLEVERNESS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CLOSENESS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COMFORT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COMMITMENT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COMPASSION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COMPOSURE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CONFIDENCE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CONFORMITY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CONGRUENCY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CONSCIOUSNESS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CONSISTENCY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CONTENTMENT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CONTRIBUTION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858000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CONVICTION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CONVIVIALITY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COOLNESS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COOPERATION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CORDIALITY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CORRECTNESS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COURAGE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COURTESY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CRAFTINESS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CREATIVITY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CREDIBILITY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CUNNING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CURIOSITY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DARING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DECISIVENESS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DECORUM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DEFERENCE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DELIGHT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DEPENDABILITY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DEPTH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DETERMINATION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DEVOUTNESS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DEXTERITY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DIGNITY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DILIGENCE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DIRECTION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DIRECTNESS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DISCIPLINE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DISCOVERY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DISCRETION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DIVERSITY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DOMINANCE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DREAMING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DYNAMISM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EAGERNESS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ECONOMY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ECSTASY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EDUCATION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EFFECTIVENESS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ELEGANCE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EMPATHY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ENCOURAGEMENT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ENDURANCE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ENJOYMENT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ENTERTAINMENT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ENTHUSIASM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EXCELLENCE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EXCITEMENT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EXHILARATION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EXPECTANCY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EXPEDIENCY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EXPERIENCE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EXPERTISE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EXPLORATION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EXPRESSIVENESS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EXTRAVAGANCE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EXTROVERSION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EXUBERANCE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FAIRNESS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FAITH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FASCINATION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FASHION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FEARLESSNESS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FEROCITY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FIDELITY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858000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FIERCENESS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FINANCIAL INDEPENDENCE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FIRMNESS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FITNESS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FLEXIBILITY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FLUENCY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FORTITUDE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FRANKNESS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FREEDOM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FRIENDLINESS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FRUGALITY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GALLANTRY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GENEROSITY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GENTILITY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GIVING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GRATITUDE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GREGARIOUSNESS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GROWTH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GUIDANCE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HAPPINESS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HARMONY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HEALTH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HEART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HELPFULNESS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HEROISM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HOLINESS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HONESTY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HONOR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HOPEFULNESS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HOSPITALITY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HUMILITY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HUMOR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HYGIENE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IMAGINATION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IMPARTIALITY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INDEPENDENCE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INDUSTRY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INGENUITY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INQUISITIVENESS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INSIGHTFULNESS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INSPIRATION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INTELLIGENCE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INTENSITY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INTIMACY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INTREPIDNESS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INTROVERSION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INTUITION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INTUITIVENESS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INVENTIVENESS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INVESTING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JUDICIOUSNESS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JUSTICE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KEENNESS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KINDNESS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KNOWLEDGE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LEADERSHIP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LIBERATION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LIBERTY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LIVELINESS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LOGIC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LONGEVITY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LOVE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LOYALTY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MAJESTY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MAKING A DIFFERENCE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MASTERY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MATURITY</a:t>
                      </a:r>
                      <a:endParaRPr lang="en-US" sz="1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858000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Meekness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Mellowness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Meticulousness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Mindfulness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Modesty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Motivation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Mysteriousness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Neatness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Nerve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Obedience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Open-mindedness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Optimism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Organization</a:t>
                      </a: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Originality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Outlandishness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Outrageousness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Perceptiveness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Perfection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Perkiness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Perseverance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Persistence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Persuasiveness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Philanthropy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Piety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Playfulness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Pleasantness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Pleasure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Poise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Polish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Popularity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Potency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Practicality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Pragmatism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Preparedness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Privacy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Proactivity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Professionalism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Prosperity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Prudence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Punctuality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Realism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Reason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Reasonableness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Recognition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Recreation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Refinement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Reflection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Relaxation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Reliability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Religiousness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Resilience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Resolution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Resolve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Resourcefulness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Respect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Restraint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Reverence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Richness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Rigor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Sacredness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Sacrifice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Sagacity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Saintliness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Sanguinity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Satisfaction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324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WHAT</a:t>
            </a:r>
            <a:b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ARE </a:t>
            </a:r>
            <a:b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MY VALUES </a:t>
            </a:r>
            <a:b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</a:t>
            </a:r>
            <a:b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OF</a:t>
            </a:r>
            <a:b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NOW?</a:t>
            </a:r>
            <a:endParaRPr lang="en-US" sz="7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52400"/>
          <a:ext cx="8839200" cy="6553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43000"/>
                <a:gridCol w="6172200"/>
                <a:gridCol w="1524000"/>
              </a:tblGrid>
              <a:tr h="6553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S.NO</a:t>
                      </a:r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VALUES</a:t>
                      </a:r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RANK</a:t>
                      </a:r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spc="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rgbClr val="FF0000"/>
                          </a:solidFill>
                        </a:rPr>
                        <a:t>AN EXCITING LIFE</a:t>
                      </a:r>
                      <a:endParaRPr lang="en-US" sz="2800" b="1" spc="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2800" b="1" spc="3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rgbClr val="0000FF"/>
                          </a:solidFill>
                        </a:rPr>
                        <a:t>A SENSE OF ACCOMPLISHMENT</a:t>
                      </a:r>
                      <a:endParaRPr lang="en-US" sz="2800" b="1" spc="3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sz="2800" b="1" spc="3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rgbClr val="7030A0"/>
                          </a:solidFill>
                        </a:rPr>
                        <a:t>A WORLD OF BEAUTY</a:t>
                      </a:r>
                      <a:endParaRPr lang="en-US" sz="2800" b="1" spc="3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en-US" sz="2800" b="1" spc="300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rgbClr val="006600"/>
                          </a:solidFill>
                        </a:rPr>
                        <a:t>FAMILY SECURITY</a:t>
                      </a:r>
                      <a:endParaRPr lang="en-US" sz="2800" b="1" spc="300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rgbClr val="993300"/>
                          </a:solidFill>
                        </a:rPr>
                        <a:t>5</a:t>
                      </a:r>
                      <a:endParaRPr lang="en-US" sz="2800" b="1" spc="300" dirty="0">
                        <a:solidFill>
                          <a:srgbClr val="99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rgbClr val="993300"/>
                          </a:solidFill>
                        </a:rPr>
                        <a:t>FREEDOM</a:t>
                      </a:r>
                      <a:endParaRPr lang="en-US" sz="2800" b="1" spc="300" dirty="0">
                        <a:solidFill>
                          <a:srgbClr val="99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US" sz="2800" b="1" spc="3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rgbClr val="00B0F0"/>
                          </a:solidFill>
                        </a:rPr>
                        <a:t>HAPPINESS</a:t>
                      </a:r>
                      <a:endParaRPr lang="en-US" sz="2800" b="1" spc="3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rgbClr val="FF0066"/>
                          </a:solidFill>
                        </a:rPr>
                        <a:t>7</a:t>
                      </a:r>
                      <a:endParaRPr lang="en-US" sz="2800" b="1" spc="300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rgbClr val="FF0066"/>
                          </a:solidFill>
                        </a:rPr>
                        <a:t>INNNER HARMONY</a:t>
                      </a:r>
                      <a:endParaRPr lang="en-US" sz="2800" b="1" spc="300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800" b="1" spc="3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rgbClr val="C00000"/>
                          </a:solidFill>
                        </a:rPr>
                        <a:t>NATIONAL SECURITY</a:t>
                      </a:r>
                      <a:endParaRPr lang="en-US" sz="2800" b="1" spc="3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sz="2800" b="1" spc="3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spc="3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 FRIENDSHIP</a:t>
                      </a:r>
                      <a:endParaRPr lang="en-US" sz="2800" b="1" spc="3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172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dirty="0"/>
              <a:t>“CONSTANT INTEGRATED AWARENESS”: EXECUTIVE VALUES OF MBA STUDENTS OF SRI SATHYA SAI INSTITUTE OF HIGHER LEARNING TO EXCEL UNDER PRESSURE IN THE GLOBALIZED WORLD TODAY.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400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spc="600" dirty="0" smtClean="0">
                <a:solidFill>
                  <a:srgbClr val="FF0000"/>
                </a:solidFill>
              </a:rPr>
              <a:t>ROLE</a:t>
            </a:r>
            <a:r>
              <a:rPr lang="en-US" b="1" spc="600" dirty="0" smtClean="0">
                <a:solidFill>
                  <a:srgbClr val="0000FF"/>
                </a:solidFill>
              </a:rPr>
              <a:t> </a:t>
            </a:r>
            <a:br>
              <a:rPr lang="en-US" b="1" spc="600" dirty="0" smtClean="0">
                <a:solidFill>
                  <a:srgbClr val="0000FF"/>
                </a:solidFill>
              </a:rPr>
            </a:br>
            <a:r>
              <a:rPr lang="en-US" b="1" spc="600" dirty="0" smtClean="0">
                <a:solidFill>
                  <a:schemeClr val="tx1"/>
                </a:solidFill>
              </a:rPr>
              <a:t>OF</a:t>
            </a:r>
            <a:r>
              <a:rPr lang="en-US" b="1" spc="600" dirty="0" smtClean="0">
                <a:solidFill>
                  <a:srgbClr val="0000FF"/>
                </a:solidFill>
              </a:rPr>
              <a:t> </a:t>
            </a:r>
            <a:br>
              <a:rPr lang="en-US" b="1" spc="600" dirty="0" smtClean="0">
                <a:solidFill>
                  <a:srgbClr val="0000FF"/>
                </a:solidFill>
              </a:rPr>
            </a:br>
            <a:r>
              <a:rPr lang="en-US" sz="8800" b="1" spc="600" dirty="0" smtClean="0">
                <a:solidFill>
                  <a:srgbClr val="006600"/>
                </a:solidFill>
              </a:rPr>
              <a:t>SSSIHL</a:t>
            </a:r>
            <a:r>
              <a:rPr lang="en-US" b="1" spc="600" dirty="0" smtClean="0">
                <a:solidFill>
                  <a:srgbClr val="0000FF"/>
                </a:solidFill>
              </a:rPr>
              <a:t/>
            </a:r>
            <a:br>
              <a:rPr lang="en-US" b="1" spc="600" dirty="0" smtClean="0">
                <a:solidFill>
                  <a:srgbClr val="0000FF"/>
                </a:solidFill>
              </a:rPr>
            </a:br>
            <a:r>
              <a:rPr lang="en-US" b="1" spc="600" dirty="0" smtClean="0">
                <a:solidFill>
                  <a:schemeClr val="tx1"/>
                </a:solidFill>
              </a:rPr>
              <a:t>IN</a:t>
            </a:r>
            <a:r>
              <a:rPr lang="en-US" b="1" spc="600" dirty="0" smtClean="0">
                <a:solidFill>
                  <a:srgbClr val="0000FF"/>
                </a:solidFill>
              </a:rPr>
              <a:t> </a:t>
            </a:r>
            <a:br>
              <a:rPr lang="en-US" b="1" spc="600" dirty="0" smtClean="0">
                <a:solidFill>
                  <a:srgbClr val="0000FF"/>
                </a:solidFill>
              </a:rPr>
            </a:br>
            <a:r>
              <a:rPr lang="en-US" b="1" spc="600" dirty="0" smtClean="0">
                <a:solidFill>
                  <a:srgbClr val="C00000"/>
                </a:solidFill>
              </a:rPr>
              <a:t>SHAPING VALUES </a:t>
            </a:r>
            <a:r>
              <a:rPr lang="en-US" b="1" spc="600" dirty="0" smtClean="0">
                <a:solidFill>
                  <a:srgbClr val="0000FF"/>
                </a:solidFill>
              </a:rPr>
              <a:t/>
            </a:r>
            <a:br>
              <a:rPr lang="en-US" b="1" spc="600" dirty="0" smtClean="0">
                <a:solidFill>
                  <a:srgbClr val="0000FF"/>
                </a:solidFill>
              </a:rPr>
            </a:br>
            <a:r>
              <a:rPr lang="en-US" b="1" spc="600" dirty="0" smtClean="0">
                <a:solidFill>
                  <a:schemeClr val="tx1"/>
                </a:solidFill>
              </a:rPr>
              <a:t>OF </a:t>
            </a:r>
            <a:r>
              <a:rPr lang="en-US" spc="600" dirty="0" smtClean="0">
                <a:solidFill>
                  <a:srgbClr val="0000FF"/>
                </a:solidFill>
              </a:rPr>
              <a:t/>
            </a:r>
            <a:br>
              <a:rPr lang="en-US" spc="600" dirty="0" smtClean="0">
                <a:solidFill>
                  <a:srgbClr val="0000FF"/>
                </a:solidFill>
              </a:rPr>
            </a:br>
            <a:r>
              <a:rPr lang="en-US" b="1" spc="600" dirty="0" smtClean="0">
                <a:solidFill>
                  <a:srgbClr val="0000FF"/>
                </a:solidFill>
              </a:rPr>
              <a:t>STUDENTS</a:t>
            </a:r>
            <a:endParaRPr lang="en-US" b="1" spc="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FF"/>
                </a:solidFill>
              </a:rPr>
              <a:t>MISSION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943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GB" dirty="0" smtClean="0">
                <a:solidFill>
                  <a:srgbClr val="FF00FF"/>
                </a:solidFill>
              </a:rPr>
              <a:t>Character building of the students and fostering the composite culture of India. 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GB" dirty="0" smtClean="0">
                <a:solidFill>
                  <a:srgbClr val="FF00FF"/>
                </a:solidFill>
              </a:rPr>
              <a:t>Equal respect to all religions, with focus on unity and harmony. 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GB" dirty="0" smtClean="0">
                <a:solidFill>
                  <a:srgbClr val="FF00FF"/>
                </a:solidFill>
              </a:rPr>
              <a:t>Ethical, emotional and spiritual integration in an individual with a view of developing an integrated personality imbued with a spiritual foundation coupled with scientific and secular education. 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GB" dirty="0" smtClean="0">
                <a:solidFill>
                  <a:srgbClr val="FF00FF"/>
                </a:solidFill>
              </a:rPr>
              <a:t>Promotes among the students and teachers awareness and understanding of the social needs of our country, especially of our rural population. 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GB" dirty="0" smtClean="0">
                <a:solidFill>
                  <a:srgbClr val="FF00FF"/>
                </a:solidFill>
              </a:rPr>
              <a:t>The University adopts open admission policy and provides Free Education for all.</a:t>
            </a:r>
            <a:endParaRPr lang="en-US" dirty="0" smtClean="0">
              <a:solidFill>
                <a:srgbClr val="FF00FF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sz="2800" b="1" dirty="0" smtClean="0">
                <a:solidFill>
                  <a:srgbClr val="0000FF"/>
                </a:solidFill>
              </a:rPr>
              <a:t>SCHEMATIC PRESENTATION OF VISION &amp; MISSION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9436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1905000" cy="19700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b="1" u="sng" dirty="0">
                <a:solidFill>
                  <a:srgbClr val="0000FF"/>
                </a:solidFill>
              </a:rPr>
              <a:t>University Campus</a:t>
            </a:r>
            <a:endParaRPr lang="en-US" sz="1000" b="1" u="sng" dirty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/>
              <a:t> </a:t>
            </a:r>
            <a:r>
              <a:rPr lang="en-US" sz="1000" dirty="0">
                <a:solidFill>
                  <a:srgbClr val="0000FF"/>
                </a:solidFill>
              </a:rPr>
              <a:t>Cost-free Values-Based  </a:t>
            </a:r>
            <a:br>
              <a:rPr lang="en-US" sz="1000" dirty="0">
                <a:solidFill>
                  <a:srgbClr val="0000FF"/>
                </a:solidFill>
              </a:rPr>
            </a:br>
            <a:r>
              <a:rPr lang="en-US" sz="1000" dirty="0">
                <a:solidFill>
                  <a:srgbClr val="0000FF"/>
                </a:solidFill>
              </a:rPr>
              <a:t>   Education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0000FF"/>
                </a:solidFill>
              </a:rPr>
              <a:t>Teaching of Regular </a:t>
            </a:r>
            <a:br>
              <a:rPr lang="en-US" sz="1000" dirty="0">
                <a:solidFill>
                  <a:srgbClr val="0000FF"/>
                </a:solidFill>
              </a:rPr>
            </a:br>
            <a:r>
              <a:rPr lang="en-US" sz="1000" dirty="0">
                <a:solidFill>
                  <a:srgbClr val="0000FF"/>
                </a:solidFill>
              </a:rPr>
              <a:t>   Courses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0000FF"/>
                </a:solidFill>
              </a:rPr>
              <a:t> Examinations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0000FF"/>
                </a:solidFill>
              </a:rPr>
              <a:t> Prayer Sessions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0000FF"/>
                </a:solidFill>
              </a:rPr>
              <a:t> Awareness  Courses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0000FF"/>
                </a:solidFill>
              </a:rPr>
              <a:t> Moral Class Sessions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0000FF"/>
                </a:solidFill>
              </a:rPr>
              <a:t> Gram </a:t>
            </a:r>
            <a:r>
              <a:rPr lang="en-US" sz="1000" dirty="0" err="1">
                <a:solidFill>
                  <a:srgbClr val="0000FF"/>
                </a:solidFill>
              </a:rPr>
              <a:t>Seva</a:t>
            </a:r>
            <a:endParaRPr lang="en-US" sz="1000" dirty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0000FF"/>
                </a:solidFill>
              </a:rPr>
              <a:t> Sports and Games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0000FF"/>
                </a:solidFill>
              </a:rPr>
              <a:t> Cultural Activities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3657600"/>
            <a:ext cx="1905000" cy="8921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b="1" u="sng" dirty="0">
                <a:solidFill>
                  <a:srgbClr val="006600"/>
                </a:solidFill>
              </a:rPr>
              <a:t>Residential Hostel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006600"/>
                </a:solidFill>
              </a:rPr>
              <a:t>Dormitory Style of Living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006600"/>
                </a:solidFill>
              </a:rPr>
              <a:t> Self-reliance  </a:t>
            </a:r>
            <a:r>
              <a:rPr lang="en-US" sz="1000" dirty="0" err="1">
                <a:solidFill>
                  <a:srgbClr val="006600"/>
                </a:solidFill>
              </a:rPr>
              <a:t>Programmes</a:t>
            </a:r>
            <a:endParaRPr lang="en-US" sz="1000" dirty="0">
              <a:solidFill>
                <a:srgbClr val="006600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006600"/>
                </a:solidFill>
              </a:rPr>
              <a:t> </a:t>
            </a:r>
            <a:r>
              <a:rPr lang="en-US" sz="1000" dirty="0" err="1">
                <a:solidFill>
                  <a:srgbClr val="006600"/>
                </a:solidFill>
              </a:rPr>
              <a:t>Satvic</a:t>
            </a:r>
            <a:r>
              <a:rPr lang="en-US" sz="1000" dirty="0">
                <a:solidFill>
                  <a:srgbClr val="006600"/>
                </a:solidFill>
              </a:rPr>
              <a:t> Food &amp; Recreation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006600"/>
                </a:solidFill>
              </a:rPr>
              <a:t> Holistic Ambience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4953000"/>
            <a:ext cx="1905000" cy="15382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b="1" u="sng" dirty="0">
                <a:solidFill>
                  <a:srgbClr val="C00000"/>
                </a:solidFill>
              </a:rPr>
              <a:t>Ashram Interface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000" dirty="0" err="1">
                <a:solidFill>
                  <a:srgbClr val="C00000"/>
                </a:solidFill>
              </a:rPr>
              <a:t>Darshan</a:t>
            </a:r>
            <a:r>
              <a:rPr lang="en-US" sz="1000" dirty="0">
                <a:solidFill>
                  <a:srgbClr val="C00000"/>
                </a:solidFill>
              </a:rPr>
              <a:t> of Bhagavan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C00000"/>
                </a:solidFill>
              </a:rPr>
              <a:t> </a:t>
            </a:r>
            <a:r>
              <a:rPr lang="en-US" sz="1000" dirty="0" err="1">
                <a:solidFill>
                  <a:srgbClr val="C00000"/>
                </a:solidFill>
              </a:rPr>
              <a:t>Bhajans</a:t>
            </a:r>
            <a:r>
              <a:rPr lang="en-US" sz="1000" dirty="0">
                <a:solidFill>
                  <a:srgbClr val="C00000"/>
                </a:solidFill>
              </a:rPr>
              <a:t>  with Bhagavan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C00000"/>
                </a:solidFill>
              </a:rPr>
              <a:t> Interaction with Bhagavan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C00000"/>
                </a:solidFill>
              </a:rPr>
              <a:t> Talks by Elders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C00000"/>
                </a:solidFill>
              </a:rPr>
              <a:t> Cultural </a:t>
            </a:r>
            <a:r>
              <a:rPr lang="en-US" sz="1000" dirty="0" err="1">
                <a:solidFill>
                  <a:srgbClr val="C00000"/>
                </a:solidFill>
              </a:rPr>
              <a:t>Programmes</a:t>
            </a:r>
            <a:r>
              <a:rPr lang="en-US" sz="1000" dirty="0">
                <a:solidFill>
                  <a:srgbClr val="C00000"/>
                </a:solidFill>
              </a:rPr>
              <a:t> from   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   Different States &amp; Countries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C00000"/>
                </a:solidFill>
              </a:rPr>
              <a:t> Presentation of </a:t>
            </a:r>
            <a:r>
              <a:rPr lang="en-US" sz="1000" dirty="0" err="1">
                <a:solidFill>
                  <a:srgbClr val="C00000"/>
                </a:solidFill>
              </a:rPr>
              <a:t>Programmes</a:t>
            </a:r>
            <a:r>
              <a:rPr lang="en-US" sz="1000" dirty="0">
                <a:solidFill>
                  <a:srgbClr val="C00000"/>
                </a:solidFill>
              </a:rPr>
              <a:t> 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  by Students of University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1400" y="1447800"/>
            <a:ext cx="1828800" cy="29241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b="1" u="sng" dirty="0">
                <a:solidFill>
                  <a:srgbClr val="7030A0"/>
                </a:solidFill>
              </a:rPr>
              <a:t>Instrumental Values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000" dirty="0">
                <a:solidFill>
                  <a:srgbClr val="7030A0"/>
                </a:solidFill>
              </a:rPr>
              <a:t>Cultural Sensitivity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7030A0"/>
                </a:solidFill>
              </a:rPr>
              <a:t> Love for all Faiths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7030A0"/>
                </a:solidFill>
              </a:rPr>
              <a:t> Unity and Harmony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7030A0"/>
                </a:solidFill>
              </a:rPr>
              <a:t> Constant Integrated  </a:t>
            </a:r>
            <a:br>
              <a:rPr lang="en-US" sz="1000" dirty="0">
                <a:solidFill>
                  <a:srgbClr val="7030A0"/>
                </a:solidFill>
              </a:rPr>
            </a:br>
            <a:r>
              <a:rPr lang="en-US" sz="1000" dirty="0">
                <a:solidFill>
                  <a:srgbClr val="7030A0"/>
                </a:solidFill>
              </a:rPr>
              <a:t>  Awareness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7030A0"/>
                </a:solidFill>
              </a:rPr>
              <a:t> Awareness of National </a:t>
            </a:r>
            <a:br>
              <a:rPr lang="en-US" sz="1000" dirty="0">
                <a:solidFill>
                  <a:srgbClr val="7030A0"/>
                </a:solidFill>
              </a:rPr>
            </a:br>
            <a:r>
              <a:rPr lang="en-US" sz="1000" dirty="0">
                <a:solidFill>
                  <a:srgbClr val="7030A0"/>
                </a:solidFill>
              </a:rPr>
              <a:t>  Social Needs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7030A0"/>
                </a:solidFill>
              </a:rPr>
              <a:t> Awareness of Needs of </a:t>
            </a:r>
            <a:br>
              <a:rPr lang="en-US" sz="1000" dirty="0">
                <a:solidFill>
                  <a:srgbClr val="7030A0"/>
                </a:solidFill>
              </a:rPr>
            </a:br>
            <a:r>
              <a:rPr lang="en-US" sz="1000" dirty="0">
                <a:solidFill>
                  <a:srgbClr val="7030A0"/>
                </a:solidFill>
              </a:rPr>
              <a:t>  Rural  Populace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7030A0"/>
                </a:solidFill>
              </a:rPr>
              <a:t> Simple Living  &amp;  High </a:t>
            </a:r>
            <a:br>
              <a:rPr lang="en-US" sz="1000" dirty="0">
                <a:solidFill>
                  <a:srgbClr val="7030A0"/>
                </a:solidFill>
              </a:rPr>
            </a:br>
            <a:r>
              <a:rPr lang="en-US" sz="1000" dirty="0">
                <a:solidFill>
                  <a:srgbClr val="7030A0"/>
                </a:solidFill>
              </a:rPr>
              <a:t>  Thinking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7030A0"/>
                </a:solidFill>
              </a:rPr>
              <a:t> Self-reliance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7030A0"/>
                </a:solidFill>
              </a:rPr>
              <a:t> Modesty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7030A0"/>
                </a:solidFill>
              </a:rPr>
              <a:t>Noble Character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7030A0"/>
                </a:solidFill>
              </a:rPr>
              <a:t> Integrity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7030A0"/>
                </a:solidFill>
              </a:rPr>
              <a:t> All-inclusiveness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7030A0"/>
                </a:solidFill>
              </a:rPr>
              <a:t> Compassion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838200"/>
            <a:ext cx="2209800" cy="276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7030A0"/>
                </a:solidFill>
              </a:rPr>
              <a:t>SYSTEM INPUTS TO STUDENTS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1" y="1371600"/>
            <a:ext cx="353943" cy="510540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wrap="square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FF0000"/>
                </a:solidFill>
              </a:rPr>
              <a:t>INTEGRAL EDUCATION SYSTEM </a:t>
            </a:r>
            <a:r>
              <a:rPr lang="en-US" sz="1100" b="1" dirty="0" smtClean="0">
                <a:solidFill>
                  <a:srgbClr val="FF0000"/>
                </a:solidFill>
              </a:rPr>
              <a:t>[ADMINISTRATORS+TEACHERS+SUPPORT </a:t>
            </a:r>
            <a:r>
              <a:rPr lang="en-US" sz="1100" b="1" dirty="0">
                <a:solidFill>
                  <a:srgbClr val="FF0000"/>
                </a:solidFill>
              </a:rPr>
              <a:t>STAFF]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200400"/>
            <a:ext cx="1524000" cy="12001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b="1" u="sng" dirty="0">
                <a:solidFill>
                  <a:srgbClr val="FF0000"/>
                </a:solidFill>
              </a:rPr>
              <a:t>Terminal Values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FF0000"/>
                </a:solidFill>
              </a:rPr>
              <a:t> Self Discovery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FF0000"/>
                </a:solidFill>
              </a:rPr>
              <a:t> Self Knowledge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FF0000"/>
                </a:solidFill>
              </a:rPr>
              <a:t> Spiritual Upliftment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FF0000"/>
                </a:solidFill>
              </a:rPr>
              <a:t> Social Service with 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  Love &amp; Detachment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FF0000"/>
                </a:solidFill>
              </a:rPr>
              <a:t> Trusteeship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242844" y="3663156"/>
            <a:ext cx="4495800" cy="369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</a:rPr>
              <a:t>SELF-REALISATION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3048000" y="1295400"/>
            <a:ext cx="457200" cy="5181600"/>
          </a:xfrm>
          <a:prstGeom prst="rightBrace">
            <a:avLst>
              <a:gd name="adj1" fmla="val 46887"/>
              <a:gd name="adj2" fmla="val 5021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96200" y="3657600"/>
            <a:ext cx="533400" cy="533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Down Arrow 20"/>
          <p:cNvSpPr/>
          <p:nvPr/>
        </p:nvSpPr>
        <p:spPr>
          <a:xfrm flipH="1">
            <a:off x="1828800" y="3352800"/>
            <a:ext cx="304800" cy="304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1828800" y="4572000"/>
            <a:ext cx="3048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05200" y="838200"/>
            <a:ext cx="5105400" cy="276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00FF"/>
                </a:solidFill>
              </a:rPr>
              <a:t>OUTCOMES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762000" y="2971800"/>
            <a:ext cx="533400" cy="2286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14400" y="4114800"/>
            <a:ext cx="228600" cy="11113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723900" y="5067300"/>
            <a:ext cx="609600" cy="2286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1400" y="4724400"/>
            <a:ext cx="1828800" cy="1231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b="1" u="sng" dirty="0" smtClean="0">
                <a:solidFill>
                  <a:srgbClr val="7030A0"/>
                </a:solidFill>
              </a:rPr>
              <a:t>Functional  Secular Values</a:t>
            </a:r>
            <a:endParaRPr lang="en-US" sz="1200" b="1" u="sng" dirty="0">
              <a:solidFill>
                <a:srgbClr val="7030A0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7030A0"/>
                </a:solidFill>
              </a:rPr>
              <a:t> Knowledge and Skills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7030A0"/>
                </a:solidFill>
              </a:rPr>
              <a:t> Talents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7030A0"/>
                </a:solidFill>
              </a:rPr>
              <a:t> Healthy Body and Mind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7030A0"/>
                </a:solidFill>
                <a:latin typeface="+mj-lt"/>
              </a:rPr>
              <a:t>Pursuit of Excellence in </a:t>
            </a:r>
            <a:br>
              <a:rPr lang="en-US" sz="1000" dirty="0">
                <a:solidFill>
                  <a:srgbClr val="7030A0"/>
                </a:solidFill>
                <a:latin typeface="+mj-lt"/>
              </a:rPr>
            </a:br>
            <a:r>
              <a:rPr lang="en-US" sz="1000" dirty="0">
                <a:solidFill>
                  <a:srgbClr val="7030A0"/>
                </a:solidFill>
                <a:latin typeface="+mj-lt"/>
              </a:rPr>
              <a:t>  Chosen Academic Discipline </a:t>
            </a:r>
          </a:p>
        </p:txBody>
      </p:sp>
      <p:sp>
        <p:nvSpPr>
          <p:cNvPr id="26" name="Right Brace 25"/>
          <p:cNvSpPr/>
          <p:nvPr/>
        </p:nvSpPr>
        <p:spPr>
          <a:xfrm>
            <a:off x="5486400" y="1447800"/>
            <a:ext cx="457200" cy="4267200"/>
          </a:xfrm>
          <a:prstGeom prst="rightBrace">
            <a:avLst>
              <a:gd name="adj1" fmla="val 44477"/>
              <a:gd name="adj2" fmla="val 50933"/>
            </a:avLst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-531912" y="3808511"/>
            <a:ext cx="167640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BHAGAVAN BABA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rot="5400000" flipH="1" flipV="1">
            <a:off x="-533400" y="2362200"/>
            <a:ext cx="15240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8600" y="1600200"/>
            <a:ext cx="2286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-532656" y="5561855"/>
            <a:ext cx="1524000" cy="148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8600" y="6324600"/>
            <a:ext cx="2286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858000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Self-control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Selflessness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Self-reliance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Sensitivity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Sensuality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Serenity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Sexuality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Sharing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Shrewdness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Significance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Silence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Silliness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Simplicity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Sincerity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endParaRPr lang="en-US" sz="16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Skillfulness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Solidarity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Solitude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Soundness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Spirit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Spirituality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Spontaneity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Spunk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Stability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Stealth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Stillness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Strength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Supremacy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Surprise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Sympathy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Synergy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Teamwork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Temperance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Thankfulness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Thoroughness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Thoughtfulness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Thrift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Tidiness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Timeliness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Traditionalism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Tranquility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Transcendence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Trust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Trustworthiness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Truth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Understanding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Unflappability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Uniqueness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Usefulness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Valor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Variety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Victory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Vigor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Virtue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Vitality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Vivacity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Warmth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Watchfulness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Wealth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Willfulness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Willingness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Winning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Wisdom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Wittiness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Wonder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Youthfulness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Zeal</a:t>
                      </a:r>
                      <a:endParaRPr lang="en-US" sz="1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8674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00FF"/>
                </a:solidFill>
              </a:rPr>
              <a:t>THE END</a:t>
            </a:r>
            <a:endParaRPr lang="en-US" sz="8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LPQs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What is the meaning of values</a:t>
            </a:r>
          </a:p>
          <a:p>
            <a:r>
              <a:rPr lang="en-US" dirty="0" smtClean="0"/>
              <a:t>What are the various values?</a:t>
            </a:r>
          </a:p>
          <a:p>
            <a:r>
              <a:rPr lang="en-US" dirty="0" smtClean="0"/>
              <a:t>Why values?</a:t>
            </a:r>
          </a:p>
          <a:p>
            <a:r>
              <a:rPr lang="en-US" dirty="0" smtClean="0"/>
              <a:t>What are the values of Sathya Sai Students?</a:t>
            </a:r>
          </a:p>
          <a:p>
            <a:r>
              <a:rPr lang="en-US" dirty="0" smtClean="0"/>
              <a:t>How can we say that these are the values of students of SSSIHL?</a:t>
            </a:r>
          </a:p>
          <a:p>
            <a:r>
              <a:rPr lang="en-US" dirty="0" smtClean="0"/>
              <a:t>What has the institute done to inculcate these values in their students?</a:t>
            </a:r>
          </a:p>
          <a:p>
            <a:r>
              <a:rPr lang="en-US" dirty="0" smtClean="0"/>
              <a:t>How can these values help them to excel under pressure in the globalized world today?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Meaning of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4000" b="1" dirty="0" smtClean="0"/>
              <a:t>Values</a:t>
            </a:r>
            <a:r>
              <a:rPr lang="en-US" sz="4000" dirty="0" smtClean="0"/>
              <a:t> are basic convictions (notions) about what is right and wrong.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Role of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4000" dirty="0" smtClean="0"/>
              <a:t>If you want to understand a person’s behavior, you must understand his or her </a:t>
            </a:r>
            <a:r>
              <a:rPr lang="en-US" sz="4000" b="1" dirty="0" smtClean="0"/>
              <a:t>values</a:t>
            </a:r>
            <a:r>
              <a:rPr lang="en-US" sz="40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Importance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Importance of values</a:t>
            </a:r>
            <a:r>
              <a:rPr lang="en-US" dirty="0" smtClean="0"/>
              <a:t> – Values generally influence attitudes and behavior.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Value system</a:t>
            </a:r>
            <a:r>
              <a:rPr lang="en-US" dirty="0" smtClean="0"/>
              <a:t> is a hierarchy based on a ranking of an individual’s values in terms of one’s intensity.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/>
              <a:t>INERFACE OF VALUES WITH BEHAVIOUR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Source of our Value Systems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lvl="1">
              <a:lnSpc>
                <a:spcPct val="150000"/>
              </a:lnSpc>
            </a:pPr>
            <a:r>
              <a:rPr lang="en-US" sz="3200" dirty="0" smtClean="0"/>
              <a:t>A significant portion is genetically determined.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Other factors include national culture, parents, teachers, friends, and similar environmental influences.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Nature of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4"/>
            <a:r>
              <a:rPr lang="en-US" sz="4400" dirty="0" smtClean="0"/>
              <a:t>Values differ between generations.</a:t>
            </a:r>
          </a:p>
          <a:p>
            <a:pPr lvl="4"/>
            <a:r>
              <a:rPr lang="en-US" sz="4400" dirty="0" smtClean="0"/>
              <a:t>Values differ between regions.</a:t>
            </a:r>
          </a:p>
          <a:p>
            <a:pPr lvl="4"/>
            <a:r>
              <a:rPr lang="en-US" sz="4400" dirty="0" smtClean="0"/>
              <a:t>Values differ between cultures.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997</Words>
  <Application>Microsoft Office PowerPoint</Application>
  <PresentationFormat>On-screen Show (4:3)</PresentationFormat>
  <Paragraphs>531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Presentation</vt:lpstr>
      <vt:lpstr>Slide 1</vt:lpstr>
      <vt:lpstr>“CONSTANT INTEGRATED AWARENESS”: EXECUTIVE VALUES OF MBA STUDENTS OF SRI SATHYA SAI INSTITUTE OF HIGHER LEARNING TO EXCEL UNDER PRESSURE IN THE GLOBALIZED WORLD TODAY. </vt:lpstr>
      <vt:lpstr>LPQs</vt:lpstr>
      <vt:lpstr>Meaning of Values</vt:lpstr>
      <vt:lpstr>Role of Values</vt:lpstr>
      <vt:lpstr>Importance </vt:lpstr>
      <vt:lpstr>INERFACE OF VALUES WITH BEHAVIOUR</vt:lpstr>
      <vt:lpstr> Source of our Value Systems  </vt:lpstr>
      <vt:lpstr>Nature of Values</vt:lpstr>
      <vt:lpstr>VISION</vt:lpstr>
      <vt:lpstr>Types of Values</vt:lpstr>
      <vt:lpstr>Terminal and Instrumental Values in Rokeach Value Survey</vt:lpstr>
      <vt:lpstr>LIST OF VALUES</vt:lpstr>
      <vt:lpstr>Slide 14</vt:lpstr>
      <vt:lpstr>Slide 15</vt:lpstr>
      <vt:lpstr>Slide 16</vt:lpstr>
      <vt:lpstr>Slide 17</vt:lpstr>
      <vt:lpstr>WHAT  ARE  MY VALUES  AS  OF  NOW?</vt:lpstr>
      <vt:lpstr>Slide 19</vt:lpstr>
      <vt:lpstr>ROLE  OF  SSSIHL IN  SHAPING VALUES  OF  STUDENTS</vt:lpstr>
      <vt:lpstr>MISSION STATEMENT</vt:lpstr>
      <vt:lpstr>SCHEMATIC PRESENTATION OF VISION &amp; MISSION</vt:lpstr>
      <vt:lpstr>Slide 23</vt:lpstr>
      <vt:lpstr>THE END</vt:lpstr>
    </vt:vector>
  </TitlesOfParts>
  <Company>Sri Sathya Sai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R.Kumar Bhaskar</dc:creator>
  <cp:lastModifiedBy>R.Kumar Bhaskar</cp:lastModifiedBy>
  <cp:revision>10</cp:revision>
  <dcterms:created xsi:type="dcterms:W3CDTF">2010-08-21T03:26:57Z</dcterms:created>
  <dcterms:modified xsi:type="dcterms:W3CDTF">2010-09-04T03:48:25Z</dcterms:modified>
</cp:coreProperties>
</file>