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pptx" ContentType="application/vnd.openxmlformats-officedocument.presentationml.presentation"/>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9" r:id="rId4"/>
    <p:sldId id="270" r:id="rId5"/>
    <p:sldId id="276" r:id="rId6"/>
    <p:sldId id="271" r:id="rId7"/>
    <p:sldId id="272" r:id="rId8"/>
    <p:sldId id="273" r:id="rId9"/>
    <p:sldId id="275" r:id="rId10"/>
    <p:sldId id="277" r:id="rId11"/>
    <p:sldId id="278" r:id="rId12"/>
    <p:sldId id="279"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101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66261E-C8D1-40AD-90F3-1C1F59963B3E}" type="datetimeFigureOut">
              <a:rPr lang="en-IN" smtClean="0"/>
              <a:t>09-05-2019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E09E24-39E5-4D72-863D-1C226EB09A3F}" type="slidenum">
              <a:rPr lang="en-IN" smtClean="0"/>
              <a:t>‹#›</a:t>
            </a:fld>
            <a:endParaRPr lang="en-IN"/>
          </a:p>
        </p:txBody>
      </p:sp>
    </p:spTree>
    <p:extLst>
      <p:ext uri="{BB962C8B-B14F-4D97-AF65-F5344CB8AC3E}">
        <p14:creationId xmlns:p14="http://schemas.microsoft.com/office/powerpoint/2010/main" val="3506477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F198A41-D291-4B80-8BC2-116CE8029E04}" type="datetimeFigureOut">
              <a:rPr lang="en-IN" smtClean="0"/>
              <a:t>09-05-2019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69271A-871A-4394-917A-72FF6F03DCEA}" type="slidenum">
              <a:rPr lang="en-IN" smtClean="0"/>
              <a:t>‹#›</a:t>
            </a:fld>
            <a:endParaRPr lang="en-IN"/>
          </a:p>
        </p:txBody>
      </p:sp>
    </p:spTree>
    <p:extLst>
      <p:ext uri="{BB962C8B-B14F-4D97-AF65-F5344CB8AC3E}">
        <p14:creationId xmlns:p14="http://schemas.microsoft.com/office/powerpoint/2010/main" val="834869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F198A41-D291-4B80-8BC2-116CE8029E04}" type="datetimeFigureOut">
              <a:rPr lang="en-IN" smtClean="0"/>
              <a:t>09-05-2019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69271A-871A-4394-917A-72FF6F03DCEA}" type="slidenum">
              <a:rPr lang="en-IN" smtClean="0"/>
              <a:t>‹#›</a:t>
            </a:fld>
            <a:endParaRPr lang="en-IN"/>
          </a:p>
        </p:txBody>
      </p:sp>
    </p:spTree>
    <p:extLst>
      <p:ext uri="{BB962C8B-B14F-4D97-AF65-F5344CB8AC3E}">
        <p14:creationId xmlns:p14="http://schemas.microsoft.com/office/powerpoint/2010/main" val="764232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365125"/>
            <a:ext cx="1478756"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71488" y="365125"/>
            <a:ext cx="4321969"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F198A41-D291-4B80-8BC2-116CE8029E04}" type="datetimeFigureOut">
              <a:rPr lang="en-IN" smtClean="0"/>
              <a:t>09-05-2019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69271A-871A-4394-917A-72FF6F03DCEA}" type="slidenum">
              <a:rPr lang="en-IN" smtClean="0"/>
              <a:t>‹#›</a:t>
            </a:fld>
            <a:endParaRPr lang="en-IN"/>
          </a:p>
        </p:txBody>
      </p:sp>
    </p:spTree>
    <p:extLst>
      <p:ext uri="{BB962C8B-B14F-4D97-AF65-F5344CB8AC3E}">
        <p14:creationId xmlns:p14="http://schemas.microsoft.com/office/powerpoint/2010/main" val="227615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F198A41-D291-4B80-8BC2-116CE8029E04}" type="datetimeFigureOut">
              <a:rPr lang="en-IN" smtClean="0"/>
              <a:t>09-05-2019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69271A-871A-4394-917A-72FF6F03DCEA}" type="slidenum">
              <a:rPr lang="en-IN" smtClean="0"/>
              <a:t>‹#›</a:t>
            </a:fld>
            <a:endParaRPr lang="en-IN"/>
          </a:p>
        </p:txBody>
      </p:sp>
    </p:spTree>
    <p:extLst>
      <p:ext uri="{BB962C8B-B14F-4D97-AF65-F5344CB8AC3E}">
        <p14:creationId xmlns:p14="http://schemas.microsoft.com/office/powerpoint/2010/main" val="408749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198A41-D291-4B80-8BC2-116CE8029E04}" type="datetimeFigureOut">
              <a:rPr lang="en-IN" smtClean="0"/>
              <a:t>09-05-2019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69271A-871A-4394-917A-72FF6F03DCEA}" type="slidenum">
              <a:rPr lang="en-IN" smtClean="0"/>
              <a:t>‹#›</a:t>
            </a:fld>
            <a:endParaRPr lang="en-IN"/>
          </a:p>
        </p:txBody>
      </p:sp>
    </p:spTree>
    <p:extLst>
      <p:ext uri="{BB962C8B-B14F-4D97-AF65-F5344CB8AC3E}">
        <p14:creationId xmlns:p14="http://schemas.microsoft.com/office/powerpoint/2010/main" val="591716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71487" y="1825625"/>
            <a:ext cx="290036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3486150" y="1825625"/>
            <a:ext cx="290036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F198A41-D291-4B80-8BC2-116CE8029E04}" type="datetimeFigureOut">
              <a:rPr lang="en-IN" smtClean="0"/>
              <a:t>09-05-2019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69271A-871A-4394-917A-72FF6F03DCEA}" type="slidenum">
              <a:rPr lang="en-IN" smtClean="0"/>
              <a:t>‹#›</a:t>
            </a:fld>
            <a:endParaRPr lang="en-IN"/>
          </a:p>
        </p:txBody>
      </p:sp>
    </p:spTree>
    <p:extLst>
      <p:ext uri="{BB962C8B-B14F-4D97-AF65-F5344CB8AC3E}">
        <p14:creationId xmlns:p14="http://schemas.microsoft.com/office/powerpoint/2010/main" val="1675358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F198A41-D291-4B80-8BC2-116CE8029E04}" type="datetimeFigureOut">
              <a:rPr lang="en-IN" smtClean="0"/>
              <a:t>09-05-2019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69271A-871A-4394-917A-72FF6F03DCEA}" type="slidenum">
              <a:rPr lang="en-IN" smtClean="0"/>
              <a:t>‹#›</a:t>
            </a:fld>
            <a:endParaRPr lang="en-IN"/>
          </a:p>
        </p:txBody>
      </p:sp>
    </p:spTree>
    <p:extLst>
      <p:ext uri="{BB962C8B-B14F-4D97-AF65-F5344CB8AC3E}">
        <p14:creationId xmlns:p14="http://schemas.microsoft.com/office/powerpoint/2010/main" val="173566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F198A41-D291-4B80-8BC2-116CE8029E04}" type="datetimeFigureOut">
              <a:rPr lang="en-IN" smtClean="0"/>
              <a:t>09-05-2019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69271A-871A-4394-917A-72FF6F03DCEA}" type="slidenum">
              <a:rPr lang="en-IN" smtClean="0"/>
              <a:t>‹#›</a:t>
            </a:fld>
            <a:endParaRPr lang="en-IN"/>
          </a:p>
        </p:txBody>
      </p:sp>
    </p:spTree>
    <p:extLst>
      <p:ext uri="{BB962C8B-B14F-4D97-AF65-F5344CB8AC3E}">
        <p14:creationId xmlns:p14="http://schemas.microsoft.com/office/powerpoint/2010/main" val="3173618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198A41-D291-4B80-8BC2-116CE8029E04}" type="datetimeFigureOut">
              <a:rPr lang="en-IN" smtClean="0"/>
              <a:t>09-05-2019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769271A-871A-4394-917A-72FF6F03DCEA}" type="slidenum">
              <a:rPr lang="en-IN" smtClean="0"/>
              <a:t>‹#›</a:t>
            </a:fld>
            <a:endParaRPr lang="en-IN"/>
          </a:p>
        </p:txBody>
      </p:sp>
    </p:spTree>
    <p:extLst>
      <p:ext uri="{BB962C8B-B14F-4D97-AF65-F5344CB8AC3E}">
        <p14:creationId xmlns:p14="http://schemas.microsoft.com/office/powerpoint/2010/main" val="2099949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198A41-D291-4B80-8BC2-116CE8029E04}" type="datetimeFigureOut">
              <a:rPr lang="en-IN" smtClean="0"/>
              <a:t>09-05-2019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69271A-871A-4394-917A-72FF6F03DCEA}" type="slidenum">
              <a:rPr lang="en-IN" smtClean="0"/>
              <a:t>‹#›</a:t>
            </a:fld>
            <a:endParaRPr lang="en-IN"/>
          </a:p>
        </p:txBody>
      </p:sp>
    </p:spTree>
    <p:extLst>
      <p:ext uri="{BB962C8B-B14F-4D97-AF65-F5344CB8AC3E}">
        <p14:creationId xmlns:p14="http://schemas.microsoft.com/office/powerpoint/2010/main" val="218473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198A41-D291-4B80-8BC2-116CE8029E04}" type="datetimeFigureOut">
              <a:rPr lang="en-IN" smtClean="0"/>
              <a:t>09-05-2019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69271A-871A-4394-917A-72FF6F03DCEA}" type="slidenum">
              <a:rPr lang="en-IN" smtClean="0"/>
              <a:t>‹#›</a:t>
            </a:fld>
            <a:endParaRPr lang="en-IN"/>
          </a:p>
        </p:txBody>
      </p:sp>
    </p:spTree>
    <p:extLst>
      <p:ext uri="{BB962C8B-B14F-4D97-AF65-F5344CB8AC3E}">
        <p14:creationId xmlns:p14="http://schemas.microsoft.com/office/powerpoint/2010/main" val="736448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F198A41-D291-4B80-8BC2-116CE8029E04}" type="datetimeFigureOut">
              <a:rPr lang="en-IN" smtClean="0"/>
              <a:t>09-05-2019</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769271A-871A-4394-917A-72FF6F03DCEA}" type="slidenum">
              <a:rPr lang="en-IN" smtClean="0"/>
              <a:t>‹#›</a:t>
            </a:fld>
            <a:endParaRPr lang="en-IN"/>
          </a:p>
        </p:txBody>
      </p:sp>
    </p:spTree>
    <p:extLst>
      <p:ext uri="{BB962C8B-B14F-4D97-AF65-F5344CB8AC3E}">
        <p14:creationId xmlns:p14="http://schemas.microsoft.com/office/powerpoint/2010/main" val="1308034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package" Target="../embeddings/Microsoft_PowerPoint_Presentation1.pptx"/><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2361546081"/>
              </p:ext>
            </p:extLst>
          </p:nvPr>
        </p:nvGraphicFramePr>
        <p:xfrm>
          <a:off x="92075" y="0"/>
          <a:ext cx="9051925" cy="6857999"/>
        </p:xfrm>
        <a:graphic>
          <a:graphicData uri="http://schemas.openxmlformats.org/presentationml/2006/ole">
            <mc:AlternateContent xmlns:mc="http://schemas.openxmlformats.org/markup-compatibility/2006">
              <mc:Choice xmlns:v="urn:schemas-microsoft-com:vml" Requires="v">
                <p:oleObj spid="_x0000_s1100" name="Presentation" r:id="rId3" imgW="4570530" imgH="3427618" progId="PowerPoint.Show.12">
                  <p:embed/>
                </p:oleObj>
              </mc:Choice>
              <mc:Fallback>
                <p:oleObj name="Presentation" r:id="rId3" imgW="4570530" imgH="3427618" progId="PowerPoint.Show.12">
                  <p:embed/>
                  <p:pic>
                    <p:nvPicPr>
                      <p:cNvPr id="0" name=""/>
                      <p:cNvPicPr/>
                      <p:nvPr/>
                    </p:nvPicPr>
                    <p:blipFill>
                      <a:blip r:embed="rId4"/>
                      <a:stretch>
                        <a:fillRect/>
                      </a:stretch>
                    </p:blipFill>
                    <p:spPr>
                      <a:xfrm>
                        <a:off x="92075" y="0"/>
                        <a:ext cx="9051925" cy="6857999"/>
                      </a:xfrm>
                      <a:prstGeom prst="rect">
                        <a:avLst/>
                      </a:prstGeom>
                    </p:spPr>
                  </p:pic>
                </p:oleObj>
              </mc:Fallback>
            </mc:AlternateContent>
          </a:graphicData>
        </a:graphic>
      </p:graphicFrame>
    </p:spTree>
    <p:extLst>
      <p:ext uri="{BB962C8B-B14F-4D97-AF65-F5344CB8AC3E}">
        <p14:creationId xmlns:p14="http://schemas.microsoft.com/office/powerpoint/2010/main" val="32714784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965200"/>
          </a:xfrm>
          <a:solidFill>
            <a:schemeClr val="accent2">
              <a:lumMod val="20000"/>
              <a:lumOff val="80000"/>
            </a:schemeClr>
          </a:solidFill>
        </p:spPr>
        <p:txBody>
          <a:bodyPr>
            <a:normAutofit fontScale="90000"/>
          </a:bodyPr>
          <a:lstStyle/>
          <a:p>
            <a:pPr algn="ctr"/>
            <a:r>
              <a:rPr lang="en-US" b="1" dirty="0"/>
              <a:t>(</a:t>
            </a:r>
            <a:r>
              <a:rPr lang="en-US" sz="6600" b="1" dirty="0"/>
              <a:t>G) Guidelines of Goodness</a:t>
            </a:r>
            <a:endParaRPr lang="en-IN" sz="6600" dirty="0"/>
          </a:p>
        </p:txBody>
      </p:sp>
      <p:sp>
        <p:nvSpPr>
          <p:cNvPr id="3" name="Content Placeholder 2"/>
          <p:cNvSpPr>
            <a:spLocks noGrp="1"/>
          </p:cNvSpPr>
          <p:nvPr>
            <p:ph idx="1"/>
          </p:nvPr>
        </p:nvSpPr>
        <p:spPr>
          <a:xfrm>
            <a:off x="0" y="965200"/>
            <a:ext cx="9144000" cy="5892799"/>
          </a:xfrm>
          <a:solidFill>
            <a:schemeClr val="accent2">
              <a:lumMod val="20000"/>
              <a:lumOff val="80000"/>
            </a:schemeClr>
          </a:solidFill>
        </p:spPr>
        <p:txBody>
          <a:bodyPr>
            <a:normAutofit lnSpcReduction="10000"/>
          </a:bodyPr>
          <a:lstStyle/>
          <a:p>
            <a:pPr>
              <a:lnSpc>
                <a:spcPct val="150000"/>
              </a:lnSpc>
            </a:pPr>
            <a:r>
              <a:rPr lang="en-IN" dirty="0"/>
              <a:t>Goodness here can be construed as “</a:t>
            </a:r>
            <a:r>
              <a:rPr lang="en-IN" dirty="0" err="1"/>
              <a:t>Shrayas</a:t>
            </a:r>
            <a:r>
              <a:rPr lang="en-IN" dirty="0"/>
              <a:t>” which indicates in unmistakable terms what is ultimately good though not pleasant to an individual. </a:t>
            </a:r>
            <a:endParaRPr lang="en-IN" dirty="0" smtClean="0"/>
          </a:p>
          <a:p>
            <a:pPr>
              <a:lnSpc>
                <a:spcPct val="150000"/>
              </a:lnSpc>
            </a:pPr>
            <a:r>
              <a:rPr lang="en-IN" dirty="0"/>
              <a:t>But then, how to formulate these guidelines of goodness? </a:t>
            </a:r>
            <a:endParaRPr lang="en-IN" dirty="0" smtClean="0"/>
          </a:p>
          <a:p>
            <a:pPr>
              <a:lnSpc>
                <a:spcPct val="150000"/>
              </a:lnSpc>
            </a:pPr>
            <a:r>
              <a:rPr lang="en-IN" dirty="0" smtClean="0"/>
              <a:t>We </a:t>
            </a:r>
            <a:r>
              <a:rPr lang="en-IN" dirty="0"/>
              <a:t>have to make sure that pure feelings come from our heart as a guideline, which is called conscience. </a:t>
            </a:r>
            <a:endParaRPr lang="en-IN" dirty="0" smtClean="0"/>
          </a:p>
          <a:p>
            <a:pPr>
              <a:lnSpc>
                <a:spcPct val="150000"/>
              </a:lnSpc>
            </a:pPr>
            <a:r>
              <a:rPr lang="en-IN" dirty="0" smtClean="0"/>
              <a:t>We </a:t>
            </a:r>
            <a:r>
              <a:rPr lang="en-IN" dirty="0"/>
              <a:t>should learn to follow the dictates of our conscience. </a:t>
            </a:r>
            <a:endParaRPr lang="en-IN" dirty="0" smtClean="0"/>
          </a:p>
          <a:p>
            <a:pPr>
              <a:lnSpc>
                <a:spcPct val="150000"/>
              </a:lnSpc>
            </a:pPr>
            <a:r>
              <a:rPr lang="en-US" dirty="0" smtClean="0"/>
              <a:t>Your </a:t>
            </a:r>
            <a:r>
              <a:rPr lang="en-US" dirty="0"/>
              <a:t>conscience, which is God, will give you goodness. </a:t>
            </a:r>
            <a:endParaRPr lang="en-US" dirty="0" smtClean="0"/>
          </a:p>
          <a:p>
            <a:pPr>
              <a:lnSpc>
                <a:spcPct val="150000"/>
              </a:lnSpc>
            </a:pPr>
            <a:r>
              <a:rPr lang="en-US" dirty="0"/>
              <a:t>That conscience is </a:t>
            </a:r>
            <a:r>
              <a:rPr lang="en-US" i="1" dirty="0"/>
              <a:t>Atman</a:t>
            </a:r>
            <a:r>
              <a:rPr lang="en-US" dirty="0"/>
              <a:t>. That is called </a:t>
            </a:r>
            <a:r>
              <a:rPr lang="en-US" i="1" dirty="0" err="1"/>
              <a:t>Swabhava</a:t>
            </a:r>
            <a:r>
              <a:rPr lang="en-US" dirty="0"/>
              <a:t> (innate nature or natural tendencies). </a:t>
            </a:r>
            <a:r>
              <a:rPr lang="en-US" i="1" dirty="0" err="1"/>
              <a:t>Swa</a:t>
            </a:r>
            <a:r>
              <a:rPr lang="en-US" i="1" dirty="0"/>
              <a:t> + Bhava</a:t>
            </a:r>
            <a:r>
              <a:rPr lang="en-US" dirty="0"/>
              <a:t>. </a:t>
            </a:r>
            <a:r>
              <a:rPr lang="en-US" i="1" dirty="0" err="1"/>
              <a:t>Swa</a:t>
            </a:r>
            <a:r>
              <a:rPr lang="en-US" dirty="0"/>
              <a:t> means </a:t>
            </a:r>
            <a:r>
              <a:rPr lang="en-US" i="1" dirty="0"/>
              <a:t>Atman </a:t>
            </a:r>
            <a:r>
              <a:rPr lang="en-US" dirty="0"/>
              <a:t>and</a:t>
            </a:r>
            <a:r>
              <a:rPr lang="en-US" i="1" dirty="0"/>
              <a:t> Bhava </a:t>
            </a:r>
            <a:r>
              <a:rPr lang="en-US" dirty="0"/>
              <a:t>means feeling</a:t>
            </a:r>
            <a:r>
              <a:rPr lang="en-US" dirty="0" smtClean="0"/>
              <a:t>.</a:t>
            </a:r>
          </a:p>
          <a:p>
            <a:pPr>
              <a:lnSpc>
                <a:spcPct val="150000"/>
              </a:lnSpc>
            </a:pPr>
            <a:r>
              <a:rPr lang="en-US" dirty="0"/>
              <a:t>Whatever feelings we get, if we discriminate between good and bad, right and wrong, and then follow it, that itself becomes goodness. </a:t>
            </a:r>
            <a:endParaRPr lang="en-IN" dirty="0"/>
          </a:p>
        </p:txBody>
      </p:sp>
    </p:spTree>
    <p:extLst>
      <p:ext uri="{BB962C8B-B14F-4D97-AF65-F5344CB8AC3E}">
        <p14:creationId xmlns:p14="http://schemas.microsoft.com/office/powerpoint/2010/main" val="1741009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723899"/>
          </a:xfrm>
          <a:solidFill>
            <a:schemeClr val="accent6">
              <a:lumMod val="20000"/>
              <a:lumOff val="80000"/>
            </a:schemeClr>
          </a:solidFill>
        </p:spPr>
        <p:txBody>
          <a:bodyPr>
            <a:normAutofit fontScale="90000"/>
          </a:bodyPr>
          <a:lstStyle/>
          <a:p>
            <a:pPr algn="ctr"/>
            <a:r>
              <a:rPr lang="en-IN" sz="4800" b="1" dirty="0">
                <a:effectLst>
                  <a:outerShdw blurRad="38100" dist="38100" dir="2700000" algn="tl">
                    <a:srgbClr val="000000">
                      <a:alpha val="43137"/>
                    </a:srgbClr>
                  </a:outerShdw>
                </a:effectLst>
              </a:rPr>
              <a:t>(E) Enquiry into Ethos</a:t>
            </a:r>
            <a:endParaRPr lang="en-IN" sz="4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723900"/>
            <a:ext cx="9144000" cy="6134100"/>
          </a:xfrm>
          <a:solidFill>
            <a:schemeClr val="accent6">
              <a:lumMod val="20000"/>
              <a:lumOff val="80000"/>
            </a:schemeClr>
          </a:solidFill>
        </p:spPr>
        <p:txBody>
          <a:bodyPr>
            <a:normAutofit/>
          </a:bodyPr>
          <a:lstStyle/>
          <a:p>
            <a:pPr>
              <a:lnSpc>
                <a:spcPct val="150000"/>
              </a:lnSpc>
            </a:pPr>
            <a:r>
              <a:rPr lang="en-IN" sz="2400" dirty="0" smtClean="0"/>
              <a:t>What </a:t>
            </a:r>
            <a:r>
              <a:rPr lang="en-IN" sz="2400" dirty="0"/>
              <a:t>is meant by ethos? </a:t>
            </a:r>
            <a:endParaRPr lang="en-IN" sz="2400" dirty="0" smtClean="0"/>
          </a:p>
          <a:p>
            <a:pPr>
              <a:lnSpc>
                <a:spcPct val="150000"/>
              </a:lnSpc>
            </a:pPr>
            <a:r>
              <a:rPr lang="en-IN" sz="2400" dirty="0" smtClean="0"/>
              <a:t>That </a:t>
            </a:r>
            <a:r>
              <a:rPr lang="en-IN" sz="2400" dirty="0"/>
              <a:t>which has been handed down from </a:t>
            </a:r>
            <a:r>
              <a:rPr lang="en-IN" sz="2400" dirty="0" err="1"/>
              <a:t>Itihasa</a:t>
            </a:r>
            <a:r>
              <a:rPr lang="en-IN" sz="2400" dirty="0"/>
              <a:t> (native literature of ancient times) is ethos. </a:t>
            </a:r>
            <a:endParaRPr lang="en-IN" sz="2400" dirty="0" smtClean="0"/>
          </a:p>
          <a:p>
            <a:pPr>
              <a:lnSpc>
                <a:spcPct val="150000"/>
              </a:lnSpc>
            </a:pPr>
            <a:r>
              <a:rPr lang="en-IN" sz="2400" dirty="0" smtClean="0"/>
              <a:t>What </a:t>
            </a:r>
            <a:r>
              <a:rPr lang="en-IN" sz="2400" dirty="0"/>
              <a:t>does </a:t>
            </a:r>
            <a:r>
              <a:rPr lang="en-IN" sz="2400" dirty="0" err="1"/>
              <a:t>Itihasa</a:t>
            </a:r>
            <a:r>
              <a:rPr lang="en-IN" sz="2400" dirty="0"/>
              <a:t> mean?  It is the biographical accounts of all those noble people of the ancient times who lived ideal lives. </a:t>
            </a:r>
            <a:endParaRPr lang="en-IN" sz="2400" dirty="0" smtClean="0"/>
          </a:p>
          <a:p>
            <a:pPr>
              <a:lnSpc>
                <a:spcPct val="150000"/>
              </a:lnSpc>
            </a:pPr>
            <a:r>
              <a:rPr lang="en-IN" sz="2400" dirty="0" smtClean="0"/>
              <a:t>What </a:t>
            </a:r>
            <a:r>
              <a:rPr lang="en-IN" sz="2400" dirty="0"/>
              <a:t>is meant by ideal? It means following morality and truth without giving up integrity. </a:t>
            </a:r>
            <a:endParaRPr lang="en-IN" sz="2400" dirty="0" smtClean="0"/>
          </a:p>
          <a:p>
            <a:pPr>
              <a:lnSpc>
                <a:spcPct val="150000"/>
              </a:lnSpc>
            </a:pPr>
            <a:r>
              <a:rPr lang="en-IN" sz="2400" dirty="0" smtClean="0"/>
              <a:t>The </a:t>
            </a:r>
            <a:r>
              <a:rPr lang="en-IN" sz="2400" dirty="0"/>
              <a:t>people who have led such great lives are called selfless characters. </a:t>
            </a:r>
            <a:endParaRPr lang="en-IN" sz="2400" dirty="0" smtClean="0"/>
          </a:p>
          <a:p>
            <a:pPr>
              <a:lnSpc>
                <a:spcPct val="150000"/>
              </a:lnSpc>
            </a:pPr>
            <a:r>
              <a:rPr lang="en-US" sz="2400" dirty="0"/>
              <a:t>Thus, by modeling our lives on the same lines of those great people, we would be able conduct ourselves in a proper manner.</a:t>
            </a:r>
            <a:endParaRPr lang="en-IN" sz="2400" dirty="0"/>
          </a:p>
        </p:txBody>
      </p:sp>
    </p:spTree>
    <p:extLst>
      <p:ext uri="{BB962C8B-B14F-4D97-AF65-F5344CB8AC3E}">
        <p14:creationId xmlns:p14="http://schemas.microsoft.com/office/powerpoint/2010/main" val="298976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774700"/>
          </a:xfrm>
          <a:solidFill>
            <a:schemeClr val="accent5">
              <a:lumMod val="20000"/>
              <a:lumOff val="80000"/>
            </a:schemeClr>
          </a:solidFill>
        </p:spPr>
        <p:txBody>
          <a:bodyPr>
            <a:normAutofit/>
          </a:bodyPr>
          <a:lstStyle/>
          <a:p>
            <a:pPr algn="ctr"/>
            <a:r>
              <a:rPr lang="en-US" sz="4800" b="1" dirty="0">
                <a:effectLst>
                  <a:outerShdw blurRad="38100" dist="38100" dir="2700000" algn="tl">
                    <a:srgbClr val="000000">
                      <a:alpha val="43137"/>
                    </a:srgbClr>
                  </a:outerShdw>
                </a:effectLst>
              </a:rPr>
              <a:t>(R) Role of Rules</a:t>
            </a:r>
            <a:endParaRPr lang="en-IN" sz="48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660400"/>
            <a:ext cx="9144000" cy="6197600"/>
          </a:xfrm>
          <a:solidFill>
            <a:schemeClr val="accent5">
              <a:lumMod val="20000"/>
              <a:lumOff val="80000"/>
            </a:schemeClr>
          </a:solidFill>
        </p:spPr>
        <p:txBody>
          <a:bodyPr>
            <a:normAutofit/>
          </a:bodyPr>
          <a:lstStyle/>
          <a:p>
            <a:pPr>
              <a:lnSpc>
                <a:spcPct val="150000"/>
              </a:lnSpc>
            </a:pPr>
            <a:r>
              <a:rPr lang="en-US" sz="2800" dirty="0"/>
              <a:t>What role do these rules play in the present circumstances? </a:t>
            </a:r>
            <a:endParaRPr lang="en-IN" sz="2800" dirty="0"/>
          </a:p>
          <a:p>
            <a:pPr>
              <a:lnSpc>
                <a:spcPct val="150000"/>
              </a:lnSpc>
            </a:pPr>
            <a:r>
              <a:rPr lang="en-US" sz="2800" dirty="0" smtClean="0"/>
              <a:t>When </a:t>
            </a:r>
            <a:r>
              <a:rPr lang="en-US" sz="2800" dirty="0"/>
              <a:t>business environment undergoes changes, we should recognize the cause for such changes.</a:t>
            </a:r>
            <a:endParaRPr lang="en-IN" sz="2800" dirty="0"/>
          </a:p>
          <a:p>
            <a:pPr>
              <a:lnSpc>
                <a:spcPct val="150000"/>
              </a:lnSpc>
            </a:pPr>
            <a:r>
              <a:rPr lang="en-US" sz="2800" dirty="0"/>
              <a:t>If the quality is exceptional, whatever be the state of other variables in the business environment, we will not face any unfavorable consequences. </a:t>
            </a:r>
            <a:endParaRPr lang="en-US" sz="2800" dirty="0" smtClean="0"/>
          </a:p>
          <a:p>
            <a:pPr>
              <a:lnSpc>
                <a:spcPct val="150000"/>
              </a:lnSpc>
            </a:pPr>
            <a:r>
              <a:rPr lang="en-US" sz="2800" dirty="0" smtClean="0"/>
              <a:t>Our </a:t>
            </a:r>
            <a:r>
              <a:rPr lang="en-US" sz="2800" dirty="0"/>
              <a:t>business environment, which comprises various elements: market, factory, workers and raw materials, should be properly inquired. </a:t>
            </a:r>
            <a:endParaRPr lang="en-IN" sz="2800" dirty="0"/>
          </a:p>
        </p:txBody>
      </p:sp>
    </p:spTree>
    <p:extLst>
      <p:ext uri="{BB962C8B-B14F-4D97-AF65-F5344CB8AC3E}">
        <p14:creationId xmlns:p14="http://schemas.microsoft.com/office/powerpoint/2010/main" val="2577532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6858000"/>
          </a:xfrm>
          <a:blipFill>
            <a:blip r:embed="rId2"/>
            <a:tile tx="0" ty="0" sx="100000" sy="100000" flip="none" algn="tl"/>
          </a:blipFill>
        </p:spPr>
        <p:txBody>
          <a:bodyPr>
            <a:noAutofit/>
          </a:bodyPr>
          <a:lstStyle/>
          <a:p>
            <a:pPr algn="ctr"/>
            <a:r>
              <a:rPr lang="en-US" sz="13800" b="1" dirty="0" smtClean="0">
                <a:solidFill>
                  <a:srgbClr val="FFFF00"/>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rPr>
              <a:t>The End</a:t>
            </a:r>
            <a:br>
              <a:rPr lang="en-US" sz="13800" b="1" dirty="0" smtClean="0">
                <a:solidFill>
                  <a:srgbClr val="FFFF00"/>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rPr>
            </a:br>
            <a:r>
              <a:rPr lang="en-US" sz="13800" b="1" dirty="0" smtClean="0">
                <a:solidFill>
                  <a:srgbClr val="FFFF00"/>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rPr>
              <a:t>&amp;</a:t>
            </a:r>
            <a:br>
              <a:rPr lang="en-US" sz="13800" b="1" dirty="0" smtClean="0">
                <a:solidFill>
                  <a:srgbClr val="FFFF00"/>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rPr>
            </a:br>
            <a:r>
              <a:rPr lang="en-US" sz="13800" b="1" dirty="0" smtClean="0">
                <a:solidFill>
                  <a:srgbClr val="FFFF00"/>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rPr>
              <a:t>Thank You</a:t>
            </a:r>
            <a:endParaRPr lang="en-IN" sz="13800" b="1" dirty="0">
              <a:solidFill>
                <a:srgbClr val="FFFF00"/>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36473775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500" y="0"/>
            <a:ext cx="9207500" cy="6858000"/>
          </a:xfrm>
          <a:blipFill>
            <a:blip r:embed="rId2"/>
            <a:tile tx="0" ty="0" sx="100000" sy="100000" flip="none" algn="tl"/>
          </a:blipFill>
        </p:spPr>
        <p:txBody>
          <a:bodyPr>
            <a:noAutofit/>
          </a:bodyPr>
          <a:lstStyle/>
          <a:p>
            <a:pPr algn="ctr"/>
            <a:r>
              <a:rPr lang="en-US" sz="11500" b="1" dirty="0">
                <a:solidFill>
                  <a:srgbClr val="FFFF00"/>
                </a:solidFill>
                <a:effectLst>
                  <a:outerShdw blurRad="38100" dist="38100" dir="2700000" algn="tl">
                    <a:srgbClr val="000000">
                      <a:alpha val="43137"/>
                    </a:srgbClr>
                  </a:outerShdw>
                </a:effectLst>
              </a:rPr>
              <a:t>BHAGAVAN’S DEFINITION </a:t>
            </a:r>
            <a:r>
              <a:rPr lang="en-US" sz="11500" b="1" dirty="0" smtClean="0">
                <a:solidFill>
                  <a:srgbClr val="FFFF00"/>
                </a:solidFill>
                <a:effectLst>
                  <a:outerShdw blurRad="38100" dist="38100" dir="2700000" algn="tl">
                    <a:srgbClr val="000000">
                      <a:alpha val="43137"/>
                    </a:srgbClr>
                  </a:outerShdw>
                </a:effectLst>
              </a:rPr>
              <a:t/>
            </a:r>
            <a:br>
              <a:rPr lang="en-US" sz="11500" b="1" dirty="0" smtClean="0">
                <a:solidFill>
                  <a:srgbClr val="FFFF00"/>
                </a:solidFill>
                <a:effectLst>
                  <a:outerShdw blurRad="38100" dist="38100" dir="2700000" algn="tl">
                    <a:srgbClr val="000000">
                      <a:alpha val="43137"/>
                    </a:srgbClr>
                  </a:outerShdw>
                </a:effectLst>
              </a:rPr>
            </a:br>
            <a:r>
              <a:rPr lang="en-US" sz="11500" b="1" dirty="0" smtClean="0">
                <a:solidFill>
                  <a:srgbClr val="FFFF00"/>
                </a:solidFill>
                <a:effectLst>
                  <a:outerShdw blurRad="38100" dist="38100" dir="2700000" algn="tl">
                    <a:srgbClr val="000000">
                      <a:alpha val="43137"/>
                    </a:srgbClr>
                  </a:outerShdw>
                </a:effectLst>
              </a:rPr>
              <a:t>OF</a:t>
            </a:r>
            <a:br>
              <a:rPr lang="en-US" sz="11500" b="1" dirty="0" smtClean="0">
                <a:solidFill>
                  <a:srgbClr val="FFFF00"/>
                </a:solidFill>
                <a:effectLst>
                  <a:outerShdw blurRad="38100" dist="38100" dir="2700000" algn="tl">
                    <a:srgbClr val="000000">
                      <a:alpha val="43137"/>
                    </a:srgbClr>
                  </a:outerShdw>
                </a:effectLst>
              </a:rPr>
            </a:br>
            <a:r>
              <a:rPr lang="en-US" sz="11500" b="1" dirty="0" smtClean="0">
                <a:solidFill>
                  <a:srgbClr val="FFFF00"/>
                </a:solidFill>
                <a:effectLst>
                  <a:outerShdw blurRad="38100" dist="38100" dir="2700000" algn="tl">
                    <a:srgbClr val="000000">
                      <a:alpha val="43137"/>
                    </a:srgbClr>
                  </a:outerShdw>
                </a:effectLst>
              </a:rPr>
              <a:t> </a:t>
            </a:r>
            <a:r>
              <a:rPr lang="en-US" sz="11500" b="1" dirty="0">
                <a:solidFill>
                  <a:srgbClr val="FFFF00"/>
                </a:solidFill>
                <a:effectLst>
                  <a:outerShdw blurRad="38100" dist="38100" dir="2700000" algn="tl">
                    <a:srgbClr val="000000">
                      <a:alpha val="43137"/>
                    </a:srgbClr>
                  </a:outerShdw>
                </a:effectLst>
              </a:rPr>
              <a:t>‘MANAGER</a:t>
            </a:r>
            <a:r>
              <a:rPr lang="en-US" sz="11500" b="1" dirty="0" smtClean="0">
                <a:solidFill>
                  <a:srgbClr val="FFFF00"/>
                </a:solidFill>
                <a:effectLst>
                  <a:outerShdw blurRad="38100" dist="38100" dir="2700000" algn="tl">
                    <a:srgbClr val="000000">
                      <a:alpha val="43137"/>
                    </a:srgbClr>
                  </a:outerShdw>
                </a:effectLst>
              </a:rPr>
              <a:t>’</a:t>
            </a:r>
            <a:endParaRPr lang="en-IN" sz="9600" b="1" dirty="0">
              <a:solidFill>
                <a:srgbClr val="FFFF00"/>
              </a:solidFill>
              <a:effectLst>
                <a:outerShdw blurRad="38100" dist="38100" dir="2700000" algn="tl">
                  <a:srgbClr val="000000">
                    <a:alpha val="43137"/>
                  </a:srgbClr>
                </a:outerShdw>
              </a:effectLst>
              <a:latin typeface="Arial Rounded MT Bold" panose="020F0704030504030204" pitchFamily="34" charset="0"/>
              <a:ea typeface="BatangChe" panose="02030609000101010101" pitchFamily="49" charset="-127"/>
            </a:endParaRPr>
          </a:p>
        </p:txBody>
      </p:sp>
    </p:spTree>
    <p:extLst>
      <p:ext uri="{BB962C8B-B14F-4D97-AF65-F5344CB8AC3E}">
        <p14:creationId xmlns:p14="http://schemas.microsoft.com/office/powerpoint/2010/main" val="3004107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4294967295"/>
          </p:nvPr>
        </p:nvSpPr>
        <p:spPr>
          <a:xfrm>
            <a:off x="0" y="0"/>
            <a:ext cx="9144000" cy="6858000"/>
          </a:xfrm>
          <a:solidFill>
            <a:schemeClr val="accent6">
              <a:lumMod val="20000"/>
              <a:lumOff val="80000"/>
            </a:schemeClr>
          </a:solidFill>
        </p:spPr>
        <p:txBody>
          <a:bodyPr anchor="ctr">
            <a:noAutofit/>
          </a:bodyPr>
          <a:lstStyle/>
          <a:p>
            <a:pPr marL="0" indent="0" algn="ctr">
              <a:lnSpc>
                <a:spcPct val="150000"/>
              </a:lnSpc>
              <a:buNone/>
            </a:pPr>
            <a:r>
              <a:rPr lang="en-IN" sz="3600" dirty="0"/>
              <a:t>The word ‘manager’ has seven letters in it – </a:t>
            </a:r>
            <a:endParaRPr lang="en-IN" sz="3600" dirty="0" smtClean="0"/>
          </a:p>
          <a:p>
            <a:pPr marL="0" indent="0" algn="ctr">
              <a:lnSpc>
                <a:spcPct val="150000"/>
              </a:lnSpc>
              <a:buNone/>
            </a:pPr>
            <a:r>
              <a:rPr lang="en-IN" sz="3600" dirty="0" smtClean="0"/>
              <a:t>M</a:t>
            </a:r>
            <a:r>
              <a:rPr lang="en-IN" sz="3600" dirty="0"/>
              <a:t>, A, N, A, G, E, R. These signify the seven swaras (musical notes), seven sounds, seven oceans and seven sages. If we understand all these seven letters, we do not become merely managers of a factory, but become managers of the universe.</a:t>
            </a:r>
            <a:endParaRPr lang="en-IN" sz="3600" dirty="0" smtClean="0"/>
          </a:p>
        </p:txBody>
      </p:sp>
    </p:spTree>
    <p:extLst>
      <p:ext uri="{BB962C8B-B14F-4D97-AF65-F5344CB8AC3E}">
        <p14:creationId xmlns:p14="http://schemas.microsoft.com/office/powerpoint/2010/main" val="2963927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9144000" cy="6858000"/>
          </a:xfrm>
          <a:solidFill>
            <a:schemeClr val="accent5">
              <a:lumMod val="20000"/>
              <a:lumOff val="80000"/>
            </a:schemeClr>
          </a:solidFill>
        </p:spPr>
        <p:txBody>
          <a:bodyPr>
            <a:normAutofit/>
          </a:bodyPr>
          <a:lstStyle/>
          <a:p>
            <a:r>
              <a:rPr lang="en-US" sz="3600" b="1" dirty="0">
                <a:effectLst>
                  <a:outerShdw blurRad="38100" dist="38100" dir="2700000" algn="tl">
                    <a:srgbClr val="000000">
                      <a:alpha val="43137"/>
                    </a:srgbClr>
                  </a:outerShdw>
                </a:effectLst>
              </a:rPr>
              <a:t>The following is the meaning and significance of each letter in the seven-letter word MANAGER, which could be put as seven facets (aspect/features) of a manager in modern organizations:</a:t>
            </a:r>
            <a:endParaRPr lang="en-IN" sz="3600" b="1" dirty="0">
              <a:effectLst>
                <a:outerShdw blurRad="38100" dist="38100" dir="2700000" algn="tl">
                  <a:srgbClr val="000000">
                    <a:alpha val="43137"/>
                  </a:srgbClr>
                </a:outerShdw>
              </a:effectLst>
            </a:endParaRPr>
          </a:p>
          <a:p>
            <a:r>
              <a:rPr lang="en-US" sz="3600" b="1" dirty="0"/>
              <a:t>M:</a:t>
            </a:r>
            <a:r>
              <a:rPr lang="en-US" sz="3600" dirty="0"/>
              <a:t> </a:t>
            </a:r>
            <a:r>
              <a:rPr lang="en-US" sz="3600" b="1" dirty="0"/>
              <a:t>M</a:t>
            </a:r>
            <a:r>
              <a:rPr lang="en-US" sz="3600" dirty="0"/>
              <a:t>ind of Man</a:t>
            </a:r>
            <a:endParaRPr lang="en-IN" sz="3600" dirty="0"/>
          </a:p>
          <a:p>
            <a:r>
              <a:rPr lang="en-US" sz="3600" b="1" dirty="0"/>
              <a:t>A:</a:t>
            </a:r>
            <a:r>
              <a:rPr lang="en-US" sz="3600" dirty="0"/>
              <a:t> </a:t>
            </a:r>
            <a:r>
              <a:rPr lang="en-US" sz="3600" b="1" dirty="0"/>
              <a:t>A</a:t>
            </a:r>
            <a:r>
              <a:rPr lang="en-US" sz="3600" dirty="0"/>
              <a:t>wareness of Atman</a:t>
            </a:r>
            <a:endParaRPr lang="en-IN" sz="3600" dirty="0"/>
          </a:p>
          <a:p>
            <a:r>
              <a:rPr lang="en-US" sz="3600" b="1" dirty="0"/>
              <a:t>N:</a:t>
            </a:r>
            <a:r>
              <a:rPr lang="en-US" sz="3600" dirty="0"/>
              <a:t> </a:t>
            </a:r>
            <a:r>
              <a:rPr lang="en-US" sz="3600" b="1" dirty="0"/>
              <a:t>N</a:t>
            </a:r>
            <a:r>
              <a:rPr lang="en-US" sz="3600" dirty="0"/>
              <a:t>ature of Nations</a:t>
            </a:r>
            <a:endParaRPr lang="en-IN" sz="3600" dirty="0"/>
          </a:p>
          <a:p>
            <a:r>
              <a:rPr lang="en-US" sz="3600" b="1" dirty="0"/>
              <a:t>A:</a:t>
            </a:r>
            <a:r>
              <a:rPr lang="en-US" sz="3600" dirty="0"/>
              <a:t> </a:t>
            </a:r>
            <a:r>
              <a:rPr lang="en-US" sz="3600" b="1" dirty="0"/>
              <a:t>A</a:t>
            </a:r>
            <a:r>
              <a:rPr lang="en-US" sz="3600" dirty="0"/>
              <a:t>spects of Environment</a:t>
            </a:r>
            <a:endParaRPr lang="en-IN" sz="3600" dirty="0"/>
          </a:p>
          <a:p>
            <a:r>
              <a:rPr lang="en-US" sz="3600" b="1" dirty="0"/>
              <a:t>G:</a:t>
            </a:r>
            <a:r>
              <a:rPr lang="en-US" sz="3600" dirty="0"/>
              <a:t> </a:t>
            </a:r>
            <a:r>
              <a:rPr lang="en-US" sz="3600" b="1" dirty="0"/>
              <a:t>G</a:t>
            </a:r>
            <a:r>
              <a:rPr lang="en-US" sz="3600" dirty="0"/>
              <a:t>uidelines of Goodness</a:t>
            </a:r>
            <a:endParaRPr lang="en-IN" sz="3600" dirty="0"/>
          </a:p>
          <a:p>
            <a:r>
              <a:rPr lang="en-US" sz="3600" b="1" dirty="0"/>
              <a:t>E:</a:t>
            </a:r>
            <a:r>
              <a:rPr lang="en-US" sz="3600" dirty="0"/>
              <a:t> </a:t>
            </a:r>
            <a:r>
              <a:rPr lang="en-US" sz="3600" b="1" dirty="0"/>
              <a:t>E</a:t>
            </a:r>
            <a:r>
              <a:rPr lang="en-US" sz="3600" dirty="0"/>
              <a:t>nquiry into Ethos</a:t>
            </a:r>
            <a:endParaRPr lang="en-IN" sz="3600" dirty="0"/>
          </a:p>
          <a:p>
            <a:r>
              <a:rPr lang="en-US" sz="3600" b="1" dirty="0"/>
              <a:t>R:</a:t>
            </a:r>
            <a:r>
              <a:rPr lang="en-US" sz="3600" dirty="0"/>
              <a:t> </a:t>
            </a:r>
            <a:r>
              <a:rPr lang="en-US" sz="3600" b="1" dirty="0"/>
              <a:t>R</a:t>
            </a:r>
            <a:r>
              <a:rPr lang="en-US" sz="3600" dirty="0"/>
              <a:t>ole of Rules</a:t>
            </a:r>
            <a:endParaRPr lang="en-IN" sz="3600" dirty="0"/>
          </a:p>
          <a:p>
            <a:pPr marL="0" indent="0">
              <a:lnSpc>
                <a:spcPct val="150000"/>
              </a:lnSpc>
              <a:buNone/>
            </a:pPr>
            <a:endParaRPr lang="en-IN" sz="3200" dirty="0"/>
          </a:p>
        </p:txBody>
      </p:sp>
    </p:spTree>
    <p:extLst>
      <p:ext uri="{BB962C8B-B14F-4D97-AF65-F5344CB8AC3E}">
        <p14:creationId xmlns:p14="http://schemas.microsoft.com/office/powerpoint/2010/main" val="543375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6858000"/>
          </a:xfrm>
          <a:blipFill>
            <a:blip r:embed="rId2"/>
            <a:tile tx="0" ty="0" sx="100000" sy="100000" flip="none" algn="tl"/>
          </a:blipFill>
        </p:spPr>
        <p:txBody>
          <a:bodyPr>
            <a:normAutofit/>
          </a:bodyPr>
          <a:lstStyle/>
          <a:p>
            <a:pPr algn="ctr"/>
            <a:r>
              <a:rPr lang="en-US" sz="9600" b="1" dirty="0">
                <a:effectLst>
                  <a:outerShdw blurRad="38100" dist="38100" dir="2700000" algn="tl">
                    <a:srgbClr val="000000">
                      <a:alpha val="43137"/>
                    </a:srgbClr>
                  </a:outerShdw>
                </a:effectLst>
              </a:rPr>
              <a:t>SIGNIFICANCE </a:t>
            </a:r>
            <a:r>
              <a:rPr lang="en-US" sz="9600" b="1" dirty="0" smtClean="0">
                <a:effectLst>
                  <a:outerShdw blurRad="38100" dist="38100" dir="2700000" algn="tl">
                    <a:srgbClr val="000000">
                      <a:alpha val="43137"/>
                    </a:srgbClr>
                  </a:outerShdw>
                </a:effectLst>
              </a:rPr>
              <a:t/>
            </a:r>
            <a:br>
              <a:rPr lang="en-US" sz="9600" b="1" dirty="0" smtClean="0">
                <a:effectLst>
                  <a:outerShdw blurRad="38100" dist="38100" dir="2700000" algn="tl">
                    <a:srgbClr val="000000">
                      <a:alpha val="43137"/>
                    </a:srgbClr>
                  </a:outerShdw>
                </a:effectLst>
              </a:rPr>
            </a:br>
            <a:r>
              <a:rPr lang="en-US" sz="9600" b="1" dirty="0" smtClean="0">
                <a:effectLst>
                  <a:outerShdw blurRad="38100" dist="38100" dir="2700000" algn="tl">
                    <a:srgbClr val="000000">
                      <a:alpha val="43137"/>
                    </a:srgbClr>
                  </a:outerShdw>
                </a:effectLst>
              </a:rPr>
              <a:t>OF </a:t>
            </a:r>
            <a:br>
              <a:rPr lang="en-US" sz="9600" b="1" dirty="0" smtClean="0">
                <a:effectLst>
                  <a:outerShdw blurRad="38100" dist="38100" dir="2700000" algn="tl">
                    <a:srgbClr val="000000">
                      <a:alpha val="43137"/>
                    </a:srgbClr>
                  </a:outerShdw>
                </a:effectLst>
              </a:rPr>
            </a:br>
            <a:r>
              <a:rPr lang="en-US" sz="9600" b="1" dirty="0" smtClean="0">
                <a:effectLst>
                  <a:outerShdw blurRad="38100" dist="38100" dir="2700000" algn="tl">
                    <a:srgbClr val="000000">
                      <a:alpha val="43137"/>
                    </a:srgbClr>
                  </a:outerShdw>
                </a:effectLst>
              </a:rPr>
              <a:t>THE SEVEN-FACET</a:t>
            </a:r>
            <a:br>
              <a:rPr lang="en-US" sz="9600" b="1" dirty="0" smtClean="0">
                <a:effectLst>
                  <a:outerShdw blurRad="38100" dist="38100" dir="2700000" algn="tl">
                    <a:srgbClr val="000000">
                      <a:alpha val="43137"/>
                    </a:srgbClr>
                  </a:outerShdw>
                </a:effectLst>
              </a:rPr>
            </a:br>
            <a:r>
              <a:rPr lang="en-US" sz="9600" b="1" dirty="0" smtClean="0">
                <a:effectLst>
                  <a:outerShdw blurRad="38100" dist="38100" dir="2700000" algn="tl">
                    <a:srgbClr val="000000">
                      <a:alpha val="43137"/>
                    </a:srgbClr>
                  </a:outerShdw>
                </a:effectLst>
              </a:rPr>
              <a:t> </a:t>
            </a:r>
            <a:r>
              <a:rPr lang="en-US" sz="9600" b="1" dirty="0">
                <a:effectLst>
                  <a:outerShdw blurRad="38100" dist="38100" dir="2700000" algn="tl">
                    <a:srgbClr val="000000">
                      <a:alpha val="43137"/>
                    </a:srgbClr>
                  </a:outerShdw>
                </a:effectLst>
              </a:rPr>
              <a:t>MANAGER</a:t>
            </a:r>
            <a:r>
              <a:rPr lang="en-IN" sz="6000" b="1" dirty="0">
                <a:effectLst>
                  <a:outerShdw blurRad="38100" dist="38100" dir="2700000" algn="tl">
                    <a:srgbClr val="000000">
                      <a:alpha val="43137"/>
                    </a:srgbClr>
                  </a:outerShdw>
                </a:effectLst>
              </a:rPr>
              <a:t/>
            </a:r>
            <a:br>
              <a:rPr lang="en-IN" sz="6000" b="1" dirty="0">
                <a:effectLst>
                  <a:outerShdw blurRad="38100" dist="38100" dir="2700000" algn="tl">
                    <a:srgbClr val="000000">
                      <a:alpha val="43137"/>
                    </a:srgbClr>
                  </a:outerShdw>
                </a:effectLst>
              </a:rPr>
            </a:br>
            <a:endParaRPr lang="en-IN" sz="6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97457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54099"/>
          </a:xfrm>
        </p:spPr>
        <p:txBody>
          <a:bodyPr>
            <a:noAutofit/>
          </a:bodyPr>
          <a:lstStyle/>
          <a:p>
            <a:pPr algn="ctr"/>
            <a:endParaRPr lang="en-IN" sz="4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1054100"/>
            <a:ext cx="9144000" cy="5803899"/>
          </a:xfrm>
        </p:spPr>
        <p:txBody>
          <a:bodyPr>
            <a:noAutofit/>
          </a:bodyPr>
          <a:lstStyle/>
          <a:p>
            <a:pPr>
              <a:lnSpc>
                <a:spcPct val="150000"/>
              </a:lnSpc>
            </a:pPr>
            <a:endParaRPr lang="en-IN" sz="2200" dirty="0"/>
          </a:p>
        </p:txBody>
      </p:sp>
      <p:sp>
        <p:nvSpPr>
          <p:cNvPr id="4" name="Title 1"/>
          <p:cNvSpPr txBox="1">
            <a:spLocks/>
          </p:cNvSpPr>
          <p:nvPr/>
        </p:nvSpPr>
        <p:spPr>
          <a:xfrm>
            <a:off x="0" y="1"/>
            <a:ext cx="9144000" cy="764274"/>
          </a:xfrm>
          <a:prstGeom prst="rect">
            <a:avLst/>
          </a:prstGeom>
          <a:solidFill>
            <a:schemeClr val="accent4">
              <a:lumMod val="20000"/>
              <a:lumOff val="80000"/>
            </a:schemeClr>
          </a:solidFill>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4800" b="1" dirty="0">
                <a:effectLst>
                  <a:outerShdw blurRad="38100" dist="38100" dir="2700000" algn="tl">
                    <a:srgbClr val="000000">
                      <a:alpha val="43137"/>
                    </a:srgbClr>
                  </a:outerShdw>
                </a:effectLst>
              </a:rPr>
              <a:t>(M): Mind of Man</a:t>
            </a:r>
            <a:endParaRPr lang="en-IN" sz="4800" b="1" dirty="0">
              <a:effectLst>
                <a:outerShdw blurRad="38100" dist="38100" dir="2700000" algn="tl">
                  <a:srgbClr val="000000">
                    <a:alpha val="43137"/>
                  </a:srgbClr>
                </a:outerShdw>
              </a:effectLst>
            </a:endParaRPr>
          </a:p>
        </p:txBody>
      </p:sp>
      <p:sp>
        <p:nvSpPr>
          <p:cNvPr id="5" name="Content Placeholder 2"/>
          <p:cNvSpPr txBox="1">
            <a:spLocks/>
          </p:cNvSpPr>
          <p:nvPr/>
        </p:nvSpPr>
        <p:spPr>
          <a:xfrm>
            <a:off x="0" y="764275"/>
            <a:ext cx="9144000" cy="6175611"/>
          </a:xfrm>
          <a:prstGeom prst="rect">
            <a:avLst/>
          </a:prstGeom>
          <a:solidFill>
            <a:schemeClr val="accent4">
              <a:lumMod val="20000"/>
              <a:lumOff val="80000"/>
            </a:schemeClr>
          </a:solidFill>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en-US" sz="2000" dirty="0">
                <a:latin typeface="Calibri" panose="020F0502020204030204" pitchFamily="34" charset="0"/>
                <a:ea typeface="Times New Roman" panose="02020603050405020304" pitchFamily="18" charset="0"/>
                <a:cs typeface="Calibri" panose="020F0502020204030204" pitchFamily="34" charset="0"/>
              </a:rPr>
              <a:t>What does man mean? </a:t>
            </a:r>
            <a:r>
              <a:rPr lang="en-US" sz="2000" dirty="0" smtClean="0">
                <a:latin typeface="Calibri" panose="020F0502020204030204" pitchFamily="34" charset="0"/>
                <a:ea typeface="Times New Roman" panose="02020603050405020304" pitchFamily="18" charset="0"/>
                <a:cs typeface="Calibri" panose="020F0502020204030204" pitchFamily="34" charset="0"/>
              </a:rPr>
              <a:t>Man </a:t>
            </a:r>
            <a:r>
              <a:rPr lang="en-US" sz="2000" dirty="0">
                <a:latin typeface="Calibri" panose="020F0502020204030204" pitchFamily="34" charset="0"/>
                <a:ea typeface="Times New Roman" panose="02020603050405020304" pitchFamily="18" charset="0"/>
                <a:cs typeface="Calibri" panose="020F0502020204030204" pitchFamily="34" charset="0"/>
              </a:rPr>
              <a:t>denotes mind. </a:t>
            </a:r>
            <a:endParaRPr lang="en-US" sz="2000" dirty="0" smtClean="0">
              <a:latin typeface="Calibri" panose="020F0502020204030204" pitchFamily="34" charset="0"/>
              <a:ea typeface="Times New Roman" panose="02020603050405020304" pitchFamily="18" charset="0"/>
              <a:cs typeface="Calibri" panose="020F0502020204030204" pitchFamily="34" charset="0"/>
            </a:endParaRPr>
          </a:p>
          <a:p>
            <a:pPr>
              <a:lnSpc>
                <a:spcPct val="150000"/>
              </a:lnSpc>
            </a:pPr>
            <a:r>
              <a:rPr lang="en-US" sz="2000" dirty="0" smtClean="0">
                <a:latin typeface="Calibri" panose="020F0502020204030204" pitchFamily="34" charset="0"/>
                <a:ea typeface="Times New Roman" panose="02020603050405020304" pitchFamily="18" charset="0"/>
                <a:cs typeface="Calibri" panose="020F0502020204030204" pitchFamily="34" charset="0"/>
              </a:rPr>
              <a:t>What </a:t>
            </a:r>
            <a:r>
              <a:rPr lang="en-US" sz="2000" dirty="0">
                <a:latin typeface="Calibri" panose="020F0502020204030204" pitchFamily="34" charset="0"/>
                <a:ea typeface="Times New Roman" panose="02020603050405020304" pitchFamily="18" charset="0"/>
                <a:cs typeface="Calibri" panose="020F0502020204030204" pitchFamily="34" charset="0"/>
              </a:rPr>
              <a:t>is meant by mind? </a:t>
            </a:r>
            <a:endParaRPr lang="en-US" sz="2000" dirty="0" smtClean="0">
              <a:latin typeface="Calibri" panose="020F0502020204030204" pitchFamily="34" charset="0"/>
              <a:ea typeface="Times New Roman" panose="02020603050405020304" pitchFamily="18" charset="0"/>
              <a:cs typeface="Calibri" panose="020F0502020204030204" pitchFamily="34" charset="0"/>
            </a:endParaRPr>
          </a:p>
          <a:p>
            <a:pPr>
              <a:lnSpc>
                <a:spcPct val="150000"/>
              </a:lnSpc>
            </a:pPr>
            <a:r>
              <a:rPr lang="en-US" sz="2000" dirty="0" smtClean="0">
                <a:latin typeface="Calibri" panose="020F0502020204030204" pitchFamily="34" charset="0"/>
                <a:ea typeface="Times New Roman" panose="02020603050405020304" pitchFamily="18" charset="0"/>
                <a:cs typeface="Calibri" panose="020F0502020204030204" pitchFamily="34" charset="0"/>
              </a:rPr>
              <a:t>Mind </a:t>
            </a:r>
            <a:r>
              <a:rPr lang="en-US" sz="2000" dirty="0">
                <a:latin typeface="Calibri" panose="020F0502020204030204" pitchFamily="34" charset="0"/>
                <a:ea typeface="Times New Roman" panose="02020603050405020304" pitchFamily="18" charset="0"/>
                <a:cs typeface="Calibri" panose="020F0502020204030204" pitchFamily="34" charset="0"/>
              </a:rPr>
              <a:t>is verily the man. We should say: ‘mind of man’. </a:t>
            </a:r>
            <a:endParaRPr lang="en-US" sz="2000" dirty="0" smtClean="0">
              <a:latin typeface="Calibri" panose="020F0502020204030204" pitchFamily="34" charset="0"/>
              <a:ea typeface="Times New Roman" panose="02020603050405020304" pitchFamily="18" charset="0"/>
              <a:cs typeface="Calibri" panose="020F0502020204030204" pitchFamily="34" charset="0"/>
            </a:endParaRPr>
          </a:p>
          <a:p>
            <a:pPr>
              <a:lnSpc>
                <a:spcPct val="150000"/>
              </a:lnSpc>
            </a:pPr>
            <a:r>
              <a:rPr lang="en-IN" sz="2000" dirty="0"/>
              <a:t>Mind is a mass of thoughts. </a:t>
            </a:r>
            <a:endParaRPr lang="en-IN" sz="2000" dirty="0" smtClean="0"/>
          </a:p>
          <a:p>
            <a:pPr>
              <a:lnSpc>
                <a:spcPct val="150000"/>
              </a:lnSpc>
            </a:pPr>
            <a:r>
              <a:rPr lang="en-US" sz="2000" dirty="0">
                <a:latin typeface="Calibri" panose="020F0502020204030204" pitchFamily="34" charset="0"/>
                <a:ea typeface="Times New Roman" panose="02020603050405020304" pitchFamily="18" charset="0"/>
                <a:cs typeface="Calibri" panose="020F0502020204030204" pitchFamily="34" charset="0"/>
              </a:rPr>
              <a:t>Man can have animal mind, devil mind or evil mind. </a:t>
            </a:r>
            <a:r>
              <a:rPr lang="en-IN" sz="2000" dirty="0" smtClean="0"/>
              <a:t>All </a:t>
            </a:r>
            <a:r>
              <a:rPr lang="en-IN" sz="2000" dirty="0"/>
              <a:t>the actions undertaken by humans are stimulated by thoughts. </a:t>
            </a:r>
            <a:endParaRPr lang="en-IN" sz="2000" dirty="0" smtClean="0"/>
          </a:p>
          <a:p>
            <a:pPr>
              <a:lnSpc>
                <a:spcPct val="150000"/>
              </a:lnSpc>
            </a:pPr>
            <a:r>
              <a:rPr lang="en-US" sz="2000" dirty="0" smtClean="0"/>
              <a:t>If </a:t>
            </a:r>
            <a:r>
              <a:rPr lang="en-US" sz="2000" dirty="0"/>
              <a:t>thoughts are good, the deeds will be good. If the deeds are good, life will be enjoyable. </a:t>
            </a:r>
            <a:endParaRPr lang="en-US" sz="2000" dirty="0" smtClean="0"/>
          </a:p>
          <a:p>
            <a:pPr>
              <a:lnSpc>
                <a:spcPct val="150000"/>
              </a:lnSpc>
            </a:pPr>
            <a:r>
              <a:rPr lang="en-IN" sz="2000" dirty="0"/>
              <a:t>Man must have human qualities such as truth, love, patience, sacrifice and compassion.</a:t>
            </a:r>
            <a:endParaRPr lang="en-IN" sz="2000" dirty="0" smtClean="0"/>
          </a:p>
          <a:p>
            <a:pPr>
              <a:lnSpc>
                <a:spcPct val="150000"/>
              </a:lnSpc>
            </a:pPr>
            <a:r>
              <a:rPr lang="en-US" sz="2000" dirty="0">
                <a:latin typeface="Calibri" panose="020F0502020204030204" pitchFamily="34" charset="0"/>
                <a:ea typeface="Times New Roman" panose="02020603050405020304" pitchFamily="18" charset="0"/>
                <a:cs typeface="Calibri" panose="020F0502020204030204" pitchFamily="34" charset="0"/>
              </a:rPr>
              <a:t>But managers should have the mind of man, which means the sort of mind that human beings ought to possess. </a:t>
            </a:r>
          </a:p>
          <a:p>
            <a:pPr>
              <a:lnSpc>
                <a:spcPct val="150000"/>
              </a:lnSpc>
            </a:pPr>
            <a:endParaRPr lang="en-IN" sz="2200" dirty="0"/>
          </a:p>
        </p:txBody>
      </p:sp>
    </p:spTree>
    <p:extLst>
      <p:ext uri="{BB962C8B-B14F-4D97-AF65-F5344CB8AC3E}">
        <p14:creationId xmlns:p14="http://schemas.microsoft.com/office/powerpoint/2010/main" val="2595358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64524"/>
          </a:xfrm>
          <a:solidFill>
            <a:schemeClr val="accent2">
              <a:lumMod val="20000"/>
              <a:lumOff val="80000"/>
            </a:schemeClr>
          </a:solidFill>
        </p:spPr>
        <p:txBody>
          <a:bodyPr>
            <a:normAutofit/>
          </a:bodyPr>
          <a:lstStyle/>
          <a:p>
            <a:pPr algn="ctr"/>
            <a:r>
              <a:rPr lang="en-US" sz="6000" b="1" dirty="0">
                <a:latin typeface="Calibri" panose="020F0502020204030204" pitchFamily="34" charset="0"/>
                <a:ea typeface="Times New Roman" panose="02020603050405020304" pitchFamily="18" charset="0"/>
                <a:cs typeface="Calibri" panose="020F0502020204030204" pitchFamily="34" charset="0"/>
              </a:rPr>
              <a:t>(A): Awareness of </a:t>
            </a:r>
            <a:r>
              <a:rPr lang="en-US" sz="6000" b="1" dirty="0" smtClean="0">
                <a:latin typeface="Calibri" panose="020F0502020204030204" pitchFamily="34" charset="0"/>
                <a:ea typeface="Times New Roman" panose="02020603050405020304" pitchFamily="18" charset="0"/>
                <a:cs typeface="Calibri" panose="020F0502020204030204" pitchFamily="34" charset="0"/>
              </a:rPr>
              <a:t>Atman</a:t>
            </a:r>
            <a:endParaRPr lang="en-IN" sz="5400" dirty="0"/>
          </a:p>
        </p:txBody>
      </p:sp>
      <p:sp>
        <p:nvSpPr>
          <p:cNvPr id="3" name="Content Placeholder 2"/>
          <p:cNvSpPr>
            <a:spLocks noGrp="1"/>
          </p:cNvSpPr>
          <p:nvPr>
            <p:ph idx="1"/>
          </p:nvPr>
        </p:nvSpPr>
        <p:spPr>
          <a:xfrm>
            <a:off x="0" y="1064525"/>
            <a:ext cx="9144000" cy="5797458"/>
          </a:xfrm>
          <a:solidFill>
            <a:schemeClr val="accent2">
              <a:lumMod val="20000"/>
              <a:lumOff val="80000"/>
            </a:schemeClr>
          </a:solidFill>
        </p:spPr>
        <p:txBody>
          <a:bodyPr>
            <a:normAutofit/>
          </a:bodyPr>
          <a:lstStyle/>
          <a:p>
            <a:r>
              <a:rPr lang="en-IN" sz="3600" dirty="0"/>
              <a:t>Awareness is Atman (Spirit/Soul) and Atman is awareness</a:t>
            </a:r>
            <a:r>
              <a:rPr lang="en-IN" sz="3600" dirty="0" smtClean="0"/>
              <a:t>.</a:t>
            </a:r>
          </a:p>
          <a:p>
            <a:r>
              <a:rPr lang="en-IN" sz="3600" dirty="0"/>
              <a:t>In awareness, there are various levels</a:t>
            </a:r>
            <a:r>
              <a:rPr lang="en-IN" sz="3600" dirty="0" smtClean="0"/>
              <a:t>. </a:t>
            </a:r>
          </a:p>
          <a:p>
            <a:pPr lvl="1"/>
            <a:r>
              <a:rPr lang="en-IN" sz="3600" dirty="0" smtClean="0"/>
              <a:t> Partial</a:t>
            </a:r>
          </a:p>
          <a:p>
            <a:pPr lvl="1"/>
            <a:r>
              <a:rPr lang="en-IN" sz="3600" dirty="0"/>
              <a:t> </a:t>
            </a:r>
            <a:r>
              <a:rPr lang="en-IN" sz="3600" dirty="0" smtClean="0"/>
              <a:t>Full/Complete (</a:t>
            </a:r>
            <a:r>
              <a:rPr lang="en-IN" sz="3600" dirty="0" err="1" smtClean="0"/>
              <a:t>Eg</a:t>
            </a:r>
            <a:r>
              <a:rPr lang="en-IN" sz="3600" dirty="0" smtClean="0"/>
              <a:t>. Handkerchief in fist)</a:t>
            </a:r>
          </a:p>
          <a:p>
            <a:r>
              <a:rPr lang="en-IN" sz="3600" dirty="0"/>
              <a:t>Awareness is full knowledge. </a:t>
            </a:r>
            <a:r>
              <a:rPr lang="en-IN" sz="3600" dirty="0" smtClean="0"/>
              <a:t>(Raja Sarpa Bhranti)</a:t>
            </a:r>
          </a:p>
          <a:p>
            <a:r>
              <a:rPr lang="en-IN" sz="3600" dirty="0"/>
              <a:t>Therefore, awareness of Atman means realizing the nature and potential of Atman completely.</a:t>
            </a:r>
          </a:p>
        </p:txBody>
      </p:sp>
    </p:spTree>
    <p:extLst>
      <p:ext uri="{BB962C8B-B14F-4D97-AF65-F5344CB8AC3E}">
        <p14:creationId xmlns:p14="http://schemas.microsoft.com/office/powerpoint/2010/main" val="628865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723899"/>
          </a:xfrm>
          <a:solidFill>
            <a:schemeClr val="accent1">
              <a:lumMod val="20000"/>
              <a:lumOff val="80000"/>
            </a:schemeClr>
          </a:solidFill>
        </p:spPr>
        <p:txBody>
          <a:bodyPr>
            <a:noAutofit/>
          </a:bodyPr>
          <a:lstStyle/>
          <a:p>
            <a:pPr algn="ctr"/>
            <a:r>
              <a:rPr lang="en-US" sz="3600" b="1" dirty="0">
                <a:latin typeface="Calibri" panose="020F0502020204030204" pitchFamily="34" charset="0"/>
                <a:ea typeface="Times New Roman" panose="02020603050405020304" pitchFamily="18" charset="0"/>
                <a:cs typeface="Calibri" panose="020F0502020204030204" pitchFamily="34" charset="0"/>
              </a:rPr>
              <a:t>(N): Nature of Nations</a:t>
            </a:r>
            <a:endParaRPr lang="en-IN" sz="36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723900"/>
            <a:ext cx="9144000" cy="6134100"/>
          </a:xfrm>
          <a:solidFill>
            <a:schemeClr val="accent1">
              <a:lumMod val="20000"/>
              <a:lumOff val="80000"/>
            </a:schemeClr>
          </a:solidFill>
        </p:spPr>
        <p:txBody>
          <a:bodyPr>
            <a:normAutofit lnSpcReduction="10000"/>
          </a:bodyPr>
          <a:lstStyle/>
          <a:p>
            <a:pPr>
              <a:lnSpc>
                <a:spcPct val="150000"/>
              </a:lnSpc>
            </a:pPr>
            <a:r>
              <a:rPr lang="en-IN" dirty="0"/>
              <a:t>Each nation has a unique nature. </a:t>
            </a:r>
            <a:endParaRPr lang="en-IN" dirty="0" smtClean="0"/>
          </a:p>
          <a:p>
            <a:pPr>
              <a:lnSpc>
                <a:spcPct val="150000"/>
              </a:lnSpc>
            </a:pPr>
            <a:r>
              <a:rPr lang="en-IN" dirty="0" smtClean="0"/>
              <a:t>America </a:t>
            </a:r>
            <a:r>
              <a:rPr lang="en-IN" dirty="0"/>
              <a:t>has its own nature that be termed as ‘American nature’, and similarly each country has its own nature. </a:t>
            </a:r>
            <a:endParaRPr lang="en-IN" dirty="0" smtClean="0"/>
          </a:p>
          <a:p>
            <a:pPr>
              <a:lnSpc>
                <a:spcPct val="150000"/>
              </a:lnSpc>
            </a:pPr>
            <a:r>
              <a:rPr lang="en-IN" dirty="0" smtClean="0"/>
              <a:t>People </a:t>
            </a:r>
            <a:r>
              <a:rPr lang="en-IN" dirty="0"/>
              <a:t>who wish to do business in India should be familiar with the nature of India in all its aspects as a nation. </a:t>
            </a:r>
            <a:endParaRPr lang="en-IN" dirty="0" smtClean="0"/>
          </a:p>
          <a:p>
            <a:pPr>
              <a:lnSpc>
                <a:spcPct val="150000"/>
              </a:lnSpc>
            </a:pPr>
            <a:r>
              <a:rPr lang="en-IN" dirty="0" smtClean="0"/>
              <a:t>Since </a:t>
            </a:r>
            <a:r>
              <a:rPr lang="en-IN" dirty="0"/>
              <a:t>nature and nation have a close relationship, they should be reflected in this relationship.</a:t>
            </a:r>
            <a:endParaRPr lang="en-IN" dirty="0"/>
          </a:p>
          <a:p>
            <a:pPr>
              <a:lnSpc>
                <a:spcPct val="150000"/>
              </a:lnSpc>
            </a:pPr>
            <a:r>
              <a:rPr lang="en-IN" dirty="0"/>
              <a:t>We are born in </a:t>
            </a:r>
            <a:r>
              <a:rPr lang="en-IN" dirty="0" err="1"/>
              <a:t>Bharath</a:t>
            </a:r>
            <a:r>
              <a:rPr lang="en-IN" dirty="0"/>
              <a:t>. We have to develop a nature affable to </a:t>
            </a:r>
            <a:r>
              <a:rPr lang="en-IN" dirty="0" err="1"/>
              <a:t>Bharath</a:t>
            </a:r>
            <a:r>
              <a:rPr lang="en-IN" dirty="0"/>
              <a:t> (India) which is our nation. </a:t>
            </a:r>
            <a:endParaRPr lang="en-IN" dirty="0" smtClean="0"/>
          </a:p>
          <a:p>
            <a:pPr>
              <a:lnSpc>
                <a:spcPct val="150000"/>
              </a:lnSpc>
            </a:pPr>
            <a:r>
              <a:rPr lang="en-IN" dirty="0" smtClean="0"/>
              <a:t>Nature of Indians: In </a:t>
            </a:r>
            <a:r>
              <a:rPr lang="en-IN" dirty="0"/>
              <a:t>fact, Indians in the bygone ages always spoke the Sathya (truth), followed the path of Dharma and lead their lives with integrity and morality. </a:t>
            </a:r>
            <a:endParaRPr lang="en-IN" dirty="0"/>
          </a:p>
        </p:txBody>
      </p:sp>
    </p:spTree>
    <p:extLst>
      <p:ext uri="{BB962C8B-B14F-4D97-AF65-F5344CB8AC3E}">
        <p14:creationId xmlns:p14="http://schemas.microsoft.com/office/powerpoint/2010/main" val="2019630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673099"/>
          </a:xfrm>
          <a:solidFill>
            <a:schemeClr val="bg2"/>
          </a:solidFill>
        </p:spPr>
        <p:txBody>
          <a:bodyPr>
            <a:normAutofit fontScale="90000"/>
          </a:bodyPr>
          <a:lstStyle/>
          <a:p>
            <a:pPr algn="ctr"/>
            <a:r>
              <a:rPr lang="en-US" sz="5400" b="1" dirty="0"/>
              <a:t>(A): Aspects of Environment</a:t>
            </a:r>
            <a:endParaRPr lang="en-IN" sz="54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673100"/>
            <a:ext cx="9144000" cy="6184899"/>
          </a:xfrm>
          <a:solidFill>
            <a:schemeClr val="bg2"/>
          </a:solidFill>
        </p:spPr>
        <p:txBody>
          <a:bodyPr>
            <a:normAutofit lnSpcReduction="10000"/>
          </a:bodyPr>
          <a:lstStyle/>
          <a:p>
            <a:pPr>
              <a:lnSpc>
                <a:spcPct val="150000"/>
              </a:lnSpc>
            </a:pPr>
            <a:r>
              <a:rPr lang="en-IN" dirty="0"/>
              <a:t>Environment may have different connotations. </a:t>
            </a:r>
            <a:endParaRPr lang="en-IN" dirty="0" smtClean="0"/>
          </a:p>
          <a:p>
            <a:pPr>
              <a:lnSpc>
                <a:spcPct val="150000"/>
              </a:lnSpc>
            </a:pPr>
            <a:r>
              <a:rPr lang="en-IN" dirty="0" smtClean="0"/>
              <a:t>It </a:t>
            </a:r>
            <a:r>
              <a:rPr lang="en-IN" dirty="0"/>
              <a:t>may refer to the physical conditions and other aspects relating to the geographical area of the inhabitants, which may include various aspects pertaining to: physical, economic, business, political, spiritual factors</a:t>
            </a:r>
            <a:r>
              <a:rPr lang="en-IN" dirty="0" smtClean="0"/>
              <a:t>.</a:t>
            </a:r>
          </a:p>
          <a:p>
            <a:pPr>
              <a:lnSpc>
                <a:spcPct val="150000"/>
              </a:lnSpc>
            </a:pPr>
            <a:r>
              <a:rPr lang="en-IN" dirty="0"/>
              <a:t>It refers to that pertaining to business and its associated functions</a:t>
            </a:r>
            <a:r>
              <a:rPr lang="en-IN" dirty="0" smtClean="0"/>
              <a:t>.</a:t>
            </a:r>
          </a:p>
          <a:p>
            <a:pPr>
              <a:lnSpc>
                <a:spcPct val="150000"/>
              </a:lnSpc>
            </a:pPr>
            <a:r>
              <a:rPr lang="en-IN" dirty="0"/>
              <a:t>The environment that is compatible with the value systems and temperament of man and that, which fosters human nature, should be there (environment here in this context could be interpreted as good company). </a:t>
            </a:r>
            <a:endParaRPr lang="en-IN" dirty="0" smtClean="0"/>
          </a:p>
          <a:p>
            <a:pPr>
              <a:lnSpc>
                <a:spcPct val="150000"/>
              </a:lnSpc>
            </a:pPr>
            <a:r>
              <a:rPr lang="en-IN" dirty="0" smtClean="0"/>
              <a:t>If </a:t>
            </a:r>
            <a:r>
              <a:rPr lang="en-IN" dirty="0"/>
              <a:t>the environment that fosters human nature were not there, the human conduct would possibly diminish to sub-human level.  </a:t>
            </a:r>
            <a:endParaRPr lang="en-IN" dirty="0" smtClean="0"/>
          </a:p>
          <a:p>
            <a:pPr>
              <a:lnSpc>
                <a:spcPct val="150000"/>
              </a:lnSpc>
            </a:pPr>
            <a:r>
              <a:rPr lang="en-IN" dirty="0" smtClean="0"/>
              <a:t>So</a:t>
            </a:r>
            <a:r>
              <a:rPr lang="en-IN" dirty="0"/>
              <a:t>, we should build up an environment that would be conducive to the development of positive human values. </a:t>
            </a:r>
            <a:endParaRPr lang="en-IN" dirty="0"/>
          </a:p>
        </p:txBody>
      </p:sp>
    </p:spTree>
    <p:extLst>
      <p:ext uri="{BB962C8B-B14F-4D97-AF65-F5344CB8AC3E}">
        <p14:creationId xmlns:p14="http://schemas.microsoft.com/office/powerpoint/2010/main" val="1469740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1026</TotalTime>
  <Words>933</Words>
  <Application>Microsoft Office PowerPoint</Application>
  <PresentationFormat>On-screen Show (4:3)</PresentationFormat>
  <Paragraphs>63</Paragraphs>
  <Slides>13</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2" baseType="lpstr">
      <vt:lpstr>BatangChe</vt:lpstr>
      <vt:lpstr>Andalus</vt:lpstr>
      <vt:lpstr>Arial</vt:lpstr>
      <vt:lpstr>Arial Rounded MT Bold</vt:lpstr>
      <vt:lpstr>Calibri</vt:lpstr>
      <vt:lpstr>Calibri Light</vt:lpstr>
      <vt:lpstr>Times New Roman</vt:lpstr>
      <vt:lpstr>Office Theme</vt:lpstr>
      <vt:lpstr>Presentation</vt:lpstr>
      <vt:lpstr>PowerPoint Presentation</vt:lpstr>
      <vt:lpstr>BHAGAVAN’S DEFINITION  OF  ‘MANAGER’</vt:lpstr>
      <vt:lpstr>PowerPoint Presentation</vt:lpstr>
      <vt:lpstr>PowerPoint Presentation</vt:lpstr>
      <vt:lpstr>SIGNIFICANCE  OF  THE SEVEN-FACET  MANAGER </vt:lpstr>
      <vt:lpstr>PowerPoint Presentation</vt:lpstr>
      <vt:lpstr>(A): Awareness of Atman</vt:lpstr>
      <vt:lpstr>(N): Nature of Nations</vt:lpstr>
      <vt:lpstr>(A): Aspects of Environment</vt:lpstr>
      <vt:lpstr>(G) Guidelines of Goodness</vt:lpstr>
      <vt:lpstr>(E) Enquiry into Ethos</vt:lpstr>
      <vt:lpstr>(R) Role of Rules</vt:lpstr>
      <vt:lpstr>The End &amp;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RKB</dc:creator>
  <cp:lastModifiedBy>RKB</cp:lastModifiedBy>
  <cp:revision>109</cp:revision>
  <dcterms:created xsi:type="dcterms:W3CDTF">2018-10-05T10:26:08Z</dcterms:created>
  <dcterms:modified xsi:type="dcterms:W3CDTF">2019-05-09T06:52:03Z</dcterms:modified>
</cp:coreProperties>
</file>