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Application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27013" y="1295400"/>
            <a:ext cx="8915400" cy="5214938"/>
            <a:chOff x="144" y="816"/>
            <a:chExt cx="5616" cy="3285"/>
          </a:xfrm>
        </p:grpSpPr>
        <p:sp>
          <p:nvSpPr>
            <p:cNvPr id="3" name="Text Box 69"/>
            <p:cNvSpPr txBox="1">
              <a:spLocks noChangeArrowheads="1"/>
            </p:cNvSpPr>
            <p:nvPr/>
          </p:nvSpPr>
          <p:spPr bwMode="auto">
            <a:xfrm>
              <a:off x="144" y="3888"/>
              <a:ext cx="56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600" b="1" dirty="0"/>
            </a:p>
          </p:txBody>
        </p:sp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180" y="816"/>
              <a:ext cx="5484" cy="2897"/>
              <a:chOff x="180" y="816"/>
              <a:chExt cx="5484" cy="2897"/>
            </a:xfrm>
          </p:grpSpPr>
          <p:sp>
            <p:nvSpPr>
              <p:cNvPr id="5" name="Rectangle 71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5472" cy="2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Text Box 72"/>
              <p:cNvSpPr txBox="1">
                <a:spLocks noChangeArrowheads="1"/>
              </p:cNvSpPr>
              <p:nvPr/>
            </p:nvSpPr>
            <p:spPr bwMode="auto">
              <a:xfrm>
                <a:off x="182" y="816"/>
                <a:ext cx="5482" cy="289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886200" indent="-3886200">
                  <a:tabLst>
                    <a:tab pos="2006600" algn="l"/>
                    <a:tab pos="3886200" algn="l"/>
                  </a:tabLst>
                </a:pPr>
                <a:r>
                  <a:rPr lang="en-US" sz="1600" b="1"/>
                  <a:t>TWB Operator	Teradata Utility			Description</a:t>
                </a:r>
              </a:p>
              <a:p>
                <a:pPr marL="3886200" indent="-3886200">
                  <a:tabLst>
                    <a:tab pos="2006600" algn="l"/>
                    <a:tab pos="3886200" algn="l"/>
                  </a:tabLst>
                </a:pPr>
                <a:endParaRPr lang="en-US" sz="1600" b="1"/>
              </a:p>
              <a:p>
                <a:pPr marL="3886200" indent="-3886200">
                  <a:tabLst>
                    <a:tab pos="2006600" algn="l"/>
                    <a:tab pos="3886200" algn="l"/>
                  </a:tabLst>
                </a:pPr>
                <a:r>
                  <a:rPr lang="en-US" sz="1600" b="1"/>
                  <a:t>LOAD	FastLoad	A </a:t>
                </a:r>
                <a:r>
                  <a:rPr lang="en-US" sz="1400" b="1">
                    <a:cs typeface="Times New Roman" pitchFamily="18" charset="0"/>
                  </a:rPr>
                  <a:t>consumer-type operator that uses the Teradata FastLoad protocol.  Supports Error limits and Checkpoint/ Restart.  Both support Multi-Value Compression and PPI.</a:t>
                </a:r>
              </a:p>
              <a:p>
                <a:pPr marL="3886200" indent="-3886200">
                  <a:spcBef>
                    <a:spcPct val="50000"/>
                  </a:spcBef>
                  <a:tabLst>
                    <a:tab pos="2006600" algn="l"/>
                    <a:tab pos="3886200" algn="l"/>
                  </a:tabLst>
                </a:pPr>
                <a:r>
                  <a:rPr lang="en-US" sz="1600" b="1">
                    <a:cs typeface="Times New Roman" pitchFamily="18" charset="0"/>
                  </a:rPr>
                  <a:t>UPDATE	MultiLoad	</a:t>
                </a:r>
                <a:r>
                  <a:rPr lang="en-US" sz="1400" b="1">
                    <a:cs typeface="Times New Roman" pitchFamily="18" charset="0"/>
                  </a:rPr>
                  <a:t>Utilizes the Teradata MultiLoad protocol to enable job based table updates. This allows highly scalable and parallel inserts and updates to a pre-existing table.</a:t>
                </a:r>
              </a:p>
              <a:p>
                <a:pPr marL="3886200" indent="-3886200">
                  <a:spcBef>
                    <a:spcPct val="50000"/>
                  </a:spcBef>
                  <a:tabLst>
                    <a:tab pos="2006600" algn="l"/>
                    <a:tab pos="3886200" algn="l"/>
                  </a:tabLst>
                </a:pPr>
                <a:r>
                  <a:rPr lang="en-US" sz="1600" b="1">
                    <a:cs typeface="Times New Roman" pitchFamily="18" charset="0"/>
                  </a:rPr>
                  <a:t>EXPORT	FastExport	</a:t>
                </a:r>
                <a:r>
                  <a:rPr lang="en-US" sz="1400" b="1">
                    <a:cs typeface="Times New Roman" pitchFamily="18" charset="0"/>
                  </a:rPr>
                  <a:t>A producer operator that emulates the FastExport utility.</a:t>
                </a:r>
              </a:p>
              <a:p>
                <a:pPr marL="3886200" indent="-3886200">
                  <a:spcBef>
                    <a:spcPct val="50000"/>
                  </a:spcBef>
                  <a:tabLst>
                    <a:tab pos="2006600" algn="l"/>
                    <a:tab pos="3886200" algn="l"/>
                  </a:tabLst>
                </a:pPr>
                <a:r>
                  <a:rPr lang="en-US" sz="1600" b="1">
                    <a:cs typeface="Times New Roman" pitchFamily="18" charset="0"/>
                  </a:rPr>
                  <a:t>STREAM	TPump	</a:t>
                </a:r>
                <a:r>
                  <a:rPr lang="en-US" sz="1400" b="1">
                    <a:cs typeface="Times New Roman" pitchFamily="18" charset="0"/>
                  </a:rPr>
                  <a:t>Uses multiple sessions to perform DML transactions in near real-time.</a:t>
                </a:r>
              </a:p>
              <a:p>
                <a:pPr marL="3886200" indent="-3886200">
                  <a:spcBef>
                    <a:spcPct val="50000"/>
                  </a:spcBef>
                  <a:tabLst>
                    <a:tab pos="2006600" algn="l"/>
                    <a:tab pos="3886200" algn="l"/>
                  </a:tabLst>
                </a:pPr>
                <a:r>
                  <a:rPr lang="en-US" sz="1600" b="1">
                    <a:cs typeface="Times New Roman" pitchFamily="18" charset="0"/>
                  </a:rPr>
                  <a:t>DataConnector	N/A	</a:t>
                </a:r>
                <a:r>
                  <a:rPr lang="en-US" sz="1400" b="1">
                    <a:cs typeface="Times New Roman" pitchFamily="18" charset="0"/>
                  </a:rPr>
                  <a:t>This operator emulates the Data Connector API. Reads external data files, writes data to external data files, reads an unspecified number of data files.</a:t>
                </a:r>
              </a:p>
              <a:p>
                <a:pPr marL="3886200" indent="-3886200">
                  <a:spcBef>
                    <a:spcPct val="50000"/>
                  </a:spcBef>
                  <a:tabLst>
                    <a:tab pos="2006600" algn="l"/>
                    <a:tab pos="3886200" algn="l"/>
                  </a:tabLst>
                </a:pPr>
                <a:r>
                  <a:rPr lang="en-US" sz="1600" b="1">
                    <a:cs typeface="Times New Roman" pitchFamily="18" charset="0"/>
                  </a:rPr>
                  <a:t>ODBC	N/A	</a:t>
                </a:r>
                <a:r>
                  <a:rPr lang="en-US" sz="1400" b="1">
                    <a:cs typeface="Times New Roman" pitchFamily="18" charset="0"/>
                  </a:rPr>
                  <a:t>Reads data from an ODBC Provider.</a:t>
                </a:r>
              </a:p>
            </p:txBody>
          </p:sp>
          <p:sp>
            <p:nvSpPr>
              <p:cNvPr id="7" name="Line 73"/>
              <p:cNvSpPr>
                <a:spLocks noChangeShapeType="1"/>
              </p:cNvSpPr>
              <p:nvPr/>
            </p:nvSpPr>
            <p:spPr bwMode="auto">
              <a:xfrm>
                <a:off x="184" y="1104"/>
                <a:ext cx="5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>
                <a:off x="1296" y="816"/>
                <a:ext cx="0" cy="28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75"/>
              <p:cNvSpPr>
                <a:spLocks noChangeShapeType="1"/>
              </p:cNvSpPr>
              <p:nvPr/>
            </p:nvSpPr>
            <p:spPr bwMode="auto">
              <a:xfrm>
                <a:off x="2544" y="816"/>
                <a:ext cx="0" cy="28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76"/>
              <p:cNvSpPr>
                <a:spLocks noChangeShapeType="1"/>
              </p:cNvSpPr>
              <p:nvPr/>
            </p:nvSpPr>
            <p:spPr bwMode="auto">
              <a:xfrm>
                <a:off x="180" y="1776"/>
                <a:ext cx="5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77"/>
              <p:cNvSpPr>
                <a:spLocks noChangeShapeType="1"/>
              </p:cNvSpPr>
              <p:nvPr/>
            </p:nvSpPr>
            <p:spPr bwMode="auto">
              <a:xfrm>
                <a:off x="180" y="2256"/>
                <a:ext cx="5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78"/>
              <p:cNvSpPr>
                <a:spLocks noChangeShapeType="1"/>
              </p:cNvSpPr>
              <p:nvPr/>
            </p:nvSpPr>
            <p:spPr bwMode="auto">
              <a:xfrm>
                <a:off x="184" y="2640"/>
                <a:ext cx="5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79"/>
              <p:cNvSpPr>
                <a:spLocks noChangeShapeType="1"/>
              </p:cNvSpPr>
              <p:nvPr/>
            </p:nvSpPr>
            <p:spPr bwMode="auto">
              <a:xfrm>
                <a:off x="184" y="2976"/>
                <a:ext cx="5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80"/>
              <p:cNvSpPr>
                <a:spLocks noChangeShapeType="1"/>
              </p:cNvSpPr>
              <p:nvPr/>
            </p:nvSpPr>
            <p:spPr bwMode="auto">
              <a:xfrm>
                <a:off x="184" y="3504"/>
                <a:ext cx="5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52400"/>
            <a:ext cx="288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Application Utility Summary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0" y="685800"/>
            <a:ext cx="89154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BTEQ supports SELECT, INSERT, UPDATE, DELETE.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 err="1"/>
              <a:t>FastLoad</a:t>
            </a:r>
            <a:r>
              <a:rPr lang="en-US" b="1" dirty="0"/>
              <a:t>, </a:t>
            </a:r>
            <a:r>
              <a:rPr lang="en-US" b="1" dirty="0" err="1"/>
              <a:t>MultiLoad</a:t>
            </a:r>
            <a:r>
              <a:rPr lang="en-US" b="1" dirty="0"/>
              <a:t>, and </a:t>
            </a:r>
            <a:r>
              <a:rPr lang="en-US" b="1" dirty="0" err="1"/>
              <a:t>TPump</a:t>
            </a:r>
            <a:r>
              <a:rPr lang="en-US" b="1" dirty="0"/>
              <a:t> transfer data from the host to </a:t>
            </a:r>
            <a:r>
              <a:rPr lang="en-US" b="1" dirty="0" err="1"/>
              <a:t>Teradata</a:t>
            </a:r>
            <a:r>
              <a:rPr lang="en-US" b="1" dirty="0"/>
              <a:t>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 err="1"/>
              <a:t>FastExport</a:t>
            </a:r>
            <a:r>
              <a:rPr lang="en-US" b="1" dirty="0"/>
              <a:t> transfers data from </a:t>
            </a:r>
            <a:r>
              <a:rPr lang="en-US" b="1" dirty="0" err="1"/>
              <a:t>Teradata</a:t>
            </a:r>
            <a:r>
              <a:rPr lang="en-US" b="1" dirty="0"/>
              <a:t> to the host.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BTEQ INSERT/SELECT and DELETE (ALL) can provide a fast effective method to perform some tasks.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Utilities offer the least complex solutions for an application, and can take advantage of parallel processing.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Utilities permit the use of INMODs and/or OUTMODs for pre- or post-processing data.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/>
              <a:t>There is often more than one way to set up your application, but there may be one that is fastest or most effective.</a:t>
            </a:r>
          </a:p>
          <a:p>
            <a:pPr marL="292100" indent="-292100">
              <a:spcBef>
                <a:spcPct val="50000"/>
              </a:spcBef>
              <a:buSzPct val="120000"/>
              <a:buFontTx/>
              <a:buChar char="•"/>
            </a:pPr>
            <a:r>
              <a:rPr lang="en-US" b="1" dirty="0" err="1"/>
              <a:t>Teradata</a:t>
            </a:r>
            <a:r>
              <a:rPr lang="en-US" b="1" dirty="0"/>
              <a:t> Warehouse Builder (TWB) can load data into and export data from any accessible database object in the </a:t>
            </a:r>
            <a:r>
              <a:rPr lang="en-US" b="1" dirty="0" err="1"/>
              <a:t>Teradata</a:t>
            </a:r>
            <a:r>
              <a:rPr lang="en-US" b="1" dirty="0"/>
              <a:t> RDBMS or other data store for which there exists an access operator.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152400"/>
            <a:ext cx="189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Review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7013" y="1219200"/>
            <a:ext cx="8915400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0" indent="-1778000">
              <a:spcBef>
                <a:spcPct val="70000"/>
              </a:spcBef>
              <a:tabLst>
                <a:tab pos="2400300" algn="l"/>
              </a:tabLst>
            </a:pPr>
            <a:r>
              <a:rPr lang="en-US" sz="1400" b="1" dirty="0">
                <a:solidFill>
                  <a:srgbClr val="0000CC"/>
                </a:solidFill>
              </a:rPr>
              <a:t>Answer True or False.</a:t>
            </a:r>
            <a:endParaRPr lang="en-US" sz="1400" b="1" dirty="0"/>
          </a:p>
          <a:p>
            <a:pPr marL="1778000" indent="-1778000">
              <a:spcBef>
                <a:spcPct val="100000"/>
              </a:spcBef>
              <a:tabLst>
                <a:tab pos="2400300" algn="l"/>
              </a:tabLst>
            </a:pPr>
            <a:r>
              <a:rPr lang="en-US" sz="1400" b="1" dirty="0"/>
              <a:t>1. True or False. 	With </a:t>
            </a:r>
            <a:r>
              <a:rPr lang="en-US" sz="1400" b="1" dirty="0" err="1"/>
              <a:t>MultiLoad</a:t>
            </a:r>
            <a:r>
              <a:rPr lang="en-US" sz="1400" b="1" dirty="0"/>
              <a:t>, you can import and export data.</a:t>
            </a:r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2. True or False. 	In </a:t>
            </a:r>
            <a:r>
              <a:rPr lang="en-US" sz="1400" b="1" dirty="0" err="1"/>
              <a:t>Teradata</a:t>
            </a:r>
            <a:r>
              <a:rPr lang="en-US" sz="1400" b="1" dirty="0"/>
              <a:t> mode, a BTEQ DELETE ALL function does not use the Transient Journal.</a:t>
            </a:r>
            <a:endParaRPr lang="en-US" sz="1400" b="1" dirty="0">
              <a:solidFill>
                <a:srgbClr val="0033CC"/>
              </a:solidFill>
            </a:endParaRPr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3. True or False. 	An INSERT/SELECT of 1,000,000 million rows into an empty table is only slightly faster than an INSERT/SELECT of 1,000,000 rows into a table with 1 row. </a:t>
            </a:r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endParaRPr lang="en-US" sz="1400" b="1" dirty="0"/>
          </a:p>
          <a:p>
            <a:pPr marL="1778000" indent="-1778000">
              <a:tabLst>
                <a:tab pos="2400300" algn="l"/>
              </a:tabLst>
            </a:pPr>
            <a:r>
              <a:rPr lang="en-US" sz="1400" b="1" dirty="0">
                <a:solidFill>
                  <a:srgbClr val="0000CC"/>
                </a:solidFill>
              </a:rPr>
              <a:t>Match the </a:t>
            </a:r>
            <a:r>
              <a:rPr lang="en-US" sz="1400" b="1" dirty="0" err="1">
                <a:solidFill>
                  <a:srgbClr val="0000CC"/>
                </a:solidFill>
              </a:rPr>
              <a:t>Teradata</a:t>
            </a:r>
            <a:r>
              <a:rPr lang="en-US" sz="1400" b="1" dirty="0">
                <a:solidFill>
                  <a:srgbClr val="0000CC"/>
                </a:solidFill>
              </a:rPr>
              <a:t> Warehouse Builder operator with the corresponding </a:t>
            </a:r>
            <a:r>
              <a:rPr lang="en-US" sz="1400" b="1" dirty="0" err="1">
                <a:solidFill>
                  <a:srgbClr val="0000CC"/>
                </a:solidFill>
              </a:rPr>
              <a:t>Teradata</a:t>
            </a:r>
            <a:r>
              <a:rPr lang="en-US" sz="1400" b="1" dirty="0">
                <a:solidFill>
                  <a:srgbClr val="0000CC"/>
                </a:solidFill>
              </a:rPr>
              <a:t> utility.</a:t>
            </a:r>
            <a:endParaRPr lang="en-US" sz="1400" b="1" dirty="0"/>
          </a:p>
          <a:p>
            <a:pPr marL="1778000" indent="-1778000">
              <a:spcBef>
                <a:spcPct val="100000"/>
              </a:spcBef>
              <a:tabLst>
                <a:tab pos="2400300" algn="l"/>
              </a:tabLst>
            </a:pPr>
            <a:r>
              <a:rPr lang="en-US" sz="1400" b="1" dirty="0"/>
              <a:t>1. ___ UPDATE		A. </a:t>
            </a:r>
            <a:r>
              <a:rPr lang="en-US" sz="1400" b="1" dirty="0" err="1"/>
              <a:t>MultiLoad</a:t>
            </a:r>
            <a:endParaRPr lang="en-US" sz="1400" b="1" dirty="0"/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2. ___ STREAM		B. </a:t>
            </a:r>
            <a:r>
              <a:rPr lang="en-US" sz="1400" b="1" dirty="0" err="1"/>
              <a:t>FastLoad</a:t>
            </a:r>
            <a:r>
              <a:rPr lang="en-US" sz="1400" b="1" dirty="0"/>
              <a:t> </a:t>
            </a:r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3. ___ LOAD		C. </a:t>
            </a:r>
            <a:r>
              <a:rPr lang="en-US" sz="1400" b="1" dirty="0" err="1"/>
              <a:t>FastExport</a:t>
            </a:r>
            <a:endParaRPr lang="en-US" sz="1400" b="1" dirty="0"/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4. ___ EXPORT		D. </a:t>
            </a:r>
            <a:r>
              <a:rPr lang="en-US" sz="1400" b="1" dirty="0" err="1"/>
              <a:t>TPump</a:t>
            </a:r>
            <a:endParaRPr lang="en-US" sz="1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28600"/>
            <a:ext cx="266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Review Question Answers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7013" y="1219200"/>
            <a:ext cx="8915400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78000" indent="-1778000">
              <a:spcBef>
                <a:spcPct val="70000"/>
              </a:spcBef>
              <a:tabLst>
                <a:tab pos="2400300" algn="l"/>
              </a:tabLst>
            </a:pPr>
            <a:r>
              <a:rPr lang="en-US" sz="1400" b="1" dirty="0">
                <a:solidFill>
                  <a:srgbClr val="0000CC"/>
                </a:solidFill>
              </a:rPr>
              <a:t>Answer True or False.</a:t>
            </a:r>
            <a:endParaRPr lang="en-US" sz="1400" b="1" dirty="0"/>
          </a:p>
          <a:p>
            <a:pPr marL="1778000" indent="-1778000">
              <a:spcBef>
                <a:spcPct val="100000"/>
              </a:spcBef>
              <a:tabLst>
                <a:tab pos="2400300" algn="l"/>
              </a:tabLst>
            </a:pPr>
            <a:r>
              <a:rPr lang="en-US" sz="1400" b="1" dirty="0"/>
              <a:t>1. True or </a:t>
            </a:r>
            <a:r>
              <a:rPr lang="en-US" sz="1400" b="1" i="1" u="sng" dirty="0">
                <a:solidFill>
                  <a:srgbClr val="0000CC"/>
                </a:solidFill>
              </a:rPr>
              <a:t>False</a:t>
            </a:r>
            <a:r>
              <a:rPr lang="en-US" sz="1400" b="1" dirty="0"/>
              <a:t>. 	With </a:t>
            </a:r>
            <a:r>
              <a:rPr lang="en-US" sz="1400" b="1" dirty="0" err="1"/>
              <a:t>MultiLoad</a:t>
            </a:r>
            <a:r>
              <a:rPr lang="en-US" sz="1400" b="1" dirty="0"/>
              <a:t>, you can import and export data.</a:t>
            </a:r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2. </a:t>
            </a:r>
            <a:r>
              <a:rPr lang="en-US" sz="1400" b="1" i="1" u="sng" dirty="0">
                <a:solidFill>
                  <a:srgbClr val="0000CC"/>
                </a:solidFill>
              </a:rPr>
              <a:t>True</a:t>
            </a:r>
            <a:r>
              <a:rPr lang="en-US" sz="1400" b="1" dirty="0"/>
              <a:t> or False. 	In </a:t>
            </a:r>
            <a:r>
              <a:rPr lang="en-US" sz="1400" b="1" dirty="0" err="1"/>
              <a:t>Teradata</a:t>
            </a:r>
            <a:r>
              <a:rPr lang="en-US" sz="1400" b="1" dirty="0"/>
              <a:t> mode, a BTEQ DELETE ALL function does not use the Transient Journal.</a:t>
            </a:r>
            <a:endParaRPr lang="en-US" sz="1400" b="1" dirty="0">
              <a:solidFill>
                <a:srgbClr val="0033CC"/>
              </a:solidFill>
            </a:endParaRPr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3. True or </a:t>
            </a:r>
            <a:r>
              <a:rPr lang="en-US" sz="1400" b="1" i="1" u="sng" dirty="0">
                <a:solidFill>
                  <a:srgbClr val="0000CC"/>
                </a:solidFill>
              </a:rPr>
              <a:t>False</a:t>
            </a:r>
            <a:r>
              <a:rPr lang="en-US" sz="1400" b="1" dirty="0"/>
              <a:t>. 	An INSERT/SELECT of 1,000,000 million rows into an empty table is only slightly faster than an INSERT/SELECT of 1,000,000 rows into a table with 1 row. </a:t>
            </a:r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endParaRPr lang="en-US" sz="1400" b="1" dirty="0"/>
          </a:p>
          <a:p>
            <a:pPr marL="1778000" indent="-1778000">
              <a:tabLst>
                <a:tab pos="2400300" algn="l"/>
              </a:tabLst>
            </a:pPr>
            <a:r>
              <a:rPr lang="en-US" sz="1400" b="1" dirty="0">
                <a:solidFill>
                  <a:srgbClr val="0000CC"/>
                </a:solidFill>
              </a:rPr>
              <a:t>Match the </a:t>
            </a:r>
            <a:r>
              <a:rPr lang="en-US" sz="1400" b="1" dirty="0" err="1">
                <a:solidFill>
                  <a:srgbClr val="0000CC"/>
                </a:solidFill>
              </a:rPr>
              <a:t>Teradata</a:t>
            </a:r>
            <a:r>
              <a:rPr lang="en-US" sz="1400" b="1" dirty="0">
                <a:solidFill>
                  <a:srgbClr val="0000CC"/>
                </a:solidFill>
              </a:rPr>
              <a:t> Warehouse Builder operator with the corresponding </a:t>
            </a:r>
            <a:r>
              <a:rPr lang="en-US" sz="1400" b="1" dirty="0" err="1">
                <a:solidFill>
                  <a:srgbClr val="0000CC"/>
                </a:solidFill>
              </a:rPr>
              <a:t>Teradata</a:t>
            </a:r>
            <a:r>
              <a:rPr lang="en-US" sz="1400" b="1" dirty="0">
                <a:solidFill>
                  <a:srgbClr val="0000CC"/>
                </a:solidFill>
              </a:rPr>
              <a:t> utility.</a:t>
            </a:r>
            <a:endParaRPr lang="en-US" sz="1400" b="1" dirty="0"/>
          </a:p>
          <a:p>
            <a:pPr marL="1778000" indent="-1778000">
              <a:spcBef>
                <a:spcPct val="100000"/>
              </a:spcBef>
              <a:tabLst>
                <a:tab pos="2400300" algn="l"/>
              </a:tabLst>
            </a:pPr>
            <a:r>
              <a:rPr lang="en-US" sz="1400" b="1" dirty="0"/>
              <a:t>1. _</a:t>
            </a:r>
            <a:r>
              <a:rPr lang="en-US" sz="1400" b="1" i="1" dirty="0">
                <a:solidFill>
                  <a:srgbClr val="0000CC"/>
                </a:solidFill>
              </a:rPr>
              <a:t>A</a:t>
            </a:r>
            <a:r>
              <a:rPr lang="en-US" sz="1400" b="1" dirty="0"/>
              <a:t>_ UPDATE		A. </a:t>
            </a:r>
            <a:r>
              <a:rPr lang="en-US" sz="1400" b="1" dirty="0" err="1"/>
              <a:t>MultiLoad</a:t>
            </a:r>
            <a:endParaRPr lang="en-US" sz="1400" b="1" dirty="0"/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2. _</a:t>
            </a:r>
            <a:r>
              <a:rPr lang="en-US" sz="1400" b="1" i="1" dirty="0">
                <a:solidFill>
                  <a:srgbClr val="0000CC"/>
                </a:solidFill>
              </a:rPr>
              <a:t>D</a:t>
            </a:r>
            <a:r>
              <a:rPr lang="en-US" sz="1400" b="1" dirty="0"/>
              <a:t>_ STREAM		B. </a:t>
            </a:r>
            <a:r>
              <a:rPr lang="en-US" sz="1400" b="1" dirty="0" err="1"/>
              <a:t>FastLoad</a:t>
            </a:r>
            <a:r>
              <a:rPr lang="en-US" sz="1400" b="1" dirty="0"/>
              <a:t> </a:t>
            </a:r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3. _</a:t>
            </a:r>
            <a:r>
              <a:rPr lang="en-US" sz="1400" b="1" i="1" dirty="0">
                <a:solidFill>
                  <a:srgbClr val="0000CC"/>
                </a:solidFill>
              </a:rPr>
              <a:t>B</a:t>
            </a:r>
            <a:r>
              <a:rPr lang="en-US" sz="1400" b="1" dirty="0"/>
              <a:t>_ LOAD		C. </a:t>
            </a:r>
            <a:r>
              <a:rPr lang="en-US" sz="1400" b="1" dirty="0" err="1"/>
              <a:t>FastExport</a:t>
            </a:r>
            <a:endParaRPr lang="en-US" sz="1400" b="1" dirty="0"/>
          </a:p>
          <a:p>
            <a:pPr marL="1778000" indent="-1778000">
              <a:spcBef>
                <a:spcPct val="60000"/>
              </a:spcBef>
              <a:tabLst>
                <a:tab pos="2400300" algn="l"/>
              </a:tabLst>
            </a:pPr>
            <a:r>
              <a:rPr lang="en-US" sz="1400" b="1" dirty="0"/>
              <a:t>4. _</a:t>
            </a:r>
            <a:r>
              <a:rPr lang="en-US" sz="1400" b="1" i="1" dirty="0">
                <a:solidFill>
                  <a:srgbClr val="0000CC"/>
                </a:solidFill>
              </a:rPr>
              <a:t>C</a:t>
            </a:r>
            <a:r>
              <a:rPr lang="en-US" sz="1400" b="1" dirty="0"/>
              <a:t>_ EXPORT		D. </a:t>
            </a:r>
            <a:r>
              <a:rPr lang="en-US" sz="1400" b="1" dirty="0" err="1"/>
              <a:t>TPump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Application Utilities</a:t>
            </a:r>
            <a:endParaRPr lang="en-US" dirty="0"/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24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/>
              <a:t>After completing this module, you should be able to:</a:t>
            </a:r>
          </a:p>
          <a:p>
            <a:endParaRPr lang="en-US" sz="2000" b="1" dirty="0"/>
          </a:p>
          <a:p>
            <a:pPr marL="523875" lvl="1" indent="-285750">
              <a:buFont typeface="Symbol" pitchFamily="18" charset="2"/>
              <a:buChar char="·"/>
            </a:pPr>
            <a:r>
              <a:rPr lang="en-US" sz="2000" b="1" dirty="0"/>
              <a:t>Identify the Application Utilities.</a:t>
            </a:r>
          </a:p>
          <a:p>
            <a:pPr marL="523875" lvl="1" indent="-285750"/>
            <a:endParaRPr lang="en-US" sz="2000" b="1" dirty="0"/>
          </a:p>
          <a:p>
            <a:pPr marL="523875" lvl="1" indent="-285750">
              <a:buFont typeface="Symbol" pitchFamily="18" charset="2"/>
              <a:buChar char="·"/>
            </a:pPr>
            <a:r>
              <a:rPr lang="en-US" sz="2000" b="1" dirty="0"/>
              <a:t>Describe how the Application Utilities interface with the </a:t>
            </a:r>
            <a:r>
              <a:rPr lang="en-US" sz="2000" b="1" dirty="0" err="1"/>
              <a:t>Teradata</a:t>
            </a:r>
            <a:r>
              <a:rPr lang="en-US" sz="2000" b="1" dirty="0"/>
              <a:t> database.</a:t>
            </a:r>
          </a:p>
          <a:p>
            <a:pPr marL="523875" lvl="1" indent="-285750"/>
            <a:endParaRPr lang="en-US" sz="2000" b="1" dirty="0"/>
          </a:p>
          <a:p>
            <a:pPr marL="523875" lvl="1" indent="-285750">
              <a:buFont typeface="Symbol" pitchFamily="18" charset="2"/>
              <a:buChar char="·"/>
            </a:pPr>
            <a:r>
              <a:rPr lang="en-US" sz="2000" b="1" dirty="0"/>
              <a:t>State the advantage of using a utility over other access methods.</a:t>
            </a:r>
          </a:p>
          <a:p>
            <a:pPr marL="523875" lvl="1" indent="-285750">
              <a:buFont typeface="Symbol" pitchFamily="18" charset="2"/>
              <a:buChar char="·"/>
            </a:pPr>
            <a:endParaRPr lang="en-US" b="1" dirty="0"/>
          </a:p>
          <a:p>
            <a:pPr marL="523875" lvl="1" indent="-285750">
              <a:buFont typeface="Symbol" pitchFamily="18" charset="2"/>
              <a:buChar char="·"/>
            </a:pPr>
            <a:r>
              <a:rPr lang="en-US" sz="2000" b="1" dirty="0"/>
              <a:t>Match </a:t>
            </a:r>
            <a:r>
              <a:rPr lang="en-US" sz="2000" b="1" dirty="0" err="1"/>
              <a:t>Teradata</a:t>
            </a:r>
            <a:r>
              <a:rPr lang="en-US" sz="2000" b="1" dirty="0"/>
              <a:t> Warehouse Builder operators with the corresponding </a:t>
            </a:r>
            <a:r>
              <a:rPr lang="en-US" sz="2000" b="1" dirty="0" err="1"/>
              <a:t>Teradata</a:t>
            </a:r>
            <a:r>
              <a:rPr lang="en-US" sz="2000" b="1" dirty="0"/>
              <a:t> utility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45"/>
          <p:cNvGrpSpPr>
            <a:grpSpLocks/>
          </p:cNvGrpSpPr>
          <p:nvPr/>
        </p:nvGrpSpPr>
        <p:grpSpPr bwMode="auto">
          <a:xfrm>
            <a:off x="152400" y="1295400"/>
            <a:ext cx="8839200" cy="5181600"/>
            <a:chOff x="96" y="816"/>
            <a:chExt cx="5568" cy="3264"/>
          </a:xfrm>
        </p:grpSpPr>
        <p:sp>
          <p:nvSpPr>
            <p:cNvPr id="5" name="Rectangle 303"/>
            <p:cNvSpPr>
              <a:spLocks noChangeArrowheads="1"/>
            </p:cNvSpPr>
            <p:nvPr/>
          </p:nvSpPr>
          <p:spPr bwMode="auto">
            <a:xfrm>
              <a:off x="96" y="816"/>
              <a:ext cx="5568" cy="166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304"/>
            <p:cNvSpPr>
              <a:spLocks noChangeArrowheads="1"/>
            </p:cNvSpPr>
            <p:nvPr/>
          </p:nvSpPr>
          <p:spPr bwMode="auto">
            <a:xfrm>
              <a:off x="1680" y="3072"/>
              <a:ext cx="2400" cy="1008"/>
            </a:xfrm>
            <a:prstGeom prst="rect">
              <a:avLst/>
            </a:prstGeom>
            <a:solidFill>
              <a:srgbClr val="66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2400"/>
            </a:p>
            <a:p>
              <a:pPr algn="ctr"/>
              <a:r>
                <a:rPr lang="en-US" sz="2400" b="1"/>
                <a:t>Teradata</a:t>
              </a:r>
              <a:br>
                <a:rPr lang="en-US" sz="2400" b="1"/>
              </a:br>
              <a:r>
                <a:rPr lang="en-US" sz="2400" b="1"/>
                <a:t>Database</a:t>
              </a:r>
              <a:endParaRPr lang="en-US" sz="2400"/>
            </a:p>
          </p:txBody>
        </p:sp>
        <p:sp>
          <p:nvSpPr>
            <p:cNvPr id="7" name="Text Box 305"/>
            <p:cNvSpPr txBox="1">
              <a:spLocks noChangeArrowheads="1"/>
            </p:cNvSpPr>
            <p:nvPr/>
          </p:nvSpPr>
          <p:spPr bwMode="auto">
            <a:xfrm>
              <a:off x="2352" y="864"/>
              <a:ext cx="1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Host or Server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" name="Line 306"/>
            <p:cNvSpPr>
              <a:spLocks noChangeShapeType="1"/>
            </p:cNvSpPr>
            <p:nvPr/>
          </p:nvSpPr>
          <p:spPr bwMode="auto">
            <a:xfrm>
              <a:off x="2014" y="249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07"/>
            <p:cNvSpPr>
              <a:spLocks noChangeShapeType="1"/>
            </p:cNvSpPr>
            <p:nvPr/>
          </p:nvSpPr>
          <p:spPr bwMode="auto">
            <a:xfrm>
              <a:off x="3792" y="249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08"/>
            <p:cNvSpPr txBox="1">
              <a:spLocks noChangeArrowheads="1"/>
            </p:cNvSpPr>
            <p:nvPr/>
          </p:nvSpPr>
          <p:spPr bwMode="auto">
            <a:xfrm>
              <a:off x="2208" y="2256"/>
              <a:ext cx="12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Operating System</a:t>
              </a:r>
              <a:endParaRPr lang="en-US" sz="1600" b="1"/>
            </a:p>
          </p:txBody>
        </p:sp>
        <p:grpSp>
          <p:nvGrpSpPr>
            <p:cNvPr id="11" name="Group 309"/>
            <p:cNvGrpSpPr>
              <a:grpSpLocks/>
            </p:cNvGrpSpPr>
            <p:nvPr/>
          </p:nvGrpSpPr>
          <p:grpSpPr bwMode="auto">
            <a:xfrm>
              <a:off x="1968" y="1197"/>
              <a:ext cx="816" cy="1008"/>
              <a:chOff x="1968" y="1197"/>
              <a:chExt cx="816" cy="1008"/>
            </a:xfrm>
          </p:grpSpPr>
          <p:sp>
            <p:nvSpPr>
              <p:cNvPr id="41" name="Rectangle 310"/>
              <p:cNvSpPr>
                <a:spLocks noChangeArrowheads="1"/>
              </p:cNvSpPr>
              <p:nvPr/>
            </p:nvSpPr>
            <p:spPr bwMode="auto">
              <a:xfrm>
                <a:off x="1968" y="1197"/>
                <a:ext cx="816" cy="1008"/>
              </a:xfrm>
              <a:prstGeom prst="rect">
                <a:avLst/>
              </a:prstGeom>
              <a:noFill/>
              <a:ln w="3429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11"/>
              <p:cNvSpPr>
                <a:spLocks noChangeShapeType="1"/>
              </p:cNvSpPr>
              <p:nvPr/>
            </p:nvSpPr>
            <p:spPr bwMode="auto">
              <a:xfrm>
                <a:off x="1968" y="1551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12"/>
              <p:cNvSpPr>
                <a:spLocks noChangeShapeType="1"/>
              </p:cNvSpPr>
              <p:nvPr/>
            </p:nvSpPr>
            <p:spPr bwMode="auto">
              <a:xfrm>
                <a:off x="1968" y="1887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313"/>
              <p:cNvSpPr txBox="1">
                <a:spLocks noChangeArrowheads="1"/>
              </p:cNvSpPr>
              <p:nvPr/>
            </p:nvSpPr>
            <p:spPr bwMode="auto">
              <a:xfrm>
                <a:off x="2016" y="1584"/>
                <a:ext cx="7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008000"/>
                    </a:solidFill>
                  </a:rPr>
                  <a:t>MultiLoad</a:t>
                </a:r>
              </a:p>
            </p:txBody>
          </p:sp>
          <p:sp>
            <p:nvSpPr>
              <p:cNvPr id="45" name="Text Box 314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Support</a:t>
                </a:r>
              </a:p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Environment</a:t>
                </a:r>
                <a:endParaRPr lang="en-US" sz="1600" b="1"/>
              </a:p>
            </p:txBody>
          </p:sp>
          <p:sp>
            <p:nvSpPr>
              <p:cNvPr id="46" name="Text Box 315"/>
              <p:cNvSpPr txBox="1">
                <a:spLocks noChangeArrowheads="1"/>
              </p:cNvSpPr>
              <p:nvPr/>
            </p:nvSpPr>
            <p:spPr bwMode="auto">
              <a:xfrm>
                <a:off x="2112" y="1872"/>
                <a:ext cx="55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CLI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Routines</a:t>
                </a:r>
              </a:p>
            </p:txBody>
          </p:sp>
        </p:grpSp>
        <p:grpSp>
          <p:nvGrpSpPr>
            <p:cNvPr id="12" name="Group 316"/>
            <p:cNvGrpSpPr>
              <a:grpSpLocks/>
            </p:cNvGrpSpPr>
            <p:nvPr/>
          </p:nvGrpSpPr>
          <p:grpSpPr bwMode="auto">
            <a:xfrm>
              <a:off x="1104" y="1200"/>
              <a:ext cx="782" cy="1008"/>
              <a:chOff x="1104" y="1200"/>
              <a:chExt cx="782" cy="1008"/>
            </a:xfrm>
          </p:grpSpPr>
          <p:sp>
            <p:nvSpPr>
              <p:cNvPr id="37" name="Rectangle 317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768" cy="1008"/>
              </a:xfrm>
              <a:prstGeom prst="rect">
                <a:avLst/>
              </a:prstGeom>
              <a:noFill/>
              <a:ln w="3429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8"/>
              <p:cNvSpPr>
                <a:spLocks noChangeShapeType="1"/>
              </p:cNvSpPr>
              <p:nvPr/>
            </p:nvSpPr>
            <p:spPr bwMode="auto">
              <a:xfrm>
                <a:off x="1104" y="1887"/>
                <a:ext cx="7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319"/>
              <p:cNvSpPr txBox="1">
                <a:spLocks noChangeArrowheads="1"/>
              </p:cNvSpPr>
              <p:nvPr/>
            </p:nvSpPr>
            <p:spPr bwMode="auto">
              <a:xfrm>
                <a:off x="1152" y="1392"/>
                <a:ext cx="6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FF0000"/>
                    </a:solidFill>
                  </a:rPr>
                  <a:t>FastLoad</a:t>
                </a:r>
                <a:endParaRPr lang="en-US" sz="1600" b="1"/>
              </a:p>
            </p:txBody>
          </p:sp>
          <p:sp>
            <p:nvSpPr>
              <p:cNvPr id="40" name="Text Box 320"/>
              <p:cNvSpPr txBox="1">
                <a:spLocks noChangeArrowheads="1"/>
              </p:cNvSpPr>
              <p:nvPr/>
            </p:nvSpPr>
            <p:spPr bwMode="auto">
              <a:xfrm>
                <a:off x="1200" y="1872"/>
                <a:ext cx="55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CLI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Routines</a:t>
                </a:r>
              </a:p>
            </p:txBody>
          </p:sp>
        </p:grpSp>
        <p:grpSp>
          <p:nvGrpSpPr>
            <p:cNvPr id="13" name="Group 321"/>
            <p:cNvGrpSpPr>
              <a:grpSpLocks/>
            </p:cNvGrpSpPr>
            <p:nvPr/>
          </p:nvGrpSpPr>
          <p:grpSpPr bwMode="auto">
            <a:xfrm>
              <a:off x="180" y="1200"/>
              <a:ext cx="842" cy="1008"/>
              <a:chOff x="180" y="1200"/>
              <a:chExt cx="842" cy="1008"/>
            </a:xfrm>
          </p:grpSpPr>
          <p:sp>
            <p:nvSpPr>
              <p:cNvPr id="33" name="Rectangle 322"/>
              <p:cNvSpPr>
                <a:spLocks noChangeArrowheads="1"/>
              </p:cNvSpPr>
              <p:nvPr/>
            </p:nvSpPr>
            <p:spPr bwMode="auto">
              <a:xfrm>
                <a:off x="192" y="1200"/>
                <a:ext cx="816" cy="1008"/>
              </a:xfrm>
              <a:prstGeom prst="rect">
                <a:avLst/>
              </a:prstGeom>
              <a:noFill/>
              <a:ln w="3429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23"/>
              <p:cNvSpPr>
                <a:spLocks noChangeShapeType="1"/>
              </p:cNvSpPr>
              <p:nvPr/>
            </p:nvSpPr>
            <p:spPr bwMode="auto">
              <a:xfrm>
                <a:off x="194" y="1890"/>
                <a:ext cx="8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324"/>
              <p:cNvSpPr txBox="1">
                <a:spLocks noChangeArrowheads="1"/>
              </p:cNvSpPr>
              <p:nvPr/>
            </p:nvSpPr>
            <p:spPr bwMode="auto">
              <a:xfrm>
                <a:off x="180" y="1344"/>
                <a:ext cx="84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99"/>
                    </a:solidFill>
                  </a:rPr>
                  <a:t>BTEQ</a:t>
                </a:r>
                <a:r>
                  <a:rPr lang="en-US" sz="1400">
                    <a:solidFill>
                      <a:srgbClr val="000000"/>
                    </a:solidFill>
                  </a:rPr>
                  <a:t> /</a:t>
                </a:r>
              </a:p>
              <a:p>
                <a:pPr algn="ctr"/>
                <a:r>
                  <a:rPr lang="en-US" sz="1400" b="1">
                    <a:solidFill>
                      <a:srgbClr val="000000"/>
                    </a:solidFill>
                  </a:rPr>
                  <a:t>Teradata SQL</a:t>
                </a:r>
              </a:p>
            </p:txBody>
          </p:sp>
          <p:sp>
            <p:nvSpPr>
              <p:cNvPr id="36" name="Text Box 325"/>
              <p:cNvSpPr txBox="1">
                <a:spLocks noChangeArrowheads="1"/>
              </p:cNvSpPr>
              <p:nvPr/>
            </p:nvSpPr>
            <p:spPr bwMode="auto">
              <a:xfrm>
                <a:off x="336" y="1872"/>
                <a:ext cx="55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CLI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Routines</a:t>
                </a:r>
              </a:p>
            </p:txBody>
          </p:sp>
        </p:grpSp>
        <p:grpSp>
          <p:nvGrpSpPr>
            <p:cNvPr id="14" name="Group 326"/>
            <p:cNvGrpSpPr>
              <a:grpSpLocks/>
            </p:cNvGrpSpPr>
            <p:nvPr/>
          </p:nvGrpSpPr>
          <p:grpSpPr bwMode="auto">
            <a:xfrm>
              <a:off x="2880" y="1197"/>
              <a:ext cx="816" cy="1008"/>
              <a:chOff x="2880" y="1197"/>
              <a:chExt cx="816" cy="1008"/>
            </a:xfrm>
          </p:grpSpPr>
          <p:sp>
            <p:nvSpPr>
              <p:cNvPr id="27" name="Rectangle 327"/>
              <p:cNvSpPr>
                <a:spLocks noChangeArrowheads="1"/>
              </p:cNvSpPr>
              <p:nvPr/>
            </p:nvSpPr>
            <p:spPr bwMode="auto">
              <a:xfrm>
                <a:off x="2880" y="1197"/>
                <a:ext cx="816" cy="1008"/>
              </a:xfrm>
              <a:prstGeom prst="rect">
                <a:avLst/>
              </a:prstGeom>
              <a:noFill/>
              <a:ln w="3429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328"/>
              <p:cNvSpPr>
                <a:spLocks noChangeShapeType="1"/>
              </p:cNvSpPr>
              <p:nvPr/>
            </p:nvSpPr>
            <p:spPr bwMode="auto">
              <a:xfrm>
                <a:off x="2880" y="1551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9"/>
              <p:cNvSpPr>
                <a:spLocks noChangeShapeType="1"/>
              </p:cNvSpPr>
              <p:nvPr/>
            </p:nvSpPr>
            <p:spPr bwMode="auto">
              <a:xfrm>
                <a:off x="2880" y="1887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330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7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990000"/>
                    </a:solidFill>
                  </a:rPr>
                  <a:t>FastExport</a:t>
                </a:r>
              </a:p>
            </p:txBody>
          </p:sp>
          <p:sp>
            <p:nvSpPr>
              <p:cNvPr id="31" name="Text Box 331"/>
              <p:cNvSpPr txBox="1">
                <a:spLocks noChangeArrowheads="1"/>
              </p:cNvSpPr>
              <p:nvPr/>
            </p:nvSpPr>
            <p:spPr bwMode="auto">
              <a:xfrm>
                <a:off x="2928" y="1248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Support</a:t>
                </a:r>
              </a:p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Environment</a:t>
                </a:r>
                <a:endParaRPr lang="en-US" sz="1600" b="1"/>
              </a:p>
            </p:txBody>
          </p:sp>
          <p:sp>
            <p:nvSpPr>
              <p:cNvPr id="32" name="Text Box 332"/>
              <p:cNvSpPr txBox="1">
                <a:spLocks noChangeArrowheads="1"/>
              </p:cNvSpPr>
              <p:nvPr/>
            </p:nvSpPr>
            <p:spPr bwMode="auto">
              <a:xfrm>
                <a:off x="3024" y="1872"/>
                <a:ext cx="55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CLI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Routines</a:t>
                </a:r>
              </a:p>
            </p:txBody>
          </p:sp>
        </p:grpSp>
        <p:grpSp>
          <p:nvGrpSpPr>
            <p:cNvPr id="15" name="Group 333"/>
            <p:cNvGrpSpPr>
              <a:grpSpLocks/>
            </p:cNvGrpSpPr>
            <p:nvPr/>
          </p:nvGrpSpPr>
          <p:grpSpPr bwMode="auto">
            <a:xfrm>
              <a:off x="3792" y="1197"/>
              <a:ext cx="816" cy="1008"/>
              <a:chOff x="3792" y="1197"/>
              <a:chExt cx="816" cy="1008"/>
            </a:xfrm>
          </p:grpSpPr>
          <p:sp>
            <p:nvSpPr>
              <p:cNvPr id="21" name="Rectangle 334"/>
              <p:cNvSpPr>
                <a:spLocks noChangeArrowheads="1"/>
              </p:cNvSpPr>
              <p:nvPr/>
            </p:nvSpPr>
            <p:spPr bwMode="auto">
              <a:xfrm>
                <a:off x="3792" y="1197"/>
                <a:ext cx="816" cy="1008"/>
              </a:xfrm>
              <a:prstGeom prst="rect">
                <a:avLst/>
              </a:prstGeom>
              <a:noFill/>
              <a:ln w="3429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335"/>
              <p:cNvSpPr>
                <a:spLocks noChangeShapeType="1"/>
              </p:cNvSpPr>
              <p:nvPr/>
            </p:nvSpPr>
            <p:spPr bwMode="auto">
              <a:xfrm>
                <a:off x="3792" y="1551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336"/>
              <p:cNvSpPr>
                <a:spLocks noChangeShapeType="1"/>
              </p:cNvSpPr>
              <p:nvPr/>
            </p:nvSpPr>
            <p:spPr bwMode="auto">
              <a:xfrm>
                <a:off x="3792" y="1887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337"/>
              <p:cNvSpPr txBox="1">
                <a:spLocks noChangeArrowheads="1"/>
              </p:cNvSpPr>
              <p:nvPr/>
            </p:nvSpPr>
            <p:spPr bwMode="auto">
              <a:xfrm>
                <a:off x="3936" y="1584"/>
                <a:ext cx="5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008080"/>
                    </a:solidFill>
                  </a:rPr>
                  <a:t>TPump</a:t>
                </a:r>
                <a:endParaRPr lang="en-US" sz="1600" b="1">
                  <a:solidFill>
                    <a:srgbClr val="008000"/>
                  </a:solidFill>
                </a:endParaRPr>
              </a:p>
            </p:txBody>
          </p:sp>
          <p:sp>
            <p:nvSpPr>
              <p:cNvPr id="25" name="Text Box 338"/>
              <p:cNvSpPr txBox="1">
                <a:spLocks noChangeArrowheads="1"/>
              </p:cNvSpPr>
              <p:nvPr/>
            </p:nvSpPr>
            <p:spPr bwMode="auto">
              <a:xfrm>
                <a:off x="3840" y="1248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Support</a:t>
                </a:r>
              </a:p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Environment</a:t>
                </a:r>
                <a:endParaRPr lang="en-US" sz="1600" b="1"/>
              </a:p>
            </p:txBody>
          </p:sp>
          <p:sp>
            <p:nvSpPr>
              <p:cNvPr id="26" name="Text Box 339"/>
              <p:cNvSpPr txBox="1">
                <a:spLocks noChangeArrowheads="1"/>
              </p:cNvSpPr>
              <p:nvPr/>
            </p:nvSpPr>
            <p:spPr bwMode="auto">
              <a:xfrm>
                <a:off x="3936" y="1872"/>
                <a:ext cx="55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CLI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Routines</a:t>
                </a:r>
              </a:p>
            </p:txBody>
          </p:sp>
        </p:grpSp>
        <p:grpSp>
          <p:nvGrpSpPr>
            <p:cNvPr id="16" name="Group 340"/>
            <p:cNvGrpSpPr>
              <a:grpSpLocks/>
            </p:cNvGrpSpPr>
            <p:nvPr/>
          </p:nvGrpSpPr>
          <p:grpSpPr bwMode="auto">
            <a:xfrm>
              <a:off x="4704" y="1197"/>
              <a:ext cx="816" cy="1008"/>
              <a:chOff x="4704" y="1197"/>
              <a:chExt cx="816" cy="1008"/>
            </a:xfrm>
          </p:grpSpPr>
          <p:sp>
            <p:nvSpPr>
              <p:cNvPr id="17" name="Rectangle 341"/>
              <p:cNvSpPr>
                <a:spLocks noChangeArrowheads="1"/>
              </p:cNvSpPr>
              <p:nvPr/>
            </p:nvSpPr>
            <p:spPr bwMode="auto">
              <a:xfrm>
                <a:off x="4704" y="1197"/>
                <a:ext cx="816" cy="1008"/>
              </a:xfrm>
              <a:prstGeom prst="rect">
                <a:avLst/>
              </a:prstGeom>
              <a:noFill/>
              <a:ln w="3429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42"/>
              <p:cNvSpPr>
                <a:spLocks noChangeShapeType="1"/>
              </p:cNvSpPr>
              <p:nvPr/>
            </p:nvSpPr>
            <p:spPr bwMode="auto">
              <a:xfrm>
                <a:off x="4704" y="1887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43"/>
              <p:cNvSpPr txBox="1">
                <a:spLocks noChangeArrowheads="1"/>
              </p:cNvSpPr>
              <p:nvPr/>
            </p:nvSpPr>
            <p:spPr bwMode="auto">
              <a:xfrm>
                <a:off x="4704" y="1200"/>
                <a:ext cx="805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Teradata</a:t>
                </a:r>
              </a:p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Warehouse</a:t>
                </a:r>
              </a:p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Builder</a:t>
                </a:r>
              </a:p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(operators)</a:t>
                </a:r>
              </a:p>
            </p:txBody>
          </p:sp>
          <p:sp>
            <p:nvSpPr>
              <p:cNvPr id="20" name="Text Box 344"/>
              <p:cNvSpPr txBox="1">
                <a:spLocks noChangeArrowheads="1"/>
              </p:cNvSpPr>
              <p:nvPr/>
            </p:nvSpPr>
            <p:spPr bwMode="auto">
              <a:xfrm>
                <a:off x="4848" y="1872"/>
                <a:ext cx="55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CLI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Routines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00163" y="990600"/>
            <a:ext cx="5557837" cy="5562600"/>
            <a:chOff x="819" y="624"/>
            <a:chExt cx="3501" cy="3504"/>
          </a:xfrm>
        </p:grpSpPr>
        <p:sp>
          <p:nvSpPr>
            <p:cNvPr id="3" name="AutoShape 8"/>
            <p:cNvSpPr>
              <a:spLocks noChangeArrowheads="1"/>
            </p:cNvSpPr>
            <p:nvPr/>
          </p:nvSpPr>
          <p:spPr bwMode="auto">
            <a:xfrm>
              <a:off x="2064" y="2688"/>
              <a:ext cx="108" cy="192"/>
            </a:xfrm>
            <a:prstGeom prst="upDownArrow">
              <a:avLst>
                <a:gd name="adj1" fmla="val 50000"/>
                <a:gd name="adj2" fmla="val 35556"/>
              </a:avLst>
            </a:prstGeom>
            <a:solidFill>
              <a:srgbClr val="339966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344" y="624"/>
              <a:ext cx="1454" cy="2064"/>
              <a:chOff x="624" y="384"/>
              <a:chExt cx="1454" cy="2064"/>
            </a:xfrm>
          </p:grpSpPr>
          <p:sp>
            <p:nvSpPr>
              <p:cNvPr id="44" name="Rectangle 10"/>
              <p:cNvSpPr>
                <a:spLocks noChangeArrowheads="1"/>
              </p:cNvSpPr>
              <p:nvPr/>
            </p:nvSpPr>
            <p:spPr bwMode="auto">
              <a:xfrm>
                <a:off x="624" y="576"/>
                <a:ext cx="1440" cy="1872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720" y="624"/>
                <a:ext cx="1248" cy="13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12"/>
              <p:cNvSpPr txBox="1">
                <a:spLocks noChangeArrowheads="1"/>
              </p:cNvSpPr>
              <p:nvPr/>
            </p:nvSpPr>
            <p:spPr bwMode="auto">
              <a:xfrm>
                <a:off x="960" y="624"/>
                <a:ext cx="784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BTEQ</a:t>
                </a:r>
              </a:p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FastLoad</a:t>
                </a:r>
              </a:p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MultiLoad</a:t>
                </a:r>
              </a:p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FastExport</a:t>
                </a:r>
              </a:p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TPump</a:t>
                </a:r>
              </a:p>
            </p:txBody>
          </p:sp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685" y="1503"/>
                <a:ext cx="12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Call Level Interface</a:t>
                </a:r>
              </a:p>
            </p:txBody>
          </p:sp>
          <p:sp>
            <p:nvSpPr>
              <p:cNvPr id="48" name="Text Box 14"/>
              <p:cNvSpPr txBox="1">
                <a:spLocks noChangeArrowheads="1"/>
              </p:cNvSpPr>
              <p:nvPr/>
            </p:nvSpPr>
            <p:spPr bwMode="auto">
              <a:xfrm>
                <a:off x="980" y="1743"/>
                <a:ext cx="74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Micro TDP</a:t>
                </a:r>
              </a:p>
            </p:txBody>
          </p:sp>
          <p:sp>
            <p:nvSpPr>
              <p:cNvPr id="49" name="Line 15"/>
              <p:cNvSpPr>
                <a:spLocks noChangeShapeType="1"/>
              </p:cNvSpPr>
              <p:nvPr/>
            </p:nvSpPr>
            <p:spPr bwMode="auto">
              <a:xfrm>
                <a:off x="720" y="1488"/>
                <a:ext cx="1248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6"/>
              <p:cNvSpPr>
                <a:spLocks noChangeShapeType="1"/>
              </p:cNvSpPr>
              <p:nvPr/>
            </p:nvSpPr>
            <p:spPr bwMode="auto">
              <a:xfrm>
                <a:off x="720" y="1728"/>
                <a:ext cx="1248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7"/>
              <p:cNvSpPr txBox="1">
                <a:spLocks noChangeArrowheads="1"/>
              </p:cNvSpPr>
              <p:nvPr/>
            </p:nvSpPr>
            <p:spPr bwMode="auto">
              <a:xfrm>
                <a:off x="912" y="2208"/>
                <a:ext cx="8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Server O.S.</a:t>
                </a:r>
              </a:p>
            </p:txBody>
          </p:sp>
          <p:sp>
            <p:nvSpPr>
              <p:cNvPr id="52" name="Line 18"/>
              <p:cNvSpPr>
                <a:spLocks noChangeShapeType="1"/>
              </p:cNvSpPr>
              <p:nvPr/>
            </p:nvSpPr>
            <p:spPr bwMode="auto">
              <a:xfrm>
                <a:off x="624" y="2208"/>
                <a:ext cx="1454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19"/>
              <p:cNvSpPr txBox="1">
                <a:spLocks noChangeArrowheads="1"/>
              </p:cNvSpPr>
              <p:nvPr/>
            </p:nvSpPr>
            <p:spPr bwMode="auto">
              <a:xfrm>
                <a:off x="1008" y="2016"/>
                <a:ext cx="60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TCP / IP</a:t>
                </a:r>
              </a:p>
            </p:txBody>
          </p:sp>
          <p:sp>
            <p:nvSpPr>
              <p:cNvPr id="54" name="Line 20"/>
              <p:cNvSpPr>
                <a:spLocks noChangeShapeType="1"/>
              </p:cNvSpPr>
              <p:nvPr/>
            </p:nvSpPr>
            <p:spPr bwMode="auto">
              <a:xfrm>
                <a:off x="624" y="2016"/>
                <a:ext cx="1454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961" y="384"/>
                <a:ext cx="82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NCR Server</a:t>
                </a: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880" y="624"/>
              <a:ext cx="1440" cy="2064"/>
              <a:chOff x="2160" y="384"/>
              <a:chExt cx="1440" cy="2064"/>
            </a:xfrm>
          </p:grpSpPr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2160" y="576"/>
                <a:ext cx="1440" cy="1872"/>
              </a:xfrm>
              <a:prstGeom prst="rect">
                <a:avLst/>
              </a:prstGeom>
              <a:noFill/>
              <a:ln w="25400">
                <a:solidFill>
                  <a:srgbClr val="00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236" y="624"/>
                <a:ext cx="1268" cy="11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2496" y="672"/>
                <a:ext cx="784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BTEQ</a:t>
                </a:r>
              </a:p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FastLoad</a:t>
                </a:r>
              </a:p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MultiLoad</a:t>
                </a:r>
              </a:p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FastExport</a:t>
                </a:r>
              </a:p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TPump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12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Call Level Interface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2304" y="1920"/>
                <a:ext cx="4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TDP 0</a:t>
                </a:r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>
                <a:off x="2256" y="1488"/>
                <a:ext cx="1268" cy="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544" y="2208"/>
                <a:ext cx="6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Host O.S.</a:t>
                </a:r>
              </a:p>
            </p:txBody>
          </p:sp>
          <p:sp>
            <p:nvSpPr>
              <p:cNvPr id="40" name="Line 31"/>
              <p:cNvSpPr>
                <a:spLocks noChangeShapeType="1"/>
              </p:cNvSpPr>
              <p:nvPr/>
            </p:nvSpPr>
            <p:spPr bwMode="auto">
              <a:xfrm>
                <a:off x="2160" y="2208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928" y="1872"/>
                <a:ext cx="576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4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TDP 1</a:t>
                </a:r>
              </a:p>
            </p:txBody>
          </p:sp>
          <p:sp>
            <p:nvSpPr>
              <p:cNvPr id="43" name="Text Box 34"/>
              <p:cNvSpPr txBox="1">
                <a:spLocks noChangeArrowheads="1"/>
              </p:cNvSpPr>
              <p:nvPr/>
            </p:nvSpPr>
            <p:spPr bwMode="auto">
              <a:xfrm>
                <a:off x="2352" y="384"/>
                <a:ext cx="107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Mainframe Host</a:t>
                </a:r>
              </a:p>
            </p:txBody>
          </p:sp>
        </p:grpSp>
        <p:sp>
          <p:nvSpPr>
            <p:cNvPr id="6" name="AutoShape 35"/>
            <p:cNvSpPr>
              <a:spLocks noChangeArrowheads="1"/>
            </p:cNvSpPr>
            <p:nvPr/>
          </p:nvSpPr>
          <p:spPr bwMode="auto">
            <a:xfrm>
              <a:off x="3600" y="2688"/>
              <a:ext cx="108" cy="192"/>
            </a:xfrm>
            <a:prstGeom prst="upDownArrow">
              <a:avLst>
                <a:gd name="adj1" fmla="val 50000"/>
                <a:gd name="adj2" fmla="val 35556"/>
              </a:avLst>
            </a:prstGeom>
            <a:solidFill>
              <a:srgbClr val="0000FF"/>
            </a:solidFill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819" y="2925"/>
              <a:ext cx="3501" cy="1199"/>
              <a:chOff x="819" y="2928"/>
              <a:chExt cx="3501" cy="1088"/>
            </a:xfrm>
          </p:grpSpPr>
          <p:sp>
            <p:nvSpPr>
              <p:cNvPr id="8" name="Rectangle 37"/>
              <p:cNvSpPr>
                <a:spLocks noChangeArrowheads="1"/>
              </p:cNvSpPr>
              <p:nvPr/>
            </p:nvSpPr>
            <p:spPr bwMode="auto">
              <a:xfrm>
                <a:off x="2847" y="3191"/>
                <a:ext cx="1370" cy="2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38"/>
              <p:cNvSpPr>
                <a:spLocks noChangeArrowheads="1"/>
              </p:cNvSpPr>
              <p:nvPr/>
            </p:nvSpPr>
            <p:spPr bwMode="auto">
              <a:xfrm>
                <a:off x="820" y="2928"/>
                <a:ext cx="3500" cy="10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39"/>
              <p:cNvSpPr>
                <a:spLocks noChangeArrowheads="1"/>
              </p:cNvSpPr>
              <p:nvPr/>
            </p:nvSpPr>
            <p:spPr bwMode="auto">
              <a:xfrm>
                <a:off x="1385" y="3689"/>
                <a:ext cx="320" cy="22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AMP</a:t>
                </a:r>
              </a:p>
              <a:p>
                <a:pPr algn="ctr"/>
                <a:r>
                  <a:rPr lang="en-US" sz="1400" b="1"/>
                  <a:t>0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40"/>
              <p:cNvSpPr>
                <a:spLocks noChangeArrowheads="1"/>
              </p:cNvSpPr>
              <p:nvPr/>
            </p:nvSpPr>
            <p:spPr bwMode="auto">
              <a:xfrm>
                <a:off x="1751" y="3689"/>
                <a:ext cx="319" cy="22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AMP</a:t>
                </a:r>
              </a:p>
              <a:p>
                <a:pPr algn="ctr"/>
                <a:r>
                  <a:rPr lang="en-US" sz="1400" b="1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3212" y="3689"/>
                <a:ext cx="320" cy="22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AMP</a:t>
                </a:r>
              </a:p>
              <a:p>
                <a:pPr algn="ctr"/>
                <a:r>
                  <a:rPr lang="en-US" sz="1400" b="1"/>
                  <a:t>5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42"/>
              <p:cNvSpPr>
                <a:spLocks noChangeArrowheads="1"/>
              </p:cNvSpPr>
              <p:nvPr/>
            </p:nvSpPr>
            <p:spPr bwMode="auto">
              <a:xfrm>
                <a:off x="2481" y="3689"/>
                <a:ext cx="320" cy="22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AMP</a:t>
                </a:r>
              </a:p>
              <a:p>
                <a:pPr algn="ctr"/>
                <a:r>
                  <a:rPr lang="en-US" sz="1400" b="1"/>
                  <a:t>3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43"/>
              <p:cNvSpPr>
                <a:spLocks noChangeArrowheads="1"/>
              </p:cNvSpPr>
              <p:nvPr/>
            </p:nvSpPr>
            <p:spPr bwMode="auto">
              <a:xfrm>
                <a:off x="2847" y="3689"/>
                <a:ext cx="320" cy="22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AMP</a:t>
                </a:r>
              </a:p>
              <a:p>
                <a:pPr algn="ctr"/>
                <a:r>
                  <a:rPr lang="en-US" sz="1400" b="1"/>
                  <a:t>4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44"/>
              <p:cNvSpPr>
                <a:spLocks noChangeArrowheads="1"/>
              </p:cNvSpPr>
              <p:nvPr/>
            </p:nvSpPr>
            <p:spPr bwMode="auto">
              <a:xfrm>
                <a:off x="2116" y="3689"/>
                <a:ext cx="320" cy="22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AMP</a:t>
                </a:r>
              </a:p>
              <a:p>
                <a:pPr algn="ctr"/>
                <a:r>
                  <a:rPr lang="en-US" sz="1400" b="1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45"/>
              <p:cNvSpPr>
                <a:spLocks noChangeArrowheads="1"/>
              </p:cNvSpPr>
              <p:nvPr/>
            </p:nvSpPr>
            <p:spPr bwMode="auto">
              <a:xfrm>
                <a:off x="3578" y="3689"/>
                <a:ext cx="319" cy="22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AMP</a:t>
                </a:r>
              </a:p>
              <a:p>
                <a:pPr algn="ctr"/>
                <a:r>
                  <a:rPr lang="en-US" sz="1400" b="1"/>
                  <a:t>6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3943" y="3689"/>
                <a:ext cx="320" cy="22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AMP</a:t>
                </a:r>
              </a:p>
              <a:p>
                <a:pPr algn="ctr"/>
                <a:r>
                  <a:rPr lang="en-US" sz="1400" b="1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1065" y="2928"/>
                <a:ext cx="0" cy="10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819" y="3162"/>
                <a:ext cx="220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U</a:t>
                </a:r>
              </a:p>
              <a:p>
                <a:pPr algn="ctr"/>
                <a:r>
                  <a:rPr lang="en-US" b="1"/>
                  <a:t>N</a:t>
                </a:r>
              </a:p>
              <a:p>
                <a:pPr algn="ctr"/>
                <a:r>
                  <a:rPr lang="en-US" b="1"/>
                  <a:t>I</a:t>
                </a:r>
              </a:p>
              <a:p>
                <a:pPr algn="ctr"/>
                <a:r>
                  <a:rPr lang="en-US" b="1"/>
                  <a:t>X</a:t>
                </a:r>
              </a:p>
            </p:txBody>
          </p:sp>
          <p:sp>
            <p:nvSpPr>
              <p:cNvPr id="20" name="Line 49"/>
              <p:cNvSpPr>
                <a:spLocks noChangeShapeType="1"/>
              </p:cNvSpPr>
              <p:nvPr/>
            </p:nvSpPr>
            <p:spPr bwMode="auto">
              <a:xfrm>
                <a:off x="1340" y="2928"/>
                <a:ext cx="0" cy="10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50"/>
              <p:cNvSpPr txBox="1">
                <a:spLocks noChangeArrowheads="1"/>
              </p:cNvSpPr>
              <p:nvPr/>
            </p:nvSpPr>
            <p:spPr bwMode="auto">
              <a:xfrm>
                <a:off x="1104" y="3230"/>
                <a:ext cx="208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/>
                  <a:t>P</a:t>
                </a:r>
              </a:p>
              <a:p>
                <a:pPr algn="ctr"/>
                <a:r>
                  <a:rPr lang="en-US" sz="1600" b="1"/>
                  <a:t>D</a:t>
                </a:r>
              </a:p>
              <a:p>
                <a:pPr algn="ctr"/>
                <a:r>
                  <a:rPr lang="en-US" sz="1600" b="1"/>
                  <a:t>E</a:t>
                </a:r>
              </a:p>
            </p:txBody>
          </p:sp>
          <p:sp>
            <p:nvSpPr>
              <p:cNvPr id="22" name="Line 51"/>
              <p:cNvSpPr>
                <a:spLocks noChangeShapeType="1"/>
              </p:cNvSpPr>
              <p:nvPr/>
            </p:nvSpPr>
            <p:spPr bwMode="auto">
              <a:xfrm>
                <a:off x="1363" y="3603"/>
                <a:ext cx="29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1369" y="3430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53"/>
              <p:cNvSpPr txBox="1">
                <a:spLocks noChangeArrowheads="1"/>
              </p:cNvSpPr>
              <p:nvPr/>
            </p:nvSpPr>
            <p:spPr bwMode="auto">
              <a:xfrm>
                <a:off x="2399" y="3436"/>
                <a:ext cx="54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/>
                  <a:t>BYNET</a:t>
                </a:r>
              </a:p>
            </p:txBody>
          </p:sp>
          <p:sp>
            <p:nvSpPr>
              <p:cNvPr id="25" name="Rectangle 54"/>
              <p:cNvSpPr>
                <a:spLocks noChangeArrowheads="1"/>
              </p:cNvSpPr>
              <p:nvPr/>
            </p:nvSpPr>
            <p:spPr bwMode="auto">
              <a:xfrm>
                <a:off x="1385" y="3191"/>
                <a:ext cx="1371" cy="2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55"/>
              <p:cNvSpPr txBox="1">
                <a:spLocks noChangeArrowheads="1"/>
              </p:cNvSpPr>
              <p:nvPr/>
            </p:nvSpPr>
            <p:spPr bwMode="auto">
              <a:xfrm>
                <a:off x="1927" y="3221"/>
                <a:ext cx="28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PE</a:t>
                </a:r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3428" y="3235"/>
                <a:ext cx="286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PE</a:t>
                </a:r>
              </a:p>
            </p:txBody>
          </p:sp>
          <p:sp>
            <p:nvSpPr>
              <p:cNvPr id="28" name="Rectangle 57"/>
              <p:cNvSpPr>
                <a:spLocks noChangeArrowheads="1"/>
              </p:cNvSpPr>
              <p:nvPr/>
            </p:nvSpPr>
            <p:spPr bwMode="auto">
              <a:xfrm>
                <a:off x="1385" y="2957"/>
                <a:ext cx="1371" cy="2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781" y="2987"/>
                <a:ext cx="6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8000"/>
                    </a:solidFill>
                  </a:rPr>
                  <a:t>Gateway</a:t>
                </a:r>
              </a:p>
            </p:txBody>
          </p:sp>
          <p:sp>
            <p:nvSpPr>
              <p:cNvPr id="30" name="Rectangle 59"/>
              <p:cNvSpPr>
                <a:spLocks noChangeArrowheads="1"/>
              </p:cNvSpPr>
              <p:nvPr/>
            </p:nvSpPr>
            <p:spPr bwMode="auto">
              <a:xfrm>
                <a:off x="2847" y="2957"/>
                <a:ext cx="1370" cy="2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3096" y="2987"/>
                <a:ext cx="102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33CC"/>
                    </a:solidFill>
                  </a:rPr>
                  <a:t>Channel Driver</a:t>
                </a:r>
                <a:endParaRPr lang="en-US" sz="1600" b="1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52400"/>
            <a:ext cx="3564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Transferring Large Amounts of Data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304800" y="1143000"/>
            <a:ext cx="8647113" cy="5589588"/>
            <a:chOff x="192" y="720"/>
            <a:chExt cx="5447" cy="3521"/>
          </a:xfrm>
        </p:grpSpPr>
        <p:sp>
          <p:nvSpPr>
            <p:cNvPr id="4" name="Rectangle 93"/>
            <p:cNvSpPr>
              <a:spLocks noChangeArrowheads="1"/>
            </p:cNvSpPr>
            <p:nvPr/>
          </p:nvSpPr>
          <p:spPr bwMode="auto">
            <a:xfrm>
              <a:off x="864" y="2160"/>
              <a:ext cx="4080" cy="1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94"/>
            <p:cNvSpPr>
              <a:spLocks noChangeArrowheads="1"/>
            </p:cNvSpPr>
            <p:nvPr/>
          </p:nvSpPr>
          <p:spPr bwMode="auto">
            <a:xfrm>
              <a:off x="4512" y="235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</a:rPr>
                <a:t> </a:t>
              </a:r>
              <a:endParaRPr lang="en-US" sz="1400" b="1"/>
            </a:p>
          </p:txBody>
        </p:sp>
        <p:sp>
          <p:nvSpPr>
            <p:cNvPr id="6" name="Rectangle 95"/>
            <p:cNvSpPr>
              <a:spLocks noChangeArrowheads="1"/>
            </p:cNvSpPr>
            <p:nvPr/>
          </p:nvSpPr>
          <p:spPr bwMode="auto">
            <a:xfrm>
              <a:off x="2544" y="2160"/>
              <a:ext cx="71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</a:rPr>
                <a:t>TDP/Gateway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7" name="Rectangle 96"/>
            <p:cNvSpPr>
              <a:spLocks noChangeArrowheads="1"/>
            </p:cNvSpPr>
            <p:nvPr/>
          </p:nvSpPr>
          <p:spPr bwMode="auto">
            <a:xfrm>
              <a:off x="192" y="720"/>
              <a:ext cx="5424" cy="163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97"/>
            <p:cNvSpPr>
              <a:spLocks noChangeArrowheads="1"/>
            </p:cNvSpPr>
            <p:nvPr/>
          </p:nvSpPr>
          <p:spPr bwMode="auto">
            <a:xfrm>
              <a:off x="480" y="768"/>
              <a:ext cx="538" cy="336"/>
            </a:xfrm>
            <a:prstGeom prst="can">
              <a:avLst>
                <a:gd name="adj" fmla="val 40477"/>
              </a:avLst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8"/>
            <p:cNvSpPr>
              <a:spLocks noChangeArrowheads="1"/>
            </p:cNvSpPr>
            <p:nvPr/>
          </p:nvSpPr>
          <p:spPr bwMode="auto">
            <a:xfrm>
              <a:off x="3024" y="768"/>
              <a:ext cx="538" cy="336"/>
            </a:xfrm>
            <a:prstGeom prst="can">
              <a:avLst>
                <a:gd name="adj" fmla="val 40477"/>
              </a:avLst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9"/>
            <p:cNvSpPr>
              <a:spLocks noChangeArrowheads="1"/>
            </p:cNvSpPr>
            <p:nvPr/>
          </p:nvSpPr>
          <p:spPr bwMode="auto">
            <a:xfrm>
              <a:off x="3888" y="768"/>
              <a:ext cx="538" cy="336"/>
            </a:xfrm>
            <a:prstGeom prst="can">
              <a:avLst>
                <a:gd name="adj" fmla="val 40477"/>
              </a:avLst>
            </a:prstGeom>
            <a:solidFill>
              <a:srgbClr val="99FF99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0"/>
            <p:cNvSpPr>
              <a:spLocks noChangeArrowheads="1"/>
            </p:cNvSpPr>
            <p:nvPr/>
          </p:nvSpPr>
          <p:spPr bwMode="auto">
            <a:xfrm>
              <a:off x="1344" y="768"/>
              <a:ext cx="538" cy="336"/>
            </a:xfrm>
            <a:prstGeom prst="can">
              <a:avLst>
                <a:gd name="adj" fmla="val 40477"/>
              </a:avLst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01"/>
            <p:cNvGrpSpPr>
              <a:grpSpLocks/>
            </p:cNvGrpSpPr>
            <p:nvPr/>
          </p:nvGrpSpPr>
          <p:grpSpPr bwMode="auto">
            <a:xfrm>
              <a:off x="384" y="1680"/>
              <a:ext cx="733" cy="432"/>
              <a:chOff x="384" y="1680"/>
              <a:chExt cx="733" cy="432"/>
            </a:xfrm>
          </p:grpSpPr>
          <p:sp>
            <p:nvSpPr>
              <p:cNvPr id="96" name="Rectangle 102"/>
              <p:cNvSpPr>
                <a:spLocks noChangeArrowheads="1"/>
              </p:cNvSpPr>
              <p:nvPr/>
            </p:nvSpPr>
            <p:spPr bwMode="auto">
              <a:xfrm>
                <a:off x="384" y="1776"/>
                <a:ext cx="72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000099"/>
                    </a:solidFill>
                  </a:rPr>
                  <a:t>BTEQ</a:t>
                </a:r>
              </a:p>
              <a:p>
                <a:pPr algn="ctr"/>
                <a:r>
                  <a:rPr lang="en-US" sz="1200" b="1">
                    <a:solidFill>
                      <a:srgbClr val="000000"/>
                    </a:solidFill>
                  </a:rPr>
                  <a:t>Import/Export</a:t>
                </a:r>
                <a:endParaRPr lang="en-US" sz="1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103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733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AutoShape 104"/>
            <p:cNvSpPr>
              <a:spLocks noChangeArrowheads="1"/>
            </p:cNvSpPr>
            <p:nvPr/>
          </p:nvSpPr>
          <p:spPr bwMode="auto">
            <a:xfrm>
              <a:off x="672" y="1152"/>
              <a:ext cx="195" cy="480"/>
            </a:xfrm>
            <a:prstGeom prst="upDownArrow">
              <a:avLst>
                <a:gd name="adj1" fmla="val 50000"/>
                <a:gd name="adj2" fmla="val 49231"/>
              </a:avLst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5"/>
            <p:cNvSpPr txBox="1">
              <a:spLocks noChangeArrowheads="1"/>
            </p:cNvSpPr>
            <p:nvPr/>
          </p:nvSpPr>
          <p:spPr bwMode="auto">
            <a:xfrm>
              <a:off x="336" y="1296"/>
              <a:ext cx="831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Both Directions</a:t>
              </a:r>
            </a:p>
          </p:txBody>
        </p:sp>
        <p:sp>
          <p:nvSpPr>
            <p:cNvPr id="15" name="AutoShape 106"/>
            <p:cNvSpPr>
              <a:spLocks noChangeArrowheads="1"/>
            </p:cNvSpPr>
            <p:nvPr/>
          </p:nvSpPr>
          <p:spPr bwMode="auto">
            <a:xfrm>
              <a:off x="1512" y="1156"/>
              <a:ext cx="195" cy="476"/>
            </a:xfrm>
            <a:prstGeom prst="downArrow">
              <a:avLst>
                <a:gd name="adj1" fmla="val 50000"/>
                <a:gd name="adj2" fmla="val 61026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07"/>
            <p:cNvSpPr>
              <a:spLocks noChangeArrowheads="1"/>
            </p:cNvSpPr>
            <p:nvPr/>
          </p:nvSpPr>
          <p:spPr bwMode="auto">
            <a:xfrm>
              <a:off x="3216" y="1152"/>
              <a:ext cx="195" cy="480"/>
            </a:xfrm>
            <a:prstGeom prst="downArrow">
              <a:avLst>
                <a:gd name="adj1" fmla="val 50000"/>
                <a:gd name="adj2" fmla="val 61538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08"/>
            <p:cNvSpPr>
              <a:spLocks noChangeArrowheads="1"/>
            </p:cNvSpPr>
            <p:nvPr/>
          </p:nvSpPr>
          <p:spPr bwMode="auto">
            <a:xfrm flipV="1">
              <a:off x="4080" y="1152"/>
              <a:ext cx="195" cy="480"/>
            </a:xfrm>
            <a:prstGeom prst="downArrow">
              <a:avLst>
                <a:gd name="adj1" fmla="val 50000"/>
                <a:gd name="adj2" fmla="val 61538"/>
              </a:avLst>
            </a:prstGeom>
            <a:solidFill>
              <a:srgbClr val="00CC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09"/>
            <p:cNvSpPr txBox="1">
              <a:spLocks noChangeArrowheads="1"/>
            </p:cNvSpPr>
            <p:nvPr/>
          </p:nvSpPr>
          <p:spPr bwMode="auto">
            <a:xfrm>
              <a:off x="3696" y="1296"/>
              <a:ext cx="927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Teradata to HOST</a:t>
              </a:r>
            </a:p>
          </p:txBody>
        </p:sp>
        <p:grpSp>
          <p:nvGrpSpPr>
            <p:cNvPr id="19" name="Group 110"/>
            <p:cNvGrpSpPr>
              <a:grpSpLocks/>
            </p:cNvGrpSpPr>
            <p:nvPr/>
          </p:nvGrpSpPr>
          <p:grpSpPr bwMode="auto">
            <a:xfrm>
              <a:off x="1248" y="1680"/>
              <a:ext cx="733" cy="432"/>
              <a:chOff x="1248" y="1680"/>
              <a:chExt cx="733" cy="432"/>
            </a:xfrm>
          </p:grpSpPr>
          <p:sp>
            <p:nvSpPr>
              <p:cNvPr id="94" name="Rectangle 111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733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112"/>
              <p:cNvSpPr txBox="1">
                <a:spLocks noChangeArrowheads="1"/>
              </p:cNvSpPr>
              <p:nvPr/>
            </p:nvSpPr>
            <p:spPr bwMode="auto">
              <a:xfrm>
                <a:off x="1296" y="1824"/>
                <a:ext cx="611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A50021"/>
                    </a:solidFill>
                  </a:rPr>
                  <a:t>FastLoad</a:t>
                </a:r>
              </a:p>
            </p:txBody>
          </p:sp>
        </p:grpSp>
        <p:sp>
          <p:nvSpPr>
            <p:cNvPr id="20" name="AutoShape 113"/>
            <p:cNvSpPr>
              <a:spLocks noChangeArrowheads="1"/>
            </p:cNvSpPr>
            <p:nvPr/>
          </p:nvSpPr>
          <p:spPr bwMode="auto">
            <a:xfrm>
              <a:off x="2160" y="768"/>
              <a:ext cx="538" cy="336"/>
            </a:xfrm>
            <a:prstGeom prst="can">
              <a:avLst>
                <a:gd name="adj" fmla="val 40477"/>
              </a:avLst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14"/>
            <p:cNvSpPr>
              <a:spLocks noChangeArrowheads="1"/>
            </p:cNvSpPr>
            <p:nvPr/>
          </p:nvSpPr>
          <p:spPr bwMode="auto">
            <a:xfrm>
              <a:off x="2336" y="1152"/>
              <a:ext cx="195" cy="480"/>
            </a:xfrm>
            <a:prstGeom prst="downArrow">
              <a:avLst>
                <a:gd name="adj1" fmla="val 50000"/>
                <a:gd name="adj2" fmla="val 61538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15"/>
            <p:cNvSpPr txBox="1">
              <a:spLocks noChangeArrowheads="1"/>
            </p:cNvSpPr>
            <p:nvPr/>
          </p:nvSpPr>
          <p:spPr bwMode="auto">
            <a:xfrm>
              <a:off x="1968" y="1248"/>
              <a:ext cx="927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HOST to Teradata</a:t>
              </a:r>
            </a:p>
          </p:txBody>
        </p:sp>
        <p:grpSp>
          <p:nvGrpSpPr>
            <p:cNvPr id="23" name="Group 116"/>
            <p:cNvGrpSpPr>
              <a:grpSpLocks/>
            </p:cNvGrpSpPr>
            <p:nvPr/>
          </p:nvGrpSpPr>
          <p:grpSpPr bwMode="auto">
            <a:xfrm>
              <a:off x="2112" y="1680"/>
              <a:ext cx="733" cy="432"/>
              <a:chOff x="2112" y="1680"/>
              <a:chExt cx="733" cy="432"/>
            </a:xfrm>
          </p:grpSpPr>
          <p:sp>
            <p:nvSpPr>
              <p:cNvPr id="92" name="Rectangle 117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733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118"/>
              <p:cNvSpPr txBox="1">
                <a:spLocks noChangeArrowheads="1"/>
              </p:cNvSpPr>
              <p:nvPr/>
            </p:nvSpPr>
            <p:spPr bwMode="auto">
              <a:xfrm>
                <a:off x="2160" y="1824"/>
                <a:ext cx="64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A50021"/>
                    </a:solidFill>
                  </a:rPr>
                  <a:t>MultiLoad</a:t>
                </a:r>
              </a:p>
            </p:txBody>
          </p:sp>
        </p:grpSp>
        <p:grpSp>
          <p:nvGrpSpPr>
            <p:cNvPr id="24" name="Group 119"/>
            <p:cNvGrpSpPr>
              <a:grpSpLocks/>
            </p:cNvGrpSpPr>
            <p:nvPr/>
          </p:nvGrpSpPr>
          <p:grpSpPr bwMode="auto">
            <a:xfrm>
              <a:off x="2976" y="1680"/>
              <a:ext cx="733" cy="432"/>
              <a:chOff x="2976" y="1680"/>
              <a:chExt cx="733" cy="432"/>
            </a:xfrm>
          </p:grpSpPr>
          <p:sp>
            <p:nvSpPr>
              <p:cNvPr id="90" name="Rectangle 120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733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121"/>
              <p:cNvSpPr txBox="1">
                <a:spLocks noChangeArrowheads="1"/>
              </p:cNvSpPr>
              <p:nvPr/>
            </p:nvSpPr>
            <p:spPr bwMode="auto">
              <a:xfrm>
                <a:off x="3072" y="1824"/>
                <a:ext cx="495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A50021"/>
                    </a:solidFill>
                  </a:rPr>
                  <a:t>TPump</a:t>
                </a:r>
              </a:p>
            </p:txBody>
          </p:sp>
        </p:grpSp>
        <p:grpSp>
          <p:nvGrpSpPr>
            <p:cNvPr id="25" name="Group 122"/>
            <p:cNvGrpSpPr>
              <a:grpSpLocks/>
            </p:cNvGrpSpPr>
            <p:nvPr/>
          </p:nvGrpSpPr>
          <p:grpSpPr bwMode="auto">
            <a:xfrm>
              <a:off x="3840" y="1680"/>
              <a:ext cx="733" cy="432"/>
              <a:chOff x="3840" y="1680"/>
              <a:chExt cx="733" cy="432"/>
            </a:xfrm>
          </p:grpSpPr>
          <p:sp>
            <p:nvSpPr>
              <p:cNvPr id="88" name="Rectangle 123"/>
              <p:cNvSpPr>
                <a:spLocks noChangeArrowheads="1"/>
              </p:cNvSpPr>
              <p:nvPr/>
            </p:nvSpPr>
            <p:spPr bwMode="auto">
              <a:xfrm>
                <a:off x="3840" y="1680"/>
                <a:ext cx="733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124"/>
              <p:cNvSpPr txBox="1">
                <a:spLocks noChangeArrowheads="1"/>
              </p:cNvSpPr>
              <p:nvPr/>
            </p:nvSpPr>
            <p:spPr bwMode="auto">
              <a:xfrm>
                <a:off x="3840" y="1824"/>
                <a:ext cx="73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6600"/>
                    </a:solidFill>
                  </a:rPr>
                  <a:t>FastExport </a:t>
                </a:r>
              </a:p>
            </p:txBody>
          </p:sp>
        </p:grpSp>
        <p:sp>
          <p:nvSpPr>
            <p:cNvPr id="26" name="Line 125"/>
            <p:cNvSpPr>
              <a:spLocks noChangeShapeType="1"/>
            </p:cNvSpPr>
            <p:nvPr/>
          </p:nvSpPr>
          <p:spPr bwMode="auto">
            <a:xfrm>
              <a:off x="2160" y="2640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6"/>
            <p:cNvSpPr>
              <a:spLocks noChangeShapeType="1"/>
            </p:cNvSpPr>
            <p:nvPr/>
          </p:nvSpPr>
          <p:spPr bwMode="auto">
            <a:xfrm>
              <a:off x="2400" y="2640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127"/>
            <p:cNvSpPr>
              <a:spLocks noChangeArrowheads="1"/>
            </p:cNvSpPr>
            <p:nvPr/>
          </p:nvSpPr>
          <p:spPr bwMode="auto">
            <a:xfrm>
              <a:off x="912" y="2832"/>
              <a:ext cx="4272" cy="24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29" name="Text Box 128"/>
            <p:cNvSpPr txBox="1">
              <a:spLocks noChangeArrowheads="1"/>
            </p:cNvSpPr>
            <p:nvPr/>
          </p:nvSpPr>
          <p:spPr bwMode="auto">
            <a:xfrm>
              <a:off x="2160" y="2832"/>
              <a:ext cx="17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Message Passing Layer</a:t>
              </a:r>
            </a:p>
          </p:txBody>
        </p:sp>
        <p:sp>
          <p:nvSpPr>
            <p:cNvPr id="30" name="Text Box 129"/>
            <p:cNvSpPr txBox="1">
              <a:spLocks noChangeArrowheads="1"/>
            </p:cNvSpPr>
            <p:nvPr/>
          </p:nvSpPr>
          <p:spPr bwMode="auto">
            <a:xfrm>
              <a:off x="288" y="2544"/>
              <a:ext cx="110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Teradata Database</a:t>
              </a:r>
              <a:endParaRPr lang="en-US" b="1"/>
            </a:p>
          </p:txBody>
        </p:sp>
        <p:sp>
          <p:nvSpPr>
            <p:cNvPr id="31" name="Text Box 130"/>
            <p:cNvSpPr txBox="1">
              <a:spLocks noChangeArrowheads="1"/>
            </p:cNvSpPr>
            <p:nvPr/>
          </p:nvSpPr>
          <p:spPr bwMode="auto">
            <a:xfrm>
              <a:off x="1824" y="2496"/>
              <a:ext cx="941" cy="2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Parsing Engine</a:t>
              </a:r>
            </a:p>
          </p:txBody>
        </p:sp>
        <p:sp>
          <p:nvSpPr>
            <p:cNvPr id="32" name="Line 131"/>
            <p:cNvSpPr>
              <a:spLocks noChangeShapeType="1"/>
            </p:cNvSpPr>
            <p:nvPr/>
          </p:nvSpPr>
          <p:spPr bwMode="auto">
            <a:xfrm>
              <a:off x="3648" y="2640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32"/>
            <p:cNvSpPr>
              <a:spLocks noChangeShapeType="1"/>
            </p:cNvSpPr>
            <p:nvPr/>
          </p:nvSpPr>
          <p:spPr bwMode="auto">
            <a:xfrm>
              <a:off x="3888" y="2640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33"/>
            <p:cNvSpPr txBox="1">
              <a:spLocks noChangeArrowheads="1"/>
            </p:cNvSpPr>
            <p:nvPr/>
          </p:nvSpPr>
          <p:spPr bwMode="auto">
            <a:xfrm>
              <a:off x="3264" y="2496"/>
              <a:ext cx="941" cy="2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Parsing Engine</a:t>
              </a:r>
            </a:p>
          </p:txBody>
        </p:sp>
        <p:sp>
          <p:nvSpPr>
            <p:cNvPr id="35" name="Line 134"/>
            <p:cNvSpPr>
              <a:spLocks noChangeShapeType="1"/>
            </p:cNvSpPr>
            <p:nvPr/>
          </p:nvSpPr>
          <p:spPr bwMode="auto">
            <a:xfrm>
              <a:off x="2256" y="23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35"/>
            <p:cNvSpPr>
              <a:spLocks noChangeShapeType="1"/>
            </p:cNvSpPr>
            <p:nvPr/>
          </p:nvSpPr>
          <p:spPr bwMode="auto">
            <a:xfrm>
              <a:off x="3744" y="23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36"/>
            <p:cNvGrpSpPr>
              <a:grpSpLocks/>
            </p:cNvGrpSpPr>
            <p:nvPr/>
          </p:nvGrpSpPr>
          <p:grpSpPr bwMode="auto">
            <a:xfrm>
              <a:off x="912" y="3072"/>
              <a:ext cx="960" cy="1169"/>
              <a:chOff x="816" y="3071"/>
              <a:chExt cx="960" cy="1169"/>
            </a:xfrm>
          </p:grpSpPr>
          <p:sp>
            <p:nvSpPr>
              <p:cNvPr id="78" name="Line 137"/>
              <p:cNvSpPr>
                <a:spLocks noChangeShapeType="1"/>
              </p:cNvSpPr>
              <p:nvPr/>
            </p:nvSpPr>
            <p:spPr bwMode="auto">
              <a:xfrm>
                <a:off x="1168" y="3071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38"/>
              <p:cNvSpPr>
                <a:spLocks noChangeShapeType="1"/>
              </p:cNvSpPr>
              <p:nvPr/>
            </p:nvSpPr>
            <p:spPr bwMode="auto">
              <a:xfrm>
                <a:off x="1408" y="3071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0" name="Group 139"/>
              <p:cNvGrpSpPr>
                <a:grpSpLocks/>
              </p:cNvGrpSpPr>
              <p:nvPr/>
            </p:nvGrpSpPr>
            <p:grpSpPr bwMode="auto">
              <a:xfrm>
                <a:off x="816" y="3168"/>
                <a:ext cx="960" cy="1072"/>
                <a:chOff x="816" y="3247"/>
                <a:chExt cx="960" cy="1072"/>
              </a:xfrm>
            </p:grpSpPr>
            <p:sp>
              <p:nvSpPr>
                <p:cNvPr id="81" name="Line 140"/>
                <p:cNvSpPr>
                  <a:spLocks noChangeShapeType="1"/>
                </p:cNvSpPr>
                <p:nvPr/>
              </p:nvSpPr>
              <p:spPr bwMode="auto">
                <a:xfrm>
                  <a:off x="1312" y="3599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864" y="3247"/>
                  <a:ext cx="886" cy="415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/>
                    <a:t>SQL</a:t>
                  </a:r>
                </a:p>
                <a:p>
                  <a:pPr algn="ctr"/>
                  <a:r>
                    <a:rPr lang="en-US" sz="1200" b="1"/>
                    <a:t>INSERT/SELECT</a:t>
                  </a:r>
                </a:p>
                <a:p>
                  <a:pPr algn="ctr"/>
                  <a:r>
                    <a:rPr lang="en-US" sz="1200" b="1"/>
                    <a:t>DELETE ALL</a:t>
                  </a:r>
                </a:p>
              </p:txBody>
            </p:sp>
            <p:sp>
              <p:nvSpPr>
                <p:cNvPr id="83" name="AutoShape 142"/>
                <p:cNvSpPr>
                  <a:spLocks noChangeArrowheads="1"/>
                </p:cNvSpPr>
                <p:nvPr/>
              </p:nvSpPr>
              <p:spPr bwMode="auto">
                <a:xfrm>
                  <a:off x="816" y="3743"/>
                  <a:ext cx="960" cy="576"/>
                </a:xfrm>
                <a:prstGeom prst="can">
                  <a:avLst>
                    <a:gd name="adj" fmla="val 17708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143"/>
                <p:cNvSpPr>
                  <a:spLocks noChangeArrowheads="1"/>
                </p:cNvSpPr>
                <p:nvPr/>
              </p:nvSpPr>
              <p:spPr bwMode="auto">
                <a:xfrm>
                  <a:off x="864" y="3936"/>
                  <a:ext cx="355" cy="297"/>
                </a:xfrm>
                <a:prstGeom prst="rect">
                  <a:avLst/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144"/>
                <p:cNvSpPr>
                  <a:spLocks noChangeArrowheads="1"/>
                </p:cNvSpPr>
                <p:nvPr/>
              </p:nvSpPr>
              <p:spPr bwMode="auto">
                <a:xfrm>
                  <a:off x="1392" y="3936"/>
                  <a:ext cx="336" cy="297"/>
                </a:xfrm>
                <a:prstGeom prst="rect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AutoShape 145"/>
                <p:cNvSpPr>
                  <a:spLocks noChangeArrowheads="1"/>
                </p:cNvSpPr>
                <p:nvPr/>
              </p:nvSpPr>
              <p:spPr bwMode="auto">
                <a:xfrm>
                  <a:off x="1267" y="4041"/>
                  <a:ext cx="96" cy="144"/>
                </a:xfrm>
                <a:prstGeom prst="rightArrow">
                  <a:avLst>
                    <a:gd name="adj1" fmla="val 38333"/>
                    <a:gd name="adj2" fmla="val 33333"/>
                  </a:avLst>
                </a:prstGeom>
                <a:solidFill>
                  <a:srgbClr val="CCFFCC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864" y="4000"/>
                  <a:ext cx="377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Block</a:t>
                  </a:r>
                </a:p>
              </p:txBody>
            </p:sp>
          </p:grpSp>
        </p:grpSp>
        <p:grpSp>
          <p:nvGrpSpPr>
            <p:cNvPr id="38" name="Group 147"/>
            <p:cNvGrpSpPr>
              <a:grpSpLocks/>
            </p:cNvGrpSpPr>
            <p:nvPr/>
          </p:nvGrpSpPr>
          <p:grpSpPr bwMode="auto">
            <a:xfrm>
              <a:off x="2016" y="3072"/>
              <a:ext cx="960" cy="1169"/>
              <a:chOff x="1920" y="3071"/>
              <a:chExt cx="960" cy="1169"/>
            </a:xfrm>
          </p:grpSpPr>
          <p:sp>
            <p:nvSpPr>
              <p:cNvPr id="68" name="Line 148"/>
              <p:cNvSpPr>
                <a:spLocks noChangeShapeType="1"/>
              </p:cNvSpPr>
              <p:nvPr/>
            </p:nvSpPr>
            <p:spPr bwMode="auto">
              <a:xfrm>
                <a:off x="2272" y="3071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49"/>
              <p:cNvSpPr>
                <a:spLocks noChangeShapeType="1"/>
              </p:cNvSpPr>
              <p:nvPr/>
            </p:nvSpPr>
            <p:spPr bwMode="auto">
              <a:xfrm>
                <a:off x="2512" y="3071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0" name="Group 150"/>
              <p:cNvGrpSpPr>
                <a:grpSpLocks/>
              </p:cNvGrpSpPr>
              <p:nvPr/>
            </p:nvGrpSpPr>
            <p:grpSpPr bwMode="auto">
              <a:xfrm>
                <a:off x="1920" y="3168"/>
                <a:ext cx="960" cy="1072"/>
                <a:chOff x="816" y="3247"/>
                <a:chExt cx="960" cy="1072"/>
              </a:xfrm>
            </p:grpSpPr>
            <p:sp>
              <p:nvSpPr>
                <p:cNvPr id="71" name="Line 151"/>
                <p:cNvSpPr>
                  <a:spLocks noChangeShapeType="1"/>
                </p:cNvSpPr>
                <p:nvPr/>
              </p:nvSpPr>
              <p:spPr bwMode="auto">
                <a:xfrm>
                  <a:off x="1312" y="3599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864" y="3247"/>
                  <a:ext cx="886" cy="415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/>
                    <a:t>SQL</a:t>
                  </a:r>
                </a:p>
                <a:p>
                  <a:pPr algn="ctr"/>
                  <a:r>
                    <a:rPr lang="en-US" sz="1200" b="1"/>
                    <a:t>INSERT/SELECT</a:t>
                  </a:r>
                </a:p>
                <a:p>
                  <a:pPr algn="ctr"/>
                  <a:r>
                    <a:rPr lang="en-US" sz="1200" b="1"/>
                    <a:t>DELETE ALL</a:t>
                  </a:r>
                </a:p>
              </p:txBody>
            </p:sp>
            <p:sp>
              <p:nvSpPr>
                <p:cNvPr id="73" name="AutoShape 153"/>
                <p:cNvSpPr>
                  <a:spLocks noChangeArrowheads="1"/>
                </p:cNvSpPr>
                <p:nvPr/>
              </p:nvSpPr>
              <p:spPr bwMode="auto">
                <a:xfrm>
                  <a:off x="816" y="3743"/>
                  <a:ext cx="960" cy="576"/>
                </a:xfrm>
                <a:prstGeom prst="can">
                  <a:avLst>
                    <a:gd name="adj" fmla="val 17708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Rectangle 154"/>
                <p:cNvSpPr>
                  <a:spLocks noChangeArrowheads="1"/>
                </p:cNvSpPr>
                <p:nvPr/>
              </p:nvSpPr>
              <p:spPr bwMode="auto">
                <a:xfrm>
                  <a:off x="864" y="3936"/>
                  <a:ext cx="355" cy="297"/>
                </a:xfrm>
                <a:prstGeom prst="rect">
                  <a:avLst/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Rectangle 155"/>
                <p:cNvSpPr>
                  <a:spLocks noChangeArrowheads="1"/>
                </p:cNvSpPr>
                <p:nvPr/>
              </p:nvSpPr>
              <p:spPr bwMode="auto">
                <a:xfrm>
                  <a:off x="1392" y="3936"/>
                  <a:ext cx="336" cy="297"/>
                </a:xfrm>
                <a:prstGeom prst="rect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AutoShape 156"/>
                <p:cNvSpPr>
                  <a:spLocks noChangeArrowheads="1"/>
                </p:cNvSpPr>
                <p:nvPr/>
              </p:nvSpPr>
              <p:spPr bwMode="auto">
                <a:xfrm>
                  <a:off x="1267" y="4041"/>
                  <a:ext cx="96" cy="144"/>
                </a:xfrm>
                <a:prstGeom prst="rightArrow">
                  <a:avLst>
                    <a:gd name="adj1" fmla="val 38333"/>
                    <a:gd name="adj2" fmla="val 33333"/>
                  </a:avLst>
                </a:prstGeom>
                <a:solidFill>
                  <a:srgbClr val="CCFFCC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864" y="4000"/>
                  <a:ext cx="377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Block</a:t>
                  </a:r>
                </a:p>
              </p:txBody>
            </p:sp>
          </p:grpSp>
        </p:grpSp>
        <p:grpSp>
          <p:nvGrpSpPr>
            <p:cNvPr id="39" name="Group 158"/>
            <p:cNvGrpSpPr>
              <a:grpSpLocks/>
            </p:cNvGrpSpPr>
            <p:nvPr/>
          </p:nvGrpSpPr>
          <p:grpSpPr bwMode="auto">
            <a:xfrm>
              <a:off x="3120" y="3072"/>
              <a:ext cx="1648" cy="1169"/>
              <a:chOff x="3024" y="3071"/>
              <a:chExt cx="1648" cy="1169"/>
            </a:xfrm>
          </p:grpSpPr>
          <p:grpSp>
            <p:nvGrpSpPr>
              <p:cNvPr id="55" name="Group 159"/>
              <p:cNvGrpSpPr>
                <a:grpSpLocks/>
              </p:cNvGrpSpPr>
              <p:nvPr/>
            </p:nvGrpSpPr>
            <p:grpSpPr bwMode="auto">
              <a:xfrm>
                <a:off x="3024" y="3071"/>
                <a:ext cx="960" cy="1169"/>
                <a:chOff x="3024" y="3071"/>
                <a:chExt cx="960" cy="1169"/>
              </a:xfrm>
            </p:grpSpPr>
            <p:sp>
              <p:nvSpPr>
                <p:cNvPr id="58" name="Line 160"/>
                <p:cNvSpPr>
                  <a:spLocks noChangeShapeType="1"/>
                </p:cNvSpPr>
                <p:nvPr/>
              </p:nvSpPr>
              <p:spPr bwMode="auto">
                <a:xfrm>
                  <a:off x="3376" y="3071"/>
                  <a:ext cx="0" cy="97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1"/>
                <p:cNvSpPr>
                  <a:spLocks noChangeShapeType="1"/>
                </p:cNvSpPr>
                <p:nvPr/>
              </p:nvSpPr>
              <p:spPr bwMode="auto">
                <a:xfrm>
                  <a:off x="3616" y="3071"/>
                  <a:ext cx="0" cy="97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0" name="Group 162"/>
                <p:cNvGrpSpPr>
                  <a:grpSpLocks/>
                </p:cNvGrpSpPr>
                <p:nvPr/>
              </p:nvGrpSpPr>
              <p:grpSpPr bwMode="auto">
                <a:xfrm>
                  <a:off x="3024" y="3168"/>
                  <a:ext cx="960" cy="1072"/>
                  <a:chOff x="816" y="3247"/>
                  <a:chExt cx="960" cy="1072"/>
                </a:xfrm>
              </p:grpSpPr>
              <p:sp>
                <p:nvSpPr>
                  <p:cNvPr id="61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312" y="3599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3247"/>
                    <a:ext cx="886" cy="415"/>
                  </a:xfrm>
                  <a:prstGeom prst="rect">
                    <a:avLst/>
                  </a:prstGeom>
                  <a:solidFill>
                    <a:srgbClr val="CCFFCC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/>
                      <a:t>SQL</a:t>
                    </a:r>
                  </a:p>
                  <a:p>
                    <a:pPr algn="ctr"/>
                    <a:r>
                      <a:rPr lang="en-US" sz="1200" b="1"/>
                      <a:t>INSERT/SELECT</a:t>
                    </a:r>
                  </a:p>
                  <a:p>
                    <a:pPr algn="ctr"/>
                    <a:r>
                      <a:rPr lang="en-US" sz="1200" b="1"/>
                      <a:t>DELETE ALL</a:t>
                    </a:r>
                  </a:p>
                </p:txBody>
              </p:sp>
              <p:sp>
                <p:nvSpPr>
                  <p:cNvPr id="63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3743"/>
                    <a:ext cx="960" cy="576"/>
                  </a:xfrm>
                  <a:prstGeom prst="can">
                    <a:avLst>
                      <a:gd name="adj" fmla="val 17708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936"/>
                    <a:ext cx="355" cy="297"/>
                  </a:xfrm>
                  <a:prstGeom prst="rect">
                    <a:avLst/>
                  </a:prstGeom>
                  <a:solidFill>
                    <a:srgbClr val="00FF00"/>
                  </a:solidFill>
                  <a:ln w="158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936"/>
                    <a:ext cx="336" cy="297"/>
                  </a:xfrm>
                  <a:prstGeom prst="rect">
                    <a:avLst/>
                  </a:prstGeom>
                  <a:solidFill>
                    <a:srgbClr val="FFFF00"/>
                  </a:solidFill>
                  <a:ln w="158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4041"/>
                    <a:ext cx="96" cy="144"/>
                  </a:xfrm>
                  <a:prstGeom prst="rightArrow">
                    <a:avLst>
                      <a:gd name="adj1" fmla="val 38333"/>
                      <a:gd name="adj2" fmla="val 33333"/>
                    </a:avLst>
                  </a:prstGeom>
                  <a:solidFill>
                    <a:srgbClr val="CCFFCC"/>
                  </a:solidFill>
                  <a:ln w="158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4000"/>
                    <a:ext cx="377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/>
                      <a:t>Block</a:t>
                    </a:r>
                  </a:p>
                </p:txBody>
              </p:sp>
            </p:grpSp>
          </p:grpSp>
          <p:sp>
            <p:nvSpPr>
              <p:cNvPr id="56" name="Line 170"/>
              <p:cNvSpPr>
                <a:spLocks noChangeShapeType="1"/>
              </p:cNvSpPr>
              <p:nvPr/>
            </p:nvSpPr>
            <p:spPr bwMode="auto">
              <a:xfrm>
                <a:off x="4432" y="3071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71"/>
              <p:cNvSpPr>
                <a:spLocks noChangeShapeType="1"/>
              </p:cNvSpPr>
              <p:nvPr/>
            </p:nvSpPr>
            <p:spPr bwMode="auto">
              <a:xfrm>
                <a:off x="4672" y="3071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172"/>
            <p:cNvGrpSpPr>
              <a:grpSpLocks/>
            </p:cNvGrpSpPr>
            <p:nvPr/>
          </p:nvGrpSpPr>
          <p:grpSpPr bwMode="auto">
            <a:xfrm>
              <a:off x="4224" y="3169"/>
              <a:ext cx="960" cy="1072"/>
              <a:chOff x="816" y="3247"/>
              <a:chExt cx="960" cy="1072"/>
            </a:xfrm>
          </p:grpSpPr>
          <p:sp>
            <p:nvSpPr>
              <p:cNvPr id="48" name="Line 173"/>
              <p:cNvSpPr>
                <a:spLocks noChangeShapeType="1"/>
              </p:cNvSpPr>
              <p:nvPr/>
            </p:nvSpPr>
            <p:spPr bwMode="auto">
              <a:xfrm>
                <a:off x="1312" y="3599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174"/>
              <p:cNvSpPr txBox="1">
                <a:spLocks noChangeArrowheads="1"/>
              </p:cNvSpPr>
              <p:nvPr/>
            </p:nvSpPr>
            <p:spPr bwMode="auto">
              <a:xfrm>
                <a:off x="864" y="3247"/>
                <a:ext cx="886" cy="41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/>
                  <a:t>SQL</a:t>
                </a:r>
              </a:p>
              <a:p>
                <a:pPr algn="ctr"/>
                <a:r>
                  <a:rPr lang="en-US" sz="1200" b="1"/>
                  <a:t>INSERT/SELECT</a:t>
                </a:r>
              </a:p>
              <a:p>
                <a:pPr algn="ctr"/>
                <a:r>
                  <a:rPr lang="en-US" sz="1200" b="1"/>
                  <a:t>DELETE ALL</a:t>
                </a:r>
              </a:p>
            </p:txBody>
          </p:sp>
          <p:sp>
            <p:nvSpPr>
              <p:cNvPr id="50" name="AutoShape 175"/>
              <p:cNvSpPr>
                <a:spLocks noChangeArrowheads="1"/>
              </p:cNvSpPr>
              <p:nvPr/>
            </p:nvSpPr>
            <p:spPr bwMode="auto">
              <a:xfrm>
                <a:off x="816" y="3743"/>
                <a:ext cx="960" cy="576"/>
              </a:xfrm>
              <a:prstGeom prst="can">
                <a:avLst>
                  <a:gd name="adj" fmla="val 17708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864" y="3936"/>
                <a:ext cx="355" cy="297"/>
              </a:xfrm>
              <a:prstGeom prst="rect">
                <a:avLst/>
              </a:prstGeom>
              <a:solidFill>
                <a:srgbClr val="00FF00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1392" y="3936"/>
                <a:ext cx="336" cy="297"/>
              </a:xfrm>
              <a:prstGeom prst="rect">
                <a:avLst/>
              </a:prstGeom>
              <a:solidFill>
                <a:srgbClr val="FFFF00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AutoShape 178"/>
              <p:cNvSpPr>
                <a:spLocks noChangeArrowheads="1"/>
              </p:cNvSpPr>
              <p:nvPr/>
            </p:nvSpPr>
            <p:spPr bwMode="auto">
              <a:xfrm>
                <a:off x="1267" y="4041"/>
                <a:ext cx="96" cy="144"/>
              </a:xfrm>
              <a:prstGeom prst="rightArrow">
                <a:avLst>
                  <a:gd name="adj1" fmla="val 38333"/>
                  <a:gd name="adj2" fmla="val 33333"/>
                </a:avLst>
              </a:prstGeom>
              <a:solidFill>
                <a:srgbClr val="CCFFCC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179"/>
              <p:cNvSpPr txBox="1">
                <a:spLocks noChangeArrowheads="1"/>
              </p:cNvSpPr>
              <p:nvPr/>
            </p:nvSpPr>
            <p:spPr bwMode="auto">
              <a:xfrm>
                <a:off x="864" y="4000"/>
                <a:ext cx="3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Block</a:t>
                </a:r>
              </a:p>
            </p:txBody>
          </p:sp>
        </p:grpSp>
        <p:sp>
          <p:nvSpPr>
            <p:cNvPr id="41" name="AutoShape 180"/>
            <p:cNvSpPr>
              <a:spLocks noChangeArrowheads="1"/>
            </p:cNvSpPr>
            <p:nvPr/>
          </p:nvSpPr>
          <p:spPr bwMode="auto">
            <a:xfrm>
              <a:off x="4752" y="768"/>
              <a:ext cx="538" cy="336"/>
            </a:xfrm>
            <a:prstGeom prst="can">
              <a:avLst>
                <a:gd name="adj" fmla="val 40477"/>
              </a:avLst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181"/>
            <p:cNvGrpSpPr>
              <a:grpSpLocks/>
            </p:cNvGrpSpPr>
            <p:nvPr/>
          </p:nvGrpSpPr>
          <p:grpSpPr bwMode="auto">
            <a:xfrm>
              <a:off x="4704" y="1680"/>
              <a:ext cx="733" cy="432"/>
              <a:chOff x="4704" y="1680"/>
              <a:chExt cx="733" cy="432"/>
            </a:xfrm>
          </p:grpSpPr>
          <p:sp>
            <p:nvSpPr>
              <p:cNvPr id="46" name="Rectangle 182"/>
              <p:cNvSpPr>
                <a:spLocks noChangeArrowheads="1"/>
              </p:cNvSpPr>
              <p:nvPr/>
            </p:nvSpPr>
            <p:spPr bwMode="auto">
              <a:xfrm>
                <a:off x="4770" y="1692"/>
                <a:ext cx="602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000099"/>
                    </a:solidFill>
                  </a:rPr>
                  <a:t>Teradata </a:t>
                </a:r>
              </a:p>
              <a:p>
                <a:pPr algn="ctr"/>
                <a:r>
                  <a:rPr lang="en-US" sz="1400" b="1">
                    <a:solidFill>
                      <a:srgbClr val="000099"/>
                    </a:solidFill>
                  </a:rPr>
                  <a:t>Warehouse</a:t>
                </a:r>
              </a:p>
              <a:p>
                <a:pPr algn="ctr"/>
                <a:r>
                  <a:rPr lang="en-US" sz="1400" b="1">
                    <a:solidFill>
                      <a:srgbClr val="000099"/>
                    </a:solidFill>
                  </a:rPr>
                  <a:t>Builder</a:t>
                </a:r>
                <a:endParaRPr 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183"/>
              <p:cNvSpPr>
                <a:spLocks noChangeArrowheads="1"/>
              </p:cNvSpPr>
              <p:nvPr/>
            </p:nvSpPr>
            <p:spPr bwMode="auto">
              <a:xfrm>
                <a:off x="4704" y="1680"/>
                <a:ext cx="733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AutoShape 184"/>
            <p:cNvSpPr>
              <a:spLocks noChangeArrowheads="1"/>
            </p:cNvSpPr>
            <p:nvPr/>
          </p:nvSpPr>
          <p:spPr bwMode="auto">
            <a:xfrm>
              <a:off x="4944" y="1152"/>
              <a:ext cx="195" cy="480"/>
            </a:xfrm>
            <a:prstGeom prst="upDownArrow">
              <a:avLst>
                <a:gd name="adj1" fmla="val 50000"/>
                <a:gd name="adj2" fmla="val 49231"/>
              </a:avLst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85"/>
            <p:cNvSpPr txBox="1">
              <a:spLocks noChangeArrowheads="1"/>
            </p:cNvSpPr>
            <p:nvPr/>
          </p:nvSpPr>
          <p:spPr bwMode="auto">
            <a:xfrm>
              <a:off x="4608" y="1296"/>
              <a:ext cx="831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Both Directions</a:t>
              </a:r>
            </a:p>
          </p:txBody>
        </p:sp>
        <p:sp>
          <p:nvSpPr>
            <p:cNvPr id="45" name="Text Box 186"/>
            <p:cNvSpPr txBox="1">
              <a:spLocks noChangeArrowheads="1"/>
            </p:cNvSpPr>
            <p:nvPr/>
          </p:nvSpPr>
          <p:spPr bwMode="auto">
            <a:xfrm>
              <a:off x="4752" y="2352"/>
              <a:ext cx="88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b="1"/>
                <a:t>Host or Server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52400"/>
            <a:ext cx="2993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INSERT/SELECT: The Fast Path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0" y="1138238"/>
            <a:ext cx="8839200" cy="5715000"/>
            <a:chOff x="0" y="720"/>
            <a:chExt cx="5568" cy="3600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0" y="720"/>
              <a:ext cx="1968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0000CC"/>
                  </a:solidFill>
                </a:rPr>
                <a:t>INSERT INTO New_Table SELECT * FROM Old_Table ;</a:t>
              </a:r>
              <a:endParaRPr lang="en-US" b="1">
                <a:solidFill>
                  <a:srgbClr val="0000CC"/>
                </a:solidFill>
              </a:endParaRPr>
            </a:p>
          </p:txBody>
        </p: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296" y="816"/>
              <a:ext cx="4272" cy="1793"/>
              <a:chOff x="768" y="1056"/>
              <a:chExt cx="4272" cy="1793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2016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2256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4272" cy="24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440"/>
                <a:ext cx="174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Message Passing Layer</a:t>
                </a:r>
              </a:p>
            </p:txBody>
          </p: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1680" y="1056"/>
                <a:ext cx="941" cy="2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/>
                  <a:t>Parsing Engine</a:t>
                </a: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3504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3744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3120" y="1056"/>
                <a:ext cx="941" cy="2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/>
                  <a:t>Parsing Engine</a:t>
                </a:r>
              </a:p>
            </p:txBody>
          </p:sp>
          <p:grpSp>
            <p:nvGrpSpPr>
              <p:cNvPr id="16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960" cy="1169"/>
                <a:chOff x="816" y="3071"/>
                <a:chExt cx="960" cy="1169"/>
              </a:xfrm>
            </p:grpSpPr>
            <p:sp>
              <p:nvSpPr>
                <p:cNvPr id="50" name="Line 19"/>
                <p:cNvSpPr>
                  <a:spLocks noChangeShapeType="1"/>
                </p:cNvSpPr>
                <p:nvPr/>
              </p:nvSpPr>
              <p:spPr bwMode="auto">
                <a:xfrm>
                  <a:off x="1168" y="3071"/>
                  <a:ext cx="0" cy="97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20"/>
                <p:cNvSpPr>
                  <a:spLocks noChangeShapeType="1"/>
                </p:cNvSpPr>
                <p:nvPr/>
              </p:nvSpPr>
              <p:spPr bwMode="auto">
                <a:xfrm>
                  <a:off x="1408" y="3071"/>
                  <a:ext cx="0" cy="97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" name="Group 21"/>
                <p:cNvGrpSpPr>
                  <a:grpSpLocks/>
                </p:cNvGrpSpPr>
                <p:nvPr/>
              </p:nvGrpSpPr>
              <p:grpSpPr bwMode="auto">
                <a:xfrm>
                  <a:off x="816" y="3168"/>
                  <a:ext cx="960" cy="1072"/>
                  <a:chOff x="816" y="3247"/>
                  <a:chExt cx="960" cy="1072"/>
                </a:xfrm>
              </p:grpSpPr>
              <p:sp>
                <p:nvSpPr>
                  <p:cNvPr id="5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312" y="3599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3247"/>
                    <a:ext cx="886" cy="415"/>
                  </a:xfrm>
                  <a:prstGeom prst="rect">
                    <a:avLst/>
                  </a:prstGeom>
                  <a:solidFill>
                    <a:srgbClr val="CCFFCC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/>
                      <a:t>SQL</a:t>
                    </a:r>
                  </a:p>
                  <a:p>
                    <a:pPr algn="ctr"/>
                    <a:r>
                      <a:rPr lang="en-US" sz="1200" b="1"/>
                      <a:t>INSERT/SELECT</a:t>
                    </a:r>
                  </a:p>
                  <a:p>
                    <a:pPr algn="ctr"/>
                    <a:endParaRPr lang="en-US" sz="1200" b="1"/>
                  </a:p>
                </p:txBody>
              </p:sp>
              <p:sp>
                <p:nvSpPr>
                  <p:cNvPr id="55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3743"/>
                    <a:ext cx="960" cy="576"/>
                  </a:xfrm>
                  <a:prstGeom prst="can">
                    <a:avLst>
                      <a:gd name="adj" fmla="val 17708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936"/>
                    <a:ext cx="355" cy="297"/>
                  </a:xfrm>
                  <a:prstGeom prst="rect">
                    <a:avLst/>
                  </a:prstGeom>
                  <a:solidFill>
                    <a:srgbClr val="00FF00"/>
                  </a:solidFill>
                  <a:ln w="158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936"/>
                    <a:ext cx="336" cy="297"/>
                  </a:xfrm>
                  <a:prstGeom prst="rect">
                    <a:avLst/>
                  </a:prstGeom>
                  <a:solidFill>
                    <a:srgbClr val="FFFF00"/>
                  </a:solidFill>
                  <a:ln w="158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4041"/>
                    <a:ext cx="96" cy="144"/>
                  </a:xfrm>
                  <a:prstGeom prst="rightArrow">
                    <a:avLst>
                      <a:gd name="adj1" fmla="val 38333"/>
                      <a:gd name="adj2" fmla="val 33333"/>
                    </a:avLst>
                  </a:prstGeom>
                  <a:solidFill>
                    <a:srgbClr val="CCFFCC"/>
                  </a:solidFill>
                  <a:ln w="158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4000"/>
                    <a:ext cx="377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/>
                      <a:t>Block</a:t>
                    </a:r>
                  </a:p>
                </p:txBody>
              </p:sp>
            </p:grpSp>
          </p:grpSp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1872" y="1680"/>
                <a:ext cx="960" cy="1169"/>
                <a:chOff x="1920" y="3071"/>
                <a:chExt cx="960" cy="1169"/>
              </a:xfrm>
            </p:grpSpPr>
            <p:sp>
              <p:nvSpPr>
                <p:cNvPr id="40" name="Line 30"/>
                <p:cNvSpPr>
                  <a:spLocks noChangeShapeType="1"/>
                </p:cNvSpPr>
                <p:nvPr/>
              </p:nvSpPr>
              <p:spPr bwMode="auto">
                <a:xfrm>
                  <a:off x="2272" y="3071"/>
                  <a:ext cx="0" cy="97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31"/>
                <p:cNvSpPr>
                  <a:spLocks noChangeShapeType="1"/>
                </p:cNvSpPr>
                <p:nvPr/>
              </p:nvSpPr>
              <p:spPr bwMode="auto">
                <a:xfrm>
                  <a:off x="2512" y="3071"/>
                  <a:ext cx="0" cy="97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" name="Group 32"/>
                <p:cNvGrpSpPr>
                  <a:grpSpLocks/>
                </p:cNvGrpSpPr>
                <p:nvPr/>
              </p:nvGrpSpPr>
              <p:grpSpPr bwMode="auto">
                <a:xfrm>
                  <a:off x="1920" y="3168"/>
                  <a:ext cx="960" cy="1072"/>
                  <a:chOff x="816" y="3247"/>
                  <a:chExt cx="960" cy="1072"/>
                </a:xfrm>
              </p:grpSpPr>
              <p:sp>
                <p:nvSpPr>
                  <p:cNvPr id="4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312" y="3599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3247"/>
                    <a:ext cx="886" cy="415"/>
                  </a:xfrm>
                  <a:prstGeom prst="rect">
                    <a:avLst/>
                  </a:prstGeom>
                  <a:solidFill>
                    <a:srgbClr val="CCFFCC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/>
                      <a:t>SQL</a:t>
                    </a:r>
                  </a:p>
                  <a:p>
                    <a:pPr algn="ctr"/>
                    <a:r>
                      <a:rPr lang="en-US" sz="1200" b="1"/>
                      <a:t>INSERT/SELECT</a:t>
                    </a:r>
                  </a:p>
                  <a:p>
                    <a:pPr algn="ctr"/>
                    <a:endParaRPr lang="en-US" sz="1200" b="1"/>
                  </a:p>
                </p:txBody>
              </p:sp>
              <p:sp>
                <p:nvSpPr>
                  <p:cNvPr id="45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3743"/>
                    <a:ext cx="960" cy="576"/>
                  </a:xfrm>
                  <a:prstGeom prst="can">
                    <a:avLst>
                      <a:gd name="adj" fmla="val 17708"/>
                    </a:avLst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936"/>
                    <a:ext cx="355" cy="297"/>
                  </a:xfrm>
                  <a:prstGeom prst="rect">
                    <a:avLst/>
                  </a:prstGeom>
                  <a:solidFill>
                    <a:srgbClr val="00FF00"/>
                  </a:solidFill>
                  <a:ln w="158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936"/>
                    <a:ext cx="336" cy="297"/>
                  </a:xfrm>
                  <a:prstGeom prst="rect">
                    <a:avLst/>
                  </a:prstGeom>
                  <a:solidFill>
                    <a:srgbClr val="FFFF00"/>
                  </a:solidFill>
                  <a:ln w="158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4041"/>
                    <a:ext cx="96" cy="144"/>
                  </a:xfrm>
                  <a:prstGeom prst="rightArrow">
                    <a:avLst>
                      <a:gd name="adj1" fmla="val 38333"/>
                      <a:gd name="adj2" fmla="val 33333"/>
                    </a:avLst>
                  </a:prstGeom>
                  <a:solidFill>
                    <a:srgbClr val="CCFFCC"/>
                  </a:solidFill>
                  <a:ln w="158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4000"/>
                    <a:ext cx="377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/>
                      <a:t>Block</a:t>
                    </a:r>
                  </a:p>
                </p:txBody>
              </p:sp>
            </p:grpSp>
          </p:grp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2976" y="1680"/>
                <a:ext cx="1648" cy="1169"/>
                <a:chOff x="3024" y="3071"/>
                <a:chExt cx="1648" cy="1169"/>
              </a:xfrm>
            </p:grpSpPr>
            <p:grpSp>
              <p:nvGrpSpPr>
                <p:cNvPr id="27" name="Group 41"/>
                <p:cNvGrpSpPr>
                  <a:grpSpLocks/>
                </p:cNvGrpSpPr>
                <p:nvPr/>
              </p:nvGrpSpPr>
              <p:grpSpPr bwMode="auto">
                <a:xfrm>
                  <a:off x="3024" y="3071"/>
                  <a:ext cx="960" cy="1169"/>
                  <a:chOff x="3024" y="3071"/>
                  <a:chExt cx="960" cy="1169"/>
                </a:xfrm>
              </p:grpSpPr>
              <p:sp>
                <p:nvSpPr>
                  <p:cNvPr id="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376" y="3071"/>
                    <a:ext cx="0" cy="97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616" y="3071"/>
                    <a:ext cx="0" cy="97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3024" y="3168"/>
                    <a:ext cx="960" cy="1072"/>
                    <a:chOff x="816" y="3247"/>
                    <a:chExt cx="960" cy="1072"/>
                  </a:xfrm>
                </p:grpSpPr>
                <p:sp>
                  <p:nvSpPr>
                    <p:cNvPr id="33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12" y="3599"/>
                      <a:ext cx="0" cy="14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4" y="3247"/>
                      <a:ext cx="886" cy="415"/>
                    </a:xfrm>
                    <a:prstGeom prst="rect">
                      <a:avLst/>
                    </a:prstGeom>
                    <a:solidFill>
                      <a:srgbClr val="CCFFCC"/>
                    </a:solidFill>
                    <a:ln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b="1"/>
                        <a:t>SQL</a:t>
                      </a:r>
                    </a:p>
                    <a:p>
                      <a:pPr algn="ctr"/>
                      <a:r>
                        <a:rPr lang="en-US" sz="1200" b="1"/>
                        <a:t>INSERT/SELECT</a:t>
                      </a:r>
                    </a:p>
                    <a:p>
                      <a:pPr algn="ctr"/>
                      <a:endParaRPr lang="en-US" sz="1200" b="1"/>
                    </a:p>
                  </p:txBody>
                </p:sp>
                <p:sp>
                  <p:nvSpPr>
                    <p:cNvPr id="35" name="AutoShap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3743"/>
                      <a:ext cx="960" cy="576"/>
                    </a:xfrm>
                    <a:prstGeom prst="can">
                      <a:avLst>
                        <a:gd name="adj" fmla="val 17708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936"/>
                      <a:ext cx="355" cy="297"/>
                    </a:xfrm>
                    <a:prstGeom prst="rect">
                      <a:avLst/>
                    </a:prstGeom>
                    <a:solidFill>
                      <a:srgbClr val="00FF00"/>
                    </a:solidFill>
                    <a:ln w="158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3936"/>
                      <a:ext cx="336" cy="297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58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AutoShap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7" y="4041"/>
                      <a:ext cx="96" cy="144"/>
                    </a:xfrm>
                    <a:prstGeom prst="rightArrow">
                      <a:avLst>
                        <a:gd name="adj1" fmla="val 38333"/>
                        <a:gd name="adj2" fmla="val 33333"/>
                      </a:avLst>
                    </a:prstGeom>
                    <a:solidFill>
                      <a:srgbClr val="CCFFCC"/>
                    </a:solidFill>
                    <a:ln w="158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4" y="4000"/>
                      <a:ext cx="377" cy="173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/>
                        <a:t>Block</a:t>
                      </a:r>
                    </a:p>
                  </p:txBody>
                </p:sp>
              </p:grpSp>
            </p:grpSp>
            <p:sp>
              <p:nvSpPr>
                <p:cNvPr id="28" name="Line 52"/>
                <p:cNvSpPr>
                  <a:spLocks noChangeShapeType="1"/>
                </p:cNvSpPr>
                <p:nvPr/>
              </p:nvSpPr>
              <p:spPr bwMode="auto">
                <a:xfrm>
                  <a:off x="4432" y="3071"/>
                  <a:ext cx="0" cy="97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53"/>
                <p:cNvSpPr>
                  <a:spLocks noChangeShapeType="1"/>
                </p:cNvSpPr>
                <p:nvPr/>
              </p:nvSpPr>
              <p:spPr bwMode="auto">
                <a:xfrm>
                  <a:off x="4672" y="3071"/>
                  <a:ext cx="0" cy="97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4"/>
              <p:cNvGrpSpPr>
                <a:grpSpLocks/>
              </p:cNvGrpSpPr>
              <p:nvPr/>
            </p:nvGrpSpPr>
            <p:grpSpPr bwMode="auto">
              <a:xfrm>
                <a:off x="4080" y="1777"/>
                <a:ext cx="960" cy="1072"/>
                <a:chOff x="816" y="3247"/>
                <a:chExt cx="960" cy="1072"/>
              </a:xfrm>
            </p:grpSpPr>
            <p:sp>
              <p:nvSpPr>
                <p:cNvPr id="20" name="Line 55"/>
                <p:cNvSpPr>
                  <a:spLocks noChangeShapeType="1"/>
                </p:cNvSpPr>
                <p:nvPr/>
              </p:nvSpPr>
              <p:spPr bwMode="auto">
                <a:xfrm>
                  <a:off x="1312" y="3599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864" y="3247"/>
                  <a:ext cx="886" cy="415"/>
                </a:xfrm>
                <a:prstGeom prst="rect">
                  <a:avLst/>
                </a:prstGeom>
                <a:solidFill>
                  <a:srgbClr val="CCFFCC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/>
                    <a:t>SQL</a:t>
                  </a:r>
                </a:p>
                <a:p>
                  <a:pPr algn="ctr"/>
                  <a:r>
                    <a:rPr lang="en-US" sz="1200" b="1"/>
                    <a:t>INSERT/SELECT</a:t>
                  </a:r>
                </a:p>
                <a:p>
                  <a:pPr algn="ctr"/>
                  <a:endParaRPr lang="en-US" sz="1200" b="1"/>
                </a:p>
              </p:txBody>
            </p:sp>
            <p:sp>
              <p:nvSpPr>
                <p:cNvPr id="22" name="AutoShape 57"/>
                <p:cNvSpPr>
                  <a:spLocks noChangeArrowheads="1"/>
                </p:cNvSpPr>
                <p:nvPr/>
              </p:nvSpPr>
              <p:spPr bwMode="auto">
                <a:xfrm>
                  <a:off x="816" y="3743"/>
                  <a:ext cx="960" cy="576"/>
                </a:xfrm>
                <a:prstGeom prst="can">
                  <a:avLst>
                    <a:gd name="adj" fmla="val 17708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Rectangle 58"/>
                <p:cNvSpPr>
                  <a:spLocks noChangeArrowheads="1"/>
                </p:cNvSpPr>
                <p:nvPr/>
              </p:nvSpPr>
              <p:spPr bwMode="auto">
                <a:xfrm>
                  <a:off x="864" y="3936"/>
                  <a:ext cx="355" cy="297"/>
                </a:xfrm>
                <a:prstGeom prst="rect">
                  <a:avLst/>
                </a:prstGeom>
                <a:solidFill>
                  <a:srgbClr val="00FF00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Rectangle 59"/>
                <p:cNvSpPr>
                  <a:spLocks noChangeArrowheads="1"/>
                </p:cNvSpPr>
                <p:nvPr/>
              </p:nvSpPr>
              <p:spPr bwMode="auto">
                <a:xfrm>
                  <a:off x="1392" y="3936"/>
                  <a:ext cx="336" cy="297"/>
                </a:xfrm>
                <a:prstGeom prst="rect">
                  <a:avLst/>
                </a:prstGeom>
                <a:solidFill>
                  <a:srgbClr val="FFFF00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67" y="4041"/>
                  <a:ext cx="96" cy="144"/>
                </a:xfrm>
                <a:prstGeom prst="rightArrow">
                  <a:avLst>
                    <a:gd name="adj1" fmla="val 38333"/>
                    <a:gd name="adj2" fmla="val 33333"/>
                  </a:avLst>
                </a:prstGeom>
                <a:solidFill>
                  <a:srgbClr val="CCFFCC"/>
                </a:solidFill>
                <a:ln w="158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64" y="4000"/>
                  <a:ext cx="377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Block</a:t>
                  </a:r>
                </a:p>
              </p:txBody>
            </p:sp>
          </p:grpSp>
        </p:grpSp>
        <p:sp>
          <p:nvSpPr>
            <p:cNvPr id="6" name="Line 62"/>
            <p:cNvSpPr>
              <a:spLocks noChangeShapeType="1"/>
            </p:cNvSpPr>
            <p:nvPr/>
          </p:nvSpPr>
          <p:spPr bwMode="auto">
            <a:xfrm>
              <a:off x="1824" y="912"/>
              <a:ext cx="2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3"/>
            <p:cNvSpPr txBox="1">
              <a:spLocks noChangeArrowheads="1"/>
            </p:cNvSpPr>
            <p:nvPr/>
          </p:nvSpPr>
          <p:spPr bwMode="auto">
            <a:xfrm>
              <a:off x="528" y="2808"/>
              <a:ext cx="4992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b="1">
                  <a:solidFill>
                    <a:srgbClr val="000099"/>
                  </a:solidFill>
                </a:rPr>
                <a:t>INSERT / SELECT achieves highest performance if:</a:t>
              </a:r>
              <a:endParaRPr lang="en-US" b="1"/>
            </a:p>
            <a:p>
              <a:pPr marL="452438" lvl="1" indent="-236538">
                <a:spcBef>
                  <a:spcPct val="15000"/>
                </a:spcBef>
                <a:buSzPct val="120000"/>
                <a:buFontTx/>
                <a:buChar char="•"/>
              </a:pPr>
              <a:r>
                <a:rPr lang="en-US" sz="1600" b="1"/>
                <a:t>Target table is empty, </a:t>
              </a:r>
              <a:r>
                <a:rPr lang="en-US" sz="1600" b="1">
                  <a:solidFill>
                    <a:srgbClr val="008000"/>
                  </a:solidFill>
                </a:rPr>
                <a:t>AND</a:t>
              </a:r>
              <a:endParaRPr lang="en-US" sz="1600" b="1"/>
            </a:p>
            <a:p>
              <a:pPr marL="452438" lvl="1" indent="-236538">
                <a:spcBef>
                  <a:spcPct val="15000"/>
                </a:spcBef>
                <a:buSzPct val="120000"/>
                <a:buFontTx/>
                <a:buChar char="•"/>
              </a:pPr>
              <a:r>
                <a:rPr lang="en-US" sz="1600" b="1"/>
                <a:t>Source and target tables have same Primary Index.</a:t>
              </a:r>
            </a:p>
            <a:p>
              <a:pPr>
                <a:spcBef>
                  <a:spcPct val="40000"/>
                </a:spcBef>
              </a:pPr>
              <a:r>
                <a:rPr lang="en-US" b="1">
                  <a:solidFill>
                    <a:srgbClr val="000099"/>
                  </a:solidFill>
                </a:rPr>
                <a:t>Advantages of using optimized INSERT / SELECT: </a:t>
              </a:r>
            </a:p>
            <a:p>
              <a:pPr marL="452438" lvl="1" indent="-236538">
                <a:spcBef>
                  <a:spcPct val="15000"/>
                </a:spcBef>
                <a:buSzPct val="120000"/>
                <a:buFontTx/>
                <a:buChar char="•"/>
              </a:pPr>
              <a:r>
                <a:rPr lang="en-US" sz="1600" b="1"/>
                <a:t>One WRITE to the Transient Journal – instantaneous rollback for aborted Insert/Select statements.</a:t>
              </a:r>
            </a:p>
            <a:p>
              <a:pPr marL="452438" lvl="1" indent="-236538">
                <a:spcBef>
                  <a:spcPct val="15000"/>
                </a:spcBef>
                <a:buSzPct val="120000"/>
                <a:buFontTx/>
                <a:buChar char="•"/>
              </a:pPr>
              <a:r>
                <a:rPr lang="en-US" sz="1600" b="1"/>
                <a:t>Data copied and written to disk a block at a time.</a:t>
              </a:r>
            </a:p>
            <a:p>
              <a:pPr marL="452438" lvl="1" indent="-236538">
                <a:spcBef>
                  <a:spcPct val="15000"/>
                </a:spcBef>
                <a:buSzPct val="120000"/>
                <a:buFontTx/>
                <a:buChar char="•"/>
              </a:pPr>
              <a:r>
                <a:rPr lang="en-US" sz="1600" b="1"/>
                <a:t>No data redistribution over the BYNET.</a:t>
              </a:r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52400"/>
            <a:ext cx="4111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Multi-Statement INSERT/SELECT Example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28600" y="685800"/>
            <a:ext cx="8763000" cy="5153025"/>
            <a:chOff x="144" y="960"/>
            <a:chExt cx="5520" cy="3246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208" y="960"/>
              <a:ext cx="3456" cy="2304"/>
              <a:chOff x="144" y="336"/>
              <a:chExt cx="3456" cy="2304"/>
            </a:xfrm>
          </p:grpSpPr>
          <p:sp>
            <p:nvSpPr>
              <p:cNvPr id="6" name="Line 7"/>
              <p:cNvSpPr>
                <a:spLocks noChangeShapeType="1"/>
              </p:cNvSpPr>
              <p:nvPr/>
            </p:nvSpPr>
            <p:spPr bwMode="auto">
              <a:xfrm>
                <a:off x="1880" y="1632"/>
                <a:ext cx="0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>
                <a:off x="624" y="816"/>
                <a:ext cx="672" cy="2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0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H="1">
                <a:off x="2496" y="864"/>
                <a:ext cx="672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stealth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11"/>
              <p:cNvGrpSpPr>
                <a:grpSpLocks/>
              </p:cNvGrpSpPr>
              <p:nvPr/>
            </p:nvGrpSpPr>
            <p:grpSpPr bwMode="auto">
              <a:xfrm>
                <a:off x="1008" y="1152"/>
                <a:ext cx="1776" cy="480"/>
                <a:chOff x="1008" y="1200"/>
                <a:chExt cx="1776" cy="480"/>
              </a:xfrm>
            </p:grpSpPr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>
                  <a:off x="1008" y="1200"/>
                  <a:ext cx="1776" cy="480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00"/>
                </a:solidFill>
                <a:ln w="222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84" y="1392"/>
                  <a:ext cx="620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SPOOL</a:t>
                  </a:r>
                </a:p>
              </p:txBody>
            </p:sp>
          </p:grpSp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624" y="1776"/>
                <a:ext cx="2544" cy="231"/>
                <a:chOff x="624" y="1824"/>
                <a:chExt cx="2544" cy="231"/>
              </a:xfrm>
            </p:grpSpPr>
            <p:sp>
              <p:nvSpPr>
                <p:cNvPr id="24" name="Rectangle 15"/>
                <p:cNvSpPr>
                  <a:spLocks noChangeArrowheads="1"/>
                </p:cNvSpPr>
                <p:nvPr/>
              </p:nvSpPr>
              <p:spPr bwMode="auto">
                <a:xfrm>
                  <a:off x="624" y="1824"/>
                  <a:ext cx="2544" cy="2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12" y="1824"/>
                  <a:ext cx="1988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Optimized INSERT/SELECT</a:t>
                  </a:r>
                </a:p>
              </p:txBody>
            </p:sp>
          </p:grpSp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>
                <a:off x="144" y="336"/>
                <a:ext cx="1008" cy="432"/>
                <a:chOff x="144" y="336"/>
                <a:chExt cx="1008" cy="432"/>
              </a:xfrm>
            </p:grpSpPr>
            <p:sp>
              <p:nvSpPr>
                <p:cNvPr id="22" name="AutoShape 18"/>
                <p:cNvSpPr>
                  <a:spLocks noChangeArrowheads="1"/>
                </p:cNvSpPr>
                <p:nvPr/>
              </p:nvSpPr>
              <p:spPr bwMode="auto">
                <a:xfrm>
                  <a:off x="144" y="336"/>
                  <a:ext cx="1008" cy="432"/>
                </a:xfrm>
                <a:prstGeom prst="can">
                  <a:avLst>
                    <a:gd name="adj" fmla="val 25000"/>
                  </a:avLst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8" y="480"/>
                  <a:ext cx="764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Region_1</a:t>
                  </a:r>
                </a:p>
              </p:txBody>
            </p:sp>
          </p:grpSp>
          <p:grpSp>
            <p:nvGrpSpPr>
              <p:cNvPr id="13" name="Group 20"/>
              <p:cNvGrpSpPr>
                <a:grpSpLocks/>
              </p:cNvGrpSpPr>
              <p:nvPr/>
            </p:nvGrpSpPr>
            <p:grpSpPr bwMode="auto">
              <a:xfrm>
                <a:off x="1344" y="336"/>
                <a:ext cx="1008" cy="432"/>
                <a:chOff x="1344" y="336"/>
                <a:chExt cx="1008" cy="432"/>
              </a:xfrm>
            </p:grpSpPr>
            <p:sp>
              <p:nvSpPr>
                <p:cNvPr id="20" name="AutoShape 21"/>
                <p:cNvSpPr>
                  <a:spLocks noChangeArrowheads="1"/>
                </p:cNvSpPr>
                <p:nvPr/>
              </p:nvSpPr>
              <p:spPr bwMode="auto">
                <a:xfrm>
                  <a:off x="1344" y="336"/>
                  <a:ext cx="1008" cy="432"/>
                </a:xfrm>
                <a:prstGeom prst="can">
                  <a:avLst>
                    <a:gd name="adj" fmla="val 25000"/>
                  </a:avLst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88" y="480"/>
                  <a:ext cx="764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Region_2</a:t>
                  </a:r>
                </a:p>
              </p:txBody>
            </p:sp>
          </p:grpSp>
          <p:grpSp>
            <p:nvGrpSpPr>
              <p:cNvPr id="14" name="Group 23"/>
              <p:cNvGrpSpPr>
                <a:grpSpLocks/>
              </p:cNvGrpSpPr>
              <p:nvPr/>
            </p:nvGrpSpPr>
            <p:grpSpPr bwMode="auto">
              <a:xfrm>
                <a:off x="2592" y="336"/>
                <a:ext cx="1008" cy="432"/>
                <a:chOff x="2592" y="336"/>
                <a:chExt cx="1008" cy="432"/>
              </a:xfrm>
            </p:grpSpPr>
            <p:sp>
              <p:nvSpPr>
                <p:cNvPr id="18" name="AutoShape 24"/>
                <p:cNvSpPr>
                  <a:spLocks noChangeArrowheads="1"/>
                </p:cNvSpPr>
                <p:nvPr/>
              </p:nvSpPr>
              <p:spPr bwMode="auto">
                <a:xfrm>
                  <a:off x="2592" y="336"/>
                  <a:ext cx="1008" cy="432"/>
                </a:xfrm>
                <a:prstGeom prst="can">
                  <a:avLst>
                    <a:gd name="adj" fmla="val 25000"/>
                  </a:avLst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36" y="480"/>
                  <a:ext cx="788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Region_N</a:t>
                  </a:r>
                </a:p>
              </p:txBody>
            </p:sp>
          </p:grpSp>
          <p:grpSp>
            <p:nvGrpSpPr>
              <p:cNvPr id="15" name="Group 26"/>
              <p:cNvGrpSpPr>
                <a:grpSpLocks/>
              </p:cNvGrpSpPr>
              <p:nvPr/>
            </p:nvGrpSpPr>
            <p:grpSpPr bwMode="auto">
              <a:xfrm>
                <a:off x="1008" y="2160"/>
                <a:ext cx="1776" cy="480"/>
                <a:chOff x="1008" y="2256"/>
                <a:chExt cx="1776" cy="480"/>
              </a:xfrm>
            </p:grpSpPr>
            <p:sp>
              <p:nvSpPr>
                <p:cNvPr id="16" name="AutoShape 27"/>
                <p:cNvSpPr>
                  <a:spLocks noChangeArrowheads="1"/>
                </p:cNvSpPr>
                <p:nvPr/>
              </p:nvSpPr>
              <p:spPr bwMode="auto">
                <a:xfrm>
                  <a:off x="1008" y="2256"/>
                  <a:ext cx="1776" cy="480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00"/>
                </a:solidFill>
                <a:ln w="222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152" y="2400"/>
                  <a:ext cx="145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Empty Target Table</a:t>
                  </a:r>
                </a:p>
              </p:txBody>
            </p:sp>
          </p:grpSp>
        </p:grpSp>
        <p:sp>
          <p:nvSpPr>
            <p:cNvPr id="5" name="Text Box 29"/>
            <p:cNvSpPr txBox="1">
              <a:spLocks noChangeArrowheads="1"/>
            </p:cNvSpPr>
            <p:nvPr/>
          </p:nvSpPr>
          <p:spPr bwMode="auto">
            <a:xfrm>
              <a:off x="144" y="1200"/>
              <a:ext cx="2400" cy="300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1485900" algn="l"/>
                </a:tabLst>
              </a:pPr>
              <a:r>
                <a:rPr lang="en-US" sz="1400" b="1" dirty="0"/>
                <a:t>INSERT INTO 	</a:t>
              </a:r>
              <a:r>
                <a:rPr lang="en-US" sz="1400" b="1" dirty="0" err="1"/>
                <a:t>Summary_Table</a:t>
              </a:r>
              <a:endParaRPr lang="en-US" sz="1400" b="1" dirty="0"/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SELECT 	store, region, 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	SUM(sales), 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	COUNT(</a:t>
              </a:r>
              <a:r>
                <a:rPr lang="en-US" sz="1400" b="1" dirty="0" err="1"/>
                <a:t>sale_item</a:t>
              </a:r>
              <a:r>
                <a:rPr lang="en-US" sz="1400" b="1" dirty="0"/>
                <a:t>)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FROM    	Region_1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GROUP BY 	1, 2</a:t>
              </a:r>
            </a:p>
            <a:p>
              <a:pPr>
                <a:tabLst>
                  <a:tab pos="1485900" algn="l"/>
                </a:tabLst>
              </a:pPr>
              <a:endParaRPr lang="en-US" sz="1400" b="1" dirty="0"/>
            </a:p>
            <a:p>
              <a:pPr>
                <a:tabLst>
                  <a:tab pos="1485900" algn="l"/>
                </a:tabLst>
              </a:pPr>
              <a:r>
                <a:rPr lang="en-US" sz="1400" b="1" dirty="0">
                  <a:solidFill>
                    <a:srgbClr val="0000CC"/>
                  </a:solidFill>
                </a:rPr>
                <a:t>; INSERT INTO</a:t>
              </a:r>
              <a:r>
                <a:rPr lang="en-US" sz="1400" b="1" dirty="0"/>
                <a:t>	</a:t>
              </a:r>
              <a:r>
                <a:rPr lang="en-US" sz="1400" b="1" dirty="0" err="1"/>
                <a:t>Summary_Table</a:t>
              </a:r>
              <a:endParaRPr lang="en-US" sz="1400" b="1" dirty="0"/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SELECT	store, region, 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	SUM(sales), 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	COUNT(</a:t>
              </a:r>
              <a:r>
                <a:rPr lang="en-US" sz="1400" b="1" dirty="0" err="1"/>
                <a:t>sale_item</a:t>
              </a:r>
              <a:r>
                <a:rPr lang="en-US" sz="1400" b="1" dirty="0"/>
                <a:t>)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FROM	Region_2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GROUP BY     	1, 2 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	. . .</a:t>
              </a:r>
            </a:p>
            <a:p>
              <a:pPr>
                <a:tabLst>
                  <a:tab pos="1485900" algn="l"/>
                </a:tabLst>
              </a:pPr>
              <a:endParaRPr lang="en-US" sz="1400" b="1" dirty="0"/>
            </a:p>
            <a:p>
              <a:pPr>
                <a:tabLst>
                  <a:tab pos="1485900" algn="l"/>
                </a:tabLst>
              </a:pPr>
              <a:r>
                <a:rPr lang="en-US" sz="1400" b="1" dirty="0">
                  <a:solidFill>
                    <a:srgbClr val="0000CC"/>
                  </a:solidFill>
                </a:rPr>
                <a:t>; INSERT INTO</a:t>
              </a:r>
              <a:r>
                <a:rPr lang="en-US" sz="1400" b="1" dirty="0"/>
                <a:t>	</a:t>
              </a:r>
              <a:r>
                <a:rPr lang="en-US" sz="1400" b="1" dirty="0" err="1"/>
                <a:t>Summary_Table</a:t>
              </a:r>
              <a:endParaRPr lang="en-US" sz="1400" b="1" dirty="0"/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SELECT  	store, region, 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	SUM(sales), 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	COUNT(</a:t>
              </a:r>
              <a:r>
                <a:rPr lang="en-US" sz="1400" b="1" dirty="0" err="1"/>
                <a:t>sale_item</a:t>
              </a:r>
              <a:r>
                <a:rPr lang="en-US" sz="1400" b="1" dirty="0"/>
                <a:t>)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FROM          	</a:t>
              </a:r>
              <a:r>
                <a:rPr lang="en-US" sz="1400" b="1" dirty="0" err="1"/>
                <a:t>Region_N</a:t>
              </a:r>
              <a:endParaRPr lang="en-US" sz="1400" b="1" dirty="0"/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GROUP BY   	1, 2</a:t>
              </a:r>
            </a:p>
            <a:p>
              <a:pPr>
                <a:tabLst>
                  <a:tab pos="1485900" algn="l"/>
                </a:tabLst>
              </a:pPr>
              <a:r>
                <a:rPr lang="en-US" sz="1400" b="1" dirty="0"/>
                <a:t>;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52400"/>
            <a:ext cx="2802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DELETE (ALL): The Fast Path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0" y="1295400"/>
            <a:ext cx="8915400" cy="5030788"/>
            <a:chOff x="0" y="816"/>
            <a:chExt cx="5616" cy="3169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0" y="816"/>
              <a:ext cx="2016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0000CC"/>
                  </a:solidFill>
                </a:rPr>
                <a:t>DELETE FROM Old_Table ALL;</a:t>
              </a:r>
              <a:endParaRPr 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96" y="1200"/>
              <a:ext cx="4272" cy="24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544" y="1200"/>
              <a:ext cx="17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Message Passing Layer</a:t>
              </a: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352" y="816"/>
              <a:ext cx="941" cy="384"/>
              <a:chOff x="2208" y="816"/>
              <a:chExt cx="941" cy="384"/>
            </a:xfrm>
          </p:grpSpPr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>
                <a:off x="2544" y="100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>
                <a:off x="2784" y="100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10"/>
              <p:cNvSpPr txBox="1">
                <a:spLocks noChangeArrowheads="1"/>
              </p:cNvSpPr>
              <p:nvPr/>
            </p:nvSpPr>
            <p:spPr bwMode="auto">
              <a:xfrm>
                <a:off x="2208" y="816"/>
                <a:ext cx="941" cy="2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/>
                  <a:t>Parsing Engine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504" y="816"/>
              <a:ext cx="941" cy="384"/>
              <a:chOff x="3648" y="816"/>
              <a:chExt cx="941" cy="384"/>
            </a:xfrm>
          </p:grpSpPr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4032" y="100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3"/>
              <p:cNvSpPr>
                <a:spLocks noChangeShapeType="1"/>
              </p:cNvSpPr>
              <p:nvPr/>
            </p:nvSpPr>
            <p:spPr bwMode="auto">
              <a:xfrm>
                <a:off x="4272" y="100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3648" y="816"/>
                <a:ext cx="941" cy="2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/>
                  <a:t>Parsing Engine</a:t>
                </a:r>
              </a:p>
            </p:txBody>
          </p:sp>
        </p:grp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2016" y="912"/>
              <a:ext cx="2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624" y="2976"/>
              <a:ext cx="4992" cy="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Aft>
                  <a:spcPct val="30000"/>
                </a:spcAft>
              </a:pPr>
              <a:r>
                <a:rPr lang="en-US" b="1">
                  <a:solidFill>
                    <a:srgbClr val="000099"/>
                  </a:solidFill>
                </a:rPr>
                <a:t>DELETE achieves its highest performance with use of the ALL option.</a:t>
              </a:r>
            </a:p>
            <a:p>
              <a:pPr>
                <a:spcBef>
                  <a:spcPct val="40000"/>
                </a:spcBef>
              </a:pPr>
              <a:r>
                <a:rPr lang="en-US" b="1">
                  <a:solidFill>
                    <a:srgbClr val="000099"/>
                  </a:solidFill>
                </a:rPr>
                <a:t>High performance is achievable because of:</a:t>
              </a:r>
              <a:endParaRPr lang="en-US" b="1"/>
            </a:p>
            <a:p>
              <a:pPr marL="350838" lvl="1" indent="-236538">
                <a:spcBef>
                  <a:spcPct val="40000"/>
                </a:spcBef>
                <a:buSzPct val="120000"/>
                <a:buFontTx/>
                <a:buChar char="•"/>
              </a:pPr>
              <a:r>
                <a:rPr lang="en-US" b="1"/>
                <a:t>Not using the Transient Journal.</a:t>
              </a:r>
            </a:p>
            <a:p>
              <a:pPr marL="350838" lvl="1" indent="-236538">
                <a:spcBef>
                  <a:spcPct val="40000"/>
                </a:spcBef>
                <a:buSzPct val="120000"/>
                <a:buFontTx/>
                <a:buChar char="•"/>
              </a:pPr>
              <a:r>
                <a:rPr lang="en-US" b="1"/>
                <a:t>Doing DELETEs at the cylinder index / master index level.</a:t>
              </a: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1296" y="1440"/>
              <a:ext cx="960" cy="1169"/>
              <a:chOff x="1296" y="1440"/>
              <a:chExt cx="960" cy="1169"/>
            </a:xfrm>
          </p:grpSpPr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>
                <a:off x="1648" y="1440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1888" y="1440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>
                <a:off x="1792" y="1889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1429" y="1537"/>
                <a:ext cx="721" cy="41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/>
                  <a:t>SQL</a:t>
                </a:r>
              </a:p>
              <a:p>
                <a:pPr algn="ctr"/>
                <a:r>
                  <a:rPr lang="en-US" sz="1200" b="1"/>
                  <a:t>DELETE ALL</a:t>
                </a:r>
              </a:p>
              <a:p>
                <a:pPr algn="ctr"/>
                <a:endParaRPr lang="en-US" sz="1200" b="1"/>
              </a:p>
            </p:txBody>
          </p:sp>
          <p:sp>
            <p:nvSpPr>
              <p:cNvPr id="49" name="AutoShape 22"/>
              <p:cNvSpPr>
                <a:spLocks noChangeArrowheads="1"/>
              </p:cNvSpPr>
              <p:nvPr/>
            </p:nvSpPr>
            <p:spPr bwMode="auto">
              <a:xfrm>
                <a:off x="1296" y="2033"/>
                <a:ext cx="960" cy="576"/>
              </a:xfrm>
              <a:prstGeom prst="can">
                <a:avLst>
                  <a:gd name="adj" fmla="val 17708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1344" y="2226"/>
                <a:ext cx="355" cy="297"/>
              </a:xfrm>
              <a:prstGeom prst="rect">
                <a:avLst/>
              </a:prstGeom>
              <a:solidFill>
                <a:srgbClr val="00FF00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1872" y="2226"/>
                <a:ext cx="336" cy="29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AutoShape 25"/>
              <p:cNvSpPr>
                <a:spLocks noChangeArrowheads="1"/>
              </p:cNvSpPr>
              <p:nvPr/>
            </p:nvSpPr>
            <p:spPr bwMode="auto">
              <a:xfrm>
                <a:off x="1747" y="2331"/>
                <a:ext cx="96" cy="144"/>
              </a:xfrm>
              <a:prstGeom prst="rightArrow">
                <a:avLst>
                  <a:gd name="adj1" fmla="val 38333"/>
                  <a:gd name="adj2" fmla="val 33333"/>
                </a:avLst>
              </a:prstGeom>
              <a:solidFill>
                <a:srgbClr val="CCFFCC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290"/>
                <a:ext cx="3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Block</a:t>
                </a:r>
              </a:p>
            </p:txBody>
          </p:sp>
          <p:sp>
            <p:nvSpPr>
              <p:cNvPr id="54" name="Text Box 27"/>
              <p:cNvSpPr txBox="1">
                <a:spLocks noChangeArrowheads="1"/>
              </p:cNvSpPr>
              <p:nvPr/>
            </p:nvSpPr>
            <p:spPr bwMode="auto">
              <a:xfrm>
                <a:off x="1888" y="2296"/>
                <a:ext cx="31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Free</a:t>
                </a:r>
              </a:p>
            </p:txBody>
          </p:sp>
        </p:grp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2400" y="1440"/>
              <a:ext cx="960" cy="1169"/>
              <a:chOff x="1296" y="1440"/>
              <a:chExt cx="960" cy="1169"/>
            </a:xfrm>
          </p:grpSpPr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1648" y="1440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>
                <a:off x="1888" y="1440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1"/>
              <p:cNvSpPr>
                <a:spLocks noChangeShapeType="1"/>
              </p:cNvSpPr>
              <p:nvPr/>
            </p:nvSpPr>
            <p:spPr bwMode="auto">
              <a:xfrm>
                <a:off x="1792" y="1889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32"/>
              <p:cNvSpPr txBox="1">
                <a:spLocks noChangeArrowheads="1"/>
              </p:cNvSpPr>
              <p:nvPr/>
            </p:nvSpPr>
            <p:spPr bwMode="auto">
              <a:xfrm>
                <a:off x="1429" y="1537"/>
                <a:ext cx="721" cy="41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/>
                  <a:t>SQL</a:t>
                </a:r>
              </a:p>
              <a:p>
                <a:pPr algn="ctr"/>
                <a:r>
                  <a:rPr lang="en-US" sz="1200" b="1"/>
                  <a:t>DELETE ALL</a:t>
                </a:r>
              </a:p>
              <a:p>
                <a:pPr algn="ctr"/>
                <a:endParaRPr lang="en-US" sz="1200" b="1"/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>
                <a:off x="1296" y="2033"/>
                <a:ext cx="960" cy="576"/>
              </a:xfrm>
              <a:prstGeom prst="can">
                <a:avLst>
                  <a:gd name="adj" fmla="val 17708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1344" y="2226"/>
                <a:ext cx="355" cy="297"/>
              </a:xfrm>
              <a:prstGeom prst="rect">
                <a:avLst/>
              </a:prstGeom>
              <a:solidFill>
                <a:srgbClr val="00FF00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1872" y="2226"/>
                <a:ext cx="336" cy="29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36"/>
              <p:cNvSpPr>
                <a:spLocks noChangeArrowheads="1"/>
              </p:cNvSpPr>
              <p:nvPr/>
            </p:nvSpPr>
            <p:spPr bwMode="auto">
              <a:xfrm>
                <a:off x="1747" y="2331"/>
                <a:ext cx="96" cy="144"/>
              </a:xfrm>
              <a:prstGeom prst="rightArrow">
                <a:avLst>
                  <a:gd name="adj1" fmla="val 38333"/>
                  <a:gd name="adj2" fmla="val 33333"/>
                </a:avLst>
              </a:prstGeom>
              <a:solidFill>
                <a:srgbClr val="CCFFCC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37"/>
              <p:cNvSpPr txBox="1">
                <a:spLocks noChangeArrowheads="1"/>
              </p:cNvSpPr>
              <p:nvPr/>
            </p:nvSpPr>
            <p:spPr bwMode="auto">
              <a:xfrm>
                <a:off x="1344" y="2290"/>
                <a:ext cx="3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Block</a:t>
                </a:r>
              </a:p>
            </p:txBody>
          </p:sp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1888" y="2296"/>
                <a:ext cx="31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Free</a:t>
                </a:r>
              </a:p>
            </p:txBody>
          </p: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504" y="1440"/>
              <a:ext cx="960" cy="1169"/>
              <a:chOff x="1296" y="1440"/>
              <a:chExt cx="960" cy="1169"/>
            </a:xfrm>
          </p:grpSpPr>
          <p:sp>
            <p:nvSpPr>
              <p:cNvPr id="25" name="Line 40"/>
              <p:cNvSpPr>
                <a:spLocks noChangeShapeType="1"/>
              </p:cNvSpPr>
              <p:nvPr/>
            </p:nvSpPr>
            <p:spPr bwMode="auto">
              <a:xfrm>
                <a:off x="1648" y="1440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1"/>
              <p:cNvSpPr>
                <a:spLocks noChangeShapeType="1"/>
              </p:cNvSpPr>
              <p:nvPr/>
            </p:nvSpPr>
            <p:spPr bwMode="auto">
              <a:xfrm>
                <a:off x="1888" y="1440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1792" y="1889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3"/>
              <p:cNvSpPr txBox="1">
                <a:spLocks noChangeArrowheads="1"/>
              </p:cNvSpPr>
              <p:nvPr/>
            </p:nvSpPr>
            <p:spPr bwMode="auto">
              <a:xfrm>
                <a:off x="1429" y="1537"/>
                <a:ext cx="721" cy="41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/>
                  <a:t>SQL</a:t>
                </a:r>
              </a:p>
              <a:p>
                <a:pPr algn="ctr"/>
                <a:r>
                  <a:rPr lang="en-US" sz="1200" b="1"/>
                  <a:t>DELETE ALL</a:t>
                </a:r>
              </a:p>
              <a:p>
                <a:pPr algn="ctr"/>
                <a:endParaRPr lang="en-US" sz="1200" b="1"/>
              </a:p>
            </p:txBody>
          </p:sp>
          <p:sp>
            <p:nvSpPr>
              <p:cNvPr id="29" name="AutoShape 44"/>
              <p:cNvSpPr>
                <a:spLocks noChangeArrowheads="1"/>
              </p:cNvSpPr>
              <p:nvPr/>
            </p:nvSpPr>
            <p:spPr bwMode="auto">
              <a:xfrm>
                <a:off x="1296" y="2033"/>
                <a:ext cx="960" cy="576"/>
              </a:xfrm>
              <a:prstGeom prst="can">
                <a:avLst>
                  <a:gd name="adj" fmla="val 17708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45"/>
              <p:cNvSpPr>
                <a:spLocks noChangeArrowheads="1"/>
              </p:cNvSpPr>
              <p:nvPr/>
            </p:nvSpPr>
            <p:spPr bwMode="auto">
              <a:xfrm>
                <a:off x="1344" y="2226"/>
                <a:ext cx="355" cy="297"/>
              </a:xfrm>
              <a:prstGeom prst="rect">
                <a:avLst/>
              </a:prstGeom>
              <a:solidFill>
                <a:srgbClr val="00FF00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46"/>
              <p:cNvSpPr>
                <a:spLocks noChangeArrowheads="1"/>
              </p:cNvSpPr>
              <p:nvPr/>
            </p:nvSpPr>
            <p:spPr bwMode="auto">
              <a:xfrm>
                <a:off x="1872" y="2226"/>
                <a:ext cx="336" cy="29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7"/>
              <p:cNvSpPr>
                <a:spLocks noChangeArrowheads="1"/>
              </p:cNvSpPr>
              <p:nvPr/>
            </p:nvSpPr>
            <p:spPr bwMode="auto">
              <a:xfrm>
                <a:off x="1747" y="2331"/>
                <a:ext cx="96" cy="144"/>
              </a:xfrm>
              <a:prstGeom prst="rightArrow">
                <a:avLst>
                  <a:gd name="adj1" fmla="val 38333"/>
                  <a:gd name="adj2" fmla="val 33333"/>
                </a:avLst>
              </a:prstGeom>
              <a:solidFill>
                <a:srgbClr val="CCFFCC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48"/>
              <p:cNvSpPr txBox="1">
                <a:spLocks noChangeArrowheads="1"/>
              </p:cNvSpPr>
              <p:nvPr/>
            </p:nvSpPr>
            <p:spPr bwMode="auto">
              <a:xfrm>
                <a:off x="1344" y="2290"/>
                <a:ext cx="3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Block</a:t>
                </a:r>
              </a:p>
            </p:txBody>
          </p:sp>
          <p:sp>
            <p:nvSpPr>
              <p:cNvPr id="34" name="Text Box 49"/>
              <p:cNvSpPr txBox="1">
                <a:spLocks noChangeArrowheads="1"/>
              </p:cNvSpPr>
              <p:nvPr/>
            </p:nvSpPr>
            <p:spPr bwMode="auto">
              <a:xfrm>
                <a:off x="1888" y="2296"/>
                <a:ext cx="31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Free</a:t>
                </a:r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4608" y="1440"/>
              <a:ext cx="960" cy="1169"/>
              <a:chOff x="1296" y="1440"/>
              <a:chExt cx="960" cy="1169"/>
            </a:xfrm>
          </p:grpSpPr>
          <p:sp>
            <p:nvSpPr>
              <p:cNvPr id="15" name="Line 51"/>
              <p:cNvSpPr>
                <a:spLocks noChangeShapeType="1"/>
              </p:cNvSpPr>
              <p:nvPr/>
            </p:nvSpPr>
            <p:spPr bwMode="auto">
              <a:xfrm>
                <a:off x="1648" y="1440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52"/>
              <p:cNvSpPr>
                <a:spLocks noChangeShapeType="1"/>
              </p:cNvSpPr>
              <p:nvPr/>
            </p:nvSpPr>
            <p:spPr bwMode="auto">
              <a:xfrm>
                <a:off x="1888" y="1440"/>
                <a:ext cx="0" cy="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53"/>
              <p:cNvSpPr>
                <a:spLocks noChangeShapeType="1"/>
              </p:cNvSpPr>
              <p:nvPr/>
            </p:nvSpPr>
            <p:spPr bwMode="auto">
              <a:xfrm>
                <a:off x="1792" y="1889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54"/>
              <p:cNvSpPr txBox="1">
                <a:spLocks noChangeArrowheads="1"/>
              </p:cNvSpPr>
              <p:nvPr/>
            </p:nvSpPr>
            <p:spPr bwMode="auto">
              <a:xfrm>
                <a:off x="1429" y="1537"/>
                <a:ext cx="721" cy="41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/>
                  <a:t>SQL</a:t>
                </a:r>
              </a:p>
              <a:p>
                <a:pPr algn="ctr"/>
                <a:r>
                  <a:rPr lang="en-US" sz="1200" b="1"/>
                  <a:t>DELETE ALL</a:t>
                </a:r>
              </a:p>
              <a:p>
                <a:pPr algn="ctr"/>
                <a:endParaRPr lang="en-US" sz="1200" b="1"/>
              </a:p>
            </p:txBody>
          </p:sp>
          <p:sp>
            <p:nvSpPr>
              <p:cNvPr id="19" name="AutoShape 55"/>
              <p:cNvSpPr>
                <a:spLocks noChangeArrowheads="1"/>
              </p:cNvSpPr>
              <p:nvPr/>
            </p:nvSpPr>
            <p:spPr bwMode="auto">
              <a:xfrm>
                <a:off x="1296" y="2033"/>
                <a:ext cx="960" cy="576"/>
              </a:xfrm>
              <a:prstGeom prst="can">
                <a:avLst>
                  <a:gd name="adj" fmla="val 17708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56"/>
              <p:cNvSpPr>
                <a:spLocks noChangeArrowheads="1"/>
              </p:cNvSpPr>
              <p:nvPr/>
            </p:nvSpPr>
            <p:spPr bwMode="auto">
              <a:xfrm>
                <a:off x="1344" y="2226"/>
                <a:ext cx="355" cy="297"/>
              </a:xfrm>
              <a:prstGeom prst="rect">
                <a:avLst/>
              </a:prstGeom>
              <a:solidFill>
                <a:srgbClr val="00FF00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57"/>
              <p:cNvSpPr>
                <a:spLocks noChangeArrowheads="1"/>
              </p:cNvSpPr>
              <p:nvPr/>
            </p:nvSpPr>
            <p:spPr bwMode="auto">
              <a:xfrm>
                <a:off x="1872" y="2226"/>
                <a:ext cx="336" cy="29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58"/>
              <p:cNvSpPr>
                <a:spLocks noChangeArrowheads="1"/>
              </p:cNvSpPr>
              <p:nvPr/>
            </p:nvSpPr>
            <p:spPr bwMode="auto">
              <a:xfrm>
                <a:off x="1747" y="2331"/>
                <a:ext cx="96" cy="144"/>
              </a:xfrm>
              <a:prstGeom prst="rightArrow">
                <a:avLst>
                  <a:gd name="adj1" fmla="val 38333"/>
                  <a:gd name="adj2" fmla="val 33333"/>
                </a:avLst>
              </a:prstGeom>
              <a:solidFill>
                <a:srgbClr val="CCFFCC"/>
              </a:solidFill>
              <a:ln w="158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59"/>
              <p:cNvSpPr txBox="1">
                <a:spLocks noChangeArrowheads="1"/>
              </p:cNvSpPr>
              <p:nvPr/>
            </p:nvSpPr>
            <p:spPr bwMode="auto">
              <a:xfrm>
                <a:off x="1344" y="2290"/>
                <a:ext cx="3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Block</a:t>
                </a:r>
              </a:p>
            </p:txBody>
          </p:sp>
          <p:sp>
            <p:nvSpPr>
              <p:cNvPr id="24" name="Text Box 60"/>
              <p:cNvSpPr txBox="1">
                <a:spLocks noChangeArrowheads="1"/>
              </p:cNvSpPr>
              <p:nvPr/>
            </p:nvSpPr>
            <p:spPr bwMode="auto">
              <a:xfrm>
                <a:off x="1888" y="2296"/>
                <a:ext cx="31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/>
                  <a:t>Free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04800"/>
            <a:ext cx="2575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Using an INMOD Routine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27013" y="1138238"/>
            <a:ext cx="8915400" cy="5715000"/>
            <a:chOff x="144" y="720"/>
            <a:chExt cx="5616" cy="3600"/>
          </a:xfrm>
        </p:grpSpPr>
        <p:sp>
          <p:nvSpPr>
            <p:cNvPr id="4" name="Text Box 48"/>
            <p:cNvSpPr txBox="1">
              <a:spLocks noChangeArrowheads="1"/>
            </p:cNvSpPr>
            <p:nvPr/>
          </p:nvSpPr>
          <p:spPr bwMode="auto">
            <a:xfrm>
              <a:off x="144" y="720"/>
              <a:ext cx="5616" cy="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CC"/>
                  </a:solidFill>
                </a:rPr>
                <a:t>An </a:t>
              </a:r>
              <a:r>
                <a:rPr lang="en-US" b="1" u="sng">
                  <a:solidFill>
                    <a:srgbClr val="0000CC"/>
                  </a:solidFill>
                </a:rPr>
                <a:t>INMOD</a:t>
              </a:r>
              <a:r>
                <a:rPr lang="en-US" b="1">
                  <a:solidFill>
                    <a:srgbClr val="0000CC"/>
                  </a:solidFill>
                </a:rPr>
                <a:t> is a user-written program that acts as a data filter to the utility.</a:t>
              </a:r>
            </a:p>
            <a:p>
              <a:pPr>
                <a:spcBef>
                  <a:spcPct val="50000"/>
                </a:spcBef>
              </a:pPr>
              <a:r>
                <a:rPr lang="en-US" b="1"/>
                <a:t>An INMOD routine can perform various functions:</a:t>
              </a:r>
            </a:p>
            <a:p>
              <a:pPr marL="519113" lvl="1" indent="-230188"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b="1"/>
                <a:t>Validate a data record.</a:t>
              </a:r>
            </a:p>
            <a:p>
              <a:pPr marL="519113" lvl="1" indent="-230188"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b="1"/>
                <a:t>Read data directly from one or more database system data sets, allowing the creation of a composite input data record, and avoiding the need for an intermediate tape or disk.</a:t>
              </a:r>
            </a:p>
            <a:p>
              <a:pPr marL="519113" lvl="1" indent="-230188"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b="1"/>
                <a:t>Select specific records for input to the Teradata Database. </a:t>
              </a:r>
            </a:p>
            <a:p>
              <a:pPr marL="519113" lvl="1" indent="-230188"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b="1"/>
                <a:t>Perform data conversions not supported by the application utilities.</a:t>
              </a:r>
            </a:p>
            <a:p>
              <a:pPr marL="519113" lvl="1" indent="-230188"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b="1"/>
                <a:t>Add or change data fields in the records.</a:t>
              </a: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384" y="2688"/>
              <a:ext cx="5184" cy="1078"/>
              <a:chOff x="384" y="2880"/>
              <a:chExt cx="5184" cy="1078"/>
            </a:xfrm>
          </p:grpSpPr>
          <p:grpSp>
            <p:nvGrpSpPr>
              <p:cNvPr id="7" name="Group 50"/>
              <p:cNvGrpSpPr>
                <a:grpSpLocks/>
              </p:cNvGrpSpPr>
              <p:nvPr/>
            </p:nvGrpSpPr>
            <p:grpSpPr bwMode="auto">
              <a:xfrm>
                <a:off x="4848" y="3024"/>
                <a:ext cx="720" cy="720"/>
                <a:chOff x="4848" y="3024"/>
                <a:chExt cx="720" cy="720"/>
              </a:xfrm>
            </p:grpSpPr>
            <p:sp>
              <p:nvSpPr>
                <p:cNvPr id="24" name="AutoShape 51"/>
                <p:cNvSpPr>
                  <a:spLocks noChangeArrowheads="1"/>
                </p:cNvSpPr>
                <p:nvPr/>
              </p:nvSpPr>
              <p:spPr bwMode="auto">
                <a:xfrm>
                  <a:off x="4848" y="3024"/>
                  <a:ext cx="720" cy="720"/>
                </a:xfrm>
                <a:prstGeom prst="can">
                  <a:avLst>
                    <a:gd name="adj" fmla="val 19444"/>
                  </a:avLst>
                </a:prstGeom>
                <a:solidFill>
                  <a:srgbClr val="99FF99"/>
                </a:solidFill>
                <a:ln w="222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52"/>
                <p:cNvSpPr>
                  <a:spLocks noChangeArrowheads="1"/>
                </p:cNvSpPr>
                <p:nvPr/>
              </p:nvSpPr>
              <p:spPr bwMode="auto">
                <a:xfrm>
                  <a:off x="4944" y="3360"/>
                  <a:ext cx="53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b="1">
                      <a:solidFill>
                        <a:srgbClr val="000000"/>
                      </a:solidFill>
                    </a:rPr>
                    <a:t>Teradata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>
                <a:off x="384" y="2880"/>
                <a:ext cx="645" cy="454"/>
                <a:chOff x="672" y="2880"/>
                <a:chExt cx="645" cy="454"/>
              </a:xfrm>
            </p:grpSpPr>
            <p:sp>
              <p:nvSpPr>
                <p:cNvPr id="22" name="AutoShape 54"/>
                <p:cNvSpPr>
                  <a:spLocks noChangeArrowheads="1"/>
                </p:cNvSpPr>
                <p:nvPr/>
              </p:nvSpPr>
              <p:spPr bwMode="auto">
                <a:xfrm>
                  <a:off x="672" y="2880"/>
                  <a:ext cx="645" cy="454"/>
                </a:xfrm>
                <a:prstGeom prst="can">
                  <a:avLst>
                    <a:gd name="adj" fmla="val 25000"/>
                  </a:avLst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Rectangle 55"/>
                <p:cNvSpPr>
                  <a:spLocks noChangeArrowheads="1"/>
                </p:cNvSpPr>
                <p:nvPr/>
              </p:nvSpPr>
              <p:spPr bwMode="auto">
                <a:xfrm>
                  <a:off x="816" y="3072"/>
                  <a:ext cx="39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b="1">
                      <a:solidFill>
                        <a:srgbClr val="000000"/>
                      </a:solidFill>
                    </a:rPr>
                    <a:t>Oracle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" name="Group 56"/>
              <p:cNvGrpSpPr>
                <a:grpSpLocks/>
              </p:cNvGrpSpPr>
              <p:nvPr/>
            </p:nvGrpSpPr>
            <p:grpSpPr bwMode="auto">
              <a:xfrm>
                <a:off x="384" y="3504"/>
                <a:ext cx="645" cy="454"/>
                <a:chOff x="672" y="3504"/>
                <a:chExt cx="645" cy="454"/>
              </a:xfrm>
            </p:grpSpPr>
            <p:sp>
              <p:nvSpPr>
                <p:cNvPr id="20" name="AutoShape 57"/>
                <p:cNvSpPr>
                  <a:spLocks noChangeArrowheads="1"/>
                </p:cNvSpPr>
                <p:nvPr/>
              </p:nvSpPr>
              <p:spPr bwMode="auto">
                <a:xfrm>
                  <a:off x="672" y="3504"/>
                  <a:ext cx="645" cy="454"/>
                </a:xfrm>
                <a:prstGeom prst="can">
                  <a:avLst>
                    <a:gd name="adj" fmla="val 25000"/>
                  </a:avLst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Rectangle 58"/>
                <p:cNvSpPr>
                  <a:spLocks noChangeArrowheads="1"/>
                </p:cNvSpPr>
                <p:nvPr/>
              </p:nvSpPr>
              <p:spPr bwMode="auto">
                <a:xfrm>
                  <a:off x="890" y="3696"/>
                  <a:ext cx="22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b="1">
                      <a:solidFill>
                        <a:srgbClr val="000000"/>
                      </a:solidFill>
                    </a:rPr>
                    <a:t>IMS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" name="Group 59"/>
              <p:cNvGrpSpPr>
                <a:grpSpLocks/>
              </p:cNvGrpSpPr>
              <p:nvPr/>
            </p:nvGrpSpPr>
            <p:grpSpPr bwMode="auto">
              <a:xfrm>
                <a:off x="2880" y="3216"/>
                <a:ext cx="1632" cy="432"/>
                <a:chOff x="3456" y="2832"/>
                <a:chExt cx="1632" cy="432"/>
              </a:xfrm>
            </p:grpSpPr>
            <p:sp>
              <p:nvSpPr>
                <p:cNvPr id="1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552" y="2880"/>
                  <a:ext cx="1476" cy="3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rgbClr val="0000CC"/>
                      </a:solidFill>
                    </a:rPr>
                    <a:t>FASTLOAD, MULTILOAD,</a:t>
                  </a:r>
                  <a:br>
                    <a:rPr lang="en-US" sz="1400" b="1">
                      <a:solidFill>
                        <a:srgbClr val="0000CC"/>
                      </a:solidFill>
                    </a:rPr>
                  </a:br>
                  <a:r>
                    <a:rPr lang="en-US" sz="1400" b="1">
                      <a:solidFill>
                        <a:srgbClr val="0000CC"/>
                      </a:solidFill>
                    </a:rPr>
                    <a:t>TPUMP. . .</a:t>
                  </a:r>
                  <a:endParaRPr lang="en-US" sz="1400" b="1"/>
                </a:p>
              </p:txBody>
            </p:sp>
            <p:sp>
              <p:nvSpPr>
                <p:cNvPr id="19" name="Rectangle 61"/>
                <p:cNvSpPr>
                  <a:spLocks noChangeArrowheads="1"/>
                </p:cNvSpPr>
                <p:nvPr/>
              </p:nvSpPr>
              <p:spPr bwMode="auto">
                <a:xfrm>
                  <a:off x="3456" y="2832"/>
                  <a:ext cx="1632" cy="432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62"/>
              <p:cNvGrpSpPr>
                <a:grpSpLocks/>
              </p:cNvGrpSpPr>
              <p:nvPr/>
            </p:nvGrpSpPr>
            <p:grpSpPr bwMode="auto">
              <a:xfrm>
                <a:off x="1392" y="3168"/>
                <a:ext cx="1152" cy="576"/>
                <a:chOff x="1392" y="3168"/>
                <a:chExt cx="1152" cy="576"/>
              </a:xfrm>
            </p:grpSpPr>
            <p:sp>
              <p:nvSpPr>
                <p:cNvPr id="16" name="Rectangle 63"/>
                <p:cNvSpPr>
                  <a:spLocks noChangeArrowheads="1"/>
                </p:cNvSpPr>
                <p:nvPr/>
              </p:nvSpPr>
              <p:spPr bwMode="auto">
                <a:xfrm>
                  <a:off x="1392" y="3168"/>
                  <a:ext cx="1152" cy="576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536" y="3264"/>
                  <a:ext cx="878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/>
                    <a:t>User Written</a:t>
                  </a:r>
                </a:p>
                <a:p>
                  <a:pPr algn="ctr"/>
                  <a:r>
                    <a:rPr lang="en-US" sz="1600" b="1"/>
                    <a:t>INMOD</a:t>
                  </a:r>
                </a:p>
              </p:txBody>
            </p:sp>
          </p:grpSp>
          <p:sp>
            <p:nvSpPr>
              <p:cNvPr id="12" name="Line 65"/>
              <p:cNvSpPr>
                <a:spLocks noChangeShapeType="1"/>
              </p:cNvSpPr>
              <p:nvPr/>
            </p:nvSpPr>
            <p:spPr bwMode="auto">
              <a:xfrm>
                <a:off x="1056" y="3216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6"/>
              <p:cNvSpPr>
                <a:spLocks noChangeShapeType="1"/>
              </p:cNvSpPr>
              <p:nvPr/>
            </p:nvSpPr>
            <p:spPr bwMode="auto">
              <a:xfrm>
                <a:off x="1056" y="3648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67"/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8"/>
              <p:cNvSpPr>
                <a:spLocks noChangeShapeType="1"/>
              </p:cNvSpPr>
              <p:nvPr/>
            </p:nvSpPr>
            <p:spPr bwMode="auto">
              <a:xfrm>
                <a:off x="4512" y="3456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144" y="3916"/>
              <a:ext cx="56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CC"/>
                  </a:solidFill>
                </a:rPr>
                <a:t>An </a:t>
              </a:r>
              <a:r>
                <a:rPr lang="en-US" b="1" u="sng">
                  <a:solidFill>
                    <a:srgbClr val="0000CC"/>
                  </a:solidFill>
                </a:rPr>
                <a:t>OUTMOD</a:t>
              </a:r>
              <a:r>
                <a:rPr lang="en-US" b="1">
                  <a:solidFill>
                    <a:srgbClr val="0000CC"/>
                  </a:solidFill>
                </a:rPr>
                <a:t> is a user-written program that does post-processing of the data before giving the data to the the utility.</a:t>
              </a:r>
              <a:endParaRPr lang="en-US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699</Words>
  <Application>Microsoft Office PowerPoint</Application>
  <PresentationFormat>On-screen Show (4:3)</PresentationFormat>
  <Paragraphs>260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Application Utilities</vt:lpstr>
      <vt:lpstr>Application Utilities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Utilities</dc:title>
  <dc:creator/>
  <cp:lastModifiedBy>pict</cp:lastModifiedBy>
  <cp:revision>4</cp:revision>
  <dcterms:created xsi:type="dcterms:W3CDTF">2006-08-16T00:00:00Z</dcterms:created>
  <dcterms:modified xsi:type="dcterms:W3CDTF">2010-12-07T15:20:03Z</dcterms:modified>
</cp:coreProperties>
</file>