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Export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OUTMOD Return Codes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 bwMode="auto">
          <a:xfrm>
            <a:off x="457200" y="457200"/>
            <a:ext cx="8229600" cy="6400800"/>
            <a:chOff x="96" y="672"/>
            <a:chExt cx="5568" cy="350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4" y="888"/>
              <a:ext cx="5520" cy="328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sz="1400" b="1" dirty="0"/>
                <a:t>1 	Initial Entry — Specifies the initial entry call that the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utility makes before sending the first SELECT statement to the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	There is only one initial entry call for a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job. If the utility is in a restart mode, the utility uses an entry code value of 5 or 6 to specify the first call after a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 or client system restart.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2 	End of Response Entry — Specifies the end of response call that the Fast Export utility makes after receiving the last row of export data from the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3	Response Row Entry — Specifies a response row call that the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utility makes for each row of export data from the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4 	Checkpoint Entry — Specifies a checkpoint call that the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utility makes after processing the last response row for each SELECT statement.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	This call signifies that the OUTMOD routine should capture checkpoint data to support a restart operation if the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 or client system fails.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5 	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 Restart Entry — Specifies the first call that resumes processing after a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RDBMS restart.</a:t>
              </a:r>
            </a:p>
            <a:p>
              <a:pPr marL="457200" indent="-457200"/>
              <a:endParaRPr lang="en-US" sz="1400" b="1" dirty="0"/>
            </a:p>
            <a:p>
              <a:pPr marL="457200" indent="-457200"/>
              <a:r>
                <a:rPr lang="en-US" sz="1400" b="1" dirty="0"/>
                <a:t>6 	Client Restart Entry — Specifies the first call that resumes processing after a client system restart.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4" y="896"/>
              <a:ext cx="0" cy="32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4" y="1776"/>
              <a:ext cx="55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4" y="2208"/>
              <a:ext cx="55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4" y="2592"/>
              <a:ext cx="55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4" y="3408"/>
              <a:ext cx="55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4" y="3792"/>
              <a:ext cx="55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96" y="672"/>
              <a:ext cx="19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FastExport OUTMOD Return Codes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52400"/>
            <a:ext cx="3703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Application Utility Checklist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8600" y="1371600"/>
            <a:ext cx="8686800" cy="5105400"/>
            <a:chOff x="144" y="864"/>
            <a:chExt cx="5472" cy="321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76" y="864"/>
              <a:ext cx="3840" cy="336"/>
            </a:xfrm>
            <a:prstGeom prst="rect">
              <a:avLst/>
            </a:prstGeom>
            <a:solidFill>
              <a:srgbClr val="99FF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4" y="912"/>
              <a:ext cx="5472" cy="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Feature	BTEQ	FastLoad	FastExport	MultiLoad	TPump</a:t>
              </a:r>
            </a:p>
            <a:p>
              <a:pPr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endParaRPr lang="en-US" sz="1600" b="1"/>
            </a:p>
            <a:p>
              <a:pPr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DDL Functions	ALL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LIMITED</a:t>
              </a:r>
              <a:r>
                <a:rPr lang="en-US" sz="1600" b="1">
                  <a:solidFill>
                    <a:srgbClr val="CC0000"/>
                  </a:solidFill>
                </a:rPr>
                <a:t>	No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DML Functions	ALL	INSERT</a:t>
              </a:r>
              <a:r>
                <a:rPr lang="en-US" sz="1600" b="1">
                  <a:solidFill>
                    <a:srgbClr val="CC0000"/>
                  </a:solidFill>
                </a:rPr>
                <a:t>	SELECT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Multiple DML	Yes	No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Multiple Tables	Yes	No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Multiple Sessions	Yes	Yes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Protocol Used	SQL	</a:t>
              </a:r>
              <a:r>
                <a:rPr lang="en-US" sz="1500" b="1"/>
                <a:t>FASTLOAD</a:t>
              </a:r>
              <a:r>
                <a:rPr lang="en-US" sz="1600" b="1">
                  <a:solidFill>
                    <a:srgbClr val="CC0000"/>
                  </a:solidFill>
                </a:rPr>
                <a:t>	EXPORT</a:t>
              </a:r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Conditional Expressions	Yes	No</a:t>
              </a:r>
              <a:r>
                <a:rPr lang="en-US" sz="1600" b="1">
                  <a:solidFill>
                    <a:srgbClr val="CC0000"/>
                  </a:solidFill>
                </a:rPr>
                <a:t>	Yes	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Arithmetic Calculations	Yes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No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Data Conversion	Yes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1</a:t>
              </a:r>
              <a:r>
                <a:rPr lang="en-US" sz="1400" b="1">
                  <a:solidFill>
                    <a:srgbClr val="CC0000"/>
                  </a:solidFill>
                </a:rPr>
                <a:t> </a:t>
              </a:r>
              <a:r>
                <a:rPr lang="en-US" sz="1600" b="1"/>
                <a:t>per</a:t>
              </a:r>
              <a:r>
                <a:rPr lang="en-US" sz="1400" b="1">
                  <a:solidFill>
                    <a:srgbClr val="CC0000"/>
                  </a:solidFill>
                </a:rPr>
                <a:t> </a:t>
              </a:r>
              <a:r>
                <a:rPr lang="en-US" sz="1600" b="1"/>
                <a:t>column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Error Files	No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Yes</a:t>
              </a:r>
              <a:r>
                <a:rPr lang="en-US" sz="1600" b="1">
                  <a:solidFill>
                    <a:srgbClr val="CC0000"/>
                  </a:solidFill>
                </a:rPr>
                <a:t>	No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Error Limits	No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Yes</a:t>
              </a:r>
              <a:r>
                <a:rPr lang="en-US" sz="1600" b="1">
                  <a:solidFill>
                    <a:srgbClr val="CC0000"/>
                  </a:solidFill>
                </a:rPr>
                <a:t>	No</a:t>
              </a:r>
              <a:endParaRPr lang="en-US" sz="1600" b="1"/>
            </a:p>
            <a:p>
              <a:pPr>
                <a:spcBef>
                  <a:spcPct val="55000"/>
                </a:spcBef>
                <a:tabLst>
                  <a:tab pos="3086100" algn="ctr"/>
                  <a:tab pos="4343400" algn="ctr"/>
                  <a:tab pos="5549900" algn="ctr"/>
                  <a:tab pos="6807200" algn="ctr"/>
                  <a:tab pos="7886700" algn="ctr"/>
                </a:tabLst>
              </a:pPr>
              <a:r>
                <a:rPr lang="en-US" sz="1600" b="1"/>
                <a:t>User-written Routines	No</a:t>
              </a:r>
              <a:r>
                <a:rPr lang="en-US" sz="1600" b="1">
                  <a:solidFill>
                    <a:srgbClr val="CC0000"/>
                  </a:solidFill>
                </a:rPr>
                <a:t>	</a:t>
              </a:r>
              <a:r>
                <a:rPr lang="en-US" sz="1600" b="1"/>
                <a:t>Yes</a:t>
              </a:r>
              <a:r>
                <a:rPr lang="en-US" sz="1600" b="1">
                  <a:solidFill>
                    <a:srgbClr val="CC0000"/>
                  </a:solidFill>
                </a:rPr>
                <a:t>	Yes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" y="864"/>
              <a:ext cx="5472" cy="321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4" y="1200"/>
              <a:ext cx="54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76" y="864"/>
              <a:ext cx="0" cy="3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4" y="864"/>
              <a:ext cx="0" cy="3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12" y="864"/>
              <a:ext cx="0" cy="3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80" y="864"/>
              <a:ext cx="0" cy="3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896" y="864"/>
              <a:ext cx="0" cy="32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44" y="144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44" y="168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44" y="216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44" y="240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4" y="264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44" y="288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44" y="312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44" y="336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44" y="360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44" y="3840"/>
              <a:ext cx="5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5240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Summary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Best choice for exporting large amounts of data from the </a:t>
            </a:r>
            <a:r>
              <a:rPr lang="en-US" b="1" dirty="0" err="1"/>
              <a:t>Teradata</a:t>
            </a:r>
            <a:r>
              <a:rPr lang="en-US" b="1" dirty="0"/>
              <a:t> database to a host file using multiple sessions.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Fully automatic restart capability.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Specialized processing of output data can be handled using an OUTMOD routine.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 err="1"/>
              <a:t>Teradata</a:t>
            </a:r>
            <a:r>
              <a:rPr lang="en-US" b="1" dirty="0"/>
              <a:t> accommodates not more than 15 ‘LOAD’ applications at any one time (</a:t>
            </a:r>
            <a:r>
              <a:rPr lang="en-US" b="1" dirty="0" err="1"/>
              <a:t>FastLoad</a:t>
            </a:r>
            <a:r>
              <a:rPr lang="en-US" b="1" dirty="0"/>
              <a:t>, </a:t>
            </a:r>
            <a:r>
              <a:rPr lang="en-US" b="1" dirty="0" err="1"/>
              <a:t>MultiLoad</a:t>
            </a:r>
            <a:r>
              <a:rPr lang="en-US" b="1" dirty="0"/>
              <a:t>, </a:t>
            </a:r>
            <a:r>
              <a:rPr lang="en-US" b="1" dirty="0" err="1"/>
              <a:t>FastExport</a:t>
            </a:r>
            <a:r>
              <a:rPr lang="en-US" b="1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286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Review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013" y="1219200"/>
            <a:ext cx="8915400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0" indent="-1714500">
              <a:spcBef>
                <a:spcPct val="70000"/>
              </a:spcBef>
            </a:pPr>
            <a:r>
              <a:rPr lang="en-US" sz="1600" b="1" dirty="0">
                <a:solidFill>
                  <a:srgbClr val="0000CC"/>
                </a:solidFill>
              </a:rPr>
              <a:t>Answer True or False.</a:t>
            </a:r>
            <a:endParaRPr lang="en-US" sz="1600" b="1" dirty="0"/>
          </a:p>
          <a:p>
            <a:pPr marL="1714500" indent="-1714500">
              <a:spcBef>
                <a:spcPct val="70000"/>
              </a:spcBef>
            </a:pPr>
            <a:endParaRPr lang="en-US" sz="1600" b="1" dirty="0"/>
          </a:p>
          <a:p>
            <a:pPr marL="1714500" indent="-1714500">
              <a:spcBef>
                <a:spcPct val="70000"/>
              </a:spcBef>
            </a:pPr>
            <a:r>
              <a:rPr lang="en-US" sz="1600" b="1" dirty="0"/>
              <a:t>1.  True or False.	</a:t>
            </a:r>
            <a:r>
              <a:rPr lang="en-US" sz="1600" b="1" dirty="0" err="1"/>
              <a:t>FastExport</a:t>
            </a:r>
            <a:r>
              <a:rPr lang="en-US" sz="1600" b="1" dirty="0"/>
              <a:t> requires the use of a PI or USI in the SELECTs. 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2.  True or False. 	The number of </a:t>
            </a:r>
            <a:r>
              <a:rPr lang="en-US" sz="1600" b="1" dirty="0" err="1"/>
              <a:t>FastExport</a:t>
            </a:r>
            <a:r>
              <a:rPr lang="en-US" sz="1600" b="1" dirty="0"/>
              <a:t> sessions (for a UNIX server) defaults to the number of AMPs.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3.  True or False. 	The maximum block size you can specify is 32K.  </a:t>
            </a:r>
            <a:endParaRPr lang="en-US" sz="1600" b="1" dirty="0">
              <a:solidFill>
                <a:srgbClr val="0033CC"/>
              </a:solidFill>
            </a:endParaRP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4.  True or False. 	You can export from multiple tables with </a:t>
            </a:r>
            <a:r>
              <a:rPr lang="en-US" sz="1600" b="1" dirty="0" err="1"/>
              <a:t>FastExport</a:t>
            </a:r>
            <a:r>
              <a:rPr lang="en-US" sz="1600" b="1" dirty="0"/>
              <a:t>.  </a:t>
            </a:r>
          </a:p>
          <a:p>
            <a:pPr marL="1714500" indent="-1714500"/>
            <a:endParaRPr lang="en-US" sz="1600" b="1" dirty="0">
              <a:solidFill>
                <a:srgbClr val="0033CC"/>
              </a:solidFill>
            </a:endParaRPr>
          </a:p>
          <a:p>
            <a:pPr marL="1714500" indent="-1714500"/>
            <a:r>
              <a:rPr lang="en-US" sz="1600" b="1" dirty="0"/>
              <a:t>5.  True or False.	You can use multiple SELECTs in one </a:t>
            </a:r>
            <a:r>
              <a:rPr lang="en-US" sz="1600" b="1" dirty="0" err="1"/>
              <a:t>FastExport</a:t>
            </a:r>
            <a:r>
              <a:rPr lang="en-US" sz="1600" b="1" dirty="0"/>
              <a:t> job.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6.  True or False.	The default lock for a SELECT in a </a:t>
            </a:r>
            <a:r>
              <a:rPr lang="en-US" sz="1600" b="1" dirty="0" err="1"/>
              <a:t>FastExport</a:t>
            </a:r>
            <a:r>
              <a:rPr lang="en-US" sz="1600" b="1" dirty="0"/>
              <a:t> job is a table level ACCESS lock.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Review Question Answers</a:t>
            </a:r>
            <a:endParaRPr lang="en-US" dirty="0"/>
          </a:p>
        </p:txBody>
      </p:sp>
      <p:sp>
        <p:nvSpPr>
          <p:cNvPr id="4" name="Text Box 2051"/>
          <p:cNvSpPr txBox="1">
            <a:spLocks noChangeArrowheads="1"/>
          </p:cNvSpPr>
          <p:nvPr/>
        </p:nvSpPr>
        <p:spPr bwMode="auto">
          <a:xfrm>
            <a:off x="227013" y="533400"/>
            <a:ext cx="8915400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0" indent="-1714500">
              <a:spcBef>
                <a:spcPct val="70000"/>
              </a:spcBef>
            </a:pPr>
            <a:r>
              <a:rPr lang="en-US" sz="1600" b="1" dirty="0">
                <a:solidFill>
                  <a:srgbClr val="0000CC"/>
                </a:solidFill>
              </a:rPr>
              <a:t>Answer True or False.</a:t>
            </a:r>
            <a:endParaRPr lang="en-US" sz="1600" b="1" u="sng" dirty="0"/>
          </a:p>
          <a:p>
            <a:pPr marL="1714500" indent="-1714500">
              <a:spcBef>
                <a:spcPct val="70000"/>
              </a:spcBef>
            </a:pPr>
            <a:endParaRPr lang="en-US" sz="1600" b="1" dirty="0"/>
          </a:p>
          <a:p>
            <a:pPr marL="1714500" indent="-1714500">
              <a:spcBef>
                <a:spcPct val="70000"/>
              </a:spcBef>
            </a:pPr>
            <a:r>
              <a:rPr lang="en-US" sz="1600" b="1" dirty="0"/>
              <a:t>1.  True or </a:t>
            </a:r>
            <a:r>
              <a:rPr lang="en-US" sz="1600" b="1" i="1" u="sng" dirty="0">
                <a:solidFill>
                  <a:srgbClr val="0000CC"/>
                </a:solidFill>
              </a:rPr>
              <a:t>False</a:t>
            </a:r>
            <a:r>
              <a:rPr lang="en-US" sz="1600" b="1" dirty="0"/>
              <a:t>.	</a:t>
            </a:r>
            <a:r>
              <a:rPr lang="en-US" sz="1600" b="1" dirty="0" err="1"/>
              <a:t>FastExport</a:t>
            </a:r>
            <a:r>
              <a:rPr lang="en-US" sz="1600" b="1" dirty="0"/>
              <a:t> requires the use of a PI or USI in the SELECTs. 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2.  True or </a:t>
            </a:r>
            <a:r>
              <a:rPr lang="en-US" sz="1600" b="1" i="1" u="sng" dirty="0">
                <a:solidFill>
                  <a:srgbClr val="0000CC"/>
                </a:solidFill>
              </a:rPr>
              <a:t>False</a:t>
            </a:r>
            <a:r>
              <a:rPr lang="en-US" sz="1600" b="1" dirty="0"/>
              <a:t>. 	The number of </a:t>
            </a:r>
            <a:r>
              <a:rPr lang="en-US" sz="1600" b="1" dirty="0" err="1"/>
              <a:t>FastExport</a:t>
            </a:r>
            <a:r>
              <a:rPr lang="en-US" sz="1600" b="1" dirty="0"/>
              <a:t> sessions (for a UNIX server) defaults to the number of AMPs.  </a:t>
            </a:r>
            <a:r>
              <a:rPr lang="en-US" sz="1600" b="1" i="1" dirty="0">
                <a:solidFill>
                  <a:srgbClr val="0000CC"/>
                </a:solidFill>
              </a:rPr>
              <a:t>(The UNIX default is 4 sessions</a:t>
            </a:r>
            <a:r>
              <a:rPr lang="en-US" sz="1600" b="1" dirty="0">
                <a:solidFill>
                  <a:srgbClr val="0000CC"/>
                </a:solidFill>
              </a:rPr>
              <a:t>.)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3.  True or </a:t>
            </a:r>
            <a:r>
              <a:rPr lang="en-US" sz="1600" b="1" i="1" u="sng" dirty="0">
                <a:solidFill>
                  <a:srgbClr val="0000CC"/>
                </a:solidFill>
              </a:rPr>
              <a:t>False</a:t>
            </a:r>
            <a:r>
              <a:rPr lang="en-US" sz="1600" b="1" dirty="0"/>
              <a:t>. 	The maximum block size you can specify is 32K. </a:t>
            </a:r>
            <a:r>
              <a:rPr lang="en-US" sz="1600" b="1" i="1" dirty="0">
                <a:solidFill>
                  <a:srgbClr val="0000CC"/>
                </a:solidFill>
              </a:rPr>
              <a:t>(It is 64 KB.</a:t>
            </a:r>
            <a:r>
              <a:rPr lang="en-US" sz="1600" b="1" dirty="0">
                <a:solidFill>
                  <a:srgbClr val="0000CC"/>
                </a:solidFill>
              </a:rPr>
              <a:t>)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4.  </a:t>
            </a:r>
            <a:r>
              <a:rPr lang="en-US" sz="1600" b="1" i="1" u="sng" dirty="0">
                <a:solidFill>
                  <a:srgbClr val="0000CC"/>
                </a:solidFill>
              </a:rPr>
              <a:t>True</a:t>
            </a:r>
            <a:r>
              <a:rPr lang="en-US" sz="1600" b="1" dirty="0"/>
              <a:t> or False. 	You can export from multiple tables with </a:t>
            </a:r>
            <a:r>
              <a:rPr lang="en-US" sz="1600" b="1" dirty="0" err="1"/>
              <a:t>FastExport</a:t>
            </a:r>
            <a:r>
              <a:rPr lang="en-US" sz="1600" b="1" dirty="0"/>
              <a:t>.  </a:t>
            </a:r>
          </a:p>
          <a:p>
            <a:pPr marL="1714500" indent="-1714500"/>
            <a:endParaRPr lang="en-US" sz="1600" b="1" dirty="0">
              <a:solidFill>
                <a:srgbClr val="0033CC"/>
              </a:solidFill>
            </a:endParaRPr>
          </a:p>
          <a:p>
            <a:pPr marL="1714500" indent="-1714500"/>
            <a:r>
              <a:rPr lang="en-US" sz="1600" b="1" dirty="0"/>
              <a:t>5.  </a:t>
            </a:r>
            <a:r>
              <a:rPr lang="en-US" sz="1600" b="1" i="1" u="sng" dirty="0">
                <a:solidFill>
                  <a:srgbClr val="0000CC"/>
                </a:solidFill>
              </a:rPr>
              <a:t>True</a:t>
            </a:r>
            <a:r>
              <a:rPr lang="en-US" sz="1600" b="1" dirty="0"/>
              <a:t> or False.	You can use multiple SELECTs in one </a:t>
            </a:r>
            <a:r>
              <a:rPr lang="en-US" sz="1600" b="1" dirty="0" err="1"/>
              <a:t>FastExport</a:t>
            </a:r>
            <a:r>
              <a:rPr lang="en-US" sz="1600" b="1" dirty="0"/>
              <a:t> job.</a:t>
            </a:r>
          </a:p>
          <a:p>
            <a:pPr marL="1714500" indent="-1714500"/>
            <a:endParaRPr lang="en-US" sz="1600" b="1" dirty="0"/>
          </a:p>
          <a:p>
            <a:pPr marL="1714500" indent="-1714500"/>
            <a:r>
              <a:rPr lang="en-US" sz="1600" b="1" dirty="0"/>
              <a:t>6.  True or </a:t>
            </a:r>
            <a:r>
              <a:rPr lang="en-US" sz="1600" b="1" i="1" u="sng" dirty="0">
                <a:solidFill>
                  <a:srgbClr val="0000CC"/>
                </a:solidFill>
              </a:rPr>
              <a:t>False</a:t>
            </a:r>
            <a:r>
              <a:rPr lang="en-US" sz="1600" b="1" dirty="0"/>
              <a:t>.	The default lock for a SELECT in a </a:t>
            </a:r>
            <a:r>
              <a:rPr lang="en-US" sz="1600" b="1" dirty="0" err="1"/>
              <a:t>FastExport</a:t>
            </a:r>
            <a:r>
              <a:rPr lang="en-US" sz="1600" b="1" dirty="0"/>
              <a:t> job is a table level ACCESS lock.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390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b="1" dirty="0" smtClean="0">
                <a:solidFill>
                  <a:srgbClr val="CC0000"/>
                </a:solidFill>
              </a:rPr>
              <a:t>Exercise :1</a:t>
            </a:r>
            <a:endParaRPr lang="en-US" b="1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Purpose</a:t>
            </a:r>
            <a:endParaRPr lang="en-US" sz="1400" b="1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In this lab, you will use </a:t>
            </a:r>
            <a:r>
              <a:rPr lang="en-US" sz="1400" b="1" dirty="0" err="1"/>
              <a:t>FastExport</a:t>
            </a:r>
            <a:r>
              <a:rPr lang="en-US" sz="1400" b="1" dirty="0"/>
              <a:t> to create an export file that contains one record for each transaction.  You will have to join columns from two different tables in order to create the export file.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What you need</a:t>
            </a:r>
            <a:endParaRPr lang="en-US" sz="1400" b="1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600" b="1" dirty="0"/>
              <a:t>	</a:t>
            </a:r>
            <a:r>
              <a:rPr lang="en-US" sz="1400" b="1" dirty="0"/>
              <a:t>Populated </a:t>
            </a:r>
            <a:r>
              <a:rPr lang="en-US" sz="1400" b="1" dirty="0" err="1"/>
              <a:t>AU.Accounts</a:t>
            </a:r>
            <a:r>
              <a:rPr lang="en-US" sz="1400" b="1" dirty="0"/>
              <a:t> and </a:t>
            </a:r>
            <a:r>
              <a:rPr lang="en-US" sz="1400" b="1" dirty="0" err="1"/>
              <a:t>AU.Trans</a:t>
            </a:r>
            <a:r>
              <a:rPr lang="en-US" sz="1400" b="1" dirty="0"/>
              <a:t> tables.</a:t>
            </a:r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Tasks</a:t>
            </a:r>
          </a:p>
          <a:p>
            <a:pPr marL="284163" indent="-284163">
              <a:spcBef>
                <a:spcPct val="50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1.	Create a </a:t>
            </a:r>
            <a:r>
              <a:rPr lang="en-US" sz="1400" b="1" dirty="0" err="1"/>
              <a:t>FastExport</a:t>
            </a:r>
            <a:r>
              <a:rPr lang="en-US" sz="1400" b="1" dirty="0"/>
              <a:t> script that outputs to file data5_1.  For each transaction in the </a:t>
            </a:r>
            <a:r>
              <a:rPr lang="en-US" sz="1400" b="1" dirty="0" err="1"/>
              <a:t>AU.Trans</a:t>
            </a:r>
            <a:r>
              <a:rPr lang="en-US" sz="1400" b="1" dirty="0"/>
              <a:t> table, include the </a:t>
            </a:r>
            <a:r>
              <a:rPr lang="en-US" sz="1400" b="1" dirty="0" err="1"/>
              <a:t>transaction_number</a:t>
            </a:r>
            <a:r>
              <a:rPr lang="en-US" sz="1400" b="1" dirty="0"/>
              <a:t>, </a:t>
            </a:r>
            <a:r>
              <a:rPr lang="en-US" sz="1400" b="1" dirty="0" err="1"/>
              <a:t>account_number</a:t>
            </a:r>
            <a:r>
              <a:rPr lang="en-US" sz="1400" b="1" dirty="0"/>
              <a:t>, number, street, city, state and zip of the associated account (</a:t>
            </a:r>
            <a:r>
              <a:rPr lang="en-US" sz="1400" b="1" dirty="0" err="1"/>
              <a:t>AU.Accounts</a:t>
            </a:r>
            <a:r>
              <a:rPr lang="en-US" sz="1400" b="1" dirty="0"/>
              <a:t>).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2.	Run the script.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3.	Test the result by using the UNIX </a:t>
            </a:r>
            <a:r>
              <a:rPr lang="en-US" sz="1400" b="1" dirty="0" err="1"/>
              <a:t>ls</a:t>
            </a:r>
            <a:r>
              <a:rPr lang="en-US" sz="1400" b="1" dirty="0"/>
              <a:t> -l command.</a:t>
            </a:r>
            <a:endParaRPr lang="en-US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42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4163" indent="-284163"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b="1" dirty="0" smtClean="0">
                <a:solidFill>
                  <a:srgbClr val="CC0000"/>
                </a:solidFill>
              </a:rPr>
              <a:t>Exercise :2</a:t>
            </a:r>
            <a:endParaRPr lang="en-US" b="1" dirty="0">
              <a:solidFill>
                <a:srgbClr val="CC0000"/>
              </a:solidFill>
            </a:endParaRPr>
          </a:p>
          <a:p>
            <a:pPr marL="284163" indent="-284163"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Purpose</a:t>
            </a:r>
            <a:endParaRPr lang="en-US" sz="1400" b="1" dirty="0"/>
          </a:p>
          <a:p>
            <a:pPr marL="284163" indent="-284163">
              <a:spcBef>
                <a:spcPct val="2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In this lab, you will use </a:t>
            </a:r>
            <a:r>
              <a:rPr lang="en-US" sz="1400" b="1" dirty="0" err="1"/>
              <a:t>FastExport</a:t>
            </a:r>
            <a:r>
              <a:rPr lang="en-US" sz="1400" b="1" dirty="0"/>
              <a:t> to read input data from a data set / file or accepting input values as a parameter, and export a report to another data set / file.  In order to produce readable output, all selected data should be converted to FIXED CHARACTER as outlined below:</a:t>
            </a:r>
            <a:endParaRPr lang="en-US" sz="800" b="1" dirty="0"/>
          </a:p>
          <a:p>
            <a:pPr marL="284163" indent="-284163">
              <a:spcBef>
                <a:spcPct val="30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What you need</a:t>
            </a:r>
            <a:endParaRPr lang="en-US" sz="1400" b="1" dirty="0"/>
          </a:p>
          <a:p>
            <a:pPr marL="284163" indent="-284163">
              <a:spcBef>
                <a:spcPct val="2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600" b="1" dirty="0"/>
              <a:t>	</a:t>
            </a:r>
            <a:r>
              <a:rPr lang="en-US" sz="1400" b="1" dirty="0"/>
              <a:t>Populated </a:t>
            </a:r>
            <a:r>
              <a:rPr lang="en-US" sz="1400" b="1" dirty="0" err="1"/>
              <a:t>AU.Accounts</a:t>
            </a:r>
            <a:r>
              <a:rPr lang="en-US" sz="1400" b="1" dirty="0"/>
              <a:t> table.</a:t>
            </a:r>
            <a:endParaRPr lang="en-US" sz="800" b="1" dirty="0"/>
          </a:p>
          <a:p>
            <a:pPr marL="284163" indent="-284163">
              <a:spcBef>
                <a:spcPct val="30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u="sng" dirty="0">
                <a:solidFill>
                  <a:srgbClr val="003399"/>
                </a:solidFill>
              </a:rPr>
              <a:t>Tasks</a:t>
            </a:r>
          </a:p>
          <a:p>
            <a:pPr marL="284163" indent="-284163"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200" b="1" dirty="0"/>
              <a:t>	</a:t>
            </a:r>
            <a:r>
              <a:rPr lang="en-US" sz="1400" b="1" dirty="0"/>
              <a:t>This exercise involves the </a:t>
            </a:r>
            <a:r>
              <a:rPr lang="en-US" sz="1400" b="1" dirty="0" err="1"/>
              <a:t>FastExport</a:t>
            </a:r>
            <a:r>
              <a:rPr lang="en-US" sz="1400" b="1" dirty="0"/>
              <a:t> of 'EXCEPTION' data, a list of Accounts which either fall below a minimum </a:t>
            </a:r>
            <a:r>
              <a:rPr lang="en-US" sz="1400" b="1" dirty="0" err="1"/>
              <a:t>Balance_Current</a:t>
            </a:r>
            <a:r>
              <a:rPr lang="en-US" sz="1400" b="1" dirty="0"/>
              <a:t> or exceed a maximum value and are from the cities in the input data set.  The output file (report) mode should be RECORD and format should be TEXT.</a:t>
            </a:r>
          </a:p>
          <a:p>
            <a:pPr marL="284163" indent="-284163">
              <a:spcBef>
                <a:spcPct val="60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1.	Create an input file named data5_2 with 1 line of input:   </a:t>
            </a:r>
            <a:r>
              <a:rPr lang="en-US" sz="1400" b="1" dirty="0">
                <a:solidFill>
                  <a:srgbClr val="CC0000"/>
                </a:solidFill>
              </a:rPr>
              <a:t>'Los Angeles'</a:t>
            </a:r>
            <a:endParaRPr lang="en-US" sz="1400" b="1" dirty="0"/>
          </a:p>
          <a:p>
            <a:pPr marL="284163" indent="-284163">
              <a:spcBef>
                <a:spcPct val="60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2.	Prepare a </a:t>
            </a:r>
            <a:r>
              <a:rPr lang="en-US" sz="1400" b="1" dirty="0" err="1"/>
              <a:t>FastExport</a:t>
            </a:r>
            <a:r>
              <a:rPr lang="en-US" sz="1400" b="1" dirty="0"/>
              <a:t> script which does the following:	</a:t>
            </a:r>
          </a:p>
          <a:p>
            <a:pPr marL="749300" lvl="1" indent="-228600">
              <a:spcBef>
                <a:spcPct val="3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a.	Treats this as a parameter file and ACCEPT from it.  Treat this data as variable input for the SELECT.</a:t>
            </a:r>
          </a:p>
          <a:p>
            <a:pPr marL="749300" lvl="1" indent="-228600">
              <a:spcBef>
                <a:spcPct val="3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b.	Uses the .SET command to initialize two variables:  </a:t>
            </a:r>
            <a:r>
              <a:rPr lang="en-US" sz="1400" b="1" dirty="0" err="1"/>
              <a:t>LoVal</a:t>
            </a:r>
            <a:r>
              <a:rPr lang="en-US" sz="1400" b="1" dirty="0"/>
              <a:t> 500 and  </a:t>
            </a:r>
            <a:r>
              <a:rPr lang="en-US" sz="1400" b="1" dirty="0" err="1"/>
              <a:t>HiVal</a:t>
            </a:r>
            <a:r>
              <a:rPr lang="en-US" sz="1400" b="1" dirty="0"/>
              <a:t> 9499</a:t>
            </a:r>
          </a:p>
          <a:p>
            <a:pPr marL="749300" lvl="1" indent="-228600">
              <a:spcBef>
                <a:spcPct val="3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c.	Includes a SELECT statement that projects ACCOUNT NUMBER, CITY, BALANCE CURRENT, and a character string of either BELOW MIN or ABOVE MAX </a:t>
            </a:r>
            <a:r>
              <a:rPr lang="en-US" sz="1400" b="1" u="sng" dirty="0"/>
              <a:t>and</a:t>
            </a:r>
            <a:r>
              <a:rPr lang="en-US" sz="1400" b="1" dirty="0"/>
              <a:t> sorts by </a:t>
            </a:r>
            <a:r>
              <a:rPr lang="en-US" sz="1400" b="1" dirty="0" err="1"/>
              <a:t>Account_Number</a:t>
            </a:r>
            <a:r>
              <a:rPr lang="en-US" sz="1400" b="1" dirty="0"/>
              <a:t>.  Simply display 'BELOW MIN' or 'ABOVE MAX' as a literal with the SELECT.  Use CHAR to convert the </a:t>
            </a:r>
            <a:r>
              <a:rPr lang="en-US" sz="1400" b="1" dirty="0" err="1"/>
              <a:t>Account_Number</a:t>
            </a:r>
            <a:r>
              <a:rPr lang="en-US" sz="1400" b="1" dirty="0"/>
              <a:t> from INTEGER to CHAR data.</a:t>
            </a:r>
          </a:p>
          <a:p>
            <a:pPr marL="749300" lvl="1" indent="-228600">
              <a:spcBef>
                <a:spcPct val="35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d.	Creates an output file named </a:t>
            </a:r>
            <a:r>
              <a:rPr lang="en-US" sz="1400" b="1" i="1" dirty="0">
                <a:solidFill>
                  <a:srgbClr val="0033CC"/>
                </a:solidFill>
              </a:rPr>
              <a:t>report5_2</a:t>
            </a:r>
            <a:r>
              <a:rPr lang="en-US" sz="1400" b="1" dirty="0"/>
              <a:t>.  Note: MODE RECORD and  FORMAT TEXT</a:t>
            </a:r>
          </a:p>
          <a:p>
            <a:pPr marL="284163" indent="-284163">
              <a:spcBef>
                <a:spcPct val="60000"/>
              </a:spcBef>
              <a:tabLst>
                <a:tab pos="520700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3.	Run the test and view the result using the UNIX </a:t>
            </a:r>
            <a:r>
              <a:rPr lang="en-US" sz="1400" b="1" i="1" dirty="0"/>
              <a:t>more</a:t>
            </a:r>
            <a:r>
              <a:rPr lang="en-US" sz="1400" b="1" dirty="0"/>
              <a:t> command.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304800"/>
            <a:ext cx="9144000" cy="5638800"/>
            <a:chOff x="0" y="672"/>
            <a:chExt cx="5760" cy="3552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0" y="672"/>
              <a:ext cx="2832" cy="3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457200" algn="l"/>
                  <a:tab pos="1600200" algn="l"/>
                </a:tabLst>
              </a:pPr>
              <a:r>
                <a:rPr lang="en-US" b="1" dirty="0" smtClean="0">
                  <a:solidFill>
                    <a:srgbClr val="CC0000"/>
                  </a:solidFill>
                </a:rPr>
                <a:t>Solution of Ex: 1</a:t>
              </a:r>
              <a:endParaRPr lang="en-US" b="1" dirty="0">
                <a:solidFill>
                  <a:srgbClr val="CC0000"/>
                </a:solidFill>
              </a:endParaRPr>
            </a:p>
            <a:p>
              <a:pPr>
                <a:tabLst>
                  <a:tab pos="457200" algn="l"/>
                  <a:tab pos="1600200" algn="l"/>
                </a:tabLst>
              </a:pPr>
              <a:endParaRPr lang="en-US" sz="1400" b="1" u="sng" dirty="0">
                <a:solidFill>
                  <a:srgbClr val="003399"/>
                </a:solidFill>
              </a:endParaRPr>
            </a:p>
            <a:p>
              <a:pPr>
                <a:tabLst>
                  <a:tab pos="457200" algn="l"/>
                  <a:tab pos="1600200" algn="l"/>
                </a:tabLst>
              </a:pPr>
              <a:r>
                <a:rPr lang="en-US" sz="1400" b="1" dirty="0">
                  <a:solidFill>
                    <a:srgbClr val="0000CC"/>
                  </a:solidFill>
                </a:rPr>
                <a:t>cat lab512.fxp</a:t>
              </a:r>
              <a:endParaRPr lang="en-US" sz="1400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.LOGTABLE Restartlog512_fxp ;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.LOGON u4455/tljc30,tljc30 ;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.BEGIN EXPORT;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.EXPORT OUTFILE data5_1;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SELECT 	</a:t>
              </a:r>
              <a:r>
                <a:rPr lang="en-US" sz="1400" b="1" dirty="0" err="1"/>
                <a:t>T.trans_number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A.account_number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A.street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A.city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A.state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A.zip_code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FROM 	</a:t>
              </a:r>
              <a:r>
                <a:rPr lang="en-US" sz="1400" b="1" dirty="0" err="1"/>
                <a:t>AU.Accounts</a:t>
              </a:r>
              <a:r>
                <a:rPr lang="en-US" sz="1400" b="1" dirty="0"/>
                <a:t> A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INNER JOIN	</a:t>
              </a:r>
              <a:r>
                <a:rPr lang="en-US" sz="1400" b="1" dirty="0" err="1"/>
                <a:t>AU.Trans</a:t>
              </a:r>
              <a:r>
                <a:rPr lang="en-US" sz="1400" b="1" dirty="0"/>
                <a:t> T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>
                  <a:solidFill>
                    <a:srgbClr val="CC0000"/>
                  </a:solidFill>
                </a:rPr>
                <a:t>ON </a:t>
              </a:r>
              <a:r>
                <a:rPr lang="en-US" sz="1400" b="1" dirty="0" err="1">
                  <a:solidFill>
                    <a:srgbClr val="CC0000"/>
                  </a:solidFill>
                </a:rPr>
                <a:t>A.Account_number</a:t>
              </a:r>
              <a:r>
                <a:rPr lang="en-US" sz="1400" b="1" dirty="0">
                  <a:solidFill>
                    <a:srgbClr val="CC0000"/>
                  </a:solidFill>
                </a:rPr>
                <a:t> = </a:t>
              </a:r>
              <a:r>
                <a:rPr lang="en-US" sz="1400" b="1" dirty="0" err="1">
                  <a:solidFill>
                    <a:srgbClr val="CC0000"/>
                  </a:solidFill>
                </a:rPr>
                <a:t>T.Account_number</a:t>
              </a:r>
              <a:r>
                <a:rPr lang="en-US" sz="1400" b="1" dirty="0">
                  <a:solidFill>
                    <a:srgbClr val="CC0000"/>
                  </a:solidFill>
                </a:rPr>
                <a:t>;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.END EXPORT;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/>
                <a:t>.LOGOFF;</a:t>
              </a:r>
              <a:r>
                <a:rPr lang="en-US" sz="2400" dirty="0">
                  <a:latin typeface="Times New Roman" pitchFamily="18" charset="0"/>
                </a:rPr>
                <a:t>    </a:t>
              </a:r>
            </a:p>
            <a:p>
              <a:pPr marL="228600" lvl="1">
                <a:tabLst>
                  <a:tab pos="457200" algn="l"/>
                  <a:tab pos="1600200" algn="l"/>
                </a:tabLst>
              </a:pPr>
              <a:endParaRPr lang="en-US" sz="1400" b="1" dirty="0"/>
            </a:p>
            <a:p>
              <a:pPr marL="228600" lvl="1">
                <a:tabLst>
                  <a:tab pos="457200" algn="l"/>
                  <a:tab pos="1600200" algn="l"/>
                </a:tabLst>
              </a:pPr>
              <a:endParaRPr lang="en-US" sz="1400" b="1" dirty="0">
                <a:solidFill>
                  <a:srgbClr val="0000CC"/>
                </a:solidFill>
              </a:endParaRPr>
            </a:p>
            <a:p>
              <a:pPr marL="228600" lvl="1">
                <a:tabLst>
                  <a:tab pos="457200" algn="l"/>
                  <a:tab pos="1600200" algn="l"/>
                </a:tabLst>
              </a:pPr>
              <a:r>
                <a:rPr lang="en-US" sz="1400" b="1" dirty="0" err="1">
                  <a:solidFill>
                    <a:srgbClr val="0000CC"/>
                  </a:solidFill>
                </a:rPr>
                <a:t>fexp</a:t>
              </a:r>
              <a:r>
                <a:rPr lang="en-US" sz="1400" b="1" dirty="0">
                  <a:solidFill>
                    <a:srgbClr val="0000CC"/>
                  </a:solidFill>
                </a:rPr>
                <a:t> &lt; lab512.fxp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784" y="672"/>
              <a:ext cx="2976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b="1" dirty="0">
                  <a:solidFill>
                    <a:srgbClr val="CC0000"/>
                  </a:solidFill>
                </a:rPr>
                <a:t>(alternative join syntax))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endParaRPr lang="en-US" sz="1400" b="1" u="sng" dirty="0">
                <a:solidFill>
                  <a:srgbClr val="003399"/>
                </a:solidFill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>
                  <a:solidFill>
                    <a:srgbClr val="0000CC"/>
                  </a:solidFill>
                </a:rPr>
                <a:t>cat lab512a.fxp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.LOGTABLE Restartlog512a_fxp 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.LOGON u4455/tljc30,tljc30 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.BEGIN EXPORT;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.EXPORT OUTFILE data5_1;</a:t>
              </a:r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SELECT 	</a:t>
              </a:r>
              <a:r>
                <a:rPr lang="en-US" sz="1400" b="1" dirty="0" err="1"/>
                <a:t>T.trans_number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A.account_number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A.number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A.street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A.city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A.state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</a:t>
              </a:r>
              <a:r>
                <a:rPr lang="en-US" sz="1400" b="1" dirty="0" err="1"/>
                <a:t>A.zip_code</a:t>
              </a: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FROM 	  </a:t>
              </a:r>
              <a:r>
                <a:rPr lang="en-US" sz="1400" b="1" dirty="0" err="1"/>
                <a:t>AU.Accounts</a:t>
              </a:r>
              <a:r>
                <a:rPr lang="en-US" sz="1400" b="1" dirty="0"/>
                <a:t> A </a:t>
              </a:r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		, </a:t>
              </a:r>
              <a:r>
                <a:rPr lang="en-US" sz="1400" b="1" dirty="0" err="1"/>
                <a:t>AU.Trans</a:t>
              </a:r>
              <a:r>
                <a:rPr lang="en-US" sz="1400" b="1" dirty="0"/>
                <a:t> T</a:t>
              </a:r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>
                  <a:solidFill>
                    <a:srgbClr val="CC0000"/>
                  </a:solidFill>
                </a:rPr>
                <a:t>WHERE </a:t>
              </a:r>
              <a:r>
                <a:rPr lang="en-US" sz="1400" b="1" dirty="0" err="1">
                  <a:solidFill>
                    <a:srgbClr val="CC0000"/>
                  </a:solidFill>
                </a:rPr>
                <a:t>A.Account_number</a:t>
              </a:r>
              <a:r>
                <a:rPr lang="en-US" sz="1400" b="1" dirty="0">
                  <a:solidFill>
                    <a:srgbClr val="CC0000"/>
                  </a:solidFill>
                </a:rPr>
                <a:t> = </a:t>
              </a:r>
              <a:r>
                <a:rPr lang="en-US" sz="1400" b="1" dirty="0" err="1">
                  <a:solidFill>
                    <a:srgbClr val="CC0000"/>
                  </a:solidFill>
                </a:rPr>
                <a:t>T.Account_number</a:t>
              </a:r>
              <a:r>
                <a:rPr lang="en-US" sz="1400" b="1" dirty="0">
                  <a:solidFill>
                    <a:srgbClr val="CC0000"/>
                  </a:solidFill>
                </a:rPr>
                <a:t> ;</a:t>
              </a:r>
              <a:endParaRPr lang="en-US" sz="1400" b="1" dirty="0"/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.END EXPORT;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400" b="1" dirty="0"/>
                <a:t>.LOGOFF;</a:t>
              </a:r>
              <a:endParaRPr lang="en-US" sz="2400" dirty="0">
                <a:latin typeface="Times New Roman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endParaRPr lang="en-US" sz="1400" b="1" dirty="0"/>
            </a:p>
            <a:p>
              <a:pPr marL="228600" lvl="1">
                <a:tabLst>
                  <a:tab pos="457200" algn="l"/>
                  <a:tab pos="1485900" algn="l"/>
                </a:tabLst>
              </a:pPr>
              <a:endParaRPr lang="en-US" sz="1400" b="1" dirty="0">
                <a:solidFill>
                  <a:srgbClr val="0000CC"/>
                </a:solidFill>
              </a:endParaRPr>
            </a:p>
            <a:p>
              <a:pPr marL="228600" lvl="1">
                <a:tabLst>
                  <a:tab pos="457200" algn="l"/>
                  <a:tab pos="1485900" algn="l"/>
                </a:tabLst>
              </a:pPr>
              <a:r>
                <a:rPr lang="en-US" sz="1400" b="1" dirty="0" err="1">
                  <a:solidFill>
                    <a:srgbClr val="0000CC"/>
                  </a:solidFill>
                </a:rPr>
                <a:t>fexp</a:t>
              </a:r>
              <a:r>
                <a:rPr lang="en-US" sz="1400" b="1" dirty="0">
                  <a:solidFill>
                    <a:srgbClr val="0000CC"/>
                  </a:solidFill>
                </a:rPr>
                <a:t> &lt; lab512a.fxp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784" y="720"/>
              <a:ext cx="0" cy="35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457200" algn="l"/>
                <a:tab pos="1600200" algn="l"/>
              </a:tabLst>
            </a:pPr>
            <a:r>
              <a:rPr lang="en-US" sz="1600" b="1" dirty="0" smtClean="0">
                <a:solidFill>
                  <a:srgbClr val="CC0000"/>
                </a:solidFill>
              </a:rPr>
              <a:t>Solution of Ex: </a:t>
            </a:r>
            <a:r>
              <a:rPr lang="en-US" sz="1600" b="1" dirty="0" smtClean="0">
                <a:solidFill>
                  <a:srgbClr val="CC0000"/>
                </a:solidFill>
              </a:rPr>
              <a:t>2</a:t>
            </a:r>
            <a:endParaRPr lang="en-US" sz="1600" b="1" dirty="0" smtClean="0">
              <a:solidFill>
                <a:srgbClr val="CC0000"/>
              </a:solidFill>
            </a:endParaRPr>
          </a:p>
          <a:p>
            <a:pPr marL="228600" lvl="1">
              <a:spcBef>
                <a:spcPct val="25000"/>
              </a:spcBef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dirty="0" smtClean="0"/>
              <a:t>.</a:t>
            </a:r>
            <a:r>
              <a:rPr lang="en-US" sz="1600" b="1" dirty="0"/>
              <a:t>LOGTABLE Restartlog522a_fxp;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.LOGON u4455/tljc30,tljc30;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.SET </a:t>
            </a:r>
            <a:r>
              <a:rPr lang="en-US" sz="1600" b="1" dirty="0" err="1"/>
              <a:t>LoVal</a:t>
            </a:r>
            <a:r>
              <a:rPr lang="en-US" sz="1600" b="1" dirty="0"/>
              <a:t> TO  500;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.SET </a:t>
            </a:r>
            <a:r>
              <a:rPr lang="en-US" sz="1600" b="1" dirty="0" err="1"/>
              <a:t>HiVal</a:t>
            </a:r>
            <a:r>
              <a:rPr lang="en-US" sz="1600" b="1" dirty="0"/>
              <a:t>  TO  9499;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.ACCEPT </a:t>
            </a:r>
            <a:r>
              <a:rPr lang="en-US" sz="1600" b="1" dirty="0" err="1">
                <a:solidFill>
                  <a:srgbClr val="CC0000"/>
                </a:solidFill>
              </a:rPr>
              <a:t>par_city</a:t>
            </a:r>
            <a:r>
              <a:rPr lang="en-US" sz="1600" b="1" dirty="0"/>
              <a:t> FROM FILE data5_2;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endParaRPr lang="en-US" sz="1600" b="1" dirty="0"/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.BEGIN EXPORT;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.EXPORT OUTFILE report522_a MODE RECORD FORMAT TEXT;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endParaRPr lang="en-US" sz="1600" b="1" dirty="0"/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 SELECT 	</a:t>
            </a:r>
            <a:r>
              <a:rPr lang="en-US" sz="1600" b="1" dirty="0" err="1"/>
              <a:t>Account_Number</a:t>
            </a:r>
            <a:r>
              <a:rPr lang="en-US" sz="1600" b="1" dirty="0"/>
              <a:t> (CHAR(10)),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		City,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		</a:t>
            </a:r>
            <a:r>
              <a:rPr lang="en-US" sz="1600" b="1" dirty="0" err="1"/>
              <a:t>Balance_Current</a:t>
            </a:r>
            <a:r>
              <a:rPr lang="en-US" sz="1600" b="1" dirty="0"/>
              <a:t> (CHAR(12)),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0000CC"/>
                </a:solidFill>
              </a:rPr>
              <a:t>(CASE	WHEN </a:t>
            </a:r>
            <a:r>
              <a:rPr lang="en-US" sz="1600" b="1" dirty="0" err="1">
                <a:solidFill>
                  <a:srgbClr val="0000CC"/>
                </a:solidFill>
              </a:rPr>
              <a:t>Balance_Current</a:t>
            </a:r>
            <a:r>
              <a:rPr lang="en-US" sz="1600" b="1" dirty="0">
                <a:solidFill>
                  <a:srgbClr val="0000CC"/>
                </a:solidFill>
              </a:rPr>
              <a:t> &lt; &amp;</a:t>
            </a:r>
            <a:r>
              <a:rPr lang="en-US" sz="1600" b="1" dirty="0" err="1">
                <a:solidFill>
                  <a:srgbClr val="0000CC"/>
                </a:solidFill>
              </a:rPr>
              <a:t>LoVal</a:t>
            </a:r>
            <a:r>
              <a:rPr lang="en-US" sz="1600" b="1" dirty="0">
                <a:solidFill>
                  <a:srgbClr val="0000CC"/>
                </a:solidFill>
              </a:rPr>
              <a:t> 	THEN 'Below MIN'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>
                <a:solidFill>
                  <a:srgbClr val="0000CC"/>
                </a:solidFill>
              </a:rPr>
              <a:t>				WHEN </a:t>
            </a:r>
            <a:r>
              <a:rPr lang="en-US" sz="1600" b="1" dirty="0" err="1">
                <a:solidFill>
                  <a:srgbClr val="0000CC"/>
                </a:solidFill>
              </a:rPr>
              <a:t>Balance_Current</a:t>
            </a:r>
            <a:r>
              <a:rPr lang="en-US" sz="1600" b="1" dirty="0">
                <a:solidFill>
                  <a:srgbClr val="0000CC"/>
                </a:solidFill>
              </a:rPr>
              <a:t> &gt; &amp;</a:t>
            </a:r>
            <a:r>
              <a:rPr lang="en-US" sz="1600" b="1" dirty="0" err="1">
                <a:solidFill>
                  <a:srgbClr val="0000CC"/>
                </a:solidFill>
              </a:rPr>
              <a:t>HiVal</a:t>
            </a:r>
            <a:r>
              <a:rPr lang="en-US" sz="1600" b="1" dirty="0">
                <a:solidFill>
                  <a:srgbClr val="0000CC"/>
                </a:solidFill>
              </a:rPr>
              <a:t> 	THEN 'Above MAX'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		 END)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 FROM	</a:t>
            </a:r>
            <a:r>
              <a:rPr lang="en-US" sz="1600" b="1" dirty="0" err="1"/>
              <a:t>AU.Accounts</a:t>
            </a:r>
            <a:endParaRPr lang="en-US" sz="1600" b="1" dirty="0"/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 WHERE 	City = </a:t>
            </a:r>
            <a:r>
              <a:rPr lang="en-US" sz="1600" b="1" dirty="0">
                <a:solidFill>
                  <a:srgbClr val="CC0000"/>
                </a:solidFill>
              </a:rPr>
              <a:t>'&amp;</a:t>
            </a:r>
            <a:r>
              <a:rPr lang="en-US" sz="1600" b="1" dirty="0" err="1">
                <a:solidFill>
                  <a:srgbClr val="CC0000"/>
                </a:solidFill>
              </a:rPr>
              <a:t>par_city</a:t>
            </a:r>
            <a:r>
              <a:rPr lang="en-US" sz="1600" b="1" dirty="0">
                <a:solidFill>
                  <a:srgbClr val="CC0000"/>
                </a:solidFill>
              </a:rPr>
              <a:t>'</a:t>
            </a:r>
            <a:endParaRPr lang="en-US" sz="1600" b="1" dirty="0"/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 AND 	(</a:t>
            </a:r>
            <a:r>
              <a:rPr lang="en-US" sz="1600" b="1" dirty="0" err="1"/>
              <a:t>Balance_Current</a:t>
            </a:r>
            <a:r>
              <a:rPr lang="en-US" sz="1600" b="1" dirty="0"/>
              <a:t> &lt; &amp;</a:t>
            </a:r>
            <a:r>
              <a:rPr lang="en-US" sz="1600" b="1" dirty="0" err="1"/>
              <a:t>LoVal</a:t>
            </a:r>
            <a:r>
              <a:rPr lang="en-US" sz="1600" b="1" dirty="0"/>
              <a:t> OR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		 </a:t>
            </a:r>
            <a:r>
              <a:rPr lang="en-US" sz="1600" b="1" dirty="0" err="1"/>
              <a:t>Balance_Current</a:t>
            </a:r>
            <a:r>
              <a:rPr lang="en-US" sz="1600" b="1" dirty="0"/>
              <a:t> &gt; &amp;</a:t>
            </a:r>
            <a:r>
              <a:rPr lang="en-US" sz="1600" b="1" dirty="0" err="1"/>
              <a:t>HiVal</a:t>
            </a:r>
            <a:r>
              <a:rPr lang="en-US" sz="1600" b="1" dirty="0"/>
              <a:t>)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 ORDER BY </a:t>
            </a:r>
            <a:r>
              <a:rPr lang="en-US" sz="1600" b="1" dirty="0" err="1"/>
              <a:t>Account_Number</a:t>
            </a:r>
            <a:r>
              <a:rPr lang="en-US" sz="1600" b="1" dirty="0"/>
              <a:t> 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.END EXPORT;</a:t>
            </a:r>
          </a:p>
          <a:p>
            <a:pPr marL="228600" lvl="1"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/>
              <a:t>.LOGOFF;</a:t>
            </a:r>
          </a:p>
          <a:p>
            <a:pPr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endParaRPr lang="en-US" sz="1600" b="1" dirty="0">
              <a:solidFill>
                <a:srgbClr val="0000CC"/>
              </a:solidFill>
            </a:endParaRPr>
          </a:p>
          <a:p>
            <a:pPr>
              <a:tabLst>
                <a:tab pos="630238" algn="l"/>
                <a:tab pos="1320800" algn="l"/>
                <a:tab pos="1719263" algn="l"/>
                <a:tab pos="2006600" algn="l"/>
                <a:tab pos="5029200" algn="l"/>
              </a:tabLst>
            </a:pPr>
            <a:r>
              <a:rPr lang="en-US" sz="1600" b="1" dirty="0" err="1">
                <a:solidFill>
                  <a:srgbClr val="0000CC"/>
                </a:solidFill>
              </a:rPr>
              <a:t>fexp</a:t>
            </a:r>
            <a:r>
              <a:rPr lang="en-US" sz="1600" b="1" dirty="0">
                <a:solidFill>
                  <a:srgbClr val="0000CC"/>
                </a:solidFill>
              </a:rPr>
              <a:t> &lt; lab522a.fxp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915400" cy="58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 smtClean="0">
                <a:solidFill>
                  <a:srgbClr val="0000CC"/>
                </a:solidFill>
              </a:rPr>
              <a:t>Solution of Ex: 2</a:t>
            </a:r>
            <a:endParaRPr lang="en-US" sz="1400" b="1" dirty="0">
              <a:solidFill>
                <a:srgbClr val="0000CC"/>
              </a:solidFill>
            </a:endParaRPr>
          </a:p>
          <a:p>
            <a:pPr marL="228600" lvl="1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.</a:t>
            </a:r>
            <a:r>
              <a:rPr lang="en-US" sz="1400" b="1" dirty="0"/>
              <a:t>LOGTABLE Restartlog522b_fxp;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.LOGON u4455/tljc30,tljc30;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.SET </a:t>
            </a:r>
            <a:r>
              <a:rPr lang="en-US" sz="1400" b="1" dirty="0" err="1"/>
              <a:t>LoVal</a:t>
            </a:r>
            <a:r>
              <a:rPr lang="en-US" sz="1400" b="1" dirty="0"/>
              <a:t> TO 500;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.SET </a:t>
            </a:r>
            <a:r>
              <a:rPr lang="en-US" sz="1400" b="1" dirty="0" err="1"/>
              <a:t>HiVal</a:t>
            </a:r>
            <a:r>
              <a:rPr lang="en-US" sz="1400" b="1" dirty="0"/>
              <a:t> TO 9499;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.ACCEPT </a:t>
            </a:r>
            <a:r>
              <a:rPr lang="en-US" sz="1400" b="1" dirty="0" err="1"/>
              <a:t>par_city</a:t>
            </a:r>
            <a:r>
              <a:rPr lang="en-US" sz="1400" b="1" dirty="0"/>
              <a:t> FROM FILE data5_2;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.BEGIN EXPORT;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.EXPORT OUTFILE report522_b MODE RECORD FORMAT TEXT;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SELECT 	</a:t>
            </a:r>
            <a:r>
              <a:rPr lang="en-US" sz="1400" b="1" dirty="0" err="1"/>
              <a:t>Account_Number</a:t>
            </a:r>
            <a:r>
              <a:rPr lang="en-US" sz="1400" b="1" dirty="0"/>
              <a:t> (CHAR(10)), City, </a:t>
            </a:r>
            <a:r>
              <a:rPr lang="en-US" sz="1400" b="1" dirty="0" err="1"/>
              <a:t>Balance_Current</a:t>
            </a:r>
            <a:r>
              <a:rPr lang="en-US" sz="1400" b="1" dirty="0"/>
              <a:t> (CHAR(12)),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00CC"/>
                </a:solidFill>
              </a:rPr>
              <a:t>'Above MAX'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FROM	</a:t>
            </a:r>
            <a:r>
              <a:rPr lang="en-US" sz="1400" b="1" dirty="0" err="1"/>
              <a:t>AU.Accounts</a:t>
            </a:r>
            <a:endParaRPr lang="en-US" sz="14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WHERE 	City = '&amp;</a:t>
            </a:r>
            <a:r>
              <a:rPr lang="en-US" sz="1400" b="1" dirty="0" err="1"/>
              <a:t>par_city</a:t>
            </a:r>
            <a:r>
              <a:rPr lang="en-US" sz="1400" b="1" dirty="0"/>
              <a:t>'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AND 	</a:t>
            </a:r>
            <a:r>
              <a:rPr lang="en-US" sz="1400" b="1" dirty="0" err="1"/>
              <a:t>Balance_Current</a:t>
            </a:r>
            <a:r>
              <a:rPr lang="en-US" sz="1400" b="1" dirty="0"/>
              <a:t> &gt; &amp;</a:t>
            </a:r>
            <a:r>
              <a:rPr lang="en-US" sz="1400" b="1" dirty="0" err="1"/>
              <a:t>HiVal</a:t>
            </a:r>
            <a:endParaRPr lang="en-US" sz="14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>
                <a:solidFill>
                  <a:srgbClr val="CC0000"/>
                </a:solidFill>
              </a:rPr>
              <a:t>UNION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SELECT 	</a:t>
            </a:r>
            <a:r>
              <a:rPr lang="en-US" sz="1400" b="1" dirty="0" err="1"/>
              <a:t>Account_Number</a:t>
            </a:r>
            <a:r>
              <a:rPr lang="en-US" sz="1400" b="1" dirty="0"/>
              <a:t> (CHAR(10)), City, </a:t>
            </a:r>
            <a:r>
              <a:rPr lang="en-US" sz="1400" b="1" dirty="0" err="1"/>
              <a:t>Balance_Current</a:t>
            </a:r>
            <a:r>
              <a:rPr lang="en-US" sz="1400" b="1" dirty="0"/>
              <a:t> (CHAR(12)),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		</a:t>
            </a:r>
            <a:r>
              <a:rPr lang="en-US" sz="1400" b="1" dirty="0">
                <a:solidFill>
                  <a:srgbClr val="0000CC"/>
                </a:solidFill>
              </a:rPr>
              <a:t>'Below MIN'</a:t>
            </a:r>
            <a:endParaRPr lang="en-US" sz="14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FROM	</a:t>
            </a:r>
            <a:r>
              <a:rPr lang="en-US" sz="1400" b="1" dirty="0" err="1"/>
              <a:t>AU.Accounts</a:t>
            </a:r>
            <a:endParaRPr lang="en-US" sz="14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WHERE 	City = '&amp;</a:t>
            </a:r>
            <a:r>
              <a:rPr lang="en-US" sz="1400" b="1" dirty="0" err="1"/>
              <a:t>par_city</a:t>
            </a:r>
            <a:r>
              <a:rPr lang="en-US" sz="1400" b="1" dirty="0"/>
              <a:t>'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AND 	</a:t>
            </a:r>
            <a:r>
              <a:rPr lang="en-US" sz="1400" b="1" dirty="0" err="1"/>
              <a:t>Balance_Current</a:t>
            </a:r>
            <a:r>
              <a:rPr lang="en-US" sz="1400" b="1" dirty="0"/>
              <a:t> &lt; &amp;</a:t>
            </a:r>
            <a:r>
              <a:rPr lang="en-US" sz="1400" b="1" dirty="0" err="1"/>
              <a:t>LoVal</a:t>
            </a:r>
            <a:endParaRPr lang="en-US" sz="1400" b="1" dirty="0"/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ORDER BY 1;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.END EXPORT;</a:t>
            </a:r>
          </a:p>
          <a:p>
            <a:pPr marL="228600"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/>
              <a:t>.LOGOFF;</a:t>
            </a:r>
          </a:p>
          <a:p>
            <a:pPr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b="1" dirty="0">
              <a:solidFill>
                <a:srgbClr val="0000CC"/>
              </a:solidFill>
            </a:endParaRPr>
          </a:p>
          <a:p>
            <a:pPr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b="1" dirty="0" err="1">
                <a:solidFill>
                  <a:srgbClr val="0000CC"/>
                </a:solidFill>
              </a:rPr>
              <a:t>fexp</a:t>
            </a:r>
            <a:r>
              <a:rPr lang="en-US" sz="1400" b="1" dirty="0">
                <a:solidFill>
                  <a:srgbClr val="0000CC"/>
                </a:solidFill>
              </a:rPr>
              <a:t> &lt; lab522b.fxp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28600" y="0"/>
            <a:ext cx="8305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After completing this module, you will be able to:</a:t>
            </a:r>
          </a:p>
          <a:p>
            <a:pPr lvl="1" indent="-284163"/>
            <a:endParaRPr lang="en-US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b="1" dirty="0"/>
              <a:t>State </a:t>
            </a:r>
            <a:r>
              <a:rPr lang="en-US" b="1" dirty="0" err="1"/>
              <a:t>FastExport</a:t>
            </a:r>
            <a:r>
              <a:rPr lang="en-US" b="1" dirty="0"/>
              <a:t> capabilities.</a:t>
            </a:r>
          </a:p>
          <a:p>
            <a:pPr lvl="1" indent="-284163"/>
            <a:endParaRPr lang="en-US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b="1" dirty="0"/>
              <a:t>Describe how sorted output is produced from a multiple-session SELECT.</a:t>
            </a:r>
          </a:p>
          <a:p>
            <a:pPr lvl="1" indent="-284163"/>
            <a:endParaRPr lang="en-US" b="1" dirty="0"/>
          </a:p>
          <a:p>
            <a:pPr lvl="1" indent="-284163">
              <a:buFont typeface="Symbol" pitchFamily="18" charset="2"/>
              <a:buChar char="·"/>
            </a:pPr>
            <a:r>
              <a:rPr lang="en-US" b="1" dirty="0"/>
              <a:t>Prepare a </a:t>
            </a:r>
            <a:r>
              <a:rPr lang="en-US" b="1" dirty="0" err="1"/>
              <a:t>FastExport</a:t>
            </a:r>
            <a:r>
              <a:rPr lang="en-US" b="1" dirty="0"/>
              <a:t> 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228600"/>
            <a:ext cx="8610600" cy="584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 smtClean="0">
                <a:solidFill>
                  <a:srgbClr val="0000CC"/>
                </a:solidFill>
              </a:rPr>
              <a:t>Solution : 2 (.import)</a:t>
            </a:r>
            <a:endParaRPr lang="en-US" sz="1400" b="1" dirty="0">
              <a:solidFill>
                <a:srgbClr val="0000CC"/>
              </a:solidFill>
            </a:endParaRPr>
          </a:p>
          <a:p>
            <a:pPr marL="228600" lvl="1">
              <a:spcBef>
                <a:spcPct val="25000"/>
              </a:spcBef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dirty="0"/>
              <a:t>.</a:t>
            </a:r>
            <a:r>
              <a:rPr lang="en-US" sz="1400" b="1" dirty="0"/>
              <a:t>LOGTABLE Restartlog522c_fxp;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.LOGON u4455/tljc30,tljc30;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.SET </a:t>
            </a:r>
            <a:r>
              <a:rPr lang="en-US" sz="1400" b="1" dirty="0" err="1"/>
              <a:t>LoVal</a:t>
            </a:r>
            <a:r>
              <a:rPr lang="en-US" sz="1400" b="1" dirty="0"/>
              <a:t> TO  500;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.SET </a:t>
            </a:r>
            <a:r>
              <a:rPr lang="en-US" sz="1400" b="1" dirty="0" err="1"/>
              <a:t>HiVal</a:t>
            </a:r>
            <a:r>
              <a:rPr lang="en-US" sz="1400" b="1" dirty="0"/>
              <a:t>  TO  9499;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.BEGIN EXPORT;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.LAYOUT	</a:t>
            </a:r>
            <a:r>
              <a:rPr lang="en-US" sz="1400" b="1" dirty="0" err="1"/>
              <a:t>Record_Layout</a:t>
            </a:r>
            <a:r>
              <a:rPr lang="en-US" sz="1400" b="1" dirty="0"/>
              <a:t>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.FIELD 	</a:t>
            </a:r>
            <a:r>
              <a:rPr lang="en-US" sz="1400" b="1" dirty="0" err="1">
                <a:solidFill>
                  <a:srgbClr val="CC0000"/>
                </a:solidFill>
              </a:rPr>
              <a:t>in_city</a:t>
            </a:r>
            <a:r>
              <a:rPr lang="en-US" sz="1400" b="1" dirty="0">
                <a:solidFill>
                  <a:srgbClr val="CC0000"/>
                </a:solidFill>
              </a:rPr>
              <a:t>	</a:t>
            </a:r>
            <a:r>
              <a:rPr lang="en-US" sz="1400" b="1" dirty="0"/>
              <a:t>* 	CHAR(15);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.IMPORT	INFILE data5_2c  FORMAT TEXT LAYOUT </a:t>
            </a:r>
            <a:r>
              <a:rPr lang="en-US" sz="1400" b="1" dirty="0" err="1"/>
              <a:t>Record_Layout</a:t>
            </a:r>
            <a:r>
              <a:rPr lang="en-US" sz="1400" b="1" dirty="0"/>
              <a:t> ;</a:t>
            </a:r>
            <a:endParaRPr lang="en-US" sz="2400" dirty="0">
              <a:latin typeface="Times New Roman" pitchFamily="18" charset="0"/>
            </a:endParaRP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.EXPORT OUTFILE report522_c MODE RECORD FORMAT TEXT;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 SELECT 	</a:t>
            </a:r>
            <a:r>
              <a:rPr lang="en-US" sz="1400" b="1" dirty="0" err="1"/>
              <a:t>Account_Number</a:t>
            </a:r>
            <a:r>
              <a:rPr lang="en-US" sz="1400" b="1" dirty="0"/>
              <a:t> (CHAR(10)),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		City,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		</a:t>
            </a:r>
            <a:r>
              <a:rPr lang="en-US" sz="1400" b="1" dirty="0" err="1"/>
              <a:t>Balance_Current</a:t>
            </a:r>
            <a:r>
              <a:rPr lang="en-US" sz="1400" b="1" dirty="0"/>
              <a:t> (CHAR(12)),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		(CASE	WHEN </a:t>
            </a:r>
            <a:r>
              <a:rPr lang="en-US" sz="1400" b="1" dirty="0" err="1"/>
              <a:t>Balance_Current</a:t>
            </a:r>
            <a:r>
              <a:rPr lang="en-US" sz="1400" b="1" dirty="0"/>
              <a:t> &lt; &amp;</a:t>
            </a:r>
            <a:r>
              <a:rPr lang="en-US" sz="1400" b="1" dirty="0" err="1"/>
              <a:t>LoVal</a:t>
            </a:r>
            <a:r>
              <a:rPr lang="en-US" sz="1400" b="1" dirty="0"/>
              <a:t> 	THEN 'Below MIN'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			WHEN </a:t>
            </a:r>
            <a:r>
              <a:rPr lang="en-US" sz="1400" b="1" dirty="0" err="1"/>
              <a:t>Balance_Current</a:t>
            </a:r>
            <a:r>
              <a:rPr lang="en-US" sz="1400" b="1" dirty="0"/>
              <a:t> &gt; &amp;</a:t>
            </a:r>
            <a:r>
              <a:rPr lang="en-US" sz="1400" b="1" dirty="0" err="1"/>
              <a:t>HiVal</a:t>
            </a:r>
            <a:r>
              <a:rPr lang="en-US" sz="1400" b="1" dirty="0"/>
              <a:t> 	THEN 'Above MAX'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		 END)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 FROM	</a:t>
            </a:r>
            <a:r>
              <a:rPr lang="en-US" sz="1400" b="1" dirty="0" err="1"/>
              <a:t>AU.Accounts</a:t>
            </a:r>
            <a:endParaRPr lang="en-US" sz="14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 WHERE 	City = </a:t>
            </a:r>
            <a:r>
              <a:rPr lang="en-US" sz="1400" b="1" dirty="0">
                <a:solidFill>
                  <a:srgbClr val="CC0000"/>
                </a:solidFill>
              </a:rPr>
              <a:t>:</a:t>
            </a:r>
            <a:r>
              <a:rPr lang="en-US" sz="1400" b="1" dirty="0" err="1">
                <a:solidFill>
                  <a:srgbClr val="CC0000"/>
                </a:solidFill>
              </a:rPr>
              <a:t>par_city</a:t>
            </a:r>
            <a:endParaRPr lang="en-US" sz="1400" b="1" dirty="0"/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 AND 	(</a:t>
            </a:r>
            <a:r>
              <a:rPr lang="en-US" sz="1400" b="1" dirty="0" err="1"/>
              <a:t>Balance_Current</a:t>
            </a:r>
            <a:r>
              <a:rPr lang="en-US" sz="1400" b="1" dirty="0"/>
              <a:t> &lt; &amp;</a:t>
            </a:r>
            <a:r>
              <a:rPr lang="en-US" sz="1400" b="1" dirty="0" err="1"/>
              <a:t>LoVal</a:t>
            </a:r>
            <a:r>
              <a:rPr lang="en-US" sz="1400" b="1" dirty="0"/>
              <a:t> OR </a:t>
            </a:r>
            <a:r>
              <a:rPr lang="en-US" sz="1400" b="1" dirty="0" err="1"/>
              <a:t>Balance_Current</a:t>
            </a:r>
            <a:r>
              <a:rPr lang="en-US" sz="1400" b="1" dirty="0"/>
              <a:t> &gt; &amp;</a:t>
            </a:r>
            <a:r>
              <a:rPr lang="en-US" sz="1400" b="1" dirty="0" err="1"/>
              <a:t>HiVal</a:t>
            </a:r>
            <a:r>
              <a:rPr lang="en-US" sz="1400" b="1" dirty="0"/>
              <a:t>)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 ORDER BY	</a:t>
            </a:r>
            <a:r>
              <a:rPr lang="en-US" sz="1400" b="1" dirty="0" err="1"/>
              <a:t>Account_Number</a:t>
            </a:r>
            <a:r>
              <a:rPr lang="en-US" sz="1400" b="1" dirty="0"/>
              <a:t> 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.END EXPORT;</a:t>
            </a:r>
          </a:p>
          <a:p>
            <a:pPr marL="228600" lvl="1"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/>
              <a:t>.LOGOFF;</a:t>
            </a:r>
          </a:p>
          <a:p>
            <a:pPr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endParaRPr lang="en-US" sz="800" b="1" dirty="0">
              <a:solidFill>
                <a:srgbClr val="0000CC"/>
              </a:solidFill>
            </a:endParaRPr>
          </a:p>
          <a:p>
            <a:pPr>
              <a:tabLst>
                <a:tab pos="630238" algn="l"/>
                <a:tab pos="1600200" algn="l"/>
                <a:tab pos="2286000" algn="l"/>
                <a:tab pos="2578100" algn="l"/>
                <a:tab pos="5207000" algn="l"/>
              </a:tabLst>
            </a:pPr>
            <a:r>
              <a:rPr lang="en-US" sz="1400" b="1" dirty="0" err="1">
                <a:solidFill>
                  <a:srgbClr val="0000CC"/>
                </a:solidFill>
              </a:rPr>
              <a:t>fexp</a:t>
            </a:r>
            <a:r>
              <a:rPr lang="en-US" sz="1400" b="1" dirty="0">
                <a:solidFill>
                  <a:srgbClr val="0000CC"/>
                </a:solidFill>
              </a:rPr>
              <a:t> &lt; lab522c.fxp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04800" y="228600"/>
            <a:ext cx="8610600" cy="5849938"/>
            <a:chOff x="192" y="816"/>
            <a:chExt cx="5424" cy="3013"/>
          </a:xfrm>
        </p:grpSpPr>
        <p:sp>
          <p:nvSpPr>
            <p:cNvPr id="3" name="Text Box 269"/>
            <p:cNvSpPr txBox="1">
              <a:spLocks noChangeArrowheads="1"/>
            </p:cNvSpPr>
            <p:nvPr/>
          </p:nvSpPr>
          <p:spPr bwMode="auto">
            <a:xfrm>
              <a:off x="192" y="816"/>
              <a:ext cx="5424" cy="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Exports large volumes of formatted data from </a:t>
              </a:r>
              <a:r>
                <a:rPr lang="en-US" b="1" dirty="0" err="1"/>
                <a:t>Teradata</a:t>
              </a:r>
              <a:r>
                <a:rPr lang="en-US" b="1" dirty="0"/>
                <a:t> to a host file or user-written application.</a:t>
              </a:r>
            </a:p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Takes advantage of multiple sessions.</a:t>
              </a:r>
            </a:p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Export from multiple tables.</a:t>
              </a:r>
            </a:p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Uses Support Environment.</a:t>
              </a:r>
            </a:p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Fully automated restart. </a:t>
              </a:r>
            </a:p>
            <a:p>
              <a:pPr marL="292100" indent="-292100">
                <a:spcAft>
                  <a:spcPct val="40000"/>
                </a:spcAft>
                <a:buSzPct val="120000"/>
                <a:buFontTx/>
                <a:buChar char="•"/>
              </a:pPr>
              <a:r>
                <a:rPr lang="en-US" b="1" dirty="0"/>
                <a:t>Uses one of the “Loader” slots.</a:t>
              </a:r>
            </a:p>
          </p:txBody>
        </p:sp>
        <p:grpSp>
          <p:nvGrpSpPr>
            <p:cNvPr id="4" name="Group 270"/>
            <p:cNvGrpSpPr>
              <a:grpSpLocks/>
            </p:cNvGrpSpPr>
            <p:nvPr/>
          </p:nvGrpSpPr>
          <p:grpSpPr bwMode="auto">
            <a:xfrm>
              <a:off x="960" y="2688"/>
              <a:ext cx="3556" cy="1141"/>
              <a:chOff x="960" y="2688"/>
              <a:chExt cx="3556" cy="1141"/>
            </a:xfrm>
          </p:grpSpPr>
          <p:graphicFrame>
            <p:nvGraphicFramePr>
              <p:cNvPr id="5" name="Object 2048"/>
              <p:cNvGraphicFramePr>
                <a:graphicFrameLocks/>
              </p:cNvGraphicFramePr>
              <p:nvPr/>
            </p:nvGraphicFramePr>
            <p:xfrm>
              <a:off x="960" y="2736"/>
              <a:ext cx="616" cy="863"/>
            </p:xfrm>
            <a:graphic>
              <a:graphicData uri="http://schemas.openxmlformats.org/presentationml/2006/ole">
                <p:oleObj spid="_x0000_s1026" name="Clip" r:id="rId3" imgW="977760" imgH="1369800" progId="MS_ClipArt_Gallery.5">
                  <p:embed/>
                </p:oleObj>
              </a:graphicData>
            </a:graphic>
          </p:graphicFrame>
          <p:sp>
            <p:nvSpPr>
              <p:cNvPr id="6" name="Rectangle 272"/>
              <p:cNvSpPr>
                <a:spLocks noChangeArrowheads="1"/>
              </p:cNvSpPr>
              <p:nvPr/>
            </p:nvSpPr>
            <p:spPr bwMode="auto">
              <a:xfrm>
                <a:off x="3120" y="2688"/>
                <a:ext cx="1396" cy="1135"/>
              </a:xfrm>
              <a:prstGeom prst="rect">
                <a:avLst/>
              </a:prstGeom>
              <a:solidFill>
                <a:srgbClr val="00FF00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400" b="1"/>
              </a:p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Teradata Database</a:t>
                </a:r>
                <a:endParaRPr lang="en-US" b="1"/>
              </a:p>
              <a:p>
                <a:pPr>
                  <a:spcBef>
                    <a:spcPct val="50000"/>
                  </a:spcBef>
                </a:pPr>
                <a:endParaRPr lang="en-US" b="1"/>
              </a:p>
            </p:txBody>
          </p:sp>
          <p:grpSp>
            <p:nvGrpSpPr>
              <p:cNvPr id="7" name="Group 273"/>
              <p:cNvGrpSpPr>
                <a:grpSpLocks/>
              </p:cNvGrpSpPr>
              <p:nvPr/>
            </p:nvGrpSpPr>
            <p:grpSpPr bwMode="auto">
              <a:xfrm flipH="1">
                <a:off x="1715" y="2904"/>
                <a:ext cx="1200" cy="588"/>
                <a:chOff x="1416" y="2952"/>
                <a:chExt cx="1200" cy="588"/>
              </a:xfrm>
            </p:grpSpPr>
            <p:sp>
              <p:nvSpPr>
                <p:cNvPr id="10" name="AutoShape 274"/>
                <p:cNvSpPr>
                  <a:spLocks noChangeArrowheads="1"/>
                </p:cNvSpPr>
                <p:nvPr/>
              </p:nvSpPr>
              <p:spPr bwMode="auto">
                <a:xfrm>
                  <a:off x="1587" y="2952"/>
                  <a:ext cx="1029" cy="588"/>
                </a:xfrm>
                <a:prstGeom prst="rightArrow">
                  <a:avLst>
                    <a:gd name="adj1" fmla="val 50000"/>
                    <a:gd name="adj2" fmla="val 87508"/>
                  </a:avLst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482" y="3099"/>
                  <a:ext cx="74" cy="29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416" y="3099"/>
                  <a:ext cx="40" cy="29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Rectangle 277"/>
              <p:cNvSpPr>
                <a:spLocks noChangeArrowheads="1"/>
              </p:cNvSpPr>
              <p:nvPr/>
            </p:nvSpPr>
            <p:spPr bwMode="auto">
              <a:xfrm>
                <a:off x="1161" y="3639"/>
                <a:ext cx="362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/>
                  <a:t>Host</a:t>
                </a:r>
              </a:p>
            </p:txBody>
          </p:sp>
          <p:sp>
            <p:nvSpPr>
              <p:cNvPr id="9" name="Rectangle 278"/>
              <p:cNvSpPr>
                <a:spLocks noChangeArrowheads="1"/>
              </p:cNvSpPr>
              <p:nvPr/>
            </p:nvSpPr>
            <p:spPr bwMode="auto">
              <a:xfrm>
                <a:off x="2001" y="3087"/>
                <a:ext cx="78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FFFF"/>
                    </a:solidFill>
                  </a:rPr>
                  <a:t>FastExport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.BEGIN and .END EXPORT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/>
          </a:p>
        </p:txBody>
      </p:sp>
      <p:grpSp>
        <p:nvGrpSpPr>
          <p:cNvPr id="4" name="Group 11"/>
          <p:cNvGrpSpPr>
            <a:grpSpLocks noGrp="1"/>
          </p:cNvGrpSpPr>
          <p:nvPr>
            <p:ph idx="1"/>
          </p:nvPr>
        </p:nvGrpSpPr>
        <p:grpSpPr bwMode="auto">
          <a:xfrm>
            <a:off x="381000" y="990600"/>
            <a:ext cx="8229600" cy="5509264"/>
            <a:chOff x="96" y="720"/>
            <a:chExt cx="5664" cy="4359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96" y="3648"/>
              <a:ext cx="441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44" y="720"/>
              <a:ext cx="4416" cy="912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96" y="758"/>
              <a:ext cx="5664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sz="1600" b="1" dirty="0">
                  <a:solidFill>
                    <a:srgbClr val="000099"/>
                  </a:solidFill>
                </a:rPr>
                <a:t> .BEGIN </a:t>
              </a:r>
              <a:r>
                <a:rPr lang="en-US" sz="1600" b="1" dirty="0" smtClean="0">
                  <a:solidFill>
                    <a:srgbClr val="000099"/>
                  </a:solidFill>
                </a:rPr>
                <a:t>EXPORT</a:t>
              </a:r>
            </a:p>
            <a:p>
              <a:pPr>
                <a:spcBef>
                  <a:spcPct val="5000"/>
                </a:spcBef>
              </a:pPr>
              <a:r>
                <a:rPr lang="en-US" sz="1600" b="1" dirty="0" smtClean="0">
                  <a:solidFill>
                    <a:srgbClr val="000099"/>
                  </a:solidFill>
                </a:rPr>
                <a:t>	</a:t>
              </a:r>
              <a:r>
                <a:rPr lang="en-US" sz="1600" b="1" dirty="0" smtClean="0">
                  <a:solidFill>
                    <a:srgbClr val="000099"/>
                  </a:solidFill>
                </a:rPr>
                <a:t>	SESSIONS</a:t>
              </a:r>
              <a:r>
                <a:rPr lang="en-US" sz="1600" b="1" dirty="0">
                  <a:solidFill>
                    <a:srgbClr val="000099"/>
                  </a:solidFill>
                </a:rPr>
                <a:t>	max min</a:t>
              </a:r>
            </a:p>
            <a:p>
              <a:pPr>
                <a:spcBef>
                  <a:spcPct val="5000"/>
                </a:spcBef>
              </a:pPr>
              <a:r>
                <a:rPr lang="en-US" sz="1600" b="1" dirty="0">
                  <a:solidFill>
                    <a:srgbClr val="000099"/>
                  </a:solidFill>
                </a:rPr>
                <a:t>		TENACITY	hours</a:t>
              </a:r>
            </a:p>
            <a:p>
              <a:pPr>
                <a:spcBef>
                  <a:spcPct val="5000"/>
                </a:spcBef>
              </a:pPr>
              <a:r>
                <a:rPr lang="en-US" sz="1600" b="1" dirty="0">
                  <a:solidFill>
                    <a:srgbClr val="000099"/>
                  </a:solidFill>
                </a:rPr>
                <a:t>		SLEEP	</a:t>
              </a:r>
              <a:r>
                <a:rPr lang="en-US" sz="1600" b="1" dirty="0" smtClean="0">
                  <a:solidFill>
                    <a:srgbClr val="000099"/>
                  </a:solidFill>
                </a:rPr>
                <a:t>minutes</a:t>
              </a:r>
              <a:endParaRPr lang="en-US" sz="1600" b="1" dirty="0">
                <a:solidFill>
                  <a:srgbClr val="000099"/>
                </a:solidFill>
              </a:endParaRPr>
            </a:p>
            <a:p>
              <a:pPr>
                <a:spcBef>
                  <a:spcPct val="5000"/>
                </a:spcBef>
              </a:pPr>
              <a:r>
                <a:rPr lang="en-US" sz="1600" b="1" dirty="0">
                  <a:solidFill>
                    <a:srgbClr val="000099"/>
                  </a:solidFill>
                </a:rPr>
                <a:t>		NOTIFY	</a:t>
              </a:r>
              <a:r>
                <a:rPr lang="en-US" sz="1600" b="1" u="sng" dirty="0" smtClean="0">
                  <a:solidFill>
                    <a:srgbClr val="000099"/>
                  </a:solidFill>
                </a:rPr>
                <a:t>OFF</a:t>
              </a:r>
              <a:r>
                <a:rPr lang="en-US" sz="1600" b="1" dirty="0" smtClean="0">
                  <a:solidFill>
                    <a:srgbClr val="000099"/>
                  </a:solidFill>
                </a:rPr>
                <a:t> </a:t>
              </a:r>
              <a:r>
                <a:rPr lang="en-US" sz="1600" b="1" dirty="0">
                  <a:solidFill>
                    <a:srgbClr val="000099"/>
                  </a:solidFill>
                </a:rPr>
                <a:t>| LOW | MEDIUM | HIGH  … ;	         </a:t>
              </a:r>
            </a:p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SESSIONS</a:t>
              </a:r>
              <a:endParaRPr lang="en-US" sz="1600" b="1" dirty="0"/>
            </a:p>
            <a:p>
              <a:pPr lvl="1" indent="-279400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sz="1400" b="1" dirty="0"/>
                <a:t>Maximum, and optionally, minimum number of sessions the utility may use - defaults to 4 for UNIX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.</a:t>
              </a:r>
            </a:p>
            <a:p>
              <a:pPr lvl="1" indent="-27940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sz="1400" b="1" dirty="0"/>
                <a:t>The utility will log on two </a:t>
              </a:r>
              <a:r>
                <a:rPr lang="en-US" sz="1400" b="1" i="1" dirty="0"/>
                <a:t>additional</a:t>
              </a:r>
              <a:r>
                <a:rPr lang="en-US" sz="1400" b="1" dirty="0"/>
                <a:t> SQL sessions: one for the Restart Log and one for the SELECT</a:t>
              </a:r>
              <a:r>
                <a:rPr lang="en-US" sz="1600" b="1" dirty="0"/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TENACITY</a:t>
              </a:r>
              <a:endParaRPr lang="en-US" sz="1600" b="1" dirty="0"/>
            </a:p>
            <a:p>
              <a:pPr lvl="1" indent="-27940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sz="1400" b="1" dirty="0"/>
                <a:t>Number of hours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will try to establish a connection to the system; default is</a:t>
              </a:r>
              <a:r>
                <a:rPr lang="en-US" sz="1600" b="1" dirty="0"/>
                <a:t> 4.</a:t>
              </a:r>
            </a:p>
            <a:p>
              <a:pPr>
                <a:spcBef>
                  <a:spcPct val="2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SLEEP</a:t>
              </a:r>
              <a:endParaRPr lang="en-US" sz="1600" b="1" dirty="0"/>
            </a:p>
            <a:p>
              <a:pPr lvl="1" indent="-279400">
                <a:buSzPct val="120000"/>
                <a:buFontTx/>
                <a:buChar char="•"/>
              </a:pPr>
              <a:r>
                <a:rPr lang="en-US" sz="1400" b="1" dirty="0"/>
                <a:t>Number of minutes that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will wait between logon attempts; default is 6.</a:t>
              </a:r>
            </a:p>
            <a:p>
              <a:pPr>
                <a:spcBef>
                  <a:spcPct val="2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NOTIFY</a:t>
              </a:r>
              <a:endParaRPr lang="en-US" sz="1600" b="1" dirty="0"/>
            </a:p>
            <a:p>
              <a:pPr lvl="1" indent="-279400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sz="1400" b="1" dirty="0"/>
                <a:t>Parameter for specifying the notify user exit option</a:t>
              </a:r>
            </a:p>
            <a:p>
              <a:pPr lvl="1" indent="-27940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sz="1400" b="1" dirty="0"/>
                <a:t>The </a:t>
              </a:r>
              <a:r>
                <a:rPr lang="en-US" sz="1400" b="1" dirty="0" err="1"/>
                <a:t>FastExport</a:t>
              </a:r>
              <a:r>
                <a:rPr lang="en-US" sz="1400" b="1" dirty="0"/>
                <a:t> manual specifies in detail which events are associated with each level.</a:t>
              </a:r>
            </a:p>
            <a:p>
              <a:pPr>
                <a:spcBef>
                  <a:spcPct val="100000"/>
                </a:spcBef>
              </a:pPr>
              <a:r>
                <a:rPr lang="en-US" sz="1600" b="1" dirty="0">
                  <a:solidFill>
                    <a:srgbClr val="000099"/>
                  </a:solidFill>
                </a:rPr>
                <a:t>.END EXPORT;</a:t>
              </a:r>
            </a:p>
            <a:p>
              <a:pPr lvl="1" indent="-279400">
                <a:spcBef>
                  <a:spcPct val="75000"/>
                </a:spcBef>
                <a:buSzPct val="120000"/>
                <a:buFontTx/>
                <a:buChar char="•"/>
              </a:pPr>
              <a:r>
                <a:rPr lang="en-US" sz="1400" b="1" dirty="0"/>
                <a:t>Delimits a series of commands that define a single EXPORT action.</a:t>
              </a:r>
            </a:p>
            <a:p>
              <a:pPr lvl="1" indent="-27940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sz="1400" b="1" dirty="0"/>
                <a:t>Causes the utility to send the SELECT(s) to the </a:t>
              </a:r>
              <a:r>
                <a:rPr lang="en-US" sz="1400" b="1" dirty="0" err="1"/>
                <a:t>Teradata</a:t>
              </a:r>
              <a:r>
                <a:rPr lang="en-US" sz="1400" b="1" dirty="0"/>
                <a:t> Database.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.EXPORT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grpSp>
        <p:nvGrpSpPr>
          <p:cNvPr id="4" name="Group 7"/>
          <p:cNvGrpSpPr>
            <a:grpSpLocks noGrp="1"/>
          </p:cNvGrpSpPr>
          <p:nvPr>
            <p:ph idx="1"/>
          </p:nvPr>
        </p:nvGrpSpPr>
        <p:grpSpPr bwMode="auto">
          <a:xfrm>
            <a:off x="457200" y="685800"/>
            <a:ext cx="8229600" cy="5440363"/>
            <a:chOff x="96" y="720"/>
            <a:chExt cx="5664" cy="360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96" y="720"/>
              <a:ext cx="5568" cy="1345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.EXPORT</a:t>
              </a:r>
              <a:r>
                <a:rPr lang="en-US" sz="1600" b="1" dirty="0"/>
                <a:t>  	OUTFILE  </a:t>
              </a:r>
              <a:r>
                <a:rPr lang="en-US" sz="1600" b="1" dirty="0" err="1"/>
                <a:t>fileid</a:t>
              </a:r>
              <a:r>
                <a:rPr lang="en-US" sz="1600" b="1" dirty="0"/>
                <a:t>  	[ AXSMOD  name  [ </a:t>
              </a:r>
              <a:r>
                <a:rPr lang="en-US" sz="1600" b="1" i="1" dirty="0"/>
                <a:t>'init-string'</a:t>
              </a:r>
              <a:r>
                <a:rPr lang="en-US" sz="1600" b="1" dirty="0"/>
                <a:t>] ] [ OUTMOD  </a:t>
              </a:r>
              <a:r>
                <a:rPr lang="en-US" sz="1600" b="1" dirty="0" err="1"/>
                <a:t>module_name</a:t>
              </a:r>
              <a:r>
                <a:rPr lang="en-US" sz="1600" b="1" dirty="0"/>
                <a:t> ]</a:t>
              </a:r>
            </a:p>
            <a:p>
              <a:pPr>
                <a:tabLst>
                  <a:tab pos="346075" algn="l"/>
                  <a:tab pos="1139825" algn="l"/>
                  <a:tab pos="1544638" algn="l"/>
                </a:tabLst>
              </a:pPr>
              <a:endParaRPr lang="en-US" sz="1600" b="1" dirty="0"/>
            </a:p>
            <a:p>
              <a:pPr>
                <a:spcAft>
                  <a:spcPct val="25000"/>
                </a:spcAft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/>
                <a:t>	[ MODE   		RECORD | </a:t>
              </a:r>
              <a:r>
                <a:rPr lang="en-US" sz="1600" b="1" u="sng" dirty="0"/>
                <a:t>INDICATOR</a:t>
              </a:r>
              <a:r>
                <a:rPr lang="en-US" sz="1600" b="1" dirty="0"/>
                <a:t> </a:t>
              </a:r>
              <a:r>
                <a:rPr lang="en-US" sz="1600" b="1" u="sng" dirty="0"/>
                <a:t>]</a:t>
              </a:r>
              <a:r>
                <a:rPr lang="en-US" sz="1600" b="1" dirty="0"/>
                <a:t>	</a:t>
              </a:r>
            </a:p>
            <a:p>
              <a:pPr>
                <a:spcAft>
                  <a:spcPct val="25000"/>
                </a:spcAft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/>
                <a:t>	[ BLOCKSIZE 	integer ]</a:t>
              </a:r>
            </a:p>
            <a:p>
              <a:pPr>
                <a:spcAft>
                  <a:spcPct val="25000"/>
                </a:spcAft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/>
                <a:t>	[ FORMAT 		</a:t>
              </a:r>
              <a:r>
                <a:rPr lang="en-US" sz="1600" b="1" u="sng" dirty="0"/>
                <a:t>FASTLOAD</a:t>
              </a:r>
              <a:r>
                <a:rPr lang="en-US" sz="1600" b="1" dirty="0"/>
                <a:t> | BINARY | TEXT | VARTEXT | UNFORMAT ]</a:t>
              </a:r>
            </a:p>
            <a:p>
              <a:pPr>
                <a:spcAft>
                  <a:spcPct val="25000"/>
                </a:spcAft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/>
                <a:t>	[ OUTLIMIT 		</a:t>
              </a:r>
              <a:r>
                <a:rPr lang="en-US" sz="1600" b="1" dirty="0" err="1"/>
                <a:t>record_count</a:t>
              </a:r>
              <a:r>
                <a:rPr lang="en-US" sz="1600" b="1" dirty="0"/>
                <a:t> ] </a:t>
              </a:r>
            </a:p>
            <a:p>
              <a:pPr>
                <a:spcAft>
                  <a:spcPct val="25000"/>
                </a:spcAft>
                <a:tabLst>
                  <a:tab pos="346075" algn="l"/>
                  <a:tab pos="1139825" algn="l"/>
                  <a:tab pos="1544638" algn="l"/>
                </a:tabLst>
              </a:pPr>
              <a:r>
                <a:rPr lang="en-US" sz="1600" b="1" dirty="0"/>
                <a:t>	[ MLSCRIPT 	</a:t>
              </a:r>
              <a:r>
                <a:rPr lang="en-US" sz="1600" b="1" dirty="0" err="1"/>
                <a:t>fileid</a:t>
              </a:r>
              <a:r>
                <a:rPr lang="en-US" sz="1600" b="1" dirty="0"/>
                <a:t> ] ;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44" y="2186"/>
              <a:ext cx="5616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MODE</a:t>
              </a:r>
              <a:r>
                <a:rPr lang="en-US" sz="1600" b="1" dirty="0"/>
                <a:t> 	If RECORD, then indicator bytes for NULLs are </a:t>
              </a:r>
              <a:r>
                <a:rPr lang="en-US" sz="1600" b="1" u="sng" dirty="0"/>
                <a:t>not</a:t>
              </a:r>
              <a:r>
                <a:rPr lang="en-US" sz="1600" b="1" dirty="0"/>
                <a:t> included in exported data. </a:t>
              </a:r>
            </a:p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/>
                <a:t>	If INDICATOR, then indicator bytes for NULLs are included in exported data.</a:t>
              </a:r>
            </a:p>
            <a:p>
              <a:pPr marL="1312863" indent="-1312863">
                <a:tabLst>
                  <a:tab pos="1371600" algn="l"/>
                </a:tabLst>
              </a:pPr>
              <a:endParaRPr lang="en-US" sz="1400" b="1" dirty="0">
                <a:solidFill>
                  <a:srgbClr val="000099"/>
                </a:solidFill>
              </a:endParaRPr>
            </a:p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BLOCKSIZE</a:t>
              </a:r>
              <a:r>
                <a:rPr lang="en-US" sz="1600" b="1" dirty="0"/>
                <a:t> 	Defines the maximum block size to be used in returning exported data.  Default (and maximum) is 63.5 KB.</a:t>
              </a:r>
            </a:p>
            <a:p>
              <a:pPr marL="1312863" indent="-1312863">
                <a:tabLst>
                  <a:tab pos="1371600" algn="l"/>
                </a:tabLst>
              </a:pPr>
              <a:endParaRPr lang="en-US" sz="1400" b="1" dirty="0"/>
            </a:p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FORMAT	</a:t>
              </a:r>
              <a:r>
                <a:rPr lang="en-US" sz="1600" b="1" dirty="0"/>
                <a:t>Record format of the export file on network-attached UNIX and Windows platforms.</a:t>
              </a:r>
              <a:endParaRPr lang="en-US" sz="1600" b="1" dirty="0">
                <a:solidFill>
                  <a:srgbClr val="000099"/>
                </a:solidFill>
              </a:endParaRPr>
            </a:p>
            <a:p>
              <a:pPr marL="1312863" indent="-1312863">
                <a:tabLst>
                  <a:tab pos="1371600" algn="l"/>
                </a:tabLst>
              </a:pPr>
              <a:endParaRPr lang="en-US" sz="1400" b="1" dirty="0">
                <a:solidFill>
                  <a:srgbClr val="000099"/>
                </a:solidFill>
              </a:endParaRPr>
            </a:p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OUTLIMIT</a:t>
              </a:r>
              <a:r>
                <a:rPr lang="en-US" sz="1600" b="1" dirty="0"/>
                <a:t>	Defines the maximum number of records to be written to the output host file.</a:t>
              </a:r>
            </a:p>
            <a:p>
              <a:pPr marL="1312863" indent="-1312863">
                <a:tabLst>
                  <a:tab pos="1371600" algn="l"/>
                </a:tabLst>
              </a:pPr>
              <a:endParaRPr lang="en-US" sz="1400" b="1" dirty="0"/>
            </a:p>
            <a:p>
              <a:pPr marL="1312863" indent="-1312863">
                <a:tabLst>
                  <a:tab pos="1371600" algn="l"/>
                </a:tabLst>
              </a:pPr>
              <a:r>
                <a:rPr lang="en-US" sz="1600" b="1" dirty="0">
                  <a:solidFill>
                    <a:srgbClr val="000099"/>
                  </a:solidFill>
                </a:rPr>
                <a:t>MLSCRIPT</a:t>
              </a:r>
              <a:r>
                <a:rPr lang="en-US" sz="1600" b="1" dirty="0"/>
                <a:t>	</a:t>
              </a:r>
              <a:r>
                <a:rPr lang="en-US" sz="1600" b="1" dirty="0" err="1"/>
                <a:t>FastExport</a:t>
              </a:r>
              <a:r>
                <a:rPr lang="en-US" sz="1600" b="1" dirty="0"/>
                <a:t> generates a </a:t>
              </a:r>
              <a:r>
                <a:rPr lang="en-US" sz="1600" b="1" dirty="0" err="1"/>
                <a:t>MultiLoad</a:t>
              </a:r>
              <a:r>
                <a:rPr lang="en-US" sz="1600" b="1" dirty="0"/>
                <a:t> script that can be used later to load the exported data back into a </a:t>
              </a:r>
              <a:r>
                <a:rPr lang="en-US" sz="1600" b="1" dirty="0" err="1"/>
                <a:t>Teradata</a:t>
              </a:r>
              <a:r>
                <a:rPr lang="en-US" sz="1600" b="1" dirty="0"/>
                <a:t> system.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 </a:t>
            </a:r>
            <a:r>
              <a:rPr lang="en-US" b="1" dirty="0" err="1" smtClean="0">
                <a:solidFill>
                  <a:schemeClr val="tx2"/>
                </a:solidFill>
              </a:rPr>
              <a:t>FastExport</a:t>
            </a:r>
            <a:r>
              <a:rPr lang="en-US" b="1" dirty="0" smtClean="0">
                <a:solidFill>
                  <a:schemeClr val="tx2"/>
                </a:solidFill>
              </a:rPr>
              <a:t> Script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grpSp>
        <p:nvGrpSpPr>
          <p:cNvPr id="4" name="Group 5"/>
          <p:cNvGrpSpPr>
            <a:grpSpLocks noGrp="1"/>
          </p:cNvGrpSpPr>
          <p:nvPr>
            <p:ph idx="1"/>
          </p:nvPr>
        </p:nvGrpSpPr>
        <p:grpSpPr bwMode="auto">
          <a:xfrm>
            <a:off x="381000" y="685800"/>
            <a:ext cx="8229600" cy="5943600"/>
            <a:chOff x="96" y="720"/>
            <a:chExt cx="5520" cy="355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160" y="720"/>
              <a:ext cx="3456" cy="355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1092200" algn="l"/>
                </a:tabLst>
              </a:pPr>
              <a:r>
                <a:rPr lang="en-US" sz="1400" b="1" dirty="0"/>
                <a:t>.LOGTABLE	RestartLog1_fxp;   	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.RUN	 FILE logon ;   	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.SET	</a:t>
              </a:r>
              <a:r>
                <a:rPr lang="en-US" sz="1400" b="1" dirty="0" err="1">
                  <a:solidFill>
                    <a:srgbClr val="0000CC"/>
                  </a:solidFill>
                </a:rPr>
                <a:t>CityName</a:t>
              </a:r>
              <a:r>
                <a:rPr lang="en-US" sz="1400" b="1" dirty="0"/>
                <a:t>  TO  'Los Angeles';</a:t>
              </a:r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.SET	</a:t>
              </a:r>
              <a:r>
                <a:rPr lang="en-US" sz="1400" b="1" dirty="0" err="1">
                  <a:solidFill>
                    <a:srgbClr val="CC0000"/>
                  </a:solidFill>
                </a:rPr>
                <a:t>ZipCode</a:t>
              </a:r>
              <a:r>
                <a:rPr lang="en-US" sz="1400" b="1" dirty="0">
                  <a:solidFill>
                    <a:srgbClr val="CC0000"/>
                  </a:solidFill>
                </a:rPr>
                <a:t> </a:t>
              </a:r>
              <a:r>
                <a:rPr lang="en-US" sz="1400" b="1" dirty="0"/>
                <a:t>   TO   90666;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.BEGIN	 EXPORT   SESSIONS 4 ;	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.EXPORT	 OUTFILE  </a:t>
              </a:r>
              <a:r>
                <a:rPr lang="en-US" sz="1400" b="1" dirty="0" err="1"/>
                <a:t>custacct_data</a:t>
              </a:r>
              <a:r>
                <a:rPr lang="en-US" sz="1400" b="1" dirty="0"/>
                <a:t>;	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SELECT    	  </a:t>
              </a:r>
              <a:r>
                <a:rPr lang="en-US" sz="1400" b="1" dirty="0" err="1"/>
                <a:t>A.Account_Number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	, </a:t>
              </a:r>
              <a:r>
                <a:rPr lang="en-US" sz="1400" b="1" dirty="0" err="1"/>
                <a:t>C.Last_Name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	, </a:t>
              </a:r>
              <a:r>
                <a:rPr lang="en-US" sz="1400" b="1" dirty="0" err="1"/>
                <a:t>C.First_Name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	, </a:t>
              </a:r>
              <a:r>
                <a:rPr lang="en-US" sz="1400" b="1" dirty="0" err="1"/>
                <a:t>A.Balance_Current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FROM 	Accounts A		INNER JOIN</a:t>
              </a:r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	</a:t>
              </a:r>
              <a:r>
                <a:rPr lang="en-US" sz="1400" b="1" dirty="0" err="1"/>
                <a:t>Accounts_Customer</a:t>
              </a:r>
              <a:r>
                <a:rPr lang="en-US" sz="1400" b="1" dirty="0"/>
                <a:t> AC	INNER JOIN</a:t>
              </a:r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	Customer C</a:t>
              </a:r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ON	</a:t>
              </a:r>
              <a:r>
                <a:rPr lang="en-US" sz="1400" b="1" dirty="0" err="1"/>
                <a:t>C.Customer_Number</a:t>
              </a:r>
              <a:r>
                <a:rPr lang="en-US" sz="1400" b="1" dirty="0"/>
                <a:t> = </a:t>
              </a:r>
              <a:r>
                <a:rPr lang="en-US" sz="1400" b="1" dirty="0" err="1"/>
                <a:t>AC.Customer_Number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ON	</a:t>
              </a:r>
              <a:r>
                <a:rPr lang="en-US" sz="1400" b="1" dirty="0" err="1"/>
                <a:t>A.Account_Number</a:t>
              </a:r>
              <a:r>
                <a:rPr lang="en-US" sz="1400" b="1" dirty="0"/>
                <a:t> = </a:t>
              </a:r>
              <a:r>
                <a:rPr lang="en-US" sz="1400" b="1" dirty="0" err="1"/>
                <a:t>AC.Account_Number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WHERE	</a:t>
              </a:r>
              <a:r>
                <a:rPr lang="en-US" sz="1400" b="1" dirty="0" err="1"/>
                <a:t>A.City</a:t>
              </a:r>
              <a:r>
                <a:rPr lang="en-US" sz="1400" b="1" dirty="0"/>
                <a:t>              = '</a:t>
              </a:r>
              <a:r>
                <a:rPr lang="en-US" sz="1400" b="1" dirty="0">
                  <a:solidFill>
                    <a:srgbClr val="0000CC"/>
                  </a:solidFill>
                </a:rPr>
                <a:t>&amp;</a:t>
              </a:r>
              <a:r>
                <a:rPr lang="en-US" sz="1400" b="1" dirty="0" err="1">
                  <a:solidFill>
                    <a:srgbClr val="0000CC"/>
                  </a:solidFill>
                </a:rPr>
                <a:t>CityName</a:t>
              </a:r>
              <a:r>
                <a:rPr lang="en-US" sz="1400" b="1" dirty="0"/>
                <a:t>'</a:t>
              </a:r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AND	</a:t>
              </a:r>
              <a:r>
                <a:rPr lang="en-US" sz="1400" b="1" dirty="0" err="1"/>
                <a:t>A.Zip_Code</a:t>
              </a:r>
              <a:r>
                <a:rPr lang="en-US" sz="1400" b="1" dirty="0"/>
                <a:t>    =  </a:t>
              </a:r>
              <a:r>
                <a:rPr lang="en-US" sz="1400" b="1" dirty="0">
                  <a:solidFill>
                    <a:srgbClr val="CC0000"/>
                  </a:solidFill>
                </a:rPr>
                <a:t>&amp;</a:t>
              </a:r>
              <a:r>
                <a:rPr lang="en-US" sz="1400" b="1" dirty="0" err="1">
                  <a:solidFill>
                    <a:srgbClr val="CC0000"/>
                  </a:solidFill>
                </a:rPr>
                <a:t>ZipCode</a:t>
              </a:r>
              <a:endParaRPr lang="en-US" sz="14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ORDER BY 	1 ;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.END EXPORT ;	</a:t>
              </a:r>
            </a:p>
            <a:p>
              <a:pPr>
                <a:tabLst>
                  <a:tab pos="1092200" algn="l"/>
                </a:tabLst>
              </a:pPr>
              <a:endParaRPr lang="en-US" sz="1200" b="1" dirty="0"/>
            </a:p>
            <a:p>
              <a:pPr>
                <a:tabLst>
                  <a:tab pos="1092200" algn="l"/>
                </a:tabLst>
              </a:pPr>
              <a:r>
                <a:rPr lang="en-US" sz="1400" b="1" dirty="0"/>
                <a:t>.LOGOFF ;			</a:t>
              </a:r>
              <a:endParaRPr lang="en-US" sz="16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6" y="720"/>
              <a:ext cx="163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Define Restart Log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6" y="1584"/>
              <a:ext cx="163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Specify number of sessions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6" y="1872"/>
              <a:ext cx="163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Destination file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96" y="3792"/>
              <a:ext cx="163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Send request.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6" y="4068"/>
              <a:ext cx="163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Terminate sessions</a:t>
              </a:r>
              <a:endParaRPr lang="en-US" sz="1400">
                <a:solidFill>
                  <a:srgbClr val="000099"/>
                </a:solidFill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6" y="2160"/>
              <a:ext cx="1632" cy="47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0099"/>
                  </a:solidFill>
                </a:rPr>
                <a:t>Via a SELECT, specify the columns and rows to export.</a:t>
              </a:r>
            </a:p>
          </p:txBody>
        </p: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 flipH="1">
              <a:off x="1824" y="816"/>
              <a:ext cx="240" cy="3360"/>
              <a:chOff x="-1008" y="816"/>
              <a:chExt cx="960" cy="3360"/>
            </a:xfrm>
          </p:grpSpPr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H="1">
                <a:off x="-1008" y="816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>
                <a:off x="-1008" y="1680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>
                <a:off x="-1008" y="1968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H="1">
                <a:off x="-1008" y="3936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H="1">
                <a:off x="-1008" y="4176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H="1">
                <a:off x="-1008" y="2208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The SELECT Request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685801"/>
            <a:ext cx="82296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/>
              <a:t>Defines the data to be returned to the host, server, or client workstation.</a:t>
            </a:r>
          </a:p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/>
              <a:t>The job may consist of multiple SELECT statements which will be executed sequentially by </a:t>
            </a:r>
            <a:r>
              <a:rPr lang="en-US" b="1" dirty="0" err="1"/>
              <a:t>FastExport</a:t>
            </a:r>
            <a:r>
              <a:rPr lang="en-US" b="1" dirty="0"/>
              <a:t>.</a:t>
            </a:r>
          </a:p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>
                <a:solidFill>
                  <a:srgbClr val="0000CC"/>
                </a:solidFill>
              </a:rPr>
              <a:t>Applies normal transaction locks (READ lock) which are fully automatic</a:t>
            </a:r>
            <a:r>
              <a:rPr lang="en-US" b="1" dirty="0" smtClean="0">
                <a:solidFill>
                  <a:srgbClr val="0000CC"/>
                </a:solidFill>
              </a:rPr>
              <a:t>.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 smtClean="0"/>
              <a:t>These locks are normally held by the utility until all response rows have been moved to AMP spool, and then are released.</a:t>
            </a:r>
          </a:p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 smtClean="0">
                <a:solidFill>
                  <a:srgbClr val="0000CC"/>
                </a:solidFill>
              </a:rPr>
              <a:t>Supports the “LOCKING FOR ACCESS” modifier to request an “access lock”.</a:t>
            </a:r>
          </a:p>
          <a:p>
            <a:pPr marL="292100" indent="-292100">
              <a:spcAft>
                <a:spcPct val="35000"/>
              </a:spcAft>
              <a:buSzPct val="120000"/>
              <a:buFontTx/>
              <a:buChar char="•"/>
            </a:pPr>
            <a:r>
              <a:rPr lang="en-US" b="1" dirty="0" smtClean="0"/>
              <a:t>Restrictions - you </a:t>
            </a:r>
            <a:r>
              <a:rPr lang="en-US" b="1" u="sng" dirty="0" smtClean="0">
                <a:solidFill>
                  <a:srgbClr val="FF3300"/>
                </a:solidFill>
              </a:rPr>
              <a:t>cannot</a:t>
            </a:r>
            <a:r>
              <a:rPr lang="en-US" b="1" dirty="0" smtClean="0"/>
              <a:t> use SELECT (in a </a:t>
            </a:r>
            <a:r>
              <a:rPr lang="en-US" b="1" dirty="0" err="1" smtClean="0"/>
              <a:t>FastExport</a:t>
            </a:r>
            <a:r>
              <a:rPr lang="en-US" b="1" dirty="0" smtClean="0"/>
              <a:t> job) with the following:</a:t>
            </a:r>
          </a:p>
          <a:p>
            <a:pPr marL="749300" lvl="1" indent="-292100">
              <a:spcBef>
                <a:spcPct val="30000"/>
              </a:spcBef>
              <a:buSzPct val="125000"/>
              <a:buFontTx/>
              <a:buChar char="–"/>
            </a:pPr>
            <a:r>
              <a:rPr lang="en-US" b="1" dirty="0" smtClean="0"/>
              <a:t>Non-data tables (e.g. CURRENT_DATE, ...)</a:t>
            </a:r>
          </a:p>
          <a:p>
            <a:pPr marL="749300" lvl="1" indent="-292100">
              <a:spcBef>
                <a:spcPct val="30000"/>
              </a:spcBef>
              <a:buSzPct val="125000"/>
              <a:buFontTx/>
              <a:buChar char="–"/>
            </a:pPr>
            <a:r>
              <a:rPr lang="en-US" b="1" dirty="0" smtClean="0"/>
              <a:t>Equality condition for a Primary Index or USI</a:t>
            </a:r>
          </a:p>
          <a:p>
            <a:pPr marL="749300" lvl="1" indent="-292100">
              <a:spcBef>
                <a:spcPct val="30000"/>
              </a:spcBef>
              <a:buSzPct val="125000"/>
              <a:buFontTx/>
              <a:buChar char="–"/>
            </a:pPr>
            <a:r>
              <a:rPr lang="en-US" b="1" dirty="0" smtClean="0"/>
              <a:t>WITH option to generate total or subtotal response rows.</a:t>
            </a:r>
          </a:p>
          <a:p>
            <a:pPr marL="749300" lvl="1" indent="-292100">
              <a:spcBef>
                <a:spcPct val="30000"/>
              </a:spcBef>
              <a:buSzPct val="125000"/>
              <a:buFontTx/>
              <a:buChar char="–"/>
            </a:pPr>
            <a:r>
              <a:rPr lang="en-US" b="1" dirty="0" smtClean="0"/>
              <a:t>The USING modifier to submit data parameters as a constraint to the SELECT.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INMODs and OUTMODs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 bwMode="auto">
          <a:xfrm>
            <a:off x="457200" y="685800"/>
            <a:ext cx="8229600" cy="5440363"/>
            <a:chOff x="288" y="864"/>
            <a:chExt cx="5184" cy="331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296" y="864"/>
              <a:ext cx="3312" cy="1408"/>
              <a:chOff x="144" y="701"/>
              <a:chExt cx="3312" cy="1408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2256" y="701"/>
                <a:ext cx="2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READ</a:t>
                </a:r>
                <a:endParaRPr lang="en-US" sz="1200" b="1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258" y="826"/>
                <a:ext cx="790" cy="20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895" cy="25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22" y="822"/>
                <a:ext cx="75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</a:rPr>
                  <a:t>FASTEXPORT</a:t>
                </a:r>
                <a:endParaRPr lang="en-US" sz="1400" b="1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1152" y="701"/>
                <a:ext cx="2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CALL</a:t>
                </a:r>
                <a:endParaRPr lang="en-US" sz="1200" b="1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28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stealth" w="lg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258" y="1174"/>
                <a:ext cx="359" cy="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261" y="1169"/>
                <a:ext cx="37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SELECT</a:t>
                </a:r>
                <a:endParaRPr lang="en-US" sz="1200" b="1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3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OUTPUT</a:t>
                </a:r>
              </a:p>
              <a:p>
                <a:r>
                  <a:rPr lang="en-US" sz="1200" b="1">
                    <a:solidFill>
                      <a:srgbClr val="000000"/>
                    </a:solidFill>
                  </a:rPr>
                  <a:t>DATA</a:t>
                </a:r>
                <a:endParaRPr lang="en-US" sz="1200" b="1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478" y="815"/>
                <a:ext cx="648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478" y="815"/>
                <a:ext cx="648" cy="21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643" y="842"/>
                <a:ext cx="37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</a:rPr>
                  <a:t>INMOD</a:t>
                </a:r>
                <a:endParaRPr lang="en-US" b="1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622" y="1533"/>
                <a:ext cx="648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622" y="1533"/>
                <a:ext cx="648" cy="21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1684" y="1579"/>
                <a:ext cx="49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</a:rPr>
                  <a:t>OUTMOD</a:t>
                </a:r>
                <a:endParaRPr lang="en-US" sz="1400" b="1" dirty="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1236" y="1175"/>
                <a:ext cx="2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CALL</a:t>
                </a:r>
                <a:endParaRPr lang="en-US" sz="1200" b="1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31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</a:rPr>
                  <a:t>WRITE</a:t>
                </a:r>
                <a:endParaRPr lang="en-US" sz="1200" b="1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966" y="1052"/>
                <a:ext cx="576" cy="4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23"/>
              <p:cNvGrpSpPr>
                <a:grpSpLocks/>
              </p:cNvGrpSpPr>
              <p:nvPr/>
            </p:nvGrpSpPr>
            <p:grpSpPr bwMode="auto">
              <a:xfrm>
                <a:off x="254" y="1463"/>
                <a:ext cx="960" cy="646"/>
                <a:chOff x="254" y="1463"/>
                <a:chExt cx="960" cy="646"/>
              </a:xfrm>
            </p:grpSpPr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177" y="1475"/>
                  <a:ext cx="37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8" y="1466"/>
                  <a:ext cx="49" cy="4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26"/>
                <p:cNvSpPr>
                  <a:spLocks noChangeShapeType="1"/>
                </p:cNvSpPr>
                <p:nvPr/>
              </p:nvSpPr>
              <p:spPr bwMode="auto">
                <a:xfrm>
                  <a:off x="1212" y="1470"/>
                  <a:ext cx="1" cy="59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58" y="2092"/>
                  <a:ext cx="9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auto">
                <a:xfrm>
                  <a:off x="268" y="210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>
                  <a:off x="268" y="2108"/>
                  <a:ext cx="28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auto">
                <a:xfrm>
                  <a:off x="557" y="2092"/>
                  <a:ext cx="8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1"/>
                <p:cNvSpPr>
                  <a:spLocks noChangeShapeType="1"/>
                </p:cNvSpPr>
                <p:nvPr/>
              </p:nvSpPr>
              <p:spPr bwMode="auto">
                <a:xfrm>
                  <a:off x="555" y="210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557" y="1510"/>
                  <a:ext cx="10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57" y="1561"/>
                  <a:ext cx="10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auto">
                <a:xfrm>
                  <a:off x="557" y="1501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Rectangle 35"/>
                <p:cNvSpPr>
                  <a:spLocks noChangeArrowheads="1"/>
                </p:cNvSpPr>
                <p:nvPr/>
              </p:nvSpPr>
              <p:spPr bwMode="auto">
                <a:xfrm>
                  <a:off x="576" y="1508"/>
                  <a:ext cx="293" cy="58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67" y="2092"/>
                  <a:ext cx="9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37"/>
                <p:cNvSpPr>
                  <a:spLocks noChangeShapeType="1"/>
                </p:cNvSpPr>
                <p:nvPr/>
              </p:nvSpPr>
              <p:spPr bwMode="auto">
                <a:xfrm>
                  <a:off x="576" y="210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auto">
                <a:xfrm>
                  <a:off x="576" y="2108"/>
                  <a:ext cx="28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auto">
                <a:xfrm>
                  <a:off x="862" y="2092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40"/>
                <p:cNvSpPr>
                  <a:spLocks noChangeShapeType="1"/>
                </p:cNvSpPr>
                <p:nvPr/>
              </p:nvSpPr>
              <p:spPr bwMode="auto">
                <a:xfrm>
                  <a:off x="576" y="1501"/>
                  <a:ext cx="28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41"/>
                <p:cNvSpPr>
                  <a:spLocks noChangeShapeType="1"/>
                </p:cNvSpPr>
                <p:nvPr/>
              </p:nvSpPr>
              <p:spPr bwMode="auto">
                <a:xfrm>
                  <a:off x="861" y="210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62" y="1510"/>
                  <a:ext cx="11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567" y="1501"/>
                  <a:ext cx="9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44"/>
                <p:cNvSpPr>
                  <a:spLocks noChangeShapeType="1"/>
                </p:cNvSpPr>
                <p:nvPr/>
              </p:nvSpPr>
              <p:spPr bwMode="auto">
                <a:xfrm>
                  <a:off x="567" y="1510"/>
                  <a:ext cx="9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Rectangle 45"/>
                <p:cNvSpPr>
                  <a:spLocks noChangeArrowheads="1"/>
                </p:cNvSpPr>
                <p:nvPr/>
              </p:nvSpPr>
              <p:spPr bwMode="auto">
                <a:xfrm>
                  <a:off x="884" y="1505"/>
                  <a:ext cx="286" cy="589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72" y="2092"/>
                  <a:ext cx="10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47"/>
                <p:cNvSpPr>
                  <a:spLocks noChangeShapeType="1"/>
                </p:cNvSpPr>
                <p:nvPr/>
              </p:nvSpPr>
              <p:spPr bwMode="auto">
                <a:xfrm>
                  <a:off x="883" y="210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48"/>
                <p:cNvSpPr>
                  <a:spLocks noChangeShapeType="1"/>
                </p:cNvSpPr>
                <p:nvPr/>
              </p:nvSpPr>
              <p:spPr bwMode="auto">
                <a:xfrm>
                  <a:off x="883" y="2108"/>
                  <a:ext cx="28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auto">
                <a:xfrm>
                  <a:off x="882" y="1501"/>
                  <a:ext cx="28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auto">
                <a:xfrm>
                  <a:off x="1169" y="2100"/>
                  <a:ext cx="1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auto">
                <a:xfrm>
                  <a:off x="872" y="1509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52"/>
                <p:cNvSpPr>
                  <a:spLocks noChangeShapeType="1"/>
                </p:cNvSpPr>
                <p:nvPr/>
              </p:nvSpPr>
              <p:spPr bwMode="auto">
                <a:xfrm>
                  <a:off x="1169" y="2098"/>
                  <a:ext cx="1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170" y="1508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54"/>
                <p:cNvSpPr>
                  <a:spLocks noChangeShapeType="1"/>
                </p:cNvSpPr>
                <p:nvPr/>
              </p:nvSpPr>
              <p:spPr bwMode="auto">
                <a:xfrm>
                  <a:off x="1170" y="1499"/>
                  <a:ext cx="10" cy="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69" y="1466"/>
                  <a:ext cx="39" cy="3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170" y="2061"/>
                  <a:ext cx="38" cy="4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55" y="1466"/>
                  <a:ext cx="41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864" y="1466"/>
                  <a:ext cx="42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881" y="1466"/>
                  <a:ext cx="43" cy="3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75" y="1466"/>
                  <a:ext cx="43" cy="3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61"/>
                <p:cNvSpPr>
                  <a:spLocks noChangeShapeType="1"/>
                </p:cNvSpPr>
                <p:nvPr/>
              </p:nvSpPr>
              <p:spPr bwMode="auto">
                <a:xfrm>
                  <a:off x="308" y="1463"/>
                  <a:ext cx="9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Rectangle 62"/>
                <p:cNvSpPr>
                  <a:spLocks noChangeArrowheads="1"/>
                </p:cNvSpPr>
                <p:nvPr/>
              </p:nvSpPr>
              <p:spPr bwMode="auto">
                <a:xfrm>
                  <a:off x="254" y="1517"/>
                  <a:ext cx="312" cy="575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63"/>
                <p:cNvSpPr>
                  <a:spLocks noChangeShapeType="1"/>
                </p:cNvSpPr>
                <p:nvPr/>
              </p:nvSpPr>
              <p:spPr bwMode="auto">
                <a:xfrm>
                  <a:off x="267" y="1510"/>
                  <a:ext cx="30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" name="Line 64"/>
              <p:cNvSpPr>
                <a:spLocks noChangeShapeType="1"/>
              </p:cNvSpPr>
              <p:nvPr/>
            </p:nvSpPr>
            <p:spPr bwMode="auto">
              <a:xfrm>
                <a:off x="480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65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6"/>
              <p:cNvSpPr>
                <a:spLocks noChangeArrowheads="1"/>
              </p:cNvSpPr>
              <p:nvPr/>
            </p:nvSpPr>
            <p:spPr bwMode="auto">
              <a:xfrm>
                <a:off x="2784" y="1440"/>
                <a:ext cx="672" cy="432"/>
              </a:xfrm>
              <a:prstGeom prst="can">
                <a:avLst>
                  <a:gd name="adj" fmla="val 25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67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3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INPUT</a:t>
                </a:r>
              </a:p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DATA</a:t>
                </a:r>
                <a:endParaRPr lang="en-US" sz="1200" b="1"/>
              </a:p>
            </p:txBody>
          </p:sp>
          <p:sp>
            <p:nvSpPr>
              <p:cNvPr id="30" name="AutoShape 68"/>
              <p:cNvSpPr>
                <a:spLocks noChangeArrowheads="1"/>
              </p:cNvSpPr>
              <p:nvPr/>
            </p:nvSpPr>
            <p:spPr bwMode="auto">
              <a:xfrm>
                <a:off x="2640" y="720"/>
                <a:ext cx="672" cy="432"/>
              </a:xfrm>
              <a:prstGeom prst="can">
                <a:avLst>
                  <a:gd name="adj" fmla="val 25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33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stealth" w="lg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33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none" w="lg" len="med"/>
                <a:tailEnd type="stealth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 Box 71"/>
            <p:cNvSpPr txBox="1">
              <a:spLocks noChangeArrowheads="1"/>
            </p:cNvSpPr>
            <p:nvPr/>
          </p:nvSpPr>
          <p:spPr bwMode="auto">
            <a:xfrm>
              <a:off x="288" y="2352"/>
              <a:ext cx="5184" cy="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b="1">
                  <a:solidFill>
                    <a:srgbClr val="0000CC"/>
                  </a:solidFill>
                </a:rPr>
                <a:t>INMODs</a:t>
              </a:r>
              <a:endParaRPr lang="en-US" b="1">
                <a:solidFill>
                  <a:srgbClr val="FF0000"/>
                </a:solidFill>
              </a:endParaRPr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Read input data values from a file.</a:t>
              </a:r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Qualify SELECT requests.</a:t>
              </a:r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Usually more applicable to an import utility such as MultiLoad. </a:t>
              </a:r>
            </a:p>
            <a:p>
              <a:pPr>
                <a:spcBef>
                  <a:spcPct val="100000"/>
                </a:spcBef>
                <a:buSzPct val="125000"/>
              </a:pPr>
              <a:r>
                <a:rPr lang="en-US" b="1">
                  <a:solidFill>
                    <a:srgbClr val="0000CC"/>
                  </a:solidFill>
                </a:rPr>
                <a:t>OUTMODs</a:t>
              </a:r>
              <a:endParaRPr lang="en-US" b="1"/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Process answer-set data.</a:t>
              </a:r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Modify, discard, or record responses.</a:t>
              </a:r>
            </a:p>
            <a:p>
              <a:pPr marL="400050" lvl="1" indent="-228600">
                <a:spcBef>
                  <a:spcPct val="20000"/>
                </a:spcBef>
                <a:buSzPct val="125000"/>
                <a:buFontTx/>
                <a:buChar char="•"/>
              </a:pPr>
              <a:r>
                <a:rPr lang="en-US" b="1"/>
                <a:t>Usually more applicable to an export utility such as FastExport.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614</Words>
  <Application>Microsoft Office PowerPoint</Application>
  <PresentationFormat>On-screen Show (4:3)</PresentationFormat>
  <Paragraphs>340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Clip Gallery</vt:lpstr>
      <vt:lpstr>Fast Export</vt:lpstr>
      <vt:lpstr>Slide 2</vt:lpstr>
      <vt:lpstr>Slide 3</vt:lpstr>
      <vt:lpstr>.BEGIN and .END EXPORT </vt:lpstr>
      <vt:lpstr>.EXPORT </vt:lpstr>
      <vt:lpstr>A FastExport Script </vt:lpstr>
      <vt:lpstr>The SELECT Request </vt:lpstr>
      <vt:lpstr>Slide 8</vt:lpstr>
      <vt:lpstr>INMODs and OUTMODs </vt:lpstr>
      <vt:lpstr>OUTMOD Return Codes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Export</dc:title>
  <dc:creator/>
  <cp:lastModifiedBy>Manish</cp:lastModifiedBy>
  <cp:revision>7</cp:revision>
  <dcterms:created xsi:type="dcterms:W3CDTF">2006-08-16T00:00:00Z</dcterms:created>
  <dcterms:modified xsi:type="dcterms:W3CDTF">2010-05-15T14:44:16Z</dcterms:modified>
</cp:coreProperties>
</file>