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752600" y="228600"/>
            <a:ext cx="6181725" cy="6499225"/>
            <a:chOff x="1104" y="720"/>
            <a:chExt cx="3894" cy="3518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104" y="720"/>
              <a:ext cx="3894" cy="351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Aft>
                  <a:spcPct val="25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>
                  <a:solidFill>
                    <a:srgbClr val="0000CC"/>
                  </a:solidFill>
                </a:rPr>
                <a:t>FROM:	TO:	ORIGINAL DATA:	STORED AS: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CHAR(13)	VARCHAR(5)	ABCDEFHIJKLM	ABCDE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CHAR(5)	INTEGER 	ABCDE	</a:t>
              </a:r>
              <a:r>
                <a:rPr lang="en-US" sz="1200">
                  <a:solidFill>
                    <a:srgbClr val="CC0000"/>
                  </a:solidFill>
                </a:rPr>
                <a:t>invalid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CHAR(5)	INTEGER	12345	0000012345 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CHAR(13)	INTEGER	12345bbbbbbbb	0000012345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CHAR(13)	INTEGER	1234567890123	</a:t>
              </a:r>
              <a:r>
                <a:rPr lang="en-US" sz="1200">
                  <a:solidFill>
                    <a:srgbClr val="CC0000"/>
                  </a:solidFill>
                </a:rPr>
                <a:t>overflow</a:t>
              </a:r>
              <a:endParaRPr lang="en-US" sz="1200"/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CHAR(13)	DATE	92/01/15bbbbb	920115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CHAR(13)	DATE	920115bbbbbbb	</a:t>
              </a:r>
              <a:r>
                <a:rPr lang="en-US" sz="1200">
                  <a:solidFill>
                    <a:srgbClr val="CC0000"/>
                  </a:solidFill>
                </a:rPr>
                <a:t>invalid</a:t>
              </a:r>
              <a:endParaRPr lang="en-US" sz="1200"/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CHAR(13)	DATE	01/15/92bbbbb	</a:t>
              </a:r>
              <a:r>
                <a:rPr lang="en-US" sz="1200">
                  <a:solidFill>
                    <a:srgbClr val="CC0000"/>
                  </a:solidFill>
                </a:rPr>
                <a:t>invalid</a:t>
              </a:r>
              <a:endParaRPr lang="en-US" sz="1200"/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CHAR(6)	DEC(5,2)	123.50	123.50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CHAR(6)	DEC(5,2)	12350	</a:t>
              </a:r>
              <a:r>
                <a:rPr lang="en-US" sz="1200">
                  <a:solidFill>
                    <a:srgbClr val="CC0000"/>
                  </a:solidFill>
                </a:rPr>
                <a:t>overflow</a:t>
              </a:r>
              <a:endParaRPr lang="en-US" sz="1200"/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VARCHAR(5)	CHAR(13)	ABCDE	ABCDEbbbbbbbb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BYTEINT	INTEGER	123	0000000123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SMALLINT	INTEGER	12345	0000012345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INTEGER	SMALLINT	0000012345	12345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INTEGER 	SMALLINT	1234567890	</a:t>
              </a:r>
              <a:r>
                <a:rPr lang="en-US" sz="1200">
                  <a:solidFill>
                    <a:srgbClr val="CC0000"/>
                  </a:solidFill>
                </a:rPr>
                <a:t>invalid</a:t>
              </a:r>
              <a:endParaRPr lang="en-US" sz="1200"/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INTEGER	BYTEINT	0000000123	123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INTEGER	BYTEINT	0000012345	</a:t>
              </a:r>
              <a:r>
                <a:rPr lang="en-US" sz="1200">
                  <a:solidFill>
                    <a:srgbClr val="CC0000"/>
                  </a:solidFill>
                </a:rPr>
                <a:t>invalid</a:t>
              </a:r>
              <a:endParaRPr lang="en-US" sz="1200"/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INTEGER	DATE	0000920115	920115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INTEGER	CHAR(8)	0000012345	bbbbbb12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DECIMAL(3,2)	INTEGER	1v23	0000000001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DECIMAL(3,2)	CHAR(5)	1v23	b1.23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DECIMAL(3,2)	CHAR(3)	1v23	b1.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DATE	INTEGER	0000920115	0000920115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DATE	SMALLINT	0000920115	</a:t>
              </a:r>
              <a:r>
                <a:rPr lang="en-US" sz="1200">
                  <a:solidFill>
                    <a:srgbClr val="CC0000"/>
                  </a:solidFill>
                </a:rPr>
                <a:t>invalid</a:t>
              </a:r>
              <a:endParaRPr lang="en-US" sz="1200"/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DATE	CHAR(8)	0000920115	92/01/15</a:t>
              </a:r>
            </a:p>
            <a:p>
              <a:pPr>
                <a:spcAft>
                  <a:spcPct val="10000"/>
                </a:spcAft>
                <a:tabLst>
                  <a:tab pos="1485900" algn="l"/>
                  <a:tab pos="2857500" algn="l"/>
                  <a:tab pos="4686300" algn="l"/>
                </a:tabLst>
              </a:pPr>
              <a:r>
                <a:rPr lang="en-US" sz="1200"/>
                <a:t>DATE	CHAR(6)	0000920115	92/01/</a:t>
              </a: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104" y="864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920" y="720"/>
              <a:ext cx="0" cy="35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784" y="720"/>
              <a:ext cx="0" cy="35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936" y="720"/>
              <a:ext cx="0" cy="35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152400"/>
            <a:ext cx="277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BEGIN LOADING Statement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27013" y="1203325"/>
            <a:ext cx="8915400" cy="5410200"/>
            <a:chOff x="144" y="758"/>
            <a:chExt cx="5616" cy="3408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44" y="2160"/>
              <a:ext cx="5616" cy="2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</a:rPr>
                <a:t>A </a:t>
              </a:r>
              <a:r>
                <a:rPr lang="en-US" dirty="0" err="1">
                  <a:solidFill>
                    <a:srgbClr val="CC0000"/>
                  </a:solidFill>
                </a:rPr>
                <a:t>userid</a:t>
              </a:r>
              <a:r>
                <a:rPr lang="en-US" dirty="0">
                  <a:solidFill>
                    <a:srgbClr val="CC0000"/>
                  </a:solidFill>
                </a:rPr>
                <a:t> needs the following privileges in order to execute the </a:t>
              </a:r>
              <a:r>
                <a:rPr lang="en-US" dirty="0" err="1">
                  <a:solidFill>
                    <a:srgbClr val="CC0000"/>
                  </a:solidFill>
                </a:rPr>
                <a:t>FastLoad</a:t>
              </a:r>
              <a:r>
                <a:rPr lang="en-US" dirty="0">
                  <a:solidFill>
                    <a:srgbClr val="CC0000"/>
                  </a:solidFill>
                </a:rPr>
                <a:t> utility.</a:t>
              </a:r>
            </a:p>
            <a:p>
              <a:pPr lvl="1" indent="-2921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For </a:t>
              </a:r>
              <a:r>
                <a:rPr lang="en-US" i="1" dirty="0" err="1"/>
                <a:t>Target_table_name</a:t>
              </a:r>
              <a:r>
                <a:rPr lang="en-US" dirty="0"/>
                <a:t>: SELECT and INSERT (CREATE and DROP or DELETE, if using those functions)</a:t>
              </a:r>
            </a:p>
            <a:p>
              <a:pPr lvl="1" indent="-2921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For </a:t>
              </a:r>
              <a:r>
                <a:rPr lang="en-US" i="1" dirty="0" err="1"/>
                <a:t>Error_tables</a:t>
              </a:r>
              <a:r>
                <a:rPr lang="en-US" i="1" dirty="0"/>
                <a:t>:  </a:t>
              </a:r>
              <a:r>
                <a:rPr lang="en-US" dirty="0"/>
                <a:t>CREATE TABLE</a:t>
              </a:r>
            </a:p>
            <a:p>
              <a:pPr lvl="1" indent="-2921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Required privileges for the user PUBLIC on the restart log table (SYSADMIN.FASTLOG):</a:t>
              </a:r>
            </a:p>
            <a:p>
              <a:pPr lvl="2" indent="-292100">
                <a:spcBef>
                  <a:spcPct val="25000"/>
                </a:spcBef>
                <a:buSzPct val="115000"/>
                <a:buFontTx/>
                <a:buChar char="–"/>
              </a:pPr>
              <a:r>
                <a:rPr lang="en-US" dirty="0"/>
                <a:t>SELECT  	INSERT		UPDATE	DELETE</a:t>
              </a:r>
            </a:p>
            <a:p>
              <a:pPr lvl="1" indent="-2921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There will be a row in the FASTLOG table for each </a:t>
              </a:r>
              <a:r>
                <a:rPr lang="en-US" dirty="0" err="1"/>
                <a:t>FastLoad</a:t>
              </a:r>
              <a:r>
                <a:rPr lang="en-US" dirty="0"/>
                <a:t> job that has not completed in the system.</a:t>
              </a:r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44" y="758"/>
              <a:ext cx="5424" cy="1094"/>
              <a:chOff x="144" y="758"/>
              <a:chExt cx="5424" cy="1094"/>
            </a:xfrm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3024" cy="1084"/>
              </a:xfrm>
              <a:prstGeom prst="rect">
                <a:avLst/>
              </a:prstGeom>
              <a:solidFill>
                <a:srgbClr val="99FF99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7625" tIns="19050" rIns="47625" bIns="19050">
                <a:spAutoFit/>
              </a:bodyPr>
              <a:lstStyle/>
              <a:p>
                <a:pPr>
                  <a:spcBef>
                    <a:spcPct val="30000"/>
                  </a:spcBef>
                  <a:tabLst>
                    <a:tab pos="628650" algn="l"/>
                    <a:tab pos="2235200" algn="l"/>
                  </a:tabLst>
                </a:pPr>
                <a:r>
                  <a:rPr lang="en-US" sz="1600"/>
                  <a:t>BEGIN LOADING [</a:t>
                </a:r>
                <a:r>
                  <a:rPr lang="en-US" sz="1600" i="1"/>
                  <a:t>dbname.</a:t>
                </a:r>
                <a:r>
                  <a:rPr lang="en-US" sz="1600"/>
                  <a:t>]</a:t>
                </a:r>
                <a:r>
                  <a:rPr lang="en-US" sz="1600" i="1"/>
                  <a:t>table_name</a:t>
                </a:r>
                <a:endParaRPr lang="en-US" sz="1600"/>
              </a:p>
              <a:p>
                <a:pPr>
                  <a:spcBef>
                    <a:spcPct val="30000"/>
                  </a:spcBef>
                  <a:tabLst>
                    <a:tab pos="628650" algn="l"/>
                    <a:tab pos="2235200" algn="l"/>
                  </a:tabLst>
                </a:pPr>
                <a:r>
                  <a:rPr lang="en-US" sz="1600"/>
                  <a:t>           ERRORFILES	[</a:t>
                </a:r>
                <a:r>
                  <a:rPr lang="en-US" sz="1600" i="1"/>
                  <a:t>dbname.</a:t>
                </a:r>
                <a:r>
                  <a:rPr lang="en-US" sz="1600"/>
                  <a:t>]</a:t>
                </a:r>
                <a:r>
                  <a:rPr lang="en-US" sz="1600" i="1"/>
                  <a:t>Err_Table_1</a:t>
                </a:r>
                <a:r>
                  <a:rPr lang="en-US" sz="1600"/>
                  <a:t>,</a:t>
                </a:r>
              </a:p>
              <a:p>
                <a:pPr>
                  <a:spcBef>
                    <a:spcPct val="30000"/>
                  </a:spcBef>
                  <a:tabLst>
                    <a:tab pos="628650" algn="l"/>
                    <a:tab pos="2235200" algn="l"/>
                  </a:tabLst>
                </a:pPr>
                <a:r>
                  <a:rPr lang="en-US" sz="1600"/>
                  <a:t> 		[</a:t>
                </a:r>
                <a:r>
                  <a:rPr lang="en-US" sz="1600" i="1"/>
                  <a:t>dbname.</a:t>
                </a:r>
                <a:r>
                  <a:rPr lang="en-US" sz="1600"/>
                  <a:t>]</a:t>
                </a:r>
                <a:r>
                  <a:rPr lang="en-US" sz="1600" i="1"/>
                  <a:t>Err_Table_2</a:t>
                </a:r>
                <a:endParaRPr lang="en-US" sz="1600"/>
              </a:p>
              <a:p>
                <a:pPr>
                  <a:spcBef>
                    <a:spcPct val="30000"/>
                  </a:spcBef>
                  <a:tabLst>
                    <a:tab pos="628650" algn="l"/>
                    <a:tab pos="2235200" algn="l"/>
                  </a:tabLst>
                </a:pPr>
                <a:r>
                  <a:rPr lang="en-US" sz="1600"/>
                  <a:t>	[ CHECKPOINT </a:t>
                </a:r>
                <a:r>
                  <a:rPr lang="en-US" sz="1600" i="1"/>
                  <a:t>integer</a:t>
                </a:r>
                <a:r>
                  <a:rPr lang="en-US" sz="1600"/>
                  <a:t> ]</a:t>
                </a:r>
              </a:p>
              <a:p>
                <a:pPr>
                  <a:spcBef>
                    <a:spcPct val="30000"/>
                  </a:spcBef>
                  <a:tabLst>
                    <a:tab pos="628650" algn="l"/>
                    <a:tab pos="2235200" algn="l"/>
                  </a:tabLst>
                </a:pPr>
                <a:r>
                  <a:rPr lang="en-US" sz="1600"/>
                  <a:t>	[ INDICATORS ] ;</a:t>
                </a:r>
                <a:endParaRPr lang="en-US" sz="1400">
                  <a:solidFill>
                    <a:srgbClr val="000099"/>
                  </a:solidFill>
                </a:endParaRPr>
              </a:p>
              <a:p>
                <a:pPr>
                  <a:spcAft>
                    <a:spcPct val="20000"/>
                  </a:spcAft>
                  <a:tabLst>
                    <a:tab pos="628650" algn="l"/>
                    <a:tab pos="2235200" algn="l"/>
                  </a:tabLst>
                </a:pPr>
                <a:endParaRPr lang="en-US" sz="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3456" y="758"/>
                <a:ext cx="2112" cy="20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solidFill>
                      <a:srgbClr val="0000CC"/>
                    </a:solidFill>
                  </a:rPr>
                  <a:t>Name of empty table (not a view).</a:t>
                </a:r>
                <a:r>
                  <a:rPr lang="en-US" sz="1400">
                    <a:solidFill>
                      <a:schemeClr val="tx2"/>
                    </a:solidFill>
                  </a:rPr>
                  <a:t> </a:t>
                </a: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2112" cy="20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solidFill>
                      <a:srgbClr val="0000CC"/>
                    </a:solidFill>
                  </a:rPr>
                  <a:t>Name of two error tables (required).</a:t>
                </a: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3456" y="1344"/>
                <a:ext cx="2112" cy="20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solidFill>
                      <a:srgbClr val="0000CC"/>
                    </a:solidFill>
                  </a:rPr>
                  <a:t>Optional checkpoint interval.</a:t>
                </a: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2112" cy="20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000CC"/>
                    </a:solidFill>
                  </a:rPr>
                  <a:t>Allows NULLs to be preserved.</a:t>
                </a: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2736" y="864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2160" y="1440"/>
                <a:ext cx="1248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2160" y="1680"/>
                <a:ext cx="1248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0"/>
            <a:ext cx="2205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FastLoad</a:t>
            </a:r>
            <a:r>
              <a:rPr lang="en-US" b="1" dirty="0" smtClean="0">
                <a:solidFill>
                  <a:schemeClr val="tx2"/>
                </a:solidFill>
              </a:rPr>
              <a:t> Error Tables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27013" y="1062038"/>
            <a:ext cx="8915400" cy="5791200"/>
            <a:chOff x="144" y="672"/>
            <a:chExt cx="5616" cy="3648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144" y="672"/>
              <a:ext cx="5616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u="sng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ErrorTable1</a:t>
              </a:r>
              <a:endParaRPr lang="en-US" dirty="0"/>
            </a:p>
            <a:p>
              <a:pPr>
                <a:spcBef>
                  <a:spcPct val="50000"/>
                </a:spcBef>
              </a:pPr>
              <a:r>
                <a:rPr lang="en-US" dirty="0"/>
                <a:t>Contains one row for each row which failed to be loaded due to </a:t>
              </a:r>
              <a:r>
                <a:rPr lang="en-US" dirty="0">
                  <a:solidFill>
                    <a:srgbClr val="CC0000"/>
                  </a:solidFill>
                </a:rPr>
                <a:t>constraint violations</a:t>
              </a:r>
              <a:r>
                <a:rPr lang="en-US" dirty="0"/>
                <a:t> or </a:t>
              </a:r>
              <a:r>
                <a:rPr lang="en-US" dirty="0">
                  <a:solidFill>
                    <a:srgbClr val="CC0000"/>
                  </a:solidFill>
                </a:rPr>
                <a:t>translation errors</a:t>
              </a:r>
              <a:r>
                <a:rPr lang="en-US" dirty="0"/>
                <a:t>.  The table has three columns:</a:t>
              </a:r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816" y="1440"/>
              <a:ext cx="4080" cy="1102"/>
              <a:chOff x="336" y="1682"/>
              <a:chExt cx="4080" cy="1102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399" y="1730"/>
                <a:ext cx="4017" cy="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Aft>
                    <a:spcPct val="40000"/>
                  </a:spcAft>
                  <a:tabLst>
                    <a:tab pos="1485900" algn="l"/>
                    <a:tab pos="2973388" algn="l"/>
                  </a:tabLst>
                </a:pPr>
                <a:r>
                  <a:rPr lang="en-US" sz="1400"/>
                  <a:t>Column_Name	Datatype		Content</a:t>
                </a:r>
              </a:p>
              <a:p>
                <a:pPr>
                  <a:spcBef>
                    <a:spcPct val="50000"/>
                  </a:spcBef>
                  <a:tabLst>
                    <a:tab pos="1485900" algn="l"/>
                    <a:tab pos="2973388" algn="l"/>
                  </a:tabLst>
                </a:pPr>
                <a:r>
                  <a:rPr lang="en-US" sz="1400"/>
                  <a:t>ErrorCode	Integer	The Error Code in DBC.ErrorMsgs.</a:t>
                </a:r>
              </a:p>
              <a:p>
                <a:pPr>
                  <a:spcBef>
                    <a:spcPct val="100000"/>
                  </a:spcBef>
                  <a:tabLst>
                    <a:tab pos="1485900" algn="l"/>
                    <a:tab pos="2973388" algn="l"/>
                  </a:tabLst>
                </a:pPr>
                <a:r>
                  <a:rPr lang="en-US" sz="1400"/>
                  <a:t>ErrorFieldName	VarChar(30)	The column that caused the error.</a:t>
                </a:r>
              </a:p>
              <a:p>
                <a:pPr>
                  <a:spcBef>
                    <a:spcPct val="100000"/>
                  </a:spcBef>
                  <a:tabLst>
                    <a:tab pos="1485900" algn="l"/>
                    <a:tab pos="2973388" algn="l"/>
                  </a:tabLst>
                </a:pPr>
                <a:r>
                  <a:rPr lang="en-US" sz="1400"/>
                  <a:t>DataParcel	VarByte(64000)	The data record sent by the host.</a:t>
                </a: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351" y="1682"/>
                <a:ext cx="4065" cy="110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351" y="1922"/>
                <a:ext cx="40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351" y="2210"/>
                <a:ext cx="40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336" y="2496"/>
                <a:ext cx="4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1311" y="1682"/>
                <a:ext cx="0" cy="1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2271" y="1682"/>
                <a:ext cx="0" cy="1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144" y="2629"/>
              <a:ext cx="5616" cy="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5000"/>
                </a:spcAft>
              </a:pPr>
              <a:r>
                <a:rPr lang="en-US" u="sng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ErrorTable2</a:t>
              </a:r>
              <a:endParaRPr lang="en-US" dirty="0"/>
            </a:p>
            <a:p>
              <a:pPr>
                <a:spcAft>
                  <a:spcPct val="35000"/>
                </a:spcAft>
              </a:pPr>
              <a:r>
                <a:rPr lang="en-US" dirty="0"/>
                <a:t>For non-duplicate rows, captures those rows that cause a UPI duplicate violation.</a:t>
              </a:r>
            </a:p>
            <a:p>
              <a:pPr>
                <a:spcBef>
                  <a:spcPct val="25000"/>
                </a:spcBef>
                <a:spcAft>
                  <a:spcPct val="25000"/>
                </a:spcAft>
              </a:pPr>
              <a:r>
                <a:rPr lang="en-US" u="sng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Notes</a:t>
              </a:r>
              <a:endParaRPr lang="en-US" u="sng" dirty="0"/>
            </a:p>
            <a:p>
              <a:pPr marL="520700" lvl="1" indent="-29210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 dirty="0"/>
                <a:t>Duplicate rows are counted and reported but not captured.</a:t>
              </a:r>
            </a:p>
            <a:p>
              <a:pPr marL="520700" lvl="1" indent="-29210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 dirty="0"/>
                <a:t>Error tables are automatically dropped if empty upon completion of the run.</a:t>
              </a:r>
            </a:p>
            <a:p>
              <a:pPr marL="520700" lvl="1" indent="-292100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 dirty="0"/>
                <a:t>Performance Note:  Rows are written into error tables one row at a time.  Errors slow down </a:t>
              </a:r>
              <a:r>
                <a:rPr lang="en-US" sz="1600" dirty="0" err="1"/>
                <a:t>FastLoad</a:t>
              </a:r>
              <a:r>
                <a:rPr lang="en-US" sz="1600" dirty="0"/>
                <a:t>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0"/>
            <a:ext cx="2129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CHECKPOINT Option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09600" y="1219200"/>
            <a:ext cx="8077200" cy="5483225"/>
            <a:chOff x="384" y="768"/>
            <a:chExt cx="5088" cy="345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08" y="768"/>
              <a:ext cx="1646" cy="4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99"/>
                  </a:solidFill>
                </a:rPr>
                <a:t>BEGIN LOADING . . .</a:t>
              </a:r>
            </a:p>
            <a:p>
              <a:pPr>
                <a:spcBef>
                  <a:spcPct val="15000"/>
                </a:spcBef>
              </a:pPr>
              <a:r>
                <a:rPr lang="en-US">
                  <a:solidFill>
                    <a:srgbClr val="000099"/>
                  </a:solidFill>
                </a:rPr>
                <a:t>CHECKPOINT </a:t>
              </a:r>
              <a:r>
                <a:rPr lang="en-US" i="1">
                  <a:solidFill>
                    <a:srgbClr val="000099"/>
                  </a:solidFill>
                </a:rPr>
                <a:t>integer</a:t>
              </a:r>
              <a:r>
                <a:rPr lang="en-US">
                  <a:solidFill>
                    <a:srgbClr val="000099"/>
                  </a:solidFill>
                </a:rPr>
                <a:t>;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84" y="1296"/>
              <a:ext cx="5088" cy="292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230188" indent="-230188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Used to verify that rows have been transmitted and processed.</a:t>
              </a:r>
            </a:p>
            <a:p>
              <a:pPr marL="230188" indent="-230188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Specifies the number of rows transmitted before pausing to take a checkpoint and verify receipt by AMPs.</a:t>
              </a:r>
            </a:p>
            <a:p>
              <a:pPr marL="230188" indent="-230188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If the CHECKPOINT parameter is not specified, </a:t>
              </a:r>
              <a:r>
                <a:rPr lang="en-US" dirty="0" err="1"/>
                <a:t>FastLoad</a:t>
              </a:r>
              <a:r>
                <a:rPr lang="en-US" dirty="0"/>
                <a:t> takes checkpoints as follows:</a:t>
              </a:r>
            </a:p>
            <a:p>
              <a:pPr marL="736600" lvl="1" indent="-279400">
                <a:spcBef>
                  <a:spcPct val="50000"/>
                </a:spcBef>
                <a:buSzPct val="115000"/>
                <a:buFontTx/>
                <a:buChar char="–"/>
              </a:pPr>
              <a:r>
                <a:rPr lang="en-US" dirty="0"/>
                <a:t>Beginning of Phase 1</a:t>
              </a:r>
            </a:p>
            <a:p>
              <a:pPr marL="736600" lvl="1" indent="-279400">
                <a:spcBef>
                  <a:spcPct val="50000"/>
                </a:spcBef>
                <a:buSzPct val="115000"/>
                <a:buFontTx/>
                <a:buChar char="–"/>
              </a:pPr>
              <a:r>
                <a:rPr lang="en-US" dirty="0"/>
                <a:t>Every 100,000 input records</a:t>
              </a:r>
            </a:p>
            <a:p>
              <a:pPr marL="736600" lvl="1" indent="-279400">
                <a:spcBef>
                  <a:spcPct val="50000"/>
                </a:spcBef>
                <a:buSzPct val="115000"/>
                <a:buFontTx/>
                <a:buChar char="–"/>
              </a:pPr>
              <a:r>
                <a:rPr lang="en-US" dirty="0"/>
                <a:t>End of Phase 1</a:t>
              </a:r>
            </a:p>
            <a:p>
              <a:pPr marL="230188" indent="-230188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 err="1"/>
                <a:t>FastLoad</a:t>
              </a:r>
              <a:r>
                <a:rPr lang="en-US" dirty="0"/>
                <a:t> can be restarted from previous checkpoint.</a:t>
              </a:r>
            </a:p>
            <a:p>
              <a:pPr marL="230188" indent="-230188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>
                  <a:solidFill>
                    <a:srgbClr val="000099"/>
                  </a:solidFill>
                </a:rPr>
                <a:t>Performance Note:</a:t>
              </a:r>
              <a:r>
                <a:rPr lang="en-US" dirty="0"/>
                <a:t> Checkpoints slow </a:t>
              </a:r>
              <a:r>
                <a:rPr lang="en-US" dirty="0" err="1"/>
                <a:t>FastLoad</a:t>
              </a:r>
              <a:r>
                <a:rPr lang="en-US" dirty="0"/>
                <a:t> processing - set the CHECKPOINT large enough that checkpoints are taken every 10 to 15 minutes.  Usually, this requires a CHECKPOINT value much larger than 100,000.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228600"/>
            <a:ext cx="253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END LOADING Statement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71600" y="1295400"/>
            <a:ext cx="6781800" cy="4857750"/>
            <a:chOff x="864" y="816"/>
            <a:chExt cx="4272" cy="306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400" y="816"/>
              <a:ext cx="1224" cy="243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99"/>
                  </a:solidFill>
                </a:rPr>
                <a:t>END LOADING ;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864" y="1296"/>
              <a:ext cx="4272" cy="25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230188" indent="-230188">
                <a:spcAft>
                  <a:spcPct val="50000"/>
                </a:spcAft>
                <a:buSzPct val="120000"/>
                <a:buFontTx/>
                <a:buChar char="•"/>
              </a:pPr>
              <a:r>
                <a:rPr lang="en-US"/>
                <a:t>Indicates that all data rows have been transmitted.</a:t>
              </a:r>
            </a:p>
            <a:p>
              <a:pPr marL="230188" indent="-230188">
                <a:spcAft>
                  <a:spcPct val="50000"/>
                </a:spcAft>
                <a:buSzPct val="120000"/>
                <a:buFontTx/>
                <a:buChar char="•"/>
              </a:pPr>
              <a:r>
                <a:rPr lang="en-US"/>
                <a:t>Begins Phase 2 processing.</a:t>
              </a:r>
            </a:p>
            <a:p>
              <a:pPr marL="230188" indent="-230188">
                <a:spcAft>
                  <a:spcPct val="50000"/>
                </a:spcAft>
                <a:buSzPct val="120000"/>
                <a:buFontTx/>
                <a:buChar char="•"/>
              </a:pPr>
              <a:r>
                <a:rPr lang="en-US"/>
                <a:t>Omission implies:</a:t>
              </a:r>
            </a:p>
            <a:p>
              <a:pPr marL="736600" lvl="1" indent="-279400">
                <a:spcAft>
                  <a:spcPct val="50000"/>
                </a:spcAft>
                <a:buSzPct val="115000"/>
                <a:buFontTx/>
                <a:buChar char="–"/>
              </a:pPr>
              <a:r>
                <a:rPr lang="en-US"/>
                <a:t>The load is incomplete and will be restarted later. </a:t>
              </a:r>
            </a:p>
            <a:p>
              <a:pPr marL="736600" lvl="1" indent="-279400">
                <a:spcAft>
                  <a:spcPct val="50000"/>
                </a:spcAft>
                <a:buSzPct val="115000"/>
                <a:buFontTx/>
                <a:buChar char="–"/>
              </a:pPr>
              <a:r>
                <a:rPr lang="en-US"/>
                <a:t>This causes the table that is being loaded to become “FastLoad paused.”</a:t>
              </a:r>
            </a:p>
            <a:p>
              <a:pPr marL="736600" lvl="1" indent="-279400">
                <a:spcAft>
                  <a:spcPct val="50000"/>
                </a:spcAft>
                <a:buSzPct val="115000"/>
                <a:buFontTx/>
                <a:buChar char="–"/>
              </a:pPr>
              <a:r>
                <a:rPr lang="en-US"/>
                <a:t>If you attempt to access a table (via SQL) that is in a “FastLoad paused” state, you will get the following error.</a:t>
              </a:r>
            </a:p>
            <a:p>
              <a:pPr marL="736600" lvl="1" indent="-279400"/>
              <a:r>
                <a:rPr lang="en-US"/>
                <a:t>		</a:t>
              </a:r>
              <a:r>
                <a:rPr lang="en-US">
                  <a:solidFill>
                    <a:srgbClr val="CC0000"/>
                  </a:solidFill>
                </a:rPr>
                <a:t>Error #2652 Operation Not Allowed</a:t>
              </a:r>
            </a:p>
            <a:p>
              <a:pPr marL="736600" lvl="1" indent="-279400">
                <a:spcAft>
                  <a:spcPct val="50000"/>
                </a:spcAft>
              </a:pPr>
              <a:r>
                <a:rPr lang="en-US">
                  <a:solidFill>
                    <a:srgbClr val="CC0000"/>
                  </a:solidFill>
                </a:rPr>
                <a:t>		</a:t>
              </a:r>
              <a:r>
                <a:rPr lang="en-US" i="1" u="sng">
                  <a:solidFill>
                    <a:srgbClr val="CC0000"/>
                  </a:solidFill>
                </a:rPr>
                <a:t>tablename</a:t>
              </a:r>
              <a:r>
                <a:rPr lang="en-US" b="0">
                  <a:solidFill>
                    <a:srgbClr val="CC0000"/>
                  </a:solidFill>
                </a:rPr>
                <a:t> </a:t>
              </a:r>
              <a:r>
                <a:rPr lang="en-US">
                  <a:solidFill>
                    <a:srgbClr val="CC0000"/>
                  </a:solidFill>
                </a:rPr>
                <a:t>is being loaded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0"/>
            <a:ext cx="190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INSERT Statement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03213" y="1230313"/>
            <a:ext cx="8839200" cy="5551487"/>
            <a:chOff x="192" y="775"/>
            <a:chExt cx="5568" cy="3497"/>
          </a:xfrm>
        </p:grpSpPr>
        <p:sp>
          <p:nvSpPr>
            <p:cNvPr id="4" name="Text Box 14"/>
            <p:cNvSpPr txBox="1">
              <a:spLocks noChangeArrowheads="1"/>
            </p:cNvSpPr>
            <p:nvPr/>
          </p:nvSpPr>
          <p:spPr bwMode="auto">
            <a:xfrm>
              <a:off x="192" y="775"/>
              <a:ext cx="2976" cy="349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DEFINE 	 </a:t>
              </a:r>
              <a:r>
                <a:rPr lang="en-US" sz="1600" dirty="0" err="1"/>
                <a:t>Account_Number</a:t>
              </a:r>
              <a:r>
                <a:rPr lang="en-US" sz="1600" dirty="0"/>
                <a:t>	(INTEGER)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,Number	(INTEGER)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,Street	(CHAR(25))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,City	(CHAR(25))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,State	(CHAR(2))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</a:t>
              </a:r>
              <a:r>
                <a:rPr lang="en-US" sz="1600" dirty="0" err="1"/>
                <a:t>Zip_Code</a:t>
              </a:r>
              <a:r>
                <a:rPr lang="en-US" sz="1600" dirty="0"/>
                <a:t>	(INTEGER)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FILE = data_file3 ;</a:t>
              </a:r>
            </a:p>
            <a:p>
              <a:pPr marL="1371600" indent="-1371600">
                <a:spcBef>
                  <a:spcPct val="2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>
                  <a:solidFill>
                    <a:srgbClr val="0000CC"/>
                  </a:solidFill>
                </a:rPr>
                <a:t>INSERT INTO Accounts</a:t>
              </a:r>
              <a:r>
                <a:rPr lang="en-US" sz="1600" dirty="0"/>
                <a:t> 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(</a:t>
              </a:r>
              <a:r>
                <a:rPr lang="en-US" sz="1600" dirty="0" err="1"/>
                <a:t>Account_Number</a:t>
              </a:r>
              <a:endParaRPr lang="en-US" sz="1600" dirty="0"/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,Number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,Street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,City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,State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</a:t>
              </a:r>
              <a:r>
                <a:rPr lang="en-US" sz="1600" dirty="0" err="1"/>
                <a:t>Zip_Code</a:t>
              </a:r>
              <a:r>
                <a:rPr lang="en-US" sz="1600" dirty="0"/>
                <a:t>)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VALUES 	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(:</a:t>
              </a:r>
              <a:r>
                <a:rPr lang="en-US" sz="1600" dirty="0" err="1"/>
                <a:t>Account_Number</a:t>
              </a:r>
              <a:endParaRPr lang="en-US" sz="1600" dirty="0"/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,:Number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,:Street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,:City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,:State</a:t>
              </a:r>
            </a:p>
            <a:p>
              <a:pPr marL="1371600" indent="-1371600">
                <a:spcBef>
                  <a:spcPct val="5000"/>
                </a:spcBef>
                <a:tabLst>
                  <a:tab pos="457200" algn="l"/>
                  <a:tab pos="3378200" algn="l"/>
                </a:tabLst>
              </a:pPr>
              <a:r>
                <a:rPr lang="en-US" sz="1600" dirty="0"/>
                <a:t>		,:</a:t>
              </a:r>
              <a:r>
                <a:rPr lang="en-US" sz="1600" dirty="0" err="1"/>
                <a:t>Zip_Code</a:t>
              </a:r>
              <a:r>
                <a:rPr lang="en-US" sz="1600" dirty="0"/>
                <a:t>);</a:t>
              </a:r>
            </a:p>
          </p:txBody>
        </p:sp>
        <p:sp>
          <p:nvSpPr>
            <p:cNvPr id="5" name="Text Box 15"/>
            <p:cNvSpPr txBox="1">
              <a:spLocks noChangeArrowheads="1"/>
            </p:cNvSpPr>
            <p:nvPr/>
          </p:nvSpPr>
          <p:spPr bwMode="auto">
            <a:xfrm>
              <a:off x="3360" y="1776"/>
              <a:ext cx="2400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00CC"/>
                  </a:solidFill>
                </a:rPr>
                <a:t>The “wildcard” format may be used to construct the names in the INSERT statement.  The field names are constructed from the DD/D table definition.</a:t>
              </a:r>
            </a:p>
          </p:txBody>
        </p:sp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3648" y="2784"/>
              <a:ext cx="1728" cy="534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DEFINE FILE = data_file3 ;</a:t>
              </a:r>
            </a:p>
            <a:p>
              <a:r>
                <a:rPr lang="en-US" sz="1600"/>
                <a:t>HELP TABLE Accounts ;</a:t>
              </a:r>
            </a:p>
            <a:p>
              <a:r>
                <a:rPr lang="en-US" sz="1600"/>
                <a:t>INSERT INTO Accounts.* ;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152400"/>
            <a:ext cx="2013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Restarting </a:t>
            </a:r>
            <a:r>
              <a:rPr lang="en-US" dirty="0" err="1" smtClean="0">
                <a:solidFill>
                  <a:schemeClr val="tx2"/>
                </a:solidFill>
              </a:rPr>
              <a:t>FastLoad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" y="1295400"/>
            <a:ext cx="8534400" cy="5300663"/>
            <a:chOff x="192" y="816"/>
            <a:chExt cx="5376" cy="3339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192" y="816"/>
              <a:ext cx="5376" cy="6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13500000" algn="ctr" rotWithShape="0">
                <a:srgbClr val="3333CC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marL="288925" indent="-288925">
                <a:spcBef>
                  <a:spcPct val="50000"/>
                </a:spcBef>
              </a:pPr>
              <a:r>
                <a:rPr lang="en-US" sz="1600" dirty="0">
                  <a:solidFill>
                    <a:srgbClr val="FF0000"/>
                  </a:solidFill>
                </a:rPr>
                <a:t>Condition 1:</a:t>
              </a:r>
              <a:r>
                <a:rPr lang="en-US" sz="1600" b="0" i="1" dirty="0"/>
                <a:t> </a:t>
              </a:r>
              <a:r>
                <a:rPr lang="en-US" sz="1600" dirty="0"/>
                <a:t>Abort in Phase 1 - data acquisition incomplete.</a:t>
              </a:r>
            </a:p>
            <a:p>
              <a:pPr marL="288925" indent="-288925">
                <a:spcBef>
                  <a:spcPct val="50000"/>
                </a:spcBef>
              </a:pPr>
              <a:r>
                <a:rPr lang="en-US" sz="1600" dirty="0">
                  <a:solidFill>
                    <a:srgbClr val="008000"/>
                  </a:solidFill>
                </a:rPr>
                <a:t>Solution:</a:t>
              </a:r>
              <a:r>
                <a:rPr lang="en-US" sz="1600" dirty="0"/>
                <a:t> Resubmit the script.  </a:t>
              </a:r>
              <a:r>
                <a:rPr lang="en-US" sz="1600" dirty="0" err="1"/>
                <a:t>FastLoad</a:t>
              </a:r>
              <a:r>
                <a:rPr lang="en-US" sz="1600" dirty="0"/>
                <a:t> will begin from record 1 or the first record past the last checkpoint.</a:t>
              </a: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92" y="1728"/>
              <a:ext cx="5376" cy="4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13500000" algn="ctr" rotWithShape="0">
                <a:srgbClr val="3333CC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marL="288925" indent="-288925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Condition 2: </a:t>
              </a:r>
              <a:r>
                <a:rPr lang="en-US" sz="1600"/>
                <a:t>Abort occurs in Phase 2 - data acquisition complete.</a:t>
              </a:r>
            </a:p>
            <a:p>
              <a:pPr marL="288925" indent="-288925">
                <a:spcBef>
                  <a:spcPct val="50000"/>
                </a:spcBef>
              </a:pPr>
              <a:r>
                <a:rPr lang="en-US" sz="1600">
                  <a:solidFill>
                    <a:srgbClr val="008000"/>
                  </a:solidFill>
                </a:rPr>
                <a:t>Solution: </a:t>
              </a:r>
              <a:r>
                <a:rPr lang="en-US" sz="1600"/>
                <a:t>Submit only BEGIN and END LOADING statements; restarts Phase 2 only.</a:t>
              </a: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92" y="2496"/>
              <a:ext cx="5376" cy="75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13500000" algn="ctr" rotWithShape="0">
                <a:srgbClr val="3333CC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marL="288925" indent="-288925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Condition 3: </a:t>
              </a:r>
              <a:r>
                <a:rPr lang="en-US" sz="1600"/>
                <a:t>Normal end of Phase 1 (paused) - more data to acquire, thus there is no 'END LOADING' statement in script.</a:t>
              </a:r>
            </a:p>
            <a:p>
              <a:pPr marL="288925" indent="-288925">
                <a:spcBef>
                  <a:spcPct val="50000"/>
                </a:spcBef>
              </a:pPr>
              <a:r>
                <a:rPr lang="en-US" sz="1600">
                  <a:solidFill>
                    <a:srgbClr val="008000"/>
                  </a:solidFill>
                </a:rPr>
                <a:t>Solution:  </a:t>
              </a:r>
              <a:r>
                <a:rPr lang="en-US" sz="1600"/>
                <a:t>Resubmit the adjusted script with new data file name.  FastLoad will be positioned to record 1 or the first record past the last checkpoint.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92" y="3552"/>
              <a:ext cx="5376" cy="6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13500000" algn="ctr" rotWithShape="0">
                <a:srgbClr val="3333CC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marL="288925" indent="-288925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Condition 4: </a:t>
              </a:r>
              <a:r>
                <a:rPr lang="en-US" sz="1600"/>
                <a:t>Normal end of Phase 1  (paused) - no more data to acquire, no 'END LOADING' statement was in the script.</a:t>
              </a:r>
              <a:endParaRPr lang="en-US" b="0" i="1"/>
            </a:p>
            <a:p>
              <a:pPr marL="288925" indent="-288925">
                <a:spcBef>
                  <a:spcPct val="50000"/>
                </a:spcBef>
              </a:pPr>
              <a:r>
                <a:rPr lang="en-US" sz="1600">
                  <a:solidFill>
                    <a:srgbClr val="008000"/>
                  </a:solidFill>
                </a:rPr>
                <a:t>Solution:  </a:t>
              </a:r>
              <a:r>
                <a:rPr lang="en-US" sz="1600"/>
                <a:t>Submit BEGIN and END LOADING statements; restarts Phase 2 only.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0"/>
            <a:ext cx="3656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Staged Loading of Multiple Data Files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28600" y="1219200"/>
            <a:ext cx="8683625" cy="5153025"/>
            <a:chOff x="144" y="768"/>
            <a:chExt cx="5470" cy="324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40" y="1056"/>
              <a:ext cx="2448" cy="2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LOGON tdpid/username,password;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BEGIN LOADING Customer  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     ERRORFILES CustErr1, CustErr2;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endParaRPr lang="en-US" sz="1400"/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DEFINE    in_CustNum	(INTEGER)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		,in_Lname	(CHAR(15))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		,in_Fname	(CHAR(10))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		,in_Mailcode	(INTEGER)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>
                  <a:solidFill>
                    <a:srgbClr val="0033CC"/>
                  </a:solidFill>
                </a:rPr>
                <a:t>FILE=US.dat;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endParaRPr lang="en-US" sz="1400"/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INSERT INTO Customer VALUES (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 :in_CustNum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,:in_Lname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,:in_Fname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,:in_Mailcode);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endParaRPr lang="en-US" sz="1400"/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endParaRPr lang="en-US" sz="1400"/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LOGOFF;          	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4" y="768"/>
              <a:ext cx="261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33CC"/>
                  </a:solidFill>
                </a:rPr>
                <a:t>load_US.fld	fastload &lt; load_US.fld</a:t>
              </a:r>
              <a:endParaRPr lang="en-US" sz="16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072" y="1056"/>
              <a:ext cx="2448" cy="2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LOGON tdpid/username,password;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BEGIN LOADING Customer  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     ERRORFILES CustErr1, CustErr2;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endParaRPr lang="en-US" sz="1400"/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DEFINE    in_CustNum	(INTEGER)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		,in_Lname	(CHAR(15))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		,in_Fname	(CHAR(10))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		,in_Mailcode	(INTEGER)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>
                  <a:solidFill>
                    <a:srgbClr val="CC3300"/>
                  </a:solidFill>
                </a:rPr>
                <a:t>FILE=International.dat;</a:t>
              </a:r>
              <a:endParaRPr lang="en-US" sz="1400">
                <a:solidFill>
                  <a:srgbClr val="0033CC"/>
                </a:solidFill>
              </a:endParaRP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endParaRPr lang="en-US" sz="1400"/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INSERT INTO Customer VALUES (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 :in_CustNum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,:in_Lname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,:in_Fname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,:in_Mailcode);</a:t>
              </a:r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endParaRPr lang="en-US" sz="1400"/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>
                  <a:solidFill>
                    <a:srgbClr val="CC3300"/>
                  </a:solidFill>
                </a:rPr>
                <a:t>END LOADING;</a:t>
              </a:r>
              <a:endParaRPr lang="en-US" sz="1400"/>
            </a:p>
            <a:p>
              <a:pPr>
                <a:tabLst>
                  <a:tab pos="230188" algn="l"/>
                  <a:tab pos="800100" algn="l"/>
                  <a:tab pos="2057400" algn="l"/>
                </a:tabLst>
              </a:pPr>
              <a:r>
                <a:rPr lang="en-US" sz="1400"/>
                <a:t>LOGOFF;          	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024" y="768"/>
              <a:ext cx="259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CC3300"/>
                  </a:solidFill>
                </a:rPr>
                <a:t>load_Int.fld	fastload &lt; load_Int.fld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40" y="3648"/>
              <a:ext cx="23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0099"/>
                  </a:solidFill>
                </a:rPr>
                <a:t>No END LOADING statement.  Table is in “FastLoad Paused” state.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120" y="3648"/>
              <a:ext cx="23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CC3300"/>
                  </a:solidFill>
                </a:rPr>
                <a:t>END LOADING; indicates no more data and to start Phase 2.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0"/>
            <a:ext cx="314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Additional </a:t>
            </a:r>
            <a:r>
              <a:rPr lang="en-US" dirty="0" err="1" smtClean="0">
                <a:solidFill>
                  <a:schemeClr val="tx2"/>
                </a:solidFill>
              </a:rPr>
              <a:t>FastLoad</a:t>
            </a:r>
            <a:r>
              <a:rPr lang="en-US" dirty="0" smtClean="0">
                <a:solidFill>
                  <a:schemeClr val="tx2"/>
                </a:solidFill>
              </a:rPr>
              <a:t> Commands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784860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AXSMOD</a:t>
            </a:r>
            <a:r>
              <a:rPr lang="en-US" sz="1600" dirty="0"/>
              <a:t>		</a:t>
            </a:r>
            <a:r>
              <a:rPr lang="en-US" sz="1600" i="1" dirty="0"/>
              <a:t>name </a:t>
            </a:r>
            <a:r>
              <a:rPr lang="en-US" sz="1600" dirty="0"/>
              <a:t>["</a:t>
            </a:r>
            <a:r>
              <a:rPr lang="en-US" sz="1600" i="1" dirty="0"/>
              <a:t>init-string</a:t>
            </a:r>
            <a:r>
              <a:rPr lang="en-US" sz="1600" dirty="0"/>
              <a:t>"] ;</a:t>
            </a:r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SESSIONS</a:t>
            </a:r>
            <a:r>
              <a:rPr lang="en-US" sz="1600" dirty="0"/>
              <a:t> 	</a:t>
            </a:r>
            <a:r>
              <a:rPr lang="en-US" sz="1600" i="1" dirty="0"/>
              <a:t>max [min] </a:t>
            </a:r>
            <a:r>
              <a:rPr lang="en-US" sz="1600" dirty="0"/>
              <a:t>;</a:t>
            </a:r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ERRLIMIT</a:t>
            </a:r>
            <a:r>
              <a:rPr lang="en-US" sz="1600" dirty="0"/>
              <a:t> 		</a:t>
            </a:r>
            <a:r>
              <a:rPr lang="en-US" sz="1600" i="1" dirty="0"/>
              <a:t>max rejected records </a:t>
            </a:r>
            <a:r>
              <a:rPr lang="en-US" sz="1600" dirty="0"/>
              <a:t>;</a:t>
            </a:r>
            <a:endParaRPr lang="en-US" sz="1600" i="1" dirty="0"/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TENACITY 		</a:t>
            </a:r>
            <a:r>
              <a:rPr lang="en-US" sz="1600" i="1" dirty="0"/>
              <a:t>hours </a:t>
            </a:r>
            <a:r>
              <a:rPr lang="en-US" sz="1600" dirty="0"/>
              <a:t>;</a:t>
            </a:r>
            <a:r>
              <a:rPr lang="en-US" sz="1600" dirty="0">
                <a:solidFill>
                  <a:srgbClr val="000099"/>
                </a:solidFill>
              </a:rPr>
              <a:t>	</a:t>
            </a:r>
            <a:r>
              <a:rPr lang="en-US" sz="1600" dirty="0"/>
              <a:t>(default is no TENACITY)</a:t>
            </a:r>
            <a:endParaRPr lang="en-US" sz="1600" i="1" dirty="0"/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SLEEP 		</a:t>
            </a:r>
            <a:r>
              <a:rPr lang="en-US" sz="1600" i="1" dirty="0"/>
              <a:t>minutes </a:t>
            </a:r>
            <a:r>
              <a:rPr lang="en-US" sz="1600" dirty="0"/>
              <a:t>;</a:t>
            </a:r>
            <a:r>
              <a:rPr lang="en-US" sz="1600" dirty="0">
                <a:solidFill>
                  <a:srgbClr val="000099"/>
                </a:solidFill>
              </a:rPr>
              <a:t>	</a:t>
            </a:r>
            <a:r>
              <a:rPr lang="en-US" sz="1600" dirty="0"/>
              <a:t>(default is 6 minutes)</a:t>
            </a:r>
            <a:endParaRPr lang="en-US" sz="1600" i="1" dirty="0"/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DELETE FROM 	</a:t>
            </a:r>
            <a:r>
              <a:rPr lang="en-US" sz="1600" i="1" dirty="0" err="1"/>
              <a:t>tablename</a:t>
            </a:r>
            <a:r>
              <a:rPr lang="en-US" sz="1600" i="1" dirty="0"/>
              <a:t> </a:t>
            </a:r>
            <a:r>
              <a:rPr lang="en-US" sz="1600" dirty="0">
                <a:solidFill>
                  <a:srgbClr val="000099"/>
                </a:solidFill>
              </a:rPr>
              <a:t> [ALL] </a:t>
            </a:r>
            <a:r>
              <a:rPr lang="en-US" sz="1600" dirty="0"/>
              <a:t>;</a:t>
            </a:r>
            <a:endParaRPr lang="en-US" sz="1600" i="1" dirty="0"/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DROP TABLE	</a:t>
            </a:r>
            <a:r>
              <a:rPr lang="en-US" sz="1600" i="1" dirty="0" err="1"/>
              <a:t>tablename</a:t>
            </a:r>
            <a:r>
              <a:rPr lang="en-US" sz="1600" i="1" dirty="0"/>
              <a:t> </a:t>
            </a:r>
            <a:r>
              <a:rPr lang="en-US" sz="1600" dirty="0"/>
              <a:t>;</a:t>
            </a:r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HELP TABLE	</a:t>
            </a:r>
            <a:r>
              <a:rPr lang="en-US" sz="1600" i="1" dirty="0" err="1"/>
              <a:t>tablename</a:t>
            </a:r>
            <a:r>
              <a:rPr lang="en-US" sz="1600" i="1" dirty="0"/>
              <a:t> </a:t>
            </a:r>
            <a:r>
              <a:rPr lang="en-US" sz="1600" dirty="0"/>
              <a:t>;</a:t>
            </a:r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NOTIFY		</a:t>
            </a:r>
            <a:r>
              <a:rPr lang="en-US" sz="1600" i="1" u="sng" dirty="0"/>
              <a:t>OFF</a:t>
            </a:r>
            <a:r>
              <a:rPr lang="en-US" sz="1600" dirty="0"/>
              <a:t> | </a:t>
            </a:r>
            <a:r>
              <a:rPr lang="en-US" sz="1600" i="1" dirty="0"/>
              <a:t>LOW</a:t>
            </a:r>
            <a:r>
              <a:rPr lang="en-US" sz="1600" dirty="0"/>
              <a:t> |</a:t>
            </a:r>
            <a:r>
              <a:rPr lang="en-US" sz="1600" dirty="0">
                <a:solidFill>
                  <a:srgbClr val="000099"/>
                </a:solidFill>
              </a:rPr>
              <a:t> </a:t>
            </a:r>
            <a:r>
              <a:rPr lang="en-US" sz="1600" i="1" dirty="0"/>
              <a:t>MEDIUM</a:t>
            </a:r>
            <a:r>
              <a:rPr lang="en-US" sz="1600" dirty="0"/>
              <a:t> |</a:t>
            </a:r>
            <a:r>
              <a:rPr lang="en-US" sz="1600" dirty="0">
                <a:solidFill>
                  <a:srgbClr val="000099"/>
                </a:solidFill>
              </a:rPr>
              <a:t> </a:t>
            </a:r>
            <a:r>
              <a:rPr lang="en-US" sz="1600" i="1" dirty="0"/>
              <a:t>HIGH</a:t>
            </a:r>
            <a:r>
              <a:rPr lang="en-US" sz="1600" dirty="0">
                <a:solidFill>
                  <a:srgbClr val="000099"/>
                </a:solidFill>
              </a:rPr>
              <a:t>  . . . </a:t>
            </a:r>
            <a:r>
              <a:rPr lang="en-US" sz="1600" dirty="0"/>
              <a:t>;</a:t>
            </a:r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DATEFORM  	</a:t>
            </a:r>
            <a:r>
              <a:rPr lang="en-US" sz="1600" i="1" dirty="0"/>
              <a:t>INTEGERDATE </a:t>
            </a:r>
            <a:r>
              <a:rPr lang="en-US" sz="1600" dirty="0"/>
              <a:t>| </a:t>
            </a:r>
            <a:r>
              <a:rPr lang="en-US" sz="1600" i="1" dirty="0"/>
              <a:t>ANSIDATE </a:t>
            </a:r>
            <a:r>
              <a:rPr lang="en-US" sz="1600" dirty="0"/>
              <a:t>;</a:t>
            </a:r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SET SESSION CHARSET 	</a:t>
            </a:r>
            <a:r>
              <a:rPr lang="en-US" sz="1600" dirty="0"/>
              <a:t>"</a:t>
            </a:r>
            <a:r>
              <a:rPr lang="en-US" sz="1600" i="1" dirty="0" err="1"/>
              <a:t>charsetname</a:t>
            </a:r>
            <a:r>
              <a:rPr lang="en-US" sz="1600" dirty="0"/>
              <a:t>"</a:t>
            </a:r>
            <a:r>
              <a:rPr lang="en-US" sz="1600" i="1" dirty="0"/>
              <a:t> </a:t>
            </a:r>
            <a:r>
              <a:rPr lang="en-US" sz="1600" dirty="0"/>
              <a:t>;</a:t>
            </a:r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SET RECORD 	</a:t>
            </a:r>
            <a:r>
              <a:rPr lang="en-US" sz="1600" i="1" u="sng" dirty="0"/>
              <a:t>FORMATTED</a:t>
            </a:r>
            <a:r>
              <a:rPr lang="en-US" sz="1600" u="sng" dirty="0">
                <a:solidFill>
                  <a:srgbClr val="000099"/>
                </a:solidFill>
              </a:rPr>
              <a:t> </a:t>
            </a:r>
            <a:r>
              <a:rPr lang="en-US" sz="1600" dirty="0"/>
              <a:t>;</a:t>
            </a:r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		</a:t>
            </a:r>
            <a:r>
              <a:rPr lang="en-US" sz="1600" i="1" dirty="0"/>
              <a:t>UNFORMATTED</a:t>
            </a:r>
            <a:r>
              <a:rPr lang="en-US" sz="1600" dirty="0">
                <a:solidFill>
                  <a:srgbClr val="000099"/>
                </a:solidFill>
              </a:rPr>
              <a:t> </a:t>
            </a:r>
            <a:r>
              <a:rPr lang="en-US" sz="1600" dirty="0"/>
              <a:t>;</a:t>
            </a:r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		</a:t>
            </a:r>
            <a:r>
              <a:rPr lang="en-US" sz="1600" i="1" dirty="0"/>
              <a:t>BINARY</a:t>
            </a:r>
            <a:r>
              <a:rPr lang="en-US" sz="1600" dirty="0">
                <a:solidFill>
                  <a:srgbClr val="000099"/>
                </a:solidFill>
              </a:rPr>
              <a:t> </a:t>
            </a:r>
            <a:r>
              <a:rPr lang="en-US" sz="1600" dirty="0"/>
              <a:t>;</a:t>
            </a:r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/>
              <a:t>		</a:t>
            </a:r>
            <a:r>
              <a:rPr lang="en-US" sz="1600" i="1" dirty="0"/>
              <a:t>TEXT </a:t>
            </a:r>
            <a:r>
              <a:rPr lang="en-US" sz="1600" dirty="0"/>
              <a:t>;</a:t>
            </a:r>
          </a:p>
          <a:p>
            <a:pPr>
              <a:spcBef>
                <a:spcPct val="10000"/>
              </a:spcBef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		</a:t>
            </a:r>
            <a:r>
              <a:rPr lang="en-US" sz="1600" i="1" dirty="0"/>
              <a:t>VARTEXT</a:t>
            </a:r>
            <a:r>
              <a:rPr lang="en-US" sz="1600" dirty="0">
                <a:solidFill>
                  <a:srgbClr val="000099"/>
                </a:solidFill>
              </a:rPr>
              <a:t>  </a:t>
            </a:r>
            <a:r>
              <a:rPr lang="en-US" sz="1600" dirty="0"/>
              <a:t>"</a:t>
            </a:r>
            <a:r>
              <a:rPr lang="en-US" sz="1600" i="1" dirty="0"/>
              <a:t>c</a:t>
            </a:r>
            <a:r>
              <a:rPr lang="en-US" sz="1600" dirty="0"/>
              <a:t>"</a:t>
            </a:r>
            <a:r>
              <a:rPr lang="en-US" sz="1600" i="1" dirty="0"/>
              <a:t> </a:t>
            </a:r>
            <a:r>
              <a:rPr lang="en-US" sz="1600" dirty="0"/>
              <a:t>;</a:t>
            </a:r>
          </a:p>
          <a:p>
            <a:pPr>
              <a:tabLst>
                <a:tab pos="1092200" algn="l"/>
                <a:tab pos="2635250" algn="l"/>
                <a:tab pos="4972050" algn="l"/>
              </a:tabLst>
            </a:pPr>
            <a:endParaRPr lang="en-US" sz="1400" dirty="0"/>
          </a:p>
          <a:p>
            <a:pPr>
              <a:spcAft>
                <a:spcPct val="25000"/>
              </a:spcAft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/>
              <a:t>Ex.  If an input file has exactly the same field definitions as a table, then ...</a:t>
            </a:r>
          </a:p>
          <a:p>
            <a:pPr>
              <a:tabLst>
                <a:tab pos="1092200" algn="l"/>
                <a:tab pos="2635250" algn="l"/>
                <a:tab pos="4972050" algn="l"/>
              </a:tabLst>
            </a:pPr>
            <a:r>
              <a:rPr lang="en-US" sz="1400" dirty="0">
                <a:solidFill>
                  <a:srgbClr val="000099"/>
                </a:solidFill>
              </a:rPr>
              <a:t>	</a:t>
            </a:r>
            <a:r>
              <a:rPr lang="en-US" sz="1600" dirty="0">
                <a:solidFill>
                  <a:srgbClr val="000099"/>
                </a:solidFill>
              </a:rPr>
              <a:t>DEFINE FILE = </a:t>
            </a:r>
            <a:r>
              <a:rPr lang="en-US" sz="1600" dirty="0" err="1">
                <a:solidFill>
                  <a:srgbClr val="000099"/>
                </a:solidFill>
              </a:rPr>
              <a:t>Trans_data</a:t>
            </a:r>
            <a:r>
              <a:rPr lang="en-US" sz="1600" dirty="0">
                <a:solidFill>
                  <a:srgbClr val="000099"/>
                </a:solidFill>
              </a:rPr>
              <a:t>;</a:t>
            </a:r>
          </a:p>
          <a:p>
            <a:pPr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	HELP TABLE Trans;</a:t>
            </a:r>
          </a:p>
          <a:p>
            <a:pPr>
              <a:tabLst>
                <a:tab pos="1092200" algn="l"/>
                <a:tab pos="2635250" algn="l"/>
                <a:tab pos="4972050" algn="l"/>
              </a:tabLst>
            </a:pPr>
            <a:r>
              <a:rPr lang="en-US" sz="1600" dirty="0">
                <a:solidFill>
                  <a:srgbClr val="000099"/>
                </a:solidFill>
              </a:rPr>
              <a:t>	INSERT INTO Trans.*;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0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Invoking </a:t>
            </a:r>
            <a:r>
              <a:rPr lang="en-US" dirty="0" err="1" smtClean="0">
                <a:solidFill>
                  <a:schemeClr val="tx2"/>
                </a:solidFill>
              </a:rPr>
              <a:t>FastLoad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2400" y="1143000"/>
            <a:ext cx="8915400" cy="5562600"/>
            <a:chOff x="96" y="720"/>
            <a:chExt cx="5616" cy="350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6" y="720"/>
              <a:ext cx="5568" cy="1008"/>
              <a:chOff x="96" y="720"/>
              <a:chExt cx="5568" cy="1008"/>
            </a:xfrm>
          </p:grpSpPr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96" y="720"/>
                <a:ext cx="5568" cy="10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99"/>
                </a:solidFill>
                <a:miter lim="800000"/>
                <a:headEnd/>
                <a:tailEnd/>
              </a:ln>
              <a:effectLst>
                <a:prstShdw prst="shdw13" dist="53882" dir="13500000">
                  <a:schemeClr val="bg2"/>
                </a:prst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144" y="816"/>
                <a:ext cx="5514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tabLst>
                    <a:tab pos="3429000" algn="l"/>
                  </a:tabLst>
                </a:pPr>
                <a:r>
                  <a:rPr lang="en-US" sz="1600" dirty="0">
                    <a:solidFill>
                      <a:srgbClr val="FF0000"/>
                    </a:solidFill>
                  </a:rPr>
                  <a:t>Network Attached Systems: 	</a:t>
                </a:r>
                <a:r>
                  <a:rPr lang="en-US" sz="1600" dirty="0" err="1">
                    <a:solidFill>
                      <a:srgbClr val="000099"/>
                    </a:solidFill>
                  </a:rPr>
                  <a:t>fastload</a:t>
                </a:r>
                <a:r>
                  <a:rPr lang="en-US" sz="1600" dirty="0">
                    <a:solidFill>
                      <a:srgbClr val="000099"/>
                    </a:solidFill>
                  </a:rPr>
                  <a:t> </a:t>
                </a:r>
                <a:r>
                  <a:rPr lang="en-US" sz="1600" dirty="0">
                    <a:solidFill>
                      <a:srgbClr val="006600"/>
                    </a:solidFill>
                  </a:rPr>
                  <a:t>[PARAMETERS]</a:t>
                </a:r>
                <a:r>
                  <a:rPr lang="en-US" sz="1600" dirty="0">
                    <a:solidFill>
                      <a:srgbClr val="000099"/>
                    </a:solidFill>
                  </a:rPr>
                  <a:t> &lt;</a:t>
                </a:r>
                <a:r>
                  <a:rPr lang="en-US" sz="1600" i="1" dirty="0">
                    <a:solidFill>
                      <a:srgbClr val="000099"/>
                    </a:solidFill>
                  </a:rPr>
                  <a:t> </a:t>
                </a:r>
                <a:r>
                  <a:rPr lang="en-US" sz="1600" i="1" dirty="0" err="1">
                    <a:solidFill>
                      <a:srgbClr val="000099"/>
                    </a:solidFill>
                  </a:rPr>
                  <a:t>scriptname</a:t>
                </a:r>
                <a:r>
                  <a:rPr lang="en-US" sz="1600" dirty="0">
                    <a:solidFill>
                      <a:srgbClr val="000099"/>
                    </a:solidFill>
                  </a:rPr>
                  <a:t>   &gt;</a:t>
                </a:r>
                <a:r>
                  <a:rPr lang="en-US" sz="1600" i="1" dirty="0" err="1">
                    <a:solidFill>
                      <a:srgbClr val="000099"/>
                    </a:solidFill>
                  </a:rPr>
                  <a:t>outfilename</a:t>
                </a:r>
                <a:endParaRPr lang="en-US" sz="1600" i="1" dirty="0">
                  <a:solidFill>
                    <a:srgbClr val="000099"/>
                  </a:solidFill>
                </a:endParaRPr>
              </a:p>
              <a:p>
                <a:pPr>
                  <a:tabLst>
                    <a:tab pos="3429000" algn="l"/>
                  </a:tabLst>
                </a:pPr>
                <a:endParaRPr lang="en-US" sz="1600" i="1" dirty="0">
                  <a:solidFill>
                    <a:srgbClr val="000099"/>
                  </a:solidFill>
                </a:endParaRPr>
              </a:p>
              <a:p>
                <a:pPr>
                  <a:tabLst>
                    <a:tab pos="3429000" algn="l"/>
                  </a:tabLst>
                </a:pPr>
                <a:r>
                  <a:rPr lang="en-US" sz="1600" dirty="0">
                    <a:solidFill>
                      <a:srgbClr val="FF0000"/>
                    </a:solidFill>
                  </a:rPr>
                  <a:t>Channel-Attached MVS Systems:	</a:t>
                </a:r>
                <a:r>
                  <a:rPr lang="en-US" sz="1600" dirty="0">
                    <a:solidFill>
                      <a:srgbClr val="000099"/>
                    </a:solidFill>
                  </a:rPr>
                  <a:t>// EXEC TDSFAST FDLOPT= </a:t>
                </a:r>
                <a:r>
                  <a:rPr lang="en-US" sz="1600" dirty="0">
                    <a:solidFill>
                      <a:srgbClr val="006600"/>
                    </a:solidFill>
                  </a:rPr>
                  <a:t>[PARAMETERS]</a:t>
                </a:r>
                <a:r>
                  <a:rPr lang="en-US" sz="1600" dirty="0">
                    <a:solidFill>
                      <a:srgbClr val="000099"/>
                    </a:solidFill>
                  </a:rPr>
                  <a:t> </a:t>
                </a:r>
              </a:p>
              <a:p>
                <a:pPr>
                  <a:tabLst>
                    <a:tab pos="3429000" algn="l"/>
                  </a:tabLst>
                </a:pPr>
                <a:endParaRPr lang="en-US" sz="1600" dirty="0">
                  <a:solidFill>
                    <a:srgbClr val="000099"/>
                  </a:solidFill>
                </a:endParaRPr>
              </a:p>
              <a:p>
                <a:pPr>
                  <a:tabLst>
                    <a:tab pos="3429000" algn="l"/>
                  </a:tabLst>
                </a:pPr>
                <a:r>
                  <a:rPr lang="en-US" sz="1600" dirty="0">
                    <a:solidFill>
                      <a:srgbClr val="FF0000"/>
                    </a:solidFill>
                  </a:rPr>
                  <a:t>Channel-Attached VM Systems:	</a:t>
                </a:r>
                <a:r>
                  <a:rPr lang="en-US" sz="1600" dirty="0">
                    <a:solidFill>
                      <a:srgbClr val="000099"/>
                    </a:solidFill>
                  </a:rPr>
                  <a:t>EXEC FAST </a:t>
                </a:r>
                <a:r>
                  <a:rPr lang="en-US" sz="1600" dirty="0">
                    <a:solidFill>
                      <a:srgbClr val="006600"/>
                    </a:solidFill>
                  </a:rPr>
                  <a:t>[PARAMETERS]</a:t>
                </a:r>
                <a:r>
                  <a:rPr lang="en-US" sz="1600" dirty="0">
                    <a:solidFill>
                      <a:srgbClr val="000099"/>
                    </a:solidFill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</a:rPr>
                  <a:t>	</a:t>
                </a:r>
                <a:endParaRPr lang="en-US" sz="1600" dirty="0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96" y="1857"/>
              <a:ext cx="5616" cy="2367"/>
              <a:chOff x="96" y="1857"/>
              <a:chExt cx="5616" cy="2367"/>
            </a:xfrm>
          </p:grpSpPr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96" y="1857"/>
                <a:ext cx="5616" cy="23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4229100" indent="-4229100">
                  <a:tabLst>
                    <a:tab pos="63500" algn="l"/>
                    <a:tab pos="2514600" algn="l"/>
                    <a:tab pos="4229100" algn="l"/>
                  </a:tabLst>
                </a:pPr>
                <a:r>
                  <a:rPr lang="en-US" sz="1400" dirty="0">
                    <a:solidFill>
                      <a:srgbClr val="000080"/>
                    </a:solidFill>
                  </a:rPr>
                  <a:t>	Channel	Network	Description</a:t>
                </a:r>
              </a:p>
              <a:p>
                <a:pPr marL="4229100" indent="-4229100">
                  <a:tabLst>
                    <a:tab pos="63500" algn="l"/>
                    <a:tab pos="2514600" algn="l"/>
                    <a:tab pos="4229100" algn="l"/>
                  </a:tabLst>
                </a:pPr>
                <a:r>
                  <a:rPr lang="en-US" sz="1400" dirty="0">
                    <a:solidFill>
                      <a:srgbClr val="000080"/>
                    </a:solidFill>
                  </a:rPr>
                  <a:t>	Parameter	</a:t>
                </a:r>
                <a:r>
                  <a:rPr lang="en-US" sz="1400" dirty="0" err="1">
                    <a:solidFill>
                      <a:srgbClr val="000080"/>
                    </a:solidFill>
                  </a:rPr>
                  <a:t>Parameter</a:t>
                </a:r>
                <a:r>
                  <a:rPr lang="en-US" sz="1400" dirty="0">
                    <a:solidFill>
                      <a:srgbClr val="000080"/>
                    </a:solidFill>
                  </a:rPr>
                  <a:t>	</a:t>
                </a:r>
              </a:p>
              <a:p>
                <a:pPr marL="4229100" indent="-4229100">
                  <a:spcBef>
                    <a:spcPct val="20000"/>
                  </a:spcBef>
                  <a:tabLst>
                    <a:tab pos="63500" algn="l"/>
                    <a:tab pos="2514600" algn="l"/>
                    <a:tab pos="4229100" algn="l"/>
                  </a:tabLst>
                </a:pPr>
                <a:r>
                  <a:rPr lang="en-US" sz="1400" dirty="0"/>
                  <a:t>	BUFSIZE=kb	-b </a:t>
                </a:r>
                <a:r>
                  <a:rPr lang="en-US" sz="1400" i="1" dirty="0"/>
                  <a:t>kb</a:t>
                </a:r>
                <a:r>
                  <a:rPr lang="en-US" sz="1400" dirty="0"/>
                  <a:t>	</a:t>
                </a:r>
                <a:r>
                  <a:rPr lang="en-US" sz="1200" dirty="0"/>
                  <a:t>Specifies input buffer size; maximum is 63 KB</a:t>
                </a:r>
                <a:r>
                  <a:rPr lang="en-US" sz="1400" dirty="0"/>
                  <a:t> </a:t>
                </a:r>
                <a:r>
                  <a:rPr lang="en-US" sz="1200" dirty="0"/>
                  <a:t>(default)</a:t>
                </a:r>
              </a:p>
              <a:p>
                <a:pPr marL="4229100" indent="-4229100">
                  <a:spcBef>
                    <a:spcPct val="10000"/>
                  </a:spcBef>
                  <a:tabLst>
                    <a:tab pos="63500" algn="l"/>
                    <a:tab pos="2514600" algn="l"/>
                    <a:tab pos="4229100" algn="l"/>
                  </a:tabLst>
                </a:pPr>
                <a:r>
                  <a:rPr lang="en-US" sz="1200" dirty="0"/>
                  <a:t>	</a:t>
                </a:r>
              </a:p>
              <a:p>
                <a:pPr marL="4229100" indent="-4229100">
                  <a:spcBef>
                    <a:spcPct val="5000"/>
                  </a:spcBef>
                  <a:tabLst>
                    <a:tab pos="63500" algn="l"/>
                    <a:tab pos="2514600" algn="l"/>
                    <a:tab pos="4229100" algn="l"/>
                  </a:tabLst>
                </a:pPr>
                <a:r>
                  <a:rPr lang="en-US" sz="1400" dirty="0"/>
                  <a:t>	CHARSET=</a:t>
                </a:r>
                <a:r>
                  <a:rPr lang="en-US" sz="1400" i="1" dirty="0" err="1"/>
                  <a:t>charsetname</a:t>
                </a:r>
                <a:r>
                  <a:rPr lang="en-US" sz="1400" dirty="0"/>
                  <a:t>	-c </a:t>
                </a:r>
                <a:r>
                  <a:rPr lang="en-US" sz="1400" i="1" dirty="0" err="1"/>
                  <a:t>charsetname</a:t>
                </a:r>
                <a:r>
                  <a:rPr lang="en-US" sz="1400" dirty="0"/>
                  <a:t>	</a:t>
                </a:r>
                <a:r>
                  <a:rPr lang="en-US" sz="1200" dirty="0"/>
                  <a:t>Specify a character set or its code.  Examples are EBCDIC, ASCII, or Kanji sets	</a:t>
                </a:r>
                <a:endParaRPr lang="en-US" sz="1400" dirty="0"/>
              </a:p>
              <a:p>
                <a:pPr marL="4229100" indent="-4229100">
                  <a:spcBef>
                    <a:spcPct val="10000"/>
                  </a:spcBef>
                  <a:tabLst>
                    <a:tab pos="63500" algn="l"/>
                    <a:tab pos="2514600" algn="l"/>
                    <a:tab pos="4229100" algn="l"/>
                  </a:tabLst>
                </a:pPr>
                <a:r>
                  <a:rPr lang="en-US" sz="1400" dirty="0"/>
                  <a:t>	ERRLOG=</a:t>
                </a:r>
                <a:r>
                  <a:rPr lang="en-US" sz="1400" i="1" dirty="0"/>
                  <a:t>filename</a:t>
                </a:r>
                <a:r>
                  <a:rPr lang="en-US" sz="1400" dirty="0"/>
                  <a:t>	-e </a:t>
                </a:r>
                <a:r>
                  <a:rPr lang="en-US" sz="1400" i="1" dirty="0"/>
                  <a:t>filename</a:t>
                </a:r>
                <a:r>
                  <a:rPr lang="en-US" sz="1400" dirty="0"/>
                  <a:t>	</a:t>
                </a:r>
                <a:r>
                  <a:rPr lang="en-US" sz="1200" dirty="0"/>
                  <a:t>Alternate file specification for error messages; produces a duplicate record.	</a:t>
                </a:r>
                <a:endParaRPr lang="en-US" sz="1400" dirty="0"/>
              </a:p>
              <a:p>
                <a:pPr marL="4229100" indent="-4229100">
                  <a:spcBef>
                    <a:spcPct val="20000"/>
                  </a:spcBef>
                  <a:tabLst>
                    <a:tab pos="63500" algn="l"/>
                    <a:tab pos="2514600" algn="l"/>
                    <a:tab pos="4229100" algn="l"/>
                  </a:tabLst>
                </a:pPr>
                <a:r>
                  <a:rPr lang="en-US" sz="1400" dirty="0"/>
                  <a:t>	INMODETYPE=SAS_C	N/A	</a:t>
                </a:r>
                <a:r>
                  <a:rPr lang="en-US" sz="1200" dirty="0"/>
                  <a:t>Specifies that the job will use an INMOD routine written in SAS/C.	</a:t>
                </a:r>
                <a:endParaRPr lang="en-US" sz="1400" dirty="0"/>
              </a:p>
              <a:p>
                <a:pPr marL="4229100" indent="-4229100">
                  <a:spcBef>
                    <a:spcPct val="20000"/>
                  </a:spcBef>
                  <a:tabLst>
                    <a:tab pos="63500" algn="l"/>
                    <a:tab pos="2514600" algn="l"/>
                    <a:tab pos="4229100" algn="l"/>
                  </a:tabLst>
                </a:pPr>
                <a:r>
                  <a:rPr lang="en-US" sz="1400" dirty="0"/>
                  <a:t>	SLEEP=m</a:t>
                </a:r>
                <a:r>
                  <a:rPr lang="en-US" sz="1400" i="1" dirty="0"/>
                  <a:t>inutes</a:t>
                </a:r>
                <a:r>
                  <a:rPr lang="en-US" sz="1400" dirty="0"/>
                  <a:t>	-s </a:t>
                </a:r>
                <a:r>
                  <a:rPr lang="en-US" sz="1400" i="1" dirty="0"/>
                  <a:t>minutes</a:t>
                </a:r>
                <a:r>
                  <a:rPr lang="en-US" sz="1400" dirty="0"/>
                  <a:t>	</a:t>
                </a:r>
                <a:r>
                  <a:rPr lang="en-US" sz="1200" dirty="0"/>
                  <a:t>Number of minutes that </a:t>
                </a:r>
                <a:r>
                  <a:rPr lang="en-US" sz="1200" dirty="0" err="1"/>
                  <a:t>FastLoad</a:t>
                </a:r>
                <a:r>
                  <a:rPr lang="en-US" sz="1200" dirty="0"/>
                  <a:t> pauses before retrying a logon.	</a:t>
                </a:r>
                <a:endParaRPr lang="en-US" sz="1400" dirty="0"/>
              </a:p>
              <a:p>
                <a:pPr marL="4229100" indent="-4229100">
                  <a:spcBef>
                    <a:spcPct val="10000"/>
                  </a:spcBef>
                  <a:tabLst>
                    <a:tab pos="63500" algn="l"/>
                    <a:tab pos="2514600" algn="l"/>
                    <a:tab pos="4229100" algn="l"/>
                  </a:tabLst>
                </a:pPr>
                <a:r>
                  <a:rPr lang="en-US" sz="1400" dirty="0"/>
                  <a:t>	TENACITY=</a:t>
                </a:r>
                <a:r>
                  <a:rPr lang="en-US" sz="1400" i="1" dirty="0"/>
                  <a:t>hours</a:t>
                </a:r>
                <a:r>
                  <a:rPr lang="en-US" sz="1400" dirty="0"/>
                  <a:t>	-t </a:t>
                </a:r>
                <a:r>
                  <a:rPr lang="en-US" sz="1400" i="1" dirty="0"/>
                  <a:t>hours</a:t>
                </a:r>
                <a:r>
                  <a:rPr lang="en-US" sz="1400" dirty="0"/>
                  <a:t>	</a:t>
                </a:r>
                <a:r>
                  <a:rPr lang="en-US" sz="1200" dirty="0"/>
                  <a:t>Number of hours that </a:t>
                </a:r>
                <a:r>
                  <a:rPr lang="en-US" sz="1200" dirty="0" err="1"/>
                  <a:t>FastLoad</a:t>
                </a:r>
                <a:r>
                  <a:rPr lang="en-US" sz="1200" dirty="0"/>
                  <a:t> will continue trying to logon when the maximum number of load jobs are already running.</a:t>
                </a:r>
                <a:r>
                  <a:rPr lang="en-US" sz="1400" dirty="0"/>
                  <a:t> </a:t>
                </a:r>
              </a:p>
              <a:p>
                <a:pPr marL="4229100" indent="-4229100">
                  <a:spcBef>
                    <a:spcPct val="10000"/>
                  </a:spcBef>
                  <a:tabLst>
                    <a:tab pos="63500" algn="l"/>
                    <a:tab pos="2514600" algn="l"/>
                    <a:tab pos="4229100" algn="l"/>
                  </a:tabLst>
                </a:pPr>
                <a:r>
                  <a:rPr lang="en-US" sz="1400" dirty="0"/>
                  <a:t>	&lt; </a:t>
                </a:r>
                <a:r>
                  <a:rPr lang="en-US" sz="1400" i="1" dirty="0" err="1"/>
                  <a:t>scriptname</a:t>
                </a:r>
                <a:r>
                  <a:rPr lang="en-US" sz="1400" dirty="0"/>
                  <a:t>		</a:t>
                </a:r>
                <a:r>
                  <a:rPr lang="en-US" sz="1200" dirty="0"/>
                  <a:t>Name of file that contains </a:t>
                </a:r>
                <a:r>
                  <a:rPr lang="en-US" sz="1200" dirty="0" err="1"/>
                  <a:t>FastLoad</a:t>
                </a:r>
                <a:r>
                  <a:rPr lang="en-US" sz="1200" dirty="0"/>
                  <a:t> commands and SQL statements.  	</a:t>
                </a:r>
                <a:endParaRPr lang="en-US" sz="1400" dirty="0"/>
              </a:p>
              <a:p>
                <a:pPr marL="4229100" indent="-4229100">
                  <a:spcBef>
                    <a:spcPct val="10000"/>
                  </a:spcBef>
                  <a:tabLst>
                    <a:tab pos="63500" algn="l"/>
                    <a:tab pos="2514600" algn="l"/>
                    <a:tab pos="4229100" algn="l"/>
                  </a:tabLst>
                </a:pPr>
                <a:r>
                  <a:rPr lang="en-US" sz="1400" dirty="0"/>
                  <a:t>	&gt; </a:t>
                </a:r>
                <a:r>
                  <a:rPr lang="en-US" sz="1400" i="1" dirty="0" err="1"/>
                  <a:t>outfilename</a:t>
                </a:r>
                <a:r>
                  <a:rPr lang="en-US" sz="1400" dirty="0"/>
                  <a:t>		</a:t>
                </a:r>
                <a:r>
                  <a:rPr lang="en-US" sz="1200" dirty="0"/>
                  <a:t>Name of output file for </a:t>
                </a:r>
                <a:r>
                  <a:rPr lang="en-US" sz="1200" dirty="0" err="1"/>
                  <a:t>FastLoad</a:t>
                </a:r>
                <a:r>
                  <a:rPr lang="en-US" sz="1200" dirty="0"/>
                  <a:t> messages.</a:t>
                </a:r>
                <a:r>
                  <a:rPr lang="en-US" sz="1400" dirty="0"/>
                  <a:t>	</a:t>
                </a:r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96" y="2160"/>
                <a:ext cx="561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96" y="2400"/>
                <a:ext cx="561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96" y="2688"/>
                <a:ext cx="561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96" y="2976"/>
                <a:ext cx="561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96" y="3264"/>
                <a:ext cx="561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96" y="3504"/>
                <a:ext cx="561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96" y="3792"/>
                <a:ext cx="561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96" y="4032"/>
                <a:ext cx="5616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1584" y="1872"/>
                <a:ext cx="0" cy="235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2688" y="1872"/>
                <a:ext cx="0" cy="235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Load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After completing this module, you will be able to:</a:t>
            </a:r>
          </a:p>
          <a:p>
            <a:pPr lvl="1" indent="-284163"/>
            <a:endParaRPr lang="en-US" dirty="0"/>
          </a:p>
          <a:p>
            <a:pPr lvl="1" indent="-284163">
              <a:buFont typeface="Symbol" pitchFamily="18" charset="2"/>
              <a:buChar char="·"/>
            </a:pPr>
            <a:r>
              <a:rPr lang="en-US" dirty="0"/>
              <a:t>Describe the two phases of </a:t>
            </a:r>
            <a:r>
              <a:rPr lang="en-US" dirty="0" err="1"/>
              <a:t>FastLoad</a:t>
            </a:r>
            <a:r>
              <a:rPr lang="en-US" dirty="0"/>
              <a:t>.</a:t>
            </a:r>
          </a:p>
          <a:p>
            <a:pPr lvl="1" indent="-284163"/>
            <a:endParaRPr lang="en-US" dirty="0"/>
          </a:p>
          <a:p>
            <a:pPr lvl="1" indent="-284163">
              <a:buFont typeface="Symbol" pitchFamily="18" charset="2"/>
              <a:buChar char="·"/>
            </a:pPr>
            <a:r>
              <a:rPr lang="en-US" dirty="0"/>
              <a:t>Prepare a </a:t>
            </a:r>
            <a:r>
              <a:rPr lang="en-US" dirty="0" err="1"/>
              <a:t>FastLoad</a:t>
            </a:r>
            <a:r>
              <a:rPr lang="en-US" dirty="0"/>
              <a:t> script.</a:t>
            </a:r>
          </a:p>
          <a:p>
            <a:pPr lvl="1" indent="-284163"/>
            <a:endParaRPr lang="en-US" dirty="0"/>
          </a:p>
          <a:p>
            <a:pPr lvl="1" indent="-284163">
              <a:buFont typeface="Symbol" pitchFamily="18" charset="2"/>
              <a:buChar char="·"/>
            </a:pPr>
            <a:r>
              <a:rPr lang="en-US" dirty="0"/>
              <a:t>Partition a data load over successive runs.</a:t>
            </a:r>
          </a:p>
          <a:p>
            <a:pPr lvl="1" indent="-284163"/>
            <a:endParaRPr lang="en-US" dirty="0"/>
          </a:p>
          <a:p>
            <a:pPr lvl="1" indent="-284163">
              <a:buFont typeface="Symbol" pitchFamily="18" charset="2"/>
              <a:buChar char="·"/>
            </a:pPr>
            <a:r>
              <a:rPr lang="en-US" dirty="0"/>
              <a:t>Restart an interrupted </a:t>
            </a:r>
            <a:r>
              <a:rPr lang="en-US" dirty="0" err="1"/>
              <a:t>FastLoad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0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INMODs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4613" y="1219200"/>
            <a:ext cx="9067800" cy="5599113"/>
            <a:chOff x="48" y="768"/>
            <a:chExt cx="5712" cy="3527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576" y="768"/>
              <a:ext cx="4800" cy="480"/>
              <a:chOff x="576" y="768"/>
              <a:chExt cx="4800" cy="480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1488" y="912"/>
                <a:ext cx="594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INMOD</a:t>
                </a: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754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FastLoad</a:t>
                </a:r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1152" y="1008"/>
                <a:ext cx="288" cy="0"/>
              </a:xfrm>
              <a:prstGeom prst="line">
                <a:avLst/>
              </a:prstGeom>
              <a:noFill/>
              <a:ln w="22225">
                <a:solidFill>
                  <a:srgbClr val="0000CC"/>
                </a:solidFill>
                <a:round/>
                <a:headEnd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76" y="768"/>
                <a:ext cx="528" cy="480"/>
                <a:chOff x="3360" y="1392"/>
                <a:chExt cx="528" cy="480"/>
              </a:xfrm>
            </p:grpSpPr>
            <p:sp>
              <p:nvSpPr>
                <p:cNvPr id="34" name="Oval 9"/>
                <p:cNvSpPr>
                  <a:spLocks noChangeArrowheads="1"/>
                </p:cNvSpPr>
                <p:nvPr/>
              </p:nvSpPr>
              <p:spPr bwMode="auto">
                <a:xfrm>
                  <a:off x="3360" y="1392"/>
                  <a:ext cx="480" cy="480"/>
                </a:xfrm>
                <a:prstGeom prst="ellipse">
                  <a:avLst/>
                </a:prstGeom>
                <a:solidFill>
                  <a:srgbClr val="FFFF00"/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08" y="1536"/>
                  <a:ext cx="39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Data</a:t>
                  </a:r>
                </a:p>
              </p:txBody>
            </p:sp>
            <p:sp>
              <p:nvSpPr>
                <p:cNvPr id="36" name="Line 11"/>
                <p:cNvSpPr>
                  <a:spLocks noChangeShapeType="1"/>
                </p:cNvSpPr>
                <p:nvPr/>
              </p:nvSpPr>
              <p:spPr bwMode="auto">
                <a:xfrm>
                  <a:off x="3600" y="1872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 flipH="1">
                <a:off x="2112" y="960"/>
                <a:ext cx="768" cy="0"/>
              </a:xfrm>
              <a:prstGeom prst="line">
                <a:avLst/>
              </a:prstGeom>
              <a:noFill/>
              <a:ln w="22225">
                <a:solidFill>
                  <a:srgbClr val="0000CC"/>
                </a:solidFill>
                <a:round/>
                <a:headEnd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2160" y="1056"/>
                <a:ext cx="768" cy="0"/>
              </a:xfrm>
              <a:prstGeom prst="line">
                <a:avLst/>
              </a:prstGeom>
              <a:noFill/>
              <a:ln w="22225">
                <a:solidFill>
                  <a:srgbClr val="0000CC"/>
                </a:solidFill>
                <a:round/>
                <a:headEnd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4272" y="768"/>
                <a:ext cx="1104" cy="399"/>
              </a:xfrm>
              <a:prstGeom prst="rect">
                <a:avLst/>
              </a:prstGeom>
              <a:solidFill>
                <a:srgbClr val="66FF66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endParaRPr lang="en-US" sz="800"/>
              </a:p>
              <a:p>
                <a:pPr algn="ctr"/>
                <a:r>
                  <a:rPr lang="en-US"/>
                  <a:t>Teradata</a:t>
                </a:r>
              </a:p>
              <a:p>
                <a:pPr algn="ctr"/>
                <a:endParaRPr lang="en-US" sz="800"/>
              </a:p>
            </p:txBody>
          </p:sp>
          <p:sp>
            <p:nvSpPr>
              <p:cNvPr id="33" name="Line 15"/>
              <p:cNvSpPr>
                <a:spLocks noChangeShapeType="1"/>
              </p:cNvSpPr>
              <p:nvPr/>
            </p:nvSpPr>
            <p:spPr bwMode="auto">
              <a:xfrm>
                <a:off x="3888" y="1008"/>
                <a:ext cx="288" cy="0"/>
              </a:xfrm>
              <a:prstGeom prst="line">
                <a:avLst/>
              </a:prstGeom>
              <a:noFill/>
              <a:ln w="22225">
                <a:solidFill>
                  <a:srgbClr val="0000CC"/>
                </a:solidFill>
                <a:round/>
                <a:headEnd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144" y="1344"/>
              <a:ext cx="5616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/>
                <a:t>FastLoad</a:t>
              </a:r>
              <a:r>
                <a:rPr lang="en-US" sz="1600" dirty="0"/>
                <a:t> requires a flat file as input.  To acquire data from a non-standard data source, make unusual conversion of data, or otherwise condition the data, </a:t>
              </a:r>
              <a:r>
                <a:rPr lang="en-US" sz="1600" dirty="0" err="1"/>
                <a:t>FastLoad</a:t>
              </a:r>
              <a:r>
                <a:rPr lang="en-US" sz="1600" dirty="0"/>
                <a:t> can use an INMOD, or exit routine.</a:t>
              </a:r>
            </a:p>
            <a:p>
              <a:pPr>
                <a:spcBef>
                  <a:spcPct val="50000"/>
                </a:spcBef>
              </a:pPr>
              <a:r>
                <a:rPr lang="en-US" sz="1600" dirty="0"/>
                <a:t>Communication needs to be established between the INMOD and </a:t>
              </a:r>
              <a:r>
                <a:rPr lang="en-US" sz="1600" dirty="0" err="1"/>
                <a:t>FastLoad</a:t>
              </a:r>
              <a:r>
                <a:rPr lang="en-US" sz="1600" dirty="0"/>
                <a:t> via return codes.  The INMOD will pass data records to </a:t>
              </a:r>
              <a:r>
                <a:rPr lang="en-US" sz="1600" dirty="0" err="1"/>
                <a:t>FastLoad</a:t>
              </a:r>
              <a:r>
                <a:rPr lang="en-US" sz="1600" dirty="0"/>
                <a:t>.</a:t>
              </a:r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8" y="2352"/>
              <a:ext cx="5712" cy="1943"/>
              <a:chOff x="48" y="2352"/>
              <a:chExt cx="5712" cy="1943"/>
            </a:xfrm>
          </p:grpSpPr>
          <p:sp>
            <p:nvSpPr>
              <p:cNvPr id="7" name="Rectangle 18"/>
              <p:cNvSpPr>
                <a:spLocks noChangeArrowheads="1"/>
              </p:cNvSpPr>
              <p:nvPr/>
            </p:nvSpPr>
            <p:spPr bwMode="auto">
              <a:xfrm>
                <a:off x="48" y="2352"/>
                <a:ext cx="1200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0099"/>
                    </a:solidFill>
                  </a:rPr>
                  <a:t>INMOD to FastLoad </a:t>
                </a:r>
              </a:p>
              <a:p>
                <a:r>
                  <a:rPr lang="en-US" sz="1400">
                    <a:solidFill>
                      <a:srgbClr val="000099"/>
                    </a:solidFill>
                  </a:rPr>
                  <a:t>return codes</a:t>
                </a:r>
              </a:p>
            </p:txBody>
          </p: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1295" y="2355"/>
                <a:ext cx="4369" cy="343"/>
                <a:chOff x="1295" y="2355"/>
                <a:chExt cx="4369" cy="343"/>
              </a:xfrm>
            </p:grpSpPr>
            <p:sp>
              <p:nvSpPr>
                <p:cNvPr id="2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44" y="2362"/>
                  <a:ext cx="4272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tabLst>
                      <a:tab pos="292100" algn="ctr"/>
                      <a:tab pos="800100" algn="l"/>
                    </a:tabLst>
                  </a:pPr>
                  <a:r>
                    <a:rPr lang="en-US" sz="1200"/>
                    <a:t>	0	 </a:t>
                  </a:r>
                  <a:r>
                    <a:rPr lang="en-US" sz="1200">
                      <a:solidFill>
                        <a:srgbClr val="000000"/>
                      </a:solidFill>
                    </a:rPr>
                    <a:t>Indicates that INMOD is returning a record in BODY.</a:t>
                  </a:r>
                </a:p>
                <a:p>
                  <a:pPr>
                    <a:spcBef>
                      <a:spcPct val="25000"/>
                    </a:spcBef>
                    <a:tabLst>
                      <a:tab pos="292100" algn="ctr"/>
                      <a:tab pos="8001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</a:rPr>
                    <a:t>	Non 0</a:t>
                  </a:r>
                  <a:r>
                    <a:rPr lang="en-US" sz="1200"/>
                    <a:t>	 </a:t>
                  </a:r>
                  <a:r>
                    <a:rPr lang="en-US" sz="1200">
                      <a:solidFill>
                        <a:srgbClr val="000000"/>
                      </a:solidFill>
                    </a:rPr>
                    <a:t>INMOD indicates end-of-file condition.</a:t>
                  </a:r>
                  <a:endParaRPr lang="en-US" sz="1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Rectangle 21"/>
                <p:cNvSpPr>
                  <a:spLocks noChangeArrowheads="1"/>
                </p:cNvSpPr>
                <p:nvPr/>
              </p:nvSpPr>
              <p:spPr bwMode="auto">
                <a:xfrm>
                  <a:off x="1296" y="2355"/>
                  <a:ext cx="4368" cy="34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2"/>
                <p:cNvSpPr>
                  <a:spLocks noChangeShapeType="1"/>
                </p:cNvSpPr>
                <p:nvPr/>
              </p:nvSpPr>
              <p:spPr bwMode="auto">
                <a:xfrm>
                  <a:off x="1834" y="2355"/>
                  <a:ext cx="0" cy="3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3"/>
                <p:cNvSpPr>
                  <a:spLocks noChangeShapeType="1"/>
                </p:cNvSpPr>
                <p:nvPr/>
              </p:nvSpPr>
              <p:spPr bwMode="auto">
                <a:xfrm>
                  <a:off x="1295" y="2528"/>
                  <a:ext cx="43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" name="Rectangle 24"/>
              <p:cNvSpPr>
                <a:spLocks noChangeArrowheads="1"/>
              </p:cNvSpPr>
              <p:nvPr/>
            </p:nvSpPr>
            <p:spPr bwMode="auto">
              <a:xfrm>
                <a:off x="48" y="2832"/>
                <a:ext cx="1238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0099"/>
                    </a:solidFill>
                  </a:rPr>
                  <a:t>FastLoad to INMOD</a:t>
                </a:r>
              </a:p>
              <a:p>
                <a:r>
                  <a:rPr lang="en-US" sz="1400">
                    <a:solidFill>
                      <a:srgbClr val="000099"/>
                    </a:solidFill>
                  </a:rPr>
                  <a:t>return codes</a:t>
                </a:r>
              </a:p>
            </p:txBody>
          </p: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1296" y="2787"/>
                <a:ext cx="4368" cy="450"/>
                <a:chOff x="1296" y="2787"/>
                <a:chExt cx="4368" cy="450"/>
              </a:xfrm>
            </p:grpSpPr>
            <p:sp>
              <p:nvSpPr>
                <p:cNvPr id="1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344" y="2794"/>
                  <a:ext cx="4272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800100" indent="-800100">
                    <a:tabLst>
                      <a:tab pos="342900" algn="ctr"/>
                      <a:tab pos="800100" algn="l"/>
                    </a:tabLst>
                  </a:pPr>
                  <a:r>
                    <a:rPr lang="en-US" sz="1200"/>
                    <a:t>	0	</a:t>
                  </a:r>
                  <a:r>
                    <a:rPr lang="en-US" sz="1200">
                      <a:solidFill>
                        <a:srgbClr val="000000"/>
                      </a:solidFill>
                    </a:rPr>
                    <a:t>Calling for the first time.  INMOD should open files to read data.  FastLoad expects a record.</a:t>
                  </a:r>
                </a:p>
                <a:p>
                  <a:pPr marL="800100" indent="-800100">
                    <a:spcBef>
                      <a:spcPct val="35000"/>
                    </a:spcBef>
                    <a:tabLst>
                      <a:tab pos="342900" algn="ctr"/>
                      <a:tab pos="800100" algn="l"/>
                    </a:tabLst>
                  </a:pPr>
                  <a:r>
                    <a:rPr lang="en-US" sz="1200">
                      <a:solidFill>
                        <a:srgbClr val="000000"/>
                      </a:solidFill>
                    </a:rPr>
                    <a:t>	1 	FastLoad expects a record.</a:t>
                  </a:r>
                  <a:endParaRPr lang="en-US" sz="1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Rectangle 27"/>
                <p:cNvSpPr>
                  <a:spLocks noChangeArrowheads="1"/>
                </p:cNvSpPr>
                <p:nvPr/>
              </p:nvSpPr>
              <p:spPr bwMode="auto">
                <a:xfrm>
                  <a:off x="1296" y="2787"/>
                  <a:ext cx="4368" cy="43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28"/>
                <p:cNvSpPr>
                  <a:spLocks noChangeShapeType="1"/>
                </p:cNvSpPr>
                <p:nvPr/>
              </p:nvSpPr>
              <p:spPr bwMode="auto">
                <a:xfrm>
                  <a:off x="1834" y="2787"/>
                  <a:ext cx="0" cy="4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29"/>
                <p:cNvSpPr>
                  <a:spLocks noChangeShapeType="1"/>
                </p:cNvSpPr>
                <p:nvPr/>
              </p:nvSpPr>
              <p:spPr bwMode="auto">
                <a:xfrm>
                  <a:off x="1296" y="3072"/>
                  <a:ext cx="43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" name="Rectangle 30"/>
              <p:cNvSpPr>
                <a:spLocks noChangeArrowheads="1"/>
              </p:cNvSpPr>
              <p:nvPr/>
            </p:nvSpPr>
            <p:spPr bwMode="auto">
              <a:xfrm>
                <a:off x="48" y="3504"/>
                <a:ext cx="120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0099"/>
                    </a:solidFill>
                  </a:rPr>
                  <a:t>FastLoad to INMOD</a:t>
                </a:r>
              </a:p>
              <a:p>
                <a:r>
                  <a:rPr lang="en-US" sz="1400">
                    <a:solidFill>
                      <a:srgbClr val="000099"/>
                    </a:solidFill>
                  </a:rPr>
                  <a:t>additional return codes</a:t>
                </a:r>
              </a:p>
            </p:txBody>
          </p:sp>
          <p:sp>
            <p:nvSpPr>
              <p:cNvPr id="12" name="Text Box 31"/>
              <p:cNvSpPr txBox="1">
                <a:spLocks noChangeArrowheads="1"/>
              </p:cNvSpPr>
              <p:nvPr/>
            </p:nvSpPr>
            <p:spPr bwMode="auto">
              <a:xfrm>
                <a:off x="1334" y="3312"/>
                <a:ext cx="4426" cy="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800100" indent="-800100">
                  <a:tabLst>
                    <a:tab pos="342900" algn="ctr"/>
                    <a:tab pos="800100" algn="l"/>
                  </a:tabLst>
                </a:pPr>
                <a:r>
                  <a:rPr lang="en-US" sz="1200"/>
                  <a:t>	2	</a:t>
                </a:r>
                <a:r>
                  <a:rPr lang="en-US" sz="1200">
                    <a:solidFill>
                      <a:srgbClr val="000000"/>
                    </a:solidFill>
                  </a:rPr>
                  <a:t>FastLoad has been restarted. INMOD should position itself to the last checkpoint. FastLoad is not expecting a record and will not send a zero return code.</a:t>
                </a:r>
              </a:p>
              <a:p>
                <a:pPr marL="800100" indent="-800100">
                  <a:spcBef>
                    <a:spcPct val="35000"/>
                  </a:spcBef>
                  <a:tabLst>
                    <a:tab pos="342900" algn="ctr"/>
                    <a:tab pos="800100" algn="l"/>
                  </a:tabLst>
                </a:pPr>
                <a:r>
                  <a:rPr lang="en-US" sz="1200">
                    <a:solidFill>
                      <a:srgbClr val="000000"/>
                    </a:solidFill>
                  </a:rPr>
                  <a:t>	3	Indicates a checkpoint has been written and the INMOD should remember it.  No record expected.</a:t>
                </a:r>
              </a:p>
              <a:p>
                <a:pPr marL="800100" indent="-800100">
                  <a:spcBef>
                    <a:spcPct val="35000"/>
                  </a:spcBef>
                  <a:tabLst>
                    <a:tab pos="342900" algn="ctr"/>
                    <a:tab pos="800100" algn="l"/>
                  </a:tabLst>
                </a:pPr>
                <a:r>
                  <a:rPr lang="en-US" sz="1200">
                    <a:solidFill>
                      <a:srgbClr val="000000"/>
                    </a:solidFill>
                  </a:rPr>
                  <a:t>	4	Indicates a Teradata failure; INMOD should position itself to the last checkpoint.  No record expected.</a:t>
                </a:r>
              </a:p>
              <a:p>
                <a:pPr marL="800100" indent="-800100">
                  <a:spcBef>
                    <a:spcPct val="35000"/>
                  </a:spcBef>
                  <a:tabLst>
                    <a:tab pos="342900" algn="ctr"/>
                    <a:tab pos="800100" algn="l"/>
                  </a:tabLst>
                </a:pPr>
                <a:r>
                  <a:rPr lang="en-US" sz="1200">
                    <a:solidFill>
                      <a:srgbClr val="000000"/>
                    </a:solidFill>
                  </a:rPr>
                  <a:t>	5	 FastLoad instructs the INMOD to clean up (workstations only).</a:t>
                </a:r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32"/>
              <p:cNvSpPr>
                <a:spLocks noChangeArrowheads="1"/>
              </p:cNvSpPr>
              <p:nvPr/>
            </p:nvSpPr>
            <p:spPr bwMode="auto">
              <a:xfrm>
                <a:off x="1296" y="3305"/>
                <a:ext cx="4368" cy="9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33"/>
              <p:cNvSpPr>
                <a:spLocks noChangeShapeType="1"/>
              </p:cNvSpPr>
              <p:nvPr/>
            </p:nvSpPr>
            <p:spPr bwMode="auto">
              <a:xfrm>
                <a:off x="1824" y="3305"/>
                <a:ext cx="0" cy="9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34"/>
              <p:cNvSpPr>
                <a:spLocks noChangeShapeType="1"/>
              </p:cNvSpPr>
              <p:nvPr/>
            </p:nvSpPr>
            <p:spPr bwMode="auto">
              <a:xfrm>
                <a:off x="1296" y="3871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35"/>
              <p:cNvSpPr>
                <a:spLocks noChangeShapeType="1"/>
              </p:cNvSpPr>
              <p:nvPr/>
            </p:nvSpPr>
            <p:spPr bwMode="auto">
              <a:xfrm>
                <a:off x="1296" y="3583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36"/>
              <p:cNvSpPr>
                <a:spLocks noChangeShapeType="1"/>
              </p:cNvSpPr>
              <p:nvPr/>
            </p:nvSpPr>
            <p:spPr bwMode="auto">
              <a:xfrm>
                <a:off x="1296" y="4128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28600"/>
            <a:ext cx="107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Summary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76250" y="1371600"/>
            <a:ext cx="84391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err="1"/>
              <a:t>FastLoad</a:t>
            </a:r>
            <a:r>
              <a:rPr lang="en-US" u="sng" dirty="0"/>
              <a:t> Features and Characteristics:</a:t>
            </a:r>
            <a:endParaRPr lang="en-US" dirty="0"/>
          </a:p>
          <a:p>
            <a:pPr lvl="1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dirty="0"/>
              <a:t>Excellent utility for loading new tables from the host or server.</a:t>
            </a:r>
          </a:p>
          <a:p>
            <a:pPr lvl="1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dirty="0"/>
              <a:t>Loads into an empty table with no secondary indexes. </a:t>
            </a:r>
          </a:p>
          <a:p>
            <a:pPr lvl="1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dirty="0"/>
              <a:t>Can reload previously emptied tables</a:t>
            </a:r>
          </a:p>
          <a:p>
            <a:pPr lvl="2" indent="-279400">
              <a:spcBef>
                <a:spcPct val="50000"/>
              </a:spcBef>
              <a:buSzPct val="120000"/>
              <a:buFontTx/>
              <a:buChar char="–"/>
            </a:pPr>
            <a:r>
              <a:rPr lang="en-US" dirty="0"/>
              <a:t>Remove referential integrity or secondary indexes prior to using </a:t>
            </a:r>
            <a:r>
              <a:rPr lang="en-US" dirty="0" err="1"/>
              <a:t>FastLoad</a:t>
            </a:r>
            <a:r>
              <a:rPr lang="en-US" dirty="0"/>
              <a:t>.</a:t>
            </a:r>
          </a:p>
          <a:p>
            <a:pPr lvl="1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dirty="0"/>
              <a:t>Full Restart capability</a:t>
            </a:r>
          </a:p>
          <a:p>
            <a:pPr lvl="1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dirty="0"/>
              <a:t>Has two phases - creates an error table for each phase.</a:t>
            </a:r>
          </a:p>
          <a:p>
            <a:pPr lvl="2" indent="-279400">
              <a:spcBef>
                <a:spcPct val="50000"/>
              </a:spcBef>
              <a:buSzPct val="120000"/>
              <a:buFontTx/>
              <a:buChar char="–"/>
            </a:pPr>
            <a:r>
              <a:rPr lang="en-US" dirty="0"/>
              <a:t>Error Limits and Error Tables, accessible using SQL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0"/>
            <a:ext cx="1852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Review Questions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61060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114800" indent="-4114800">
              <a:tabLst>
                <a:tab pos="3149600" algn="l"/>
              </a:tabLst>
            </a:pPr>
            <a:r>
              <a:rPr lang="en-US" sz="1600" dirty="0">
                <a:solidFill>
                  <a:srgbClr val="0000CC"/>
                </a:solidFill>
              </a:rPr>
              <a:t>Match the item in the first column to a corresponding statement in the second column.</a:t>
            </a:r>
            <a:endParaRPr lang="en-US" sz="1400" i="1" dirty="0"/>
          </a:p>
          <a:p>
            <a:pPr marL="4114800" indent="-4114800">
              <a:tabLst>
                <a:tab pos="3149600" algn="l"/>
              </a:tabLst>
            </a:pPr>
            <a:endParaRPr lang="en-US" sz="1400" i="1" dirty="0"/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1. ___ Phase 1	A.  Might be used if a zero date causes an error 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2. ___ CHECKPOINT	B.  Table status required for loading with </a:t>
            </a:r>
            <a:r>
              <a:rPr lang="en-US" sz="1400" dirty="0" err="1"/>
              <a:t>FastLoad</a:t>
            </a:r>
            <a:endParaRPr lang="en-US" sz="1400" dirty="0"/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3. ___ ERRORTABLE1	C.  Records written in unsorted blocks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4. ___ ERRORTABLE2 	D.  Records rows with duplicate values for UPI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5. ___ Empty Table 	E.  Not permitted on table to be loaded with </a:t>
            </a:r>
            <a:r>
              <a:rPr lang="en-US" sz="1400" dirty="0" err="1"/>
              <a:t>FastLoad</a:t>
            </a:r>
            <a:endParaRPr lang="en-US" sz="1400" dirty="0"/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6. ___ Secondary Index 	F.  Points </a:t>
            </a:r>
            <a:r>
              <a:rPr lang="en-US" sz="1400" dirty="0" err="1"/>
              <a:t>FastLoad</a:t>
            </a:r>
            <a:r>
              <a:rPr lang="en-US" sz="1400" dirty="0"/>
              <a:t> to a record in an input file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7. ___ Conversion 	G.  Can be used to restart loading from a given point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8. ___ NULLIF 	H.  Records constraint violations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9. ___ RECORD 	 I.   Builds the actual table blocks for the new table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10. ___ Phase 2	J.  Transform one data type to another, once per column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0"/>
            <a:ext cx="260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Review Question Answers</a:t>
            </a:r>
            <a:endParaRPr 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61060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114800" indent="-4114800">
              <a:tabLst>
                <a:tab pos="3149600" algn="l"/>
              </a:tabLst>
            </a:pPr>
            <a:r>
              <a:rPr lang="en-US" sz="1600" dirty="0">
                <a:solidFill>
                  <a:srgbClr val="0000CC"/>
                </a:solidFill>
              </a:rPr>
              <a:t>Match the item in the first column to a corresponding statement in the second column.</a:t>
            </a:r>
            <a:endParaRPr lang="en-US" sz="1400" i="1" dirty="0"/>
          </a:p>
          <a:p>
            <a:pPr marL="4114800" indent="-4114800">
              <a:tabLst>
                <a:tab pos="3149600" algn="l"/>
              </a:tabLst>
            </a:pPr>
            <a:endParaRPr lang="en-US" sz="1400" i="1" dirty="0"/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1. _</a:t>
            </a:r>
            <a:r>
              <a:rPr lang="en-US" sz="1400" i="1" dirty="0">
                <a:solidFill>
                  <a:srgbClr val="0000CC"/>
                </a:solidFill>
              </a:rPr>
              <a:t>C</a:t>
            </a:r>
            <a:r>
              <a:rPr lang="en-US" sz="1400" dirty="0"/>
              <a:t>_ Phase 1	A.  Might be used if a zero date causes an error 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2. _</a:t>
            </a:r>
            <a:r>
              <a:rPr lang="en-US" sz="1400" i="1" dirty="0">
                <a:solidFill>
                  <a:srgbClr val="0000CC"/>
                </a:solidFill>
              </a:rPr>
              <a:t>G</a:t>
            </a:r>
            <a:r>
              <a:rPr lang="en-US" sz="1400" dirty="0"/>
              <a:t>_ CHECKPOINT	B.  Table status required for loading with </a:t>
            </a:r>
            <a:r>
              <a:rPr lang="en-US" sz="1400" dirty="0" err="1"/>
              <a:t>FastLoad</a:t>
            </a:r>
            <a:endParaRPr lang="en-US" sz="1400" dirty="0"/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3. _</a:t>
            </a:r>
            <a:r>
              <a:rPr lang="en-US" sz="1400" i="1" dirty="0">
                <a:solidFill>
                  <a:srgbClr val="0000CC"/>
                </a:solidFill>
              </a:rPr>
              <a:t>H</a:t>
            </a:r>
            <a:r>
              <a:rPr lang="en-US" sz="1400" dirty="0"/>
              <a:t>_ ERRORTABLE1	C.  Records written in unsorted blocks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4. _</a:t>
            </a:r>
            <a:r>
              <a:rPr lang="en-US" sz="1400" i="1" dirty="0">
                <a:solidFill>
                  <a:srgbClr val="0000CC"/>
                </a:solidFill>
              </a:rPr>
              <a:t>D</a:t>
            </a:r>
            <a:r>
              <a:rPr lang="en-US" sz="1400" dirty="0"/>
              <a:t>_ ERRORTABLE2 	D.  Records rows with duplicate values for UPI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5. _</a:t>
            </a:r>
            <a:r>
              <a:rPr lang="en-US" sz="1400" i="1" dirty="0">
                <a:solidFill>
                  <a:srgbClr val="0000CC"/>
                </a:solidFill>
              </a:rPr>
              <a:t>B</a:t>
            </a:r>
            <a:r>
              <a:rPr lang="en-US" sz="1400" dirty="0"/>
              <a:t>_ Empty Table 	E.  Not permitted on table to be loaded with </a:t>
            </a:r>
            <a:r>
              <a:rPr lang="en-US" sz="1400" dirty="0" err="1"/>
              <a:t>FastLoad</a:t>
            </a:r>
            <a:endParaRPr lang="en-US" sz="1400" dirty="0"/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6. _</a:t>
            </a:r>
            <a:r>
              <a:rPr lang="en-US" sz="1400" i="1" dirty="0">
                <a:solidFill>
                  <a:srgbClr val="0000CC"/>
                </a:solidFill>
              </a:rPr>
              <a:t>E</a:t>
            </a:r>
            <a:r>
              <a:rPr lang="en-US" sz="1400" dirty="0"/>
              <a:t>_ Secondary Index 	F.  Points </a:t>
            </a:r>
            <a:r>
              <a:rPr lang="en-US" sz="1400" dirty="0" err="1"/>
              <a:t>FastLoad</a:t>
            </a:r>
            <a:r>
              <a:rPr lang="en-US" sz="1400" dirty="0"/>
              <a:t> to a record in an input file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7. _</a:t>
            </a:r>
            <a:r>
              <a:rPr lang="en-US" sz="1400" i="1" dirty="0">
                <a:solidFill>
                  <a:srgbClr val="0000CC"/>
                </a:solidFill>
              </a:rPr>
              <a:t>J</a:t>
            </a:r>
            <a:r>
              <a:rPr lang="en-US" sz="1400" dirty="0"/>
              <a:t>_ Conversion 	G.  Can be used to restart loading from a given point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8. _</a:t>
            </a:r>
            <a:r>
              <a:rPr lang="en-US" sz="1400" i="1" dirty="0">
                <a:solidFill>
                  <a:srgbClr val="0000CC"/>
                </a:solidFill>
              </a:rPr>
              <a:t>A</a:t>
            </a:r>
            <a:r>
              <a:rPr lang="en-US" sz="1400" dirty="0"/>
              <a:t>_ NULLIF 	H.  Records constraint violations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  9. _</a:t>
            </a:r>
            <a:r>
              <a:rPr lang="en-US" sz="1400" i="1" dirty="0">
                <a:solidFill>
                  <a:srgbClr val="0000CC"/>
                </a:solidFill>
              </a:rPr>
              <a:t>F</a:t>
            </a:r>
            <a:r>
              <a:rPr lang="en-US" sz="1400" dirty="0"/>
              <a:t>_ RECORD 	 I.   Builds the actual table blocks for the new table</a:t>
            </a:r>
          </a:p>
          <a:p>
            <a:pPr marL="4114800" indent="-4114800">
              <a:spcBef>
                <a:spcPct val="50000"/>
              </a:spcBef>
              <a:tabLst>
                <a:tab pos="3149600" algn="l"/>
              </a:tabLst>
            </a:pPr>
            <a:r>
              <a:rPr lang="en-US" sz="1400" dirty="0"/>
              <a:t>10. _</a:t>
            </a:r>
            <a:r>
              <a:rPr lang="en-US" sz="1400" i="1" dirty="0">
                <a:solidFill>
                  <a:srgbClr val="0000CC"/>
                </a:solidFill>
              </a:rPr>
              <a:t>I</a:t>
            </a:r>
            <a:r>
              <a:rPr lang="en-US" sz="1400" dirty="0"/>
              <a:t>__ Phase 2	J.  Transform one data type to another, once per column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82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dirty="0" smtClean="0">
                <a:solidFill>
                  <a:srgbClr val="CC0000"/>
                </a:solidFill>
              </a:rPr>
              <a:t>Exercise :1</a:t>
            </a:r>
            <a:endParaRPr lang="en-US" dirty="0">
              <a:solidFill>
                <a:srgbClr val="CC0000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u="sng" dirty="0">
              <a:solidFill>
                <a:srgbClr val="003399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u="sng" dirty="0">
                <a:solidFill>
                  <a:srgbClr val="003399"/>
                </a:solidFill>
              </a:rPr>
              <a:t>Purpose</a:t>
            </a:r>
            <a:endParaRPr lang="en-US" sz="1400" dirty="0"/>
          </a:p>
          <a:p>
            <a:pPr marL="284163" indent="-284163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 In this lab, you will set up a </a:t>
            </a:r>
            <a:r>
              <a:rPr lang="en-US" sz="1400" dirty="0" err="1"/>
              <a:t>restartable</a:t>
            </a:r>
            <a:r>
              <a:rPr lang="en-US" sz="1400" dirty="0"/>
              <a:t> </a:t>
            </a:r>
            <a:r>
              <a:rPr lang="en-US" sz="1400" dirty="0" err="1"/>
              <a:t>FastLoad</a:t>
            </a:r>
            <a:r>
              <a:rPr lang="en-US" sz="1400" dirty="0"/>
              <a:t> operation.</a:t>
            </a:r>
            <a:r>
              <a:rPr lang="en-US" sz="1600" dirty="0"/>
              <a:t> </a:t>
            </a:r>
            <a:endParaRPr lang="en-US" sz="140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u="sng" dirty="0">
                <a:solidFill>
                  <a:srgbClr val="003399"/>
                </a:solidFill>
              </a:rPr>
              <a:t>What you need</a:t>
            </a:r>
            <a:endParaRPr lang="en-US" sz="1400" dirty="0"/>
          </a:p>
          <a:p>
            <a:pPr marL="284163" indent="-284163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You need to create two data input sets and use your empty Customer table.  The input data sets will get their data from the </a:t>
            </a:r>
            <a:r>
              <a:rPr lang="en-US" sz="1400" dirty="0" err="1"/>
              <a:t>AU.Customer</a:t>
            </a:r>
            <a:r>
              <a:rPr lang="en-US" sz="1400" dirty="0"/>
              <a:t> table.</a:t>
            </a:r>
          </a:p>
          <a:p>
            <a:pPr marL="284163" indent="-284163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u="sng" dirty="0">
                <a:solidFill>
                  <a:srgbClr val="003399"/>
                </a:solidFill>
              </a:rPr>
              <a:t>Tasks</a:t>
            </a:r>
          </a:p>
          <a:p>
            <a:pPr marL="284163" indent="-284163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1.	Using two separate BTEQ EXPORT commands, create two source data sets, data3_1 and data3_2.  The SQL for selecting the appropriate rows is contained in the macros AU.LAB3_1_1 (for data3_1) and AU.LAB3_1_2 (for data3_2).</a:t>
            </a:r>
          </a:p>
          <a:p>
            <a:pPr marL="284163" indent="-284163">
              <a:spcBef>
                <a:spcPct val="50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Note: data3_1 has 4000 records and data3_2 has 3000 records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2.	Create a </a:t>
            </a:r>
            <a:r>
              <a:rPr lang="en-US" sz="1400" dirty="0" err="1"/>
              <a:t>FastLoad</a:t>
            </a:r>
            <a:r>
              <a:rPr lang="en-US" sz="1400" dirty="0"/>
              <a:t> script that loads the first 4000 records (data3_1 file) and do </a:t>
            </a:r>
            <a:r>
              <a:rPr lang="en-US" sz="1400" u="sng" dirty="0"/>
              <a:t>not</a:t>
            </a:r>
            <a:r>
              <a:rPr lang="en-US" sz="1400" dirty="0"/>
              <a:t> include the END LOADING statement in this script.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3.	Create a </a:t>
            </a:r>
            <a:r>
              <a:rPr lang="en-US" sz="1400" dirty="0" err="1"/>
              <a:t>FastLoad</a:t>
            </a:r>
            <a:r>
              <a:rPr lang="en-US" sz="1400" dirty="0"/>
              <a:t> script that loads the additional 3000 records (data3_2) and complete the </a:t>
            </a:r>
            <a:r>
              <a:rPr lang="en-US" sz="1400" dirty="0" err="1"/>
              <a:t>FastLoad</a:t>
            </a:r>
            <a:r>
              <a:rPr lang="en-US" sz="1400" dirty="0"/>
              <a:t>.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4.	Check the result.  (Your Customer table should contain 7000 rows.)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79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dirty="0" smtClean="0">
                <a:solidFill>
                  <a:srgbClr val="CC0000"/>
                </a:solidFill>
              </a:rPr>
              <a:t>Exercise :2</a:t>
            </a:r>
            <a:endParaRPr lang="en-US" dirty="0">
              <a:solidFill>
                <a:srgbClr val="CC0000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u="sng" dirty="0">
              <a:solidFill>
                <a:srgbClr val="003399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u="sng" dirty="0">
                <a:solidFill>
                  <a:srgbClr val="003399"/>
                </a:solidFill>
              </a:rPr>
              <a:t>Purpose</a:t>
            </a:r>
            <a:endParaRPr lang="en-US" sz="1400" dirty="0"/>
          </a:p>
          <a:p>
            <a:pPr marL="284163" indent="-284163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In this lab, you will set up a </a:t>
            </a:r>
            <a:r>
              <a:rPr lang="en-US" sz="1400" dirty="0" err="1"/>
              <a:t>FastLoad</a:t>
            </a:r>
            <a:r>
              <a:rPr lang="en-US" sz="1400" dirty="0"/>
              <a:t> operation that takes incoming dates that have a value of 0 (actually 0000-00-00) and converts them to NULL.</a:t>
            </a:r>
          </a:p>
          <a:p>
            <a:pPr marL="284163" indent="-284163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u="sng" dirty="0">
                <a:solidFill>
                  <a:srgbClr val="003399"/>
                </a:solidFill>
              </a:rPr>
              <a:t>What you need</a:t>
            </a:r>
            <a:endParaRPr lang="en-US" sz="1400" dirty="0"/>
          </a:p>
          <a:p>
            <a:pPr marL="284163" indent="-284163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 An empty TRANS table and the macro AU.Lab3_2.</a:t>
            </a:r>
            <a:r>
              <a:rPr lang="en-US" sz="1600" dirty="0"/>
              <a:t> </a:t>
            </a:r>
            <a:endParaRPr lang="en-US" sz="1400" dirty="0"/>
          </a:p>
          <a:p>
            <a:pPr marL="284163" indent="-284163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u="sng" dirty="0">
                <a:solidFill>
                  <a:srgbClr val="003399"/>
                </a:solidFill>
              </a:rPr>
              <a:t>Tasks</a:t>
            </a:r>
          </a:p>
          <a:p>
            <a:pPr marL="284163" indent="-284163">
              <a:spcBef>
                <a:spcPct val="3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1.	Use BTEQ EXPORT and the macro AU.Lab3_2 to create a source data file (data3_3).  This macro outputs the DATE in character format and the year is output as 4 characters.  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2.	</a:t>
            </a:r>
            <a:r>
              <a:rPr lang="en-US" sz="1400" dirty="0" err="1"/>
              <a:t>FastLoad</a:t>
            </a:r>
            <a:r>
              <a:rPr lang="en-US" sz="1400" dirty="0"/>
              <a:t> the data from the file data3_3 to your empty TRANS table.  In this exercise, the default format for a date is character (10) with a format of YYYY-MM-DD.  The data file has dates set to 0 (zero) that must be converted to NULL.  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(Hint:  Use a FORMAT 'YYYY-MM-DD' on the INSERT and a NULLIF='0000-00-00' on the DEFINE.  You must define incoming DATE as a character field.)</a:t>
            </a: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3.	How many rows in your table have a NULL </a:t>
            </a:r>
            <a:r>
              <a:rPr lang="en-US" sz="1400" dirty="0" err="1"/>
              <a:t>Trans_Date</a:t>
            </a:r>
            <a:r>
              <a:rPr lang="en-US" sz="1400" dirty="0"/>
              <a:t>?  __________</a:t>
            </a:r>
            <a:endParaRPr 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066800"/>
            <a:ext cx="4572000" cy="451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dirty="0" smtClean="0">
                <a:solidFill>
                  <a:srgbClr val="CC0000"/>
                </a:solidFill>
              </a:rPr>
              <a:t>Solution :1</a:t>
            </a:r>
            <a:endParaRPr lang="en-US" dirty="0">
              <a:solidFill>
                <a:srgbClr val="CC0000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u="sng" dirty="0">
              <a:solidFill>
                <a:srgbClr val="003399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>
                <a:solidFill>
                  <a:srgbClr val="0000CC"/>
                </a:solidFill>
              </a:rPr>
              <a:t>cat lab312.fld</a:t>
            </a:r>
            <a:endParaRPr lang="en-US" sz="1400" b="0" dirty="0"/>
          </a:p>
          <a:p>
            <a:pPr lvl="1">
              <a:spcBef>
                <a:spcPct val="25000"/>
              </a:spcBef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LOGON u4455/tljc30,tljc30;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BEGIN LOADING Customer  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ERRORFILES cust_err1, cust_err2 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DEFINE 	</a:t>
            </a:r>
            <a:r>
              <a:rPr lang="en-US" sz="1400" dirty="0" err="1"/>
              <a:t>in_cust</a:t>
            </a:r>
            <a:r>
              <a:rPr lang="en-US" sz="1400" dirty="0"/>
              <a:t> 	(INTEGER),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</a:t>
            </a:r>
            <a:r>
              <a:rPr lang="en-US" sz="1400" dirty="0" err="1"/>
              <a:t>in_lname</a:t>
            </a:r>
            <a:r>
              <a:rPr lang="en-US" sz="1400" dirty="0"/>
              <a:t> 	(CHAR(30)),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</a:t>
            </a:r>
            <a:r>
              <a:rPr lang="en-US" sz="1400" dirty="0" err="1"/>
              <a:t>in_fname</a:t>
            </a:r>
            <a:r>
              <a:rPr lang="en-US" sz="1400" dirty="0"/>
              <a:t> 	(CHAR(20)),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</a:t>
            </a:r>
            <a:r>
              <a:rPr lang="en-US" sz="1400" dirty="0" err="1"/>
              <a:t>in_social</a:t>
            </a:r>
            <a:r>
              <a:rPr lang="en-US" sz="1400" dirty="0"/>
              <a:t> 	(INTEGER)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CC0000"/>
                </a:solidFill>
              </a:rPr>
              <a:t>FILE = data3_1;</a:t>
            </a:r>
            <a:endParaRPr lang="en-US" sz="1400" dirty="0"/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INSERT INTO Customer    	VALUES  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(	:</a:t>
            </a:r>
            <a:r>
              <a:rPr lang="en-US" sz="1400" dirty="0" err="1"/>
              <a:t>in_cust</a:t>
            </a:r>
            <a:r>
              <a:rPr lang="en-US" sz="1400" dirty="0"/>
              <a:t>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:</a:t>
            </a:r>
            <a:r>
              <a:rPr lang="en-US" sz="1400" dirty="0" err="1"/>
              <a:t>in_lname</a:t>
            </a:r>
            <a:r>
              <a:rPr lang="en-US" sz="1400" dirty="0"/>
              <a:t>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:</a:t>
            </a:r>
            <a:r>
              <a:rPr lang="en-US" sz="1400" dirty="0" err="1"/>
              <a:t>in_fname</a:t>
            </a:r>
            <a:r>
              <a:rPr lang="en-US" sz="1400" dirty="0"/>
              <a:t>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:</a:t>
            </a:r>
            <a:r>
              <a:rPr lang="en-US" sz="1400" dirty="0" err="1"/>
              <a:t>in_social</a:t>
            </a:r>
            <a:r>
              <a:rPr lang="en-US" sz="1400" dirty="0"/>
              <a:t>) 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LOGOFF;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/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>
              <a:solidFill>
                <a:srgbClr val="0000CC"/>
              </a:solidFill>
            </a:endParaRP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 err="1">
                <a:solidFill>
                  <a:srgbClr val="0000CC"/>
                </a:solidFill>
              </a:rPr>
              <a:t>fastload</a:t>
            </a:r>
            <a:r>
              <a:rPr lang="en-US" sz="1400" dirty="0">
                <a:solidFill>
                  <a:srgbClr val="0000CC"/>
                </a:solidFill>
              </a:rPr>
              <a:t> &lt; lab312.fld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0" y="1066800"/>
            <a:ext cx="4572000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dirty="0">
              <a:solidFill>
                <a:srgbClr val="CC0000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u="sng" dirty="0">
              <a:solidFill>
                <a:srgbClr val="003399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>
                <a:solidFill>
                  <a:srgbClr val="0000CC"/>
                </a:solidFill>
              </a:rPr>
              <a:t>cat lab313.fld</a:t>
            </a:r>
            <a:endParaRPr lang="en-US" sz="1400" b="0" dirty="0"/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   LOGON u4455/tljc30,tljc30;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BEGIN LOADING Customer  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ERRORFILES cust_err1, cust_err2;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DEFINE	</a:t>
            </a:r>
            <a:r>
              <a:rPr lang="en-US" sz="1400" dirty="0" err="1"/>
              <a:t>in_cust</a:t>
            </a:r>
            <a:r>
              <a:rPr lang="en-US" sz="1400" dirty="0"/>
              <a:t> 	(INTEGER),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</a:t>
            </a:r>
            <a:r>
              <a:rPr lang="en-US" sz="1400" dirty="0" err="1"/>
              <a:t>in_lname</a:t>
            </a:r>
            <a:r>
              <a:rPr lang="en-US" sz="1400" dirty="0"/>
              <a:t> 	(CHAR(30)),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</a:t>
            </a:r>
            <a:r>
              <a:rPr lang="en-US" sz="1400" dirty="0" err="1"/>
              <a:t>in_fname</a:t>
            </a:r>
            <a:r>
              <a:rPr lang="en-US" sz="1400" dirty="0"/>
              <a:t> 	(CHAR(20)),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</a:t>
            </a:r>
            <a:r>
              <a:rPr lang="en-US" sz="1400" dirty="0" err="1"/>
              <a:t>in_social</a:t>
            </a:r>
            <a:r>
              <a:rPr lang="en-US" sz="1400" dirty="0"/>
              <a:t> 	(INTEGER)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CC0000"/>
                </a:solidFill>
              </a:rPr>
              <a:t>FILE = data3_2;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INSERT INTO Customer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   	VALUES (	:</a:t>
            </a:r>
            <a:r>
              <a:rPr lang="en-US" sz="1400" dirty="0" err="1"/>
              <a:t>in_cust</a:t>
            </a:r>
            <a:r>
              <a:rPr lang="en-US" sz="1400" dirty="0"/>
              <a:t>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	:</a:t>
            </a:r>
            <a:r>
              <a:rPr lang="en-US" sz="1400" dirty="0" err="1"/>
              <a:t>in_lname</a:t>
            </a:r>
            <a:r>
              <a:rPr lang="en-US" sz="1400" dirty="0"/>
              <a:t>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	:</a:t>
            </a:r>
            <a:r>
              <a:rPr lang="en-US" sz="1400" dirty="0" err="1"/>
              <a:t>in_fname</a:t>
            </a:r>
            <a:r>
              <a:rPr lang="en-US" sz="1400" dirty="0"/>
              <a:t>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				:</a:t>
            </a:r>
            <a:r>
              <a:rPr lang="en-US" sz="1400" dirty="0" err="1"/>
              <a:t>in_social</a:t>
            </a:r>
            <a:r>
              <a:rPr lang="en-US" sz="1400" dirty="0"/>
              <a:t>) 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>
                <a:solidFill>
                  <a:srgbClr val="CC0000"/>
                </a:solidFill>
              </a:rPr>
              <a:t>END LOADING;</a:t>
            </a:r>
            <a:endParaRPr lang="en-US" sz="1400" dirty="0"/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/>
              <a:t>LOGOFF;</a:t>
            </a:r>
            <a:r>
              <a:rPr lang="en-US" sz="1400" dirty="0">
                <a:solidFill>
                  <a:srgbClr val="0000CC"/>
                </a:solidFill>
              </a:rPr>
              <a:t> 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endParaRPr lang="en-US" sz="1400" dirty="0">
              <a:solidFill>
                <a:srgbClr val="0000CC"/>
              </a:solidFill>
            </a:endParaRP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</a:tabLst>
            </a:pPr>
            <a:r>
              <a:rPr lang="en-US" sz="1400" dirty="0" err="1">
                <a:solidFill>
                  <a:srgbClr val="0000CC"/>
                </a:solidFill>
              </a:rPr>
              <a:t>fastload</a:t>
            </a:r>
            <a:r>
              <a:rPr lang="en-US" sz="1400" dirty="0">
                <a:solidFill>
                  <a:srgbClr val="0000CC"/>
                </a:solidFill>
              </a:rPr>
              <a:t> &lt; lab313.fld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371600" y="228600"/>
            <a:ext cx="6172200" cy="587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dirty="0" smtClean="0">
                <a:solidFill>
                  <a:srgbClr val="CC0000"/>
                </a:solidFill>
              </a:rPr>
              <a:t>Solution: 2</a:t>
            </a:r>
            <a:endParaRPr lang="en-US" dirty="0">
              <a:solidFill>
                <a:srgbClr val="CC0000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endParaRPr lang="en-US" sz="1400" u="sng" dirty="0">
              <a:solidFill>
                <a:srgbClr val="003399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>
                <a:solidFill>
                  <a:srgbClr val="0000CC"/>
                </a:solidFill>
              </a:rPr>
              <a:t>cat lab322.fld</a:t>
            </a:r>
            <a:endParaRPr lang="en-US" sz="1400" b="0" dirty="0"/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LOGON u4455/tljc30,tljc30;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BEGIN LOADING Trans ERRORFILES trans_err1, trans_err2;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DEFINE 	</a:t>
            </a:r>
            <a:r>
              <a:rPr lang="en-US" sz="1400" dirty="0" err="1"/>
              <a:t>in_transno</a:t>
            </a:r>
            <a:r>
              <a:rPr lang="en-US" sz="1400" dirty="0"/>
              <a:t> 	(INTEGER),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        		</a:t>
            </a:r>
            <a:r>
              <a:rPr lang="en-US" sz="1400" dirty="0" err="1"/>
              <a:t>in_transdate</a:t>
            </a:r>
            <a:r>
              <a:rPr lang="en-US" sz="1400" dirty="0"/>
              <a:t> 	(CHAR(10), NULLIF='0000-00-00'),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        		</a:t>
            </a:r>
            <a:r>
              <a:rPr lang="en-US" sz="1400" dirty="0" err="1"/>
              <a:t>in_accno</a:t>
            </a:r>
            <a:r>
              <a:rPr lang="en-US" sz="1400" dirty="0"/>
              <a:t>       	(INTEGER),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        		</a:t>
            </a:r>
            <a:r>
              <a:rPr lang="en-US" sz="1400" dirty="0" err="1"/>
              <a:t>in_trans_id</a:t>
            </a:r>
            <a:r>
              <a:rPr lang="en-US" sz="1400" dirty="0"/>
              <a:t>    	(CHAR(4)),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        		</a:t>
            </a:r>
            <a:r>
              <a:rPr lang="en-US" sz="1400" dirty="0" err="1"/>
              <a:t>in_trans_amt</a:t>
            </a:r>
            <a:r>
              <a:rPr lang="en-US" sz="1400" dirty="0"/>
              <a:t> 	(DECIMAL(10,2))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FILE = data3_3;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INSERT INTO Trans 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VALUES  (	:</a:t>
            </a:r>
            <a:r>
              <a:rPr lang="en-US" sz="1400" dirty="0" err="1"/>
              <a:t>in_transno</a:t>
            </a:r>
            <a:r>
              <a:rPr lang="en-US" sz="1400" dirty="0"/>
              <a:t>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        		:</a:t>
            </a:r>
            <a:r>
              <a:rPr lang="en-US" sz="1400" dirty="0" err="1"/>
              <a:t>in_transdate</a:t>
            </a:r>
            <a:r>
              <a:rPr lang="en-US" sz="1400" dirty="0"/>
              <a:t> 	(FORMAT 'YYYY-MM-DD'),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        		:</a:t>
            </a:r>
            <a:r>
              <a:rPr lang="en-US" sz="1400" dirty="0" err="1"/>
              <a:t>in_accno</a:t>
            </a:r>
            <a:r>
              <a:rPr lang="en-US" sz="1400" dirty="0"/>
              <a:t>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        		:</a:t>
            </a:r>
            <a:r>
              <a:rPr lang="en-US" sz="1400" dirty="0" err="1"/>
              <a:t>in_trans_id</a:t>
            </a:r>
            <a:r>
              <a:rPr lang="en-US" sz="1400" dirty="0"/>
              <a:t>,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        		:</a:t>
            </a:r>
            <a:r>
              <a:rPr lang="en-US" sz="1400" dirty="0" err="1"/>
              <a:t>in_trans_amt</a:t>
            </a:r>
            <a:r>
              <a:rPr lang="en-US" sz="1400" dirty="0"/>
              <a:t> );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END LOADING;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LOGOFF;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endParaRPr lang="en-US" sz="1400" dirty="0">
              <a:solidFill>
                <a:srgbClr val="0000CC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 err="1">
                <a:solidFill>
                  <a:srgbClr val="0000CC"/>
                </a:solidFill>
              </a:rPr>
              <a:t>fastload</a:t>
            </a:r>
            <a:r>
              <a:rPr lang="en-US" sz="1400" dirty="0">
                <a:solidFill>
                  <a:srgbClr val="0000CC"/>
                </a:solidFill>
              </a:rPr>
              <a:t> &lt; lab322.fld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endParaRPr lang="en-US" sz="1400" dirty="0">
              <a:solidFill>
                <a:srgbClr val="0000CC"/>
              </a:solidFill>
            </a:endParaRPr>
          </a:p>
          <a:p>
            <a:pPr marL="284163" indent="-284163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u="sng" dirty="0">
                <a:solidFill>
                  <a:srgbClr val="0000CC"/>
                </a:solidFill>
              </a:rPr>
              <a:t>From </a:t>
            </a:r>
            <a:r>
              <a:rPr lang="en-US" sz="1400" u="sng" dirty="0" err="1">
                <a:solidFill>
                  <a:srgbClr val="0000CC"/>
                </a:solidFill>
              </a:rPr>
              <a:t>bteq</a:t>
            </a:r>
            <a:r>
              <a:rPr lang="en-US" sz="1400" u="sng" dirty="0">
                <a:solidFill>
                  <a:srgbClr val="0000CC"/>
                </a:solidFill>
              </a:rPr>
              <a:t>:</a:t>
            </a:r>
            <a:endParaRPr lang="en-US" sz="1400" dirty="0"/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SELECT COUNT(*) FROM  Trans WHERE </a:t>
            </a:r>
            <a:r>
              <a:rPr lang="en-US" sz="1400" dirty="0" err="1"/>
              <a:t>Trans_Date</a:t>
            </a:r>
            <a:r>
              <a:rPr lang="en-US" sz="1400" dirty="0"/>
              <a:t>  IS  NULL;</a:t>
            </a:r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endParaRPr lang="en-US" sz="800" dirty="0"/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u="sng" dirty="0"/>
              <a:t>COUNT(*)</a:t>
            </a:r>
            <a:endParaRPr lang="en-US" sz="1400" dirty="0"/>
          </a:p>
          <a:p>
            <a:pPr lvl="1">
              <a:tabLst>
                <a:tab pos="630238" algn="l"/>
                <a:tab pos="1027113" algn="l"/>
                <a:tab pos="1373188" algn="l"/>
                <a:tab pos="1719263" algn="l"/>
                <a:tab pos="2857500" algn="l"/>
              </a:tabLst>
            </a:pPr>
            <a:r>
              <a:rPr lang="en-US" sz="1400" dirty="0"/>
              <a:t>          150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0"/>
          <p:cNvGrpSpPr>
            <a:grpSpLocks/>
          </p:cNvGrpSpPr>
          <p:nvPr/>
        </p:nvGrpSpPr>
        <p:grpSpPr bwMode="auto">
          <a:xfrm>
            <a:off x="457200" y="457200"/>
            <a:ext cx="8477250" cy="4833938"/>
            <a:chOff x="144" y="784"/>
            <a:chExt cx="5340" cy="3045"/>
          </a:xfrm>
        </p:grpSpPr>
        <p:sp>
          <p:nvSpPr>
            <p:cNvPr id="5" name="Text Box 269"/>
            <p:cNvSpPr txBox="1">
              <a:spLocks noChangeArrowheads="1"/>
            </p:cNvSpPr>
            <p:nvPr/>
          </p:nvSpPr>
          <p:spPr bwMode="auto">
            <a:xfrm>
              <a:off x="144" y="784"/>
              <a:ext cx="5340" cy="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292100" indent="-2921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Fast batch mode utility for loading new tables onto the </a:t>
              </a:r>
              <a:r>
                <a:rPr lang="en-US" dirty="0" err="1"/>
                <a:t>Teradata</a:t>
              </a:r>
              <a:r>
                <a:rPr lang="en-US" dirty="0"/>
                <a:t> database</a:t>
              </a:r>
            </a:p>
            <a:p>
              <a:pPr marL="292100" indent="-2921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Can reload previously emptied tables</a:t>
              </a:r>
            </a:p>
            <a:p>
              <a:pPr marL="292100" indent="-2921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Full Restart capability</a:t>
              </a:r>
            </a:p>
            <a:p>
              <a:pPr marL="292100" indent="-2921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Error Limits and Error Tables, accessible using SQL</a:t>
              </a:r>
            </a:p>
            <a:p>
              <a:pPr marL="292100" indent="-2921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 err="1"/>
                <a:t>Restartable</a:t>
              </a:r>
              <a:r>
                <a:rPr lang="en-US" dirty="0"/>
                <a:t> INMOD routine capability</a:t>
              </a:r>
            </a:p>
            <a:p>
              <a:pPr marL="292100" indent="-2921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dirty="0"/>
                <a:t>Ability to load data in several stages</a:t>
              </a:r>
            </a:p>
          </p:txBody>
        </p:sp>
        <p:grpSp>
          <p:nvGrpSpPr>
            <p:cNvPr id="6" name="Group 279"/>
            <p:cNvGrpSpPr>
              <a:grpSpLocks/>
            </p:cNvGrpSpPr>
            <p:nvPr/>
          </p:nvGrpSpPr>
          <p:grpSpPr bwMode="auto">
            <a:xfrm>
              <a:off x="960" y="2688"/>
              <a:ext cx="3556" cy="1141"/>
              <a:chOff x="960" y="2688"/>
              <a:chExt cx="3556" cy="1141"/>
            </a:xfrm>
          </p:grpSpPr>
          <p:graphicFrame>
            <p:nvGraphicFramePr>
              <p:cNvPr id="7" name="Object 271"/>
              <p:cNvGraphicFramePr>
                <a:graphicFrameLocks/>
              </p:cNvGraphicFramePr>
              <p:nvPr/>
            </p:nvGraphicFramePr>
            <p:xfrm>
              <a:off x="960" y="2736"/>
              <a:ext cx="616" cy="863"/>
            </p:xfrm>
            <a:graphic>
              <a:graphicData uri="http://schemas.openxmlformats.org/presentationml/2006/ole">
                <p:oleObj spid="_x0000_s1026" name="Clip" r:id="rId3" imgW="977760" imgH="1369800" progId="MS_ClipArt_Gallery.5">
                  <p:embed/>
                </p:oleObj>
              </a:graphicData>
            </a:graphic>
          </p:graphicFrame>
          <p:sp>
            <p:nvSpPr>
              <p:cNvPr id="8" name="Rectangle 272"/>
              <p:cNvSpPr>
                <a:spLocks noChangeArrowheads="1"/>
              </p:cNvSpPr>
              <p:nvPr/>
            </p:nvSpPr>
            <p:spPr bwMode="auto">
              <a:xfrm>
                <a:off x="3120" y="2688"/>
                <a:ext cx="1396" cy="1135"/>
              </a:xfrm>
              <a:prstGeom prst="rect">
                <a:avLst/>
              </a:prstGeom>
              <a:solidFill>
                <a:srgbClr val="00FF00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2400"/>
              </a:p>
              <a:p>
                <a:pPr algn="ctr">
                  <a:spcBef>
                    <a:spcPct val="50000"/>
                  </a:spcBef>
                </a:pPr>
                <a:r>
                  <a:rPr lang="en-US" sz="2400"/>
                  <a:t>Teradata Database</a:t>
                </a:r>
                <a:endParaRPr lang="en-US"/>
              </a:p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grpSp>
            <p:nvGrpSpPr>
              <p:cNvPr id="9" name="Group 273"/>
              <p:cNvGrpSpPr>
                <a:grpSpLocks/>
              </p:cNvGrpSpPr>
              <p:nvPr/>
            </p:nvGrpSpPr>
            <p:grpSpPr bwMode="auto">
              <a:xfrm>
                <a:off x="1715" y="2904"/>
                <a:ext cx="1200" cy="588"/>
                <a:chOff x="1416" y="2952"/>
                <a:chExt cx="1200" cy="588"/>
              </a:xfrm>
            </p:grpSpPr>
            <p:sp>
              <p:nvSpPr>
                <p:cNvPr id="12" name="AutoShape 274"/>
                <p:cNvSpPr>
                  <a:spLocks noChangeArrowheads="1"/>
                </p:cNvSpPr>
                <p:nvPr/>
              </p:nvSpPr>
              <p:spPr bwMode="auto">
                <a:xfrm>
                  <a:off x="1587" y="2952"/>
                  <a:ext cx="1029" cy="588"/>
                </a:xfrm>
                <a:prstGeom prst="rightArrow">
                  <a:avLst>
                    <a:gd name="adj1" fmla="val 50000"/>
                    <a:gd name="adj2" fmla="val 87508"/>
                  </a:avLst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3882" dir="135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Rectangle 275"/>
                <p:cNvSpPr>
                  <a:spLocks noChangeArrowheads="1"/>
                </p:cNvSpPr>
                <p:nvPr/>
              </p:nvSpPr>
              <p:spPr bwMode="auto">
                <a:xfrm>
                  <a:off x="1482" y="3099"/>
                  <a:ext cx="74" cy="29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3882" dir="135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Rectangle 276"/>
                <p:cNvSpPr>
                  <a:spLocks noChangeArrowheads="1"/>
                </p:cNvSpPr>
                <p:nvPr/>
              </p:nvSpPr>
              <p:spPr bwMode="auto">
                <a:xfrm>
                  <a:off x="1416" y="3099"/>
                  <a:ext cx="40" cy="29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53882" dir="135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Rectangle 277"/>
              <p:cNvSpPr>
                <a:spLocks noChangeArrowheads="1"/>
              </p:cNvSpPr>
              <p:nvPr/>
            </p:nvSpPr>
            <p:spPr bwMode="auto">
              <a:xfrm>
                <a:off x="1161" y="3639"/>
                <a:ext cx="362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Host</a:t>
                </a:r>
              </a:p>
            </p:txBody>
          </p:sp>
          <p:sp>
            <p:nvSpPr>
              <p:cNvPr id="11" name="Rectangle 278"/>
              <p:cNvSpPr>
                <a:spLocks noChangeArrowheads="1"/>
              </p:cNvSpPr>
              <p:nvPr/>
            </p:nvSpPr>
            <p:spPr bwMode="auto">
              <a:xfrm>
                <a:off x="2001" y="3087"/>
                <a:ext cx="682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rgbClr val="FFFFFF"/>
                    </a:solidFill>
                  </a:rPr>
                  <a:t>FastLoad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228600"/>
            <a:ext cx="9067800" cy="6551613"/>
            <a:chOff x="0" y="672"/>
            <a:chExt cx="5712" cy="3599"/>
          </a:xfrm>
        </p:grpSpPr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>
              <a:off x="0" y="672"/>
              <a:ext cx="6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Purpose</a:t>
              </a:r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144" y="912"/>
              <a:ext cx="5568" cy="417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288925" indent="-288925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/>
                <a:t>Load large amounts of data into an empty table at high speed.</a:t>
              </a:r>
            </a:p>
            <a:p>
              <a:pPr marL="288925" indent="-288925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/>
                <a:t>Execute from NCR servers, channel, or network-attached hosts.</a:t>
              </a:r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0" y="1488"/>
              <a:ext cx="77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144" y="1728"/>
              <a:ext cx="5568" cy="803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288925" indent="-288925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/>
                <a:t>Loads into an empty table with no secondary indexes.</a:t>
              </a:r>
            </a:p>
            <a:p>
              <a:pPr marL="288925" indent="-288925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/>
                <a:t>Has two phases - creates an error table for each phase.</a:t>
              </a:r>
            </a:p>
            <a:p>
              <a:pPr marL="288925" indent="-288925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/>
                <a:t>Status of run is displayed.</a:t>
              </a:r>
            </a:p>
            <a:p>
              <a:pPr marL="288925" indent="-288925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/>
                <a:t>Checkpoints can be taken for restarts.</a:t>
              </a: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0" y="2688"/>
              <a:ext cx="140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Restrictions</a:t>
              </a: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44" y="2928"/>
              <a:ext cx="5568" cy="1343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288925" indent="-288925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/>
                <a:t>Only load 1 empty table with 1 FastLoad job. </a:t>
              </a:r>
            </a:p>
            <a:p>
              <a:pPr marL="288925" indent="-288925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/>
                <a:t>The Teradata Database will accommodate up to 15 FL/ML/FE applications at one time.</a:t>
              </a:r>
            </a:p>
            <a:p>
              <a:pPr marL="288925" indent="-288925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/>
                <a:t>Tables defined with Referential integrity,  secondary indexes, Join Indexes, Hash Indexes, or Triggers cannot be loaded with FastLoad.</a:t>
              </a:r>
            </a:p>
            <a:p>
              <a:pPr marL="749300" lvl="1" indent="-292100">
                <a:spcBef>
                  <a:spcPct val="25000"/>
                </a:spcBef>
                <a:buSzPct val="120000"/>
                <a:buFontTx/>
                <a:buChar char="–"/>
              </a:pPr>
              <a:r>
                <a:rPr lang="en-US" sz="1600"/>
                <a:t>Tables with Soft Referential Integrity (V2R5) can be loaded with FastLoad.</a:t>
              </a:r>
            </a:p>
            <a:p>
              <a:pPr marL="288925" indent="-288925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/>
                <a:t>Duplicate rows cannot be loaded into a multiset table with FastLoad. </a:t>
              </a:r>
            </a:p>
            <a:p>
              <a:pPr marL="288925" indent="-288925">
                <a:spcBef>
                  <a:spcPct val="25000"/>
                </a:spcBef>
                <a:buSzPct val="120000"/>
                <a:buFontTx/>
                <a:buChar char="•"/>
              </a:pPr>
              <a:r>
                <a:rPr lang="en-US" sz="1600"/>
                <a:t>If an AMP goes down, FastLoad cannot be restarted until it is back online.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152400"/>
            <a:ext cx="281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FastLoad</a:t>
            </a:r>
            <a:r>
              <a:rPr lang="en-US" sz="2000" b="1" dirty="0" smtClean="0">
                <a:solidFill>
                  <a:schemeClr val="tx2"/>
                </a:solidFill>
              </a:rPr>
              <a:t> Phase 1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3" name="Group 197"/>
          <p:cNvGrpSpPr>
            <a:grpSpLocks/>
          </p:cNvGrpSpPr>
          <p:nvPr/>
        </p:nvGrpSpPr>
        <p:grpSpPr bwMode="auto">
          <a:xfrm>
            <a:off x="0" y="1219200"/>
            <a:ext cx="9144000" cy="4816475"/>
            <a:chOff x="0" y="768"/>
            <a:chExt cx="5760" cy="3034"/>
          </a:xfrm>
        </p:grpSpPr>
        <p:grpSp>
          <p:nvGrpSpPr>
            <p:cNvPr id="4" name="Group 198"/>
            <p:cNvGrpSpPr>
              <a:grpSpLocks/>
            </p:cNvGrpSpPr>
            <p:nvPr/>
          </p:nvGrpSpPr>
          <p:grpSpPr bwMode="auto">
            <a:xfrm>
              <a:off x="0" y="768"/>
              <a:ext cx="3681" cy="3034"/>
              <a:chOff x="0" y="768"/>
              <a:chExt cx="3681" cy="3034"/>
            </a:xfrm>
          </p:grpSpPr>
          <p:sp>
            <p:nvSpPr>
              <p:cNvPr id="6" name="Line 199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Line 200"/>
              <p:cNvSpPr>
                <a:spLocks noChangeShapeType="1"/>
              </p:cNvSpPr>
              <p:nvPr/>
            </p:nvSpPr>
            <p:spPr bwMode="auto">
              <a:xfrm>
                <a:off x="1632" y="206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201"/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20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203"/>
              <p:cNvSpPr>
                <a:spLocks noChangeArrowheads="1"/>
              </p:cNvSpPr>
              <p:nvPr/>
            </p:nvSpPr>
            <p:spPr bwMode="auto">
              <a:xfrm>
                <a:off x="96" y="768"/>
                <a:ext cx="56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Host</a:t>
                </a:r>
              </a:p>
            </p:txBody>
          </p:sp>
          <p:sp>
            <p:nvSpPr>
              <p:cNvPr id="11" name="Line 204"/>
              <p:cNvSpPr>
                <a:spLocks noChangeShapeType="1"/>
              </p:cNvSpPr>
              <p:nvPr/>
            </p:nvSpPr>
            <p:spPr bwMode="auto">
              <a:xfrm>
                <a:off x="1440" y="1680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205"/>
              <p:cNvSpPr>
                <a:spLocks noChangeArrowheads="1"/>
              </p:cNvSpPr>
              <p:nvPr/>
            </p:nvSpPr>
            <p:spPr bwMode="auto">
              <a:xfrm>
                <a:off x="897" y="1872"/>
                <a:ext cx="2784" cy="19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lIns="90488" tIns="44450" rIns="90488" bIns="4445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/>
                  <a:t>Message Passing Layer</a:t>
                </a:r>
                <a:endParaRPr lang="en-US"/>
              </a:p>
            </p:txBody>
          </p:sp>
          <p:sp>
            <p:nvSpPr>
              <p:cNvPr id="13" name="Line 206"/>
              <p:cNvSpPr>
                <a:spLocks noChangeShapeType="1"/>
              </p:cNvSpPr>
              <p:nvPr/>
            </p:nvSpPr>
            <p:spPr bwMode="auto">
              <a:xfrm>
                <a:off x="816" y="1056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07"/>
              <p:cNvSpPr>
                <a:spLocks noChangeShapeType="1"/>
              </p:cNvSpPr>
              <p:nvPr/>
            </p:nvSpPr>
            <p:spPr bwMode="auto">
              <a:xfrm>
                <a:off x="1906" y="2976"/>
                <a:ext cx="0" cy="144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208"/>
              <p:cNvSpPr>
                <a:spLocks noChangeArrowheads="1"/>
              </p:cNvSpPr>
              <p:nvPr/>
            </p:nvSpPr>
            <p:spPr bwMode="auto">
              <a:xfrm>
                <a:off x="0" y="960"/>
                <a:ext cx="770" cy="1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1 - FastLoad</a:t>
                </a:r>
              </a:p>
            </p:txBody>
          </p:sp>
          <p:sp>
            <p:nvSpPr>
              <p:cNvPr id="16" name="Rectangle 209"/>
              <p:cNvSpPr>
                <a:spLocks noChangeArrowheads="1"/>
              </p:cNvSpPr>
              <p:nvPr/>
            </p:nvSpPr>
            <p:spPr bwMode="auto">
              <a:xfrm>
                <a:off x="864" y="864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2</a:t>
                </a:r>
              </a:p>
            </p:txBody>
          </p:sp>
          <p:grpSp>
            <p:nvGrpSpPr>
              <p:cNvPr id="17" name="Group 210"/>
              <p:cNvGrpSpPr>
                <a:grpSpLocks/>
              </p:cNvGrpSpPr>
              <p:nvPr/>
            </p:nvGrpSpPr>
            <p:grpSpPr bwMode="auto">
              <a:xfrm>
                <a:off x="1104" y="912"/>
                <a:ext cx="568" cy="740"/>
                <a:chOff x="1119" y="431"/>
                <a:chExt cx="568" cy="740"/>
              </a:xfrm>
            </p:grpSpPr>
            <p:sp>
              <p:nvSpPr>
                <p:cNvPr id="90" name="Rectangle 211"/>
                <p:cNvSpPr>
                  <a:spLocks noChangeArrowheads="1"/>
                </p:cNvSpPr>
                <p:nvPr/>
              </p:nvSpPr>
              <p:spPr bwMode="auto">
                <a:xfrm>
                  <a:off x="1119" y="431"/>
                  <a:ext cx="568" cy="74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8100000" algn="ctr" rotWithShape="0">
                    <a:schemeClr val="bg2"/>
                  </a:outerShdw>
                </a:effec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/>
                    <a:t>PE</a:t>
                  </a:r>
                  <a:endParaRPr lang="en-US"/>
                </a:p>
                <a:p>
                  <a:pPr algn="ctr">
                    <a:spcBef>
                      <a:spcPct val="50000"/>
                    </a:spcBef>
                  </a:pPr>
                  <a:endParaRPr lang="en-US">
                    <a:solidFill>
                      <a:srgbClr val="FFFFFF"/>
                    </a:solidFill>
                  </a:endParaRPr>
                </a:p>
                <a:p>
                  <a:pPr algn="ctr">
                    <a:spcBef>
                      <a:spcPct val="50000"/>
                    </a:spcBef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91" name="Group 212"/>
                <p:cNvGrpSpPr>
                  <a:grpSpLocks/>
                </p:cNvGrpSpPr>
                <p:nvPr/>
              </p:nvGrpSpPr>
              <p:grpSpPr bwMode="auto">
                <a:xfrm>
                  <a:off x="1167" y="671"/>
                  <a:ext cx="480" cy="490"/>
                  <a:chOff x="1167" y="671"/>
                  <a:chExt cx="480" cy="490"/>
                </a:xfrm>
              </p:grpSpPr>
              <p:grpSp>
                <p:nvGrpSpPr>
                  <p:cNvPr id="92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1167" y="671"/>
                    <a:ext cx="480" cy="432"/>
                    <a:chOff x="1167" y="671"/>
                    <a:chExt cx="480" cy="432"/>
                  </a:xfrm>
                </p:grpSpPr>
                <p:sp>
                  <p:nvSpPr>
                    <p:cNvPr id="94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7" y="671"/>
                      <a:ext cx="480" cy="432"/>
                    </a:xfrm>
                    <a:prstGeom prst="rect">
                      <a:avLst/>
                    </a:prstGeom>
                    <a:solidFill>
                      <a:srgbClr val="FFFF66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67" y="815"/>
                      <a:ext cx="48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67" y="959"/>
                      <a:ext cx="48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3" name="Text Box 2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5" y="671"/>
                    <a:ext cx="360" cy="4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B1R1</a:t>
                    </a:r>
                  </a:p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B1R2</a:t>
                    </a:r>
                  </a:p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B1R3</a:t>
                    </a:r>
                  </a:p>
                </p:txBody>
              </p:sp>
            </p:grpSp>
          </p:grpSp>
          <p:grpSp>
            <p:nvGrpSpPr>
              <p:cNvPr id="18" name="Group 218"/>
              <p:cNvGrpSpPr>
                <a:grpSpLocks/>
              </p:cNvGrpSpPr>
              <p:nvPr/>
            </p:nvGrpSpPr>
            <p:grpSpPr bwMode="auto">
              <a:xfrm>
                <a:off x="2304" y="912"/>
                <a:ext cx="568" cy="740"/>
                <a:chOff x="2319" y="431"/>
                <a:chExt cx="568" cy="740"/>
              </a:xfrm>
            </p:grpSpPr>
            <p:sp>
              <p:nvSpPr>
                <p:cNvPr id="84" name="Rectangle 219"/>
                <p:cNvSpPr>
                  <a:spLocks noChangeArrowheads="1"/>
                </p:cNvSpPr>
                <p:nvPr/>
              </p:nvSpPr>
              <p:spPr bwMode="auto">
                <a:xfrm>
                  <a:off x="2319" y="431"/>
                  <a:ext cx="568" cy="74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8100000" algn="ctr" rotWithShape="0">
                    <a:schemeClr val="bg2"/>
                  </a:outerShdw>
                </a:effec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/>
                    <a:t>PE</a:t>
                  </a:r>
                  <a:endParaRPr lang="en-US"/>
                </a:p>
                <a:p>
                  <a:pPr algn="ctr">
                    <a:spcBef>
                      <a:spcPct val="50000"/>
                    </a:spcBef>
                  </a:pPr>
                  <a:endParaRPr lang="en-US">
                    <a:solidFill>
                      <a:srgbClr val="FFFFFF"/>
                    </a:solidFill>
                  </a:endParaRPr>
                </a:p>
                <a:p>
                  <a:pPr algn="ctr">
                    <a:spcBef>
                      <a:spcPct val="50000"/>
                    </a:spcBef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85" name="Group 220"/>
                <p:cNvGrpSpPr>
                  <a:grpSpLocks/>
                </p:cNvGrpSpPr>
                <p:nvPr/>
              </p:nvGrpSpPr>
              <p:grpSpPr bwMode="auto">
                <a:xfrm>
                  <a:off x="2367" y="671"/>
                  <a:ext cx="480" cy="432"/>
                  <a:chOff x="2367" y="671"/>
                  <a:chExt cx="480" cy="432"/>
                </a:xfrm>
              </p:grpSpPr>
              <p:sp>
                <p:nvSpPr>
                  <p:cNvPr id="87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2367" y="671"/>
                    <a:ext cx="480" cy="432"/>
                  </a:xfrm>
                  <a:prstGeom prst="rect">
                    <a:avLst/>
                  </a:prstGeom>
                  <a:solidFill>
                    <a:srgbClr val="99FF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815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959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2415" y="671"/>
                  <a:ext cx="360" cy="4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B2R4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B2R5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B2R6</a:t>
                  </a:r>
                </a:p>
              </p:txBody>
            </p:sp>
          </p:grpSp>
          <p:sp>
            <p:nvSpPr>
              <p:cNvPr id="19" name="Rectangle 225"/>
              <p:cNvSpPr>
                <a:spLocks noChangeArrowheads="1"/>
              </p:cNvSpPr>
              <p:nvPr/>
            </p:nvSpPr>
            <p:spPr bwMode="auto">
              <a:xfrm>
                <a:off x="1056" y="2256"/>
                <a:ext cx="1152" cy="72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chemeClr val="bg2"/>
                </a:outerShdw>
              </a:effec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AMP 1</a:t>
                </a:r>
                <a:endParaRPr lang="en-US"/>
              </a:p>
              <a:p>
                <a:pPr algn="ctr">
                  <a:spcBef>
                    <a:spcPct val="50000"/>
                  </a:spcBef>
                </a:pPr>
                <a:endParaRPr lang="en-US">
                  <a:solidFill>
                    <a:srgbClr val="FFFFFF"/>
                  </a:solidFill>
                </a:endParaRPr>
              </a:p>
              <a:p>
                <a:pPr algn="ctr">
                  <a:spcBef>
                    <a:spcPct val="50000"/>
                  </a:spcBef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0" name="Group 226"/>
              <p:cNvGrpSpPr>
                <a:grpSpLocks/>
              </p:cNvGrpSpPr>
              <p:nvPr/>
            </p:nvGrpSpPr>
            <p:grpSpPr bwMode="auto">
              <a:xfrm>
                <a:off x="1104" y="2496"/>
                <a:ext cx="480" cy="490"/>
                <a:chOff x="1119" y="2015"/>
                <a:chExt cx="480" cy="490"/>
              </a:xfrm>
            </p:grpSpPr>
            <p:sp>
              <p:nvSpPr>
                <p:cNvPr id="80" name="Rectangle 227"/>
                <p:cNvSpPr>
                  <a:spLocks noChangeArrowheads="1"/>
                </p:cNvSpPr>
                <p:nvPr/>
              </p:nvSpPr>
              <p:spPr bwMode="auto">
                <a:xfrm>
                  <a:off x="1119" y="2015"/>
                  <a:ext cx="480" cy="432"/>
                </a:xfrm>
                <a:prstGeom prst="rect">
                  <a:avLst/>
                </a:prstGeom>
                <a:solidFill>
                  <a:srgbClr val="FFFF66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228"/>
                <p:cNvSpPr>
                  <a:spLocks noChangeShapeType="1"/>
                </p:cNvSpPr>
                <p:nvPr/>
              </p:nvSpPr>
              <p:spPr bwMode="auto">
                <a:xfrm>
                  <a:off x="1119" y="2159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229"/>
                <p:cNvSpPr>
                  <a:spLocks noChangeShapeType="1"/>
                </p:cNvSpPr>
                <p:nvPr/>
              </p:nvSpPr>
              <p:spPr bwMode="auto">
                <a:xfrm>
                  <a:off x="1119" y="2303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167" y="2015"/>
                  <a:ext cx="360" cy="4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B1R1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B1R2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B1R3</a:t>
                  </a:r>
                </a:p>
              </p:txBody>
            </p:sp>
          </p:grpSp>
          <p:sp>
            <p:nvSpPr>
              <p:cNvPr id="21" name="Rectangle 231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480" cy="4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32"/>
              <p:cNvSpPr>
                <a:spLocks noChangeShapeType="1"/>
              </p:cNvSpPr>
              <p:nvPr/>
            </p:nvSpPr>
            <p:spPr bwMode="auto">
              <a:xfrm>
                <a:off x="1680" y="2640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33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234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238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Aft>
                    <a:spcPct val="25000"/>
                  </a:spcAft>
                </a:pPr>
                <a:r>
                  <a:rPr lang="en-US" sz="1200"/>
                  <a:t>R4</a:t>
                </a:r>
              </a:p>
              <a:p>
                <a:pPr>
                  <a:spcAft>
                    <a:spcPct val="25000"/>
                  </a:spcAft>
                </a:pPr>
                <a:r>
                  <a:rPr lang="en-US" sz="1200"/>
                  <a:t>R2</a:t>
                </a:r>
              </a:p>
              <a:p>
                <a:pPr>
                  <a:spcAft>
                    <a:spcPct val="25000"/>
                  </a:spcAft>
                </a:pPr>
                <a:r>
                  <a:rPr lang="en-US" sz="1200"/>
                  <a:t>R5</a:t>
                </a:r>
              </a:p>
            </p:txBody>
          </p:sp>
          <p:sp>
            <p:nvSpPr>
              <p:cNvPr id="25" name="Rectangle 235"/>
              <p:cNvSpPr>
                <a:spLocks noChangeArrowheads="1"/>
              </p:cNvSpPr>
              <p:nvPr/>
            </p:nvSpPr>
            <p:spPr bwMode="auto">
              <a:xfrm>
                <a:off x="2304" y="2256"/>
                <a:ext cx="1152" cy="72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chemeClr val="bg2"/>
                </a:outerShdw>
              </a:effec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AMP 2</a:t>
                </a:r>
                <a:endParaRPr lang="en-US"/>
              </a:p>
              <a:p>
                <a:pPr algn="ctr">
                  <a:spcBef>
                    <a:spcPct val="50000"/>
                  </a:spcBef>
                </a:pPr>
                <a:endParaRPr lang="en-US">
                  <a:solidFill>
                    <a:srgbClr val="FFFFFF"/>
                  </a:solidFill>
                </a:endParaRPr>
              </a:p>
              <a:p>
                <a:pPr algn="ctr">
                  <a:spcBef>
                    <a:spcPct val="50000"/>
                  </a:spcBef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Rectangle 236"/>
              <p:cNvSpPr>
                <a:spLocks noChangeArrowheads="1"/>
              </p:cNvSpPr>
              <p:nvPr/>
            </p:nvSpPr>
            <p:spPr bwMode="auto">
              <a:xfrm>
                <a:off x="2352" y="2496"/>
                <a:ext cx="480" cy="43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37"/>
              <p:cNvSpPr>
                <a:spLocks noChangeShapeType="1"/>
              </p:cNvSpPr>
              <p:nvPr/>
            </p:nvSpPr>
            <p:spPr bwMode="auto">
              <a:xfrm>
                <a:off x="2352" y="2640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38"/>
              <p:cNvSpPr>
                <a:spLocks noChangeShapeType="1"/>
              </p:cNvSpPr>
              <p:nvPr/>
            </p:nvSpPr>
            <p:spPr bwMode="auto">
              <a:xfrm>
                <a:off x="2352" y="2784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239"/>
              <p:cNvSpPr txBox="1">
                <a:spLocks noChangeArrowheads="1"/>
              </p:cNvSpPr>
              <p:nvPr/>
            </p:nvSpPr>
            <p:spPr bwMode="auto">
              <a:xfrm>
                <a:off x="2400" y="2496"/>
                <a:ext cx="360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Aft>
                    <a:spcPct val="25000"/>
                  </a:spcAft>
                </a:pPr>
                <a:r>
                  <a:rPr lang="en-US" sz="1200"/>
                  <a:t>B2R4</a:t>
                </a:r>
              </a:p>
              <a:p>
                <a:pPr>
                  <a:spcAft>
                    <a:spcPct val="25000"/>
                  </a:spcAft>
                </a:pPr>
                <a:r>
                  <a:rPr lang="en-US" sz="1200"/>
                  <a:t>B2R5</a:t>
                </a:r>
              </a:p>
              <a:p>
                <a:pPr>
                  <a:spcAft>
                    <a:spcPct val="25000"/>
                  </a:spcAft>
                </a:pPr>
                <a:r>
                  <a:rPr lang="en-US" sz="1200"/>
                  <a:t>B2R6</a:t>
                </a:r>
              </a:p>
            </p:txBody>
          </p:sp>
          <p:sp>
            <p:nvSpPr>
              <p:cNvPr id="30" name="Rectangle 240"/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480" cy="4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41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42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243"/>
              <p:cNvSpPr txBox="1">
                <a:spLocks noChangeArrowheads="1"/>
              </p:cNvSpPr>
              <p:nvPr/>
            </p:nvSpPr>
            <p:spPr bwMode="auto">
              <a:xfrm>
                <a:off x="3024" y="2496"/>
                <a:ext cx="238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Aft>
                    <a:spcPct val="25000"/>
                  </a:spcAft>
                </a:pPr>
                <a:r>
                  <a:rPr lang="en-US" sz="1200"/>
                  <a:t>R3</a:t>
                </a:r>
              </a:p>
              <a:p>
                <a:pPr>
                  <a:spcAft>
                    <a:spcPct val="25000"/>
                  </a:spcAft>
                </a:pPr>
                <a:r>
                  <a:rPr lang="en-US" sz="1200"/>
                  <a:t>R1</a:t>
                </a:r>
              </a:p>
              <a:p>
                <a:pPr>
                  <a:spcAft>
                    <a:spcPct val="25000"/>
                  </a:spcAft>
                </a:pPr>
                <a:r>
                  <a:rPr lang="en-US" sz="1200"/>
                  <a:t>R6</a:t>
                </a:r>
              </a:p>
            </p:txBody>
          </p:sp>
          <p:sp>
            <p:nvSpPr>
              <p:cNvPr id="34" name="Line 244"/>
              <p:cNvSpPr>
                <a:spLocks noChangeShapeType="1"/>
              </p:cNvSpPr>
              <p:nvPr/>
            </p:nvSpPr>
            <p:spPr bwMode="auto">
              <a:xfrm>
                <a:off x="1248" y="2113"/>
                <a:ext cx="0" cy="239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45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3</a:t>
                </a:r>
              </a:p>
            </p:txBody>
          </p:sp>
          <p:sp>
            <p:nvSpPr>
              <p:cNvPr id="36" name="Line 246"/>
              <p:cNvSpPr>
                <a:spLocks noChangeShapeType="1"/>
              </p:cNvSpPr>
              <p:nvPr/>
            </p:nvSpPr>
            <p:spPr bwMode="auto">
              <a:xfrm>
                <a:off x="1344" y="2113"/>
                <a:ext cx="0" cy="239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stealth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247"/>
              <p:cNvSpPr>
                <a:spLocks noChangeArrowheads="1"/>
              </p:cNvSpPr>
              <p:nvPr/>
            </p:nvSpPr>
            <p:spPr bwMode="auto">
              <a:xfrm>
                <a:off x="1248" y="2328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4</a:t>
                </a:r>
                <a:endParaRPr lang="en-US" sz="1200">
                  <a:solidFill>
                    <a:srgbClr val="0033CC"/>
                  </a:solidFill>
                </a:endParaRPr>
              </a:p>
            </p:txBody>
          </p:sp>
          <p:sp>
            <p:nvSpPr>
              <p:cNvPr id="38" name="Line 248"/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0" cy="144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249"/>
              <p:cNvSpPr>
                <a:spLocks noChangeShapeType="1"/>
              </p:cNvSpPr>
              <p:nvPr/>
            </p:nvSpPr>
            <p:spPr bwMode="auto">
              <a:xfrm>
                <a:off x="1920" y="2113"/>
                <a:ext cx="0" cy="239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250"/>
              <p:cNvSpPr>
                <a:spLocks noChangeArrowheads="1"/>
              </p:cNvSpPr>
              <p:nvPr/>
            </p:nvSpPr>
            <p:spPr bwMode="auto">
              <a:xfrm>
                <a:off x="1832" y="2328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5</a:t>
                </a:r>
                <a:endParaRPr lang="en-US" sz="1200">
                  <a:solidFill>
                    <a:srgbClr val="0033CC"/>
                  </a:solidFill>
                </a:endParaRPr>
              </a:p>
            </p:txBody>
          </p:sp>
          <p:sp>
            <p:nvSpPr>
              <p:cNvPr id="41" name="Line 251"/>
              <p:cNvSpPr>
                <a:spLocks noChangeShapeType="1"/>
              </p:cNvSpPr>
              <p:nvPr/>
            </p:nvSpPr>
            <p:spPr bwMode="auto">
              <a:xfrm>
                <a:off x="2448" y="2113"/>
                <a:ext cx="0" cy="239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252"/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3</a:t>
                </a:r>
              </a:p>
            </p:txBody>
          </p:sp>
          <p:sp>
            <p:nvSpPr>
              <p:cNvPr id="43" name="Line 253"/>
              <p:cNvSpPr>
                <a:spLocks noChangeShapeType="1"/>
              </p:cNvSpPr>
              <p:nvPr/>
            </p:nvSpPr>
            <p:spPr bwMode="auto">
              <a:xfrm>
                <a:off x="2544" y="2113"/>
                <a:ext cx="0" cy="239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stealth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254"/>
              <p:cNvSpPr>
                <a:spLocks noChangeArrowheads="1"/>
              </p:cNvSpPr>
              <p:nvPr/>
            </p:nvSpPr>
            <p:spPr bwMode="auto">
              <a:xfrm>
                <a:off x="2456" y="2320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4</a:t>
                </a:r>
              </a:p>
            </p:txBody>
          </p:sp>
          <p:sp>
            <p:nvSpPr>
              <p:cNvPr id="45" name="Line 255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144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56"/>
              <p:cNvSpPr>
                <a:spLocks noChangeShapeType="1"/>
              </p:cNvSpPr>
              <p:nvPr/>
            </p:nvSpPr>
            <p:spPr bwMode="auto">
              <a:xfrm>
                <a:off x="3120" y="2113"/>
                <a:ext cx="0" cy="239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57"/>
              <p:cNvSpPr>
                <a:spLocks noChangeArrowheads="1"/>
              </p:cNvSpPr>
              <p:nvPr/>
            </p:nvSpPr>
            <p:spPr bwMode="auto">
              <a:xfrm>
                <a:off x="3048" y="2328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5</a:t>
                </a:r>
              </a:p>
            </p:txBody>
          </p:sp>
          <p:sp>
            <p:nvSpPr>
              <p:cNvPr id="48" name="Line 258"/>
              <p:cNvSpPr>
                <a:spLocks noChangeShapeType="1"/>
              </p:cNvSpPr>
              <p:nvPr/>
            </p:nvSpPr>
            <p:spPr bwMode="auto">
              <a:xfrm>
                <a:off x="2016" y="1056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59"/>
              <p:cNvSpPr>
                <a:spLocks noChangeArrowheads="1"/>
              </p:cNvSpPr>
              <p:nvPr/>
            </p:nvSpPr>
            <p:spPr bwMode="auto">
              <a:xfrm>
                <a:off x="2064" y="864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2</a:t>
                </a:r>
              </a:p>
            </p:txBody>
          </p:sp>
          <p:grpSp>
            <p:nvGrpSpPr>
              <p:cNvPr id="50" name="Group 260"/>
              <p:cNvGrpSpPr>
                <a:grpSpLocks/>
              </p:cNvGrpSpPr>
              <p:nvPr/>
            </p:nvGrpSpPr>
            <p:grpSpPr bwMode="auto">
              <a:xfrm>
                <a:off x="2830" y="3120"/>
                <a:ext cx="674" cy="682"/>
                <a:chOff x="1536" y="2640"/>
                <a:chExt cx="674" cy="682"/>
              </a:xfrm>
            </p:grpSpPr>
            <p:sp>
              <p:nvSpPr>
                <p:cNvPr id="73" name="AutoShape 261"/>
                <p:cNvSpPr>
                  <a:spLocks noChangeArrowheads="1"/>
                </p:cNvSpPr>
                <p:nvPr/>
              </p:nvSpPr>
              <p:spPr bwMode="auto">
                <a:xfrm>
                  <a:off x="1538" y="2640"/>
                  <a:ext cx="672" cy="672"/>
                </a:xfrm>
                <a:prstGeom prst="can">
                  <a:avLst>
                    <a:gd name="adj" fmla="val 20833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262"/>
                <p:cNvSpPr>
                  <a:spLocks noChangeArrowheads="1"/>
                </p:cNvSpPr>
                <p:nvPr/>
              </p:nvSpPr>
              <p:spPr bwMode="auto">
                <a:xfrm>
                  <a:off x="1538" y="2640"/>
                  <a:ext cx="672" cy="14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Rectangle 263"/>
                <p:cNvSpPr>
                  <a:spLocks noChangeArrowheads="1"/>
                </p:cNvSpPr>
                <p:nvPr/>
              </p:nvSpPr>
              <p:spPr bwMode="auto">
                <a:xfrm>
                  <a:off x="1682" y="2832"/>
                  <a:ext cx="480" cy="4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1778" y="2832"/>
                  <a:ext cx="238" cy="4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R3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R1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R6</a:t>
                  </a:r>
                </a:p>
              </p:txBody>
            </p:sp>
            <p:sp>
              <p:nvSpPr>
                <p:cNvPr id="77" name="Rectangle 265"/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176" cy="1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>
                      <a:solidFill>
                        <a:srgbClr val="0033CC"/>
                      </a:solidFill>
                    </a:rPr>
                    <a:t>6</a:t>
                  </a:r>
                  <a:endParaRPr lang="en-US" sz="1200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78" name="Line 266"/>
                <p:cNvSpPr>
                  <a:spLocks noChangeShapeType="1"/>
                </p:cNvSpPr>
                <p:nvPr/>
              </p:nvSpPr>
              <p:spPr bwMode="auto">
                <a:xfrm>
                  <a:off x="1682" y="2976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267"/>
                <p:cNvSpPr>
                  <a:spLocks noChangeShapeType="1"/>
                </p:cNvSpPr>
                <p:nvPr/>
              </p:nvSpPr>
              <p:spPr bwMode="auto">
                <a:xfrm>
                  <a:off x="1682" y="3120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268"/>
              <p:cNvGrpSpPr>
                <a:grpSpLocks/>
              </p:cNvGrpSpPr>
              <p:nvPr/>
            </p:nvGrpSpPr>
            <p:grpSpPr bwMode="auto">
              <a:xfrm>
                <a:off x="190" y="1152"/>
                <a:ext cx="482" cy="1498"/>
                <a:chOff x="205" y="671"/>
                <a:chExt cx="482" cy="1498"/>
              </a:xfrm>
            </p:grpSpPr>
            <p:sp>
              <p:nvSpPr>
                <p:cNvPr id="60" name="Rectangle 269"/>
                <p:cNvSpPr>
                  <a:spLocks noChangeArrowheads="1"/>
                </p:cNvSpPr>
                <p:nvPr/>
              </p:nvSpPr>
              <p:spPr bwMode="auto">
                <a:xfrm>
                  <a:off x="207" y="1103"/>
                  <a:ext cx="480" cy="432"/>
                </a:xfrm>
                <a:prstGeom prst="rect">
                  <a:avLst/>
                </a:prstGeom>
                <a:solidFill>
                  <a:srgbClr val="99FF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270"/>
                <p:cNvSpPr>
                  <a:spLocks noChangeArrowheads="1"/>
                </p:cNvSpPr>
                <p:nvPr/>
              </p:nvSpPr>
              <p:spPr bwMode="auto">
                <a:xfrm>
                  <a:off x="207" y="1535"/>
                  <a:ext cx="480" cy="624"/>
                </a:xfrm>
                <a:prstGeom prst="rect">
                  <a:avLst/>
                </a:prstGeom>
                <a:solidFill>
                  <a:srgbClr val="99FF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2" name="Group 271"/>
                <p:cNvGrpSpPr>
                  <a:grpSpLocks/>
                </p:cNvGrpSpPr>
                <p:nvPr/>
              </p:nvGrpSpPr>
              <p:grpSpPr bwMode="auto">
                <a:xfrm>
                  <a:off x="207" y="671"/>
                  <a:ext cx="480" cy="432"/>
                  <a:chOff x="207" y="671"/>
                  <a:chExt cx="480" cy="432"/>
                </a:xfrm>
              </p:grpSpPr>
              <p:sp>
                <p:nvSpPr>
                  <p:cNvPr id="7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207" y="671"/>
                    <a:ext cx="480" cy="432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815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959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255" y="671"/>
                  <a:ext cx="366" cy="1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B1R1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B1R2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B1R3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B2R4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B2R5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B2R6</a:t>
                  </a:r>
                </a:p>
                <a:p>
                  <a:pPr>
                    <a:spcAft>
                      <a:spcPct val="25000"/>
                    </a:spcAft>
                  </a:pPr>
                  <a:endParaRPr lang="en-US" sz="1200"/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BnRx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BnRy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BnRz</a:t>
                  </a:r>
                </a:p>
              </p:txBody>
            </p:sp>
            <p:sp>
              <p:nvSpPr>
                <p:cNvPr id="64" name="Line 276"/>
                <p:cNvSpPr>
                  <a:spLocks noChangeShapeType="1"/>
                </p:cNvSpPr>
                <p:nvPr/>
              </p:nvSpPr>
              <p:spPr bwMode="auto">
                <a:xfrm>
                  <a:off x="207" y="1247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277"/>
                <p:cNvSpPr>
                  <a:spLocks noChangeShapeType="1"/>
                </p:cNvSpPr>
                <p:nvPr/>
              </p:nvSpPr>
              <p:spPr bwMode="auto">
                <a:xfrm>
                  <a:off x="207" y="1391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278"/>
                <p:cNvSpPr>
                  <a:spLocks noChangeShapeType="1"/>
                </p:cNvSpPr>
                <p:nvPr/>
              </p:nvSpPr>
              <p:spPr bwMode="auto">
                <a:xfrm>
                  <a:off x="207" y="1679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279"/>
                <p:cNvSpPr>
                  <a:spLocks noChangeShapeType="1"/>
                </p:cNvSpPr>
                <p:nvPr/>
              </p:nvSpPr>
              <p:spPr bwMode="auto">
                <a:xfrm>
                  <a:off x="207" y="1823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280"/>
                <p:cNvSpPr>
                  <a:spLocks noChangeShapeType="1"/>
                </p:cNvSpPr>
                <p:nvPr/>
              </p:nvSpPr>
              <p:spPr bwMode="auto">
                <a:xfrm>
                  <a:off x="205" y="1967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Rectangle 281"/>
                <p:cNvSpPr>
                  <a:spLocks noChangeArrowheads="1"/>
                </p:cNvSpPr>
                <p:nvPr/>
              </p:nvSpPr>
              <p:spPr bwMode="auto">
                <a:xfrm>
                  <a:off x="207" y="1535"/>
                  <a:ext cx="480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282"/>
              <p:cNvGrpSpPr>
                <a:grpSpLocks/>
              </p:cNvGrpSpPr>
              <p:nvPr/>
            </p:nvGrpSpPr>
            <p:grpSpPr bwMode="auto">
              <a:xfrm>
                <a:off x="1582" y="3120"/>
                <a:ext cx="674" cy="682"/>
                <a:chOff x="1536" y="2640"/>
                <a:chExt cx="674" cy="682"/>
              </a:xfrm>
            </p:grpSpPr>
            <p:sp>
              <p:nvSpPr>
                <p:cNvPr id="53" name="AutoShape 283"/>
                <p:cNvSpPr>
                  <a:spLocks noChangeArrowheads="1"/>
                </p:cNvSpPr>
                <p:nvPr/>
              </p:nvSpPr>
              <p:spPr bwMode="auto">
                <a:xfrm>
                  <a:off x="1538" y="2640"/>
                  <a:ext cx="672" cy="672"/>
                </a:xfrm>
                <a:prstGeom prst="can">
                  <a:avLst>
                    <a:gd name="adj" fmla="val 20833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Oval 284"/>
                <p:cNvSpPr>
                  <a:spLocks noChangeArrowheads="1"/>
                </p:cNvSpPr>
                <p:nvPr/>
              </p:nvSpPr>
              <p:spPr bwMode="auto">
                <a:xfrm>
                  <a:off x="1538" y="2640"/>
                  <a:ext cx="672" cy="14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Rectangle 285"/>
                <p:cNvSpPr>
                  <a:spLocks noChangeArrowheads="1"/>
                </p:cNvSpPr>
                <p:nvPr/>
              </p:nvSpPr>
              <p:spPr bwMode="auto">
                <a:xfrm>
                  <a:off x="1682" y="2832"/>
                  <a:ext cx="480" cy="4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Text Box 286"/>
                <p:cNvSpPr txBox="1">
                  <a:spLocks noChangeArrowheads="1"/>
                </p:cNvSpPr>
                <p:nvPr/>
              </p:nvSpPr>
              <p:spPr bwMode="auto">
                <a:xfrm>
                  <a:off x="1778" y="2832"/>
                  <a:ext cx="238" cy="4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R4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R2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R5</a:t>
                  </a:r>
                </a:p>
              </p:txBody>
            </p:sp>
            <p:sp>
              <p:nvSpPr>
                <p:cNvPr id="57" name="Rectangle 287"/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176" cy="1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>
                      <a:solidFill>
                        <a:srgbClr val="0033CC"/>
                      </a:solidFill>
                    </a:rPr>
                    <a:t>6</a:t>
                  </a:r>
                </a:p>
              </p:txBody>
            </p:sp>
            <p:sp>
              <p:nvSpPr>
                <p:cNvPr id="58" name="Line 288"/>
                <p:cNvSpPr>
                  <a:spLocks noChangeShapeType="1"/>
                </p:cNvSpPr>
                <p:nvPr/>
              </p:nvSpPr>
              <p:spPr bwMode="auto">
                <a:xfrm>
                  <a:off x="1682" y="2976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289"/>
                <p:cNvSpPr>
                  <a:spLocks noChangeShapeType="1"/>
                </p:cNvSpPr>
                <p:nvPr/>
              </p:nvSpPr>
              <p:spPr bwMode="auto">
                <a:xfrm>
                  <a:off x="1682" y="3120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Text Box 290"/>
            <p:cNvSpPr txBox="1">
              <a:spLocks noChangeArrowheads="1"/>
            </p:cNvSpPr>
            <p:nvPr/>
          </p:nvSpPr>
          <p:spPr bwMode="auto">
            <a:xfrm>
              <a:off x="3792" y="816"/>
              <a:ext cx="1968" cy="2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Phase 1</a:t>
              </a:r>
            </a:p>
            <a:p>
              <a:pPr lvl="1" indent="-279400">
                <a:spcBef>
                  <a:spcPct val="35000"/>
                </a:spcBef>
                <a:buSzPct val="120000"/>
                <a:buFontTx/>
                <a:buChar char="•"/>
              </a:pPr>
              <a:r>
                <a:rPr lang="en-US" sz="1600"/>
                <a:t>FastLoad uses one SQL session to define AMP steps.</a:t>
              </a:r>
            </a:p>
            <a:p>
              <a:pPr lvl="1" indent="-279400">
                <a:spcBef>
                  <a:spcPct val="35000"/>
                </a:spcBef>
                <a:buSzPct val="120000"/>
                <a:buFontTx/>
                <a:buChar char="•"/>
              </a:pPr>
              <a:r>
                <a:rPr lang="en-US" sz="1600"/>
                <a:t>The PE sends a block to each AMP which stores blocks of unsorted data records. </a:t>
              </a:r>
            </a:p>
            <a:p>
              <a:pPr lvl="1" indent="-279400">
                <a:spcBef>
                  <a:spcPct val="35000"/>
                </a:spcBef>
                <a:buSzPct val="120000"/>
                <a:buFontTx/>
                <a:buChar char="•"/>
              </a:pPr>
              <a:r>
                <a:rPr lang="en-US" sz="1600"/>
                <a:t>AMPs hash each record and redistribute them to the AMP responsible for the hash value.</a:t>
              </a:r>
            </a:p>
            <a:p>
              <a:pPr lvl="1" indent="-279400">
                <a:spcBef>
                  <a:spcPct val="35000"/>
                </a:spcBef>
                <a:buSzPct val="120000"/>
                <a:buFontTx/>
                <a:buChar char="•"/>
              </a:pPr>
              <a:r>
                <a:rPr lang="en-US" sz="1600"/>
                <a:t>At the end of Phase 1, each AMP has the rows it should have, but the rows are not in row hash sequence.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304800"/>
            <a:ext cx="1999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FastLoad</a:t>
            </a:r>
            <a:r>
              <a:rPr lang="en-US" sz="2000" b="1" dirty="0" smtClean="0">
                <a:solidFill>
                  <a:schemeClr val="tx2"/>
                </a:solidFill>
              </a:rPr>
              <a:t> Phase 2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0" y="1295400"/>
            <a:ext cx="9144000" cy="4845050"/>
            <a:chOff x="0" y="816"/>
            <a:chExt cx="5760" cy="3052"/>
          </a:xfrm>
        </p:grpSpPr>
        <p:sp>
          <p:nvSpPr>
            <p:cNvPr id="4" name="Rectangle 93"/>
            <p:cNvSpPr>
              <a:spLocks noChangeArrowheads="1"/>
            </p:cNvSpPr>
            <p:nvPr/>
          </p:nvSpPr>
          <p:spPr bwMode="auto">
            <a:xfrm>
              <a:off x="3840" y="864"/>
              <a:ext cx="1920" cy="2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Aft>
                  <a:spcPct val="25000"/>
                </a:spcAft>
              </a:pPr>
              <a:r>
                <a:rPr lang="en-US" dirty="0">
                  <a:solidFill>
                    <a:srgbClr val="CC0000"/>
                  </a:solidFill>
                </a:rPr>
                <a:t>Phase 2</a:t>
              </a:r>
              <a:endParaRPr lang="en-US" sz="1600" dirty="0"/>
            </a:p>
            <a:p>
              <a:pPr marL="407988" lvl="1" indent="-293688">
                <a:spcBef>
                  <a:spcPct val="35000"/>
                </a:spcBef>
                <a:buSzPct val="120000"/>
                <a:buFontTx/>
                <a:buChar char="•"/>
              </a:pPr>
              <a:r>
                <a:rPr lang="en-US" sz="1600" dirty="0"/>
                <a:t>When the </a:t>
              </a:r>
              <a:r>
                <a:rPr lang="en-US" sz="1600" dirty="0" err="1"/>
                <a:t>FastLoad</a:t>
              </a:r>
              <a:r>
                <a:rPr lang="en-US" sz="1600" dirty="0"/>
                <a:t> job receives END LOADING; statement, </a:t>
              </a:r>
              <a:r>
                <a:rPr lang="en-US" sz="1600" dirty="0" err="1"/>
                <a:t>FastLoad</a:t>
              </a:r>
              <a:r>
                <a:rPr lang="en-US" sz="1600" dirty="0"/>
                <a:t> starts Phase 2.</a:t>
              </a:r>
            </a:p>
            <a:p>
              <a:pPr marL="407988" lvl="1" indent="-293688">
                <a:spcBef>
                  <a:spcPct val="35000"/>
                </a:spcBef>
                <a:buSzPct val="120000"/>
                <a:buFontTx/>
                <a:buChar char="•"/>
              </a:pPr>
              <a:r>
                <a:rPr lang="en-US" sz="1600" dirty="0"/>
                <a:t>Each AMP sorts the target table, puts the rows into blocks, and writes the blocks to disk.</a:t>
              </a:r>
            </a:p>
            <a:p>
              <a:pPr marL="407988" lvl="1" indent="-293688">
                <a:spcBef>
                  <a:spcPct val="35000"/>
                </a:spcBef>
                <a:buSzPct val="120000"/>
                <a:buFontTx/>
                <a:buChar char="•"/>
              </a:pPr>
              <a:r>
                <a:rPr lang="en-US" sz="1600" dirty="0"/>
                <a:t>Fallback rows are then generated if required.</a:t>
              </a:r>
            </a:p>
            <a:p>
              <a:pPr marL="407988" lvl="1" indent="-293688">
                <a:spcBef>
                  <a:spcPct val="35000"/>
                </a:spcBef>
                <a:buSzPct val="120000"/>
                <a:buFontTx/>
                <a:buChar char="•"/>
              </a:pPr>
              <a:r>
                <a:rPr lang="en-US" sz="1600" dirty="0"/>
                <a:t>Table data is available when Phase 2 completes.</a:t>
              </a:r>
            </a:p>
          </p:txBody>
        </p:sp>
        <p:grpSp>
          <p:nvGrpSpPr>
            <p:cNvPr id="5" name="Group 94"/>
            <p:cNvGrpSpPr>
              <a:grpSpLocks/>
            </p:cNvGrpSpPr>
            <p:nvPr/>
          </p:nvGrpSpPr>
          <p:grpSpPr bwMode="auto">
            <a:xfrm>
              <a:off x="0" y="816"/>
              <a:ext cx="3691" cy="3052"/>
              <a:chOff x="0" y="816"/>
              <a:chExt cx="3691" cy="3052"/>
            </a:xfrm>
          </p:grpSpPr>
          <p:sp>
            <p:nvSpPr>
              <p:cNvPr id="6" name="Line 95"/>
              <p:cNvSpPr>
                <a:spLocks noChangeShapeType="1"/>
              </p:cNvSpPr>
              <p:nvPr/>
            </p:nvSpPr>
            <p:spPr bwMode="auto">
              <a:xfrm>
                <a:off x="2921" y="2016"/>
                <a:ext cx="0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Line 96"/>
              <p:cNvSpPr>
                <a:spLocks noChangeShapeType="1"/>
              </p:cNvSpPr>
              <p:nvPr/>
            </p:nvSpPr>
            <p:spPr bwMode="auto">
              <a:xfrm>
                <a:off x="1337" y="2016"/>
                <a:ext cx="0" cy="21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97"/>
              <p:cNvSpPr>
                <a:spLocks noChangeArrowheads="1"/>
              </p:cNvSpPr>
              <p:nvPr/>
            </p:nvSpPr>
            <p:spPr bwMode="auto">
              <a:xfrm>
                <a:off x="0" y="816"/>
                <a:ext cx="56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Host</a:t>
                </a:r>
              </a:p>
            </p:txBody>
          </p:sp>
          <p:sp>
            <p:nvSpPr>
              <p:cNvPr id="9" name="Line 98"/>
              <p:cNvSpPr>
                <a:spLocks noChangeShapeType="1"/>
              </p:cNvSpPr>
              <p:nvPr/>
            </p:nvSpPr>
            <p:spPr bwMode="auto">
              <a:xfrm>
                <a:off x="2057" y="163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99"/>
              <p:cNvSpPr>
                <a:spLocks noChangeArrowheads="1"/>
              </p:cNvSpPr>
              <p:nvPr/>
            </p:nvSpPr>
            <p:spPr bwMode="auto">
              <a:xfrm>
                <a:off x="377" y="1824"/>
                <a:ext cx="3314" cy="19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lIns="90488" tIns="44450" rIns="90488" bIns="4445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1400"/>
                  <a:t>Message Passing Layer</a:t>
                </a:r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480" y="864"/>
                <a:ext cx="1090" cy="39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1 - FastLoad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     END LOADING;</a:t>
                </a:r>
              </a:p>
            </p:txBody>
          </p:sp>
          <p:sp>
            <p:nvSpPr>
              <p:cNvPr id="12" name="Rectangle 101"/>
              <p:cNvSpPr>
                <a:spLocks noChangeArrowheads="1"/>
              </p:cNvSpPr>
              <p:nvPr/>
            </p:nvSpPr>
            <p:spPr bwMode="auto">
              <a:xfrm>
                <a:off x="1481" y="816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2</a:t>
                </a:r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721" y="864"/>
                <a:ext cx="720" cy="74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chemeClr val="bg2"/>
                </a:outerShdw>
              </a:effec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PE</a:t>
                </a:r>
                <a:endParaRPr lang="en-US"/>
              </a:p>
              <a:p>
                <a:pPr algn="ctr">
                  <a:spcBef>
                    <a:spcPct val="50000"/>
                  </a:spcBef>
                </a:pPr>
                <a:endParaRPr lang="en-US">
                  <a:solidFill>
                    <a:srgbClr val="FFFFFF"/>
                  </a:solidFill>
                </a:endParaRPr>
              </a:p>
              <a:p>
                <a:pPr algn="ctr">
                  <a:spcBef>
                    <a:spcPct val="50000"/>
                  </a:spcBef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angle 10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67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>
                    <a:solidFill>
                      <a:srgbClr val="0033CC"/>
                    </a:solidFill>
                  </a:rPr>
                  <a:t>3</a:t>
                </a:r>
              </a:p>
            </p:txBody>
          </p:sp>
          <p:sp>
            <p:nvSpPr>
              <p:cNvPr id="15" name="Line 104"/>
              <p:cNvSpPr>
                <a:spLocks noChangeShapeType="1"/>
              </p:cNvSpPr>
              <p:nvPr/>
            </p:nvSpPr>
            <p:spPr bwMode="auto">
              <a:xfrm>
                <a:off x="1817" y="1632"/>
                <a:ext cx="0" cy="576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05"/>
              <p:cNvSpPr>
                <a:spLocks noChangeArrowheads="1"/>
              </p:cNvSpPr>
              <p:nvPr/>
            </p:nvSpPr>
            <p:spPr bwMode="auto">
              <a:xfrm>
                <a:off x="569" y="2226"/>
                <a:ext cx="1344" cy="72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chemeClr val="bg2"/>
                </a:outerShdw>
              </a:effec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AMP 1</a:t>
                </a:r>
                <a:endParaRPr lang="en-US"/>
              </a:p>
              <a:p>
                <a:pPr algn="ctr">
                  <a:spcBef>
                    <a:spcPct val="50000"/>
                  </a:spcBef>
                </a:pPr>
                <a:endParaRPr lang="en-US">
                  <a:solidFill>
                    <a:srgbClr val="FFFFFF"/>
                  </a:solidFill>
                </a:endParaRPr>
              </a:p>
              <a:p>
                <a:pPr algn="ctr">
                  <a:spcBef>
                    <a:spcPct val="50000"/>
                  </a:spcBef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7" name="Group 106"/>
              <p:cNvGrpSpPr>
                <a:grpSpLocks/>
              </p:cNvGrpSpPr>
              <p:nvPr/>
            </p:nvGrpSpPr>
            <p:grpSpPr bwMode="auto">
              <a:xfrm>
                <a:off x="665" y="2466"/>
                <a:ext cx="480" cy="490"/>
                <a:chOff x="1296" y="2016"/>
                <a:chExt cx="480" cy="490"/>
              </a:xfrm>
            </p:grpSpPr>
            <p:grpSp>
              <p:nvGrpSpPr>
                <p:cNvPr id="82" name="Group 107"/>
                <p:cNvGrpSpPr>
                  <a:grpSpLocks/>
                </p:cNvGrpSpPr>
                <p:nvPr/>
              </p:nvGrpSpPr>
              <p:grpSpPr bwMode="auto">
                <a:xfrm>
                  <a:off x="1296" y="2016"/>
                  <a:ext cx="480" cy="432"/>
                  <a:chOff x="1296" y="2016"/>
                  <a:chExt cx="480" cy="432"/>
                </a:xfrm>
              </p:grpSpPr>
              <p:sp>
                <p:nvSpPr>
                  <p:cNvPr id="8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016"/>
                    <a:ext cx="48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60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304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392" y="2016"/>
                  <a:ext cx="238" cy="4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R4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R2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R5</a:t>
                  </a:r>
                </a:p>
              </p:txBody>
            </p:sp>
          </p:grpSp>
          <p:sp>
            <p:nvSpPr>
              <p:cNvPr id="18" name="Rectangle 112"/>
              <p:cNvSpPr>
                <a:spLocks noChangeArrowheads="1"/>
              </p:cNvSpPr>
              <p:nvPr/>
            </p:nvSpPr>
            <p:spPr bwMode="auto">
              <a:xfrm>
                <a:off x="665" y="2994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4</a:t>
                </a:r>
              </a:p>
            </p:txBody>
          </p:sp>
          <p:sp>
            <p:nvSpPr>
              <p:cNvPr id="19" name="Rectangle 113"/>
              <p:cNvSpPr>
                <a:spLocks noChangeArrowheads="1"/>
              </p:cNvSpPr>
              <p:nvPr/>
            </p:nvSpPr>
            <p:spPr bwMode="auto">
              <a:xfrm>
                <a:off x="1145" y="2370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5</a:t>
                </a:r>
              </a:p>
            </p:txBody>
          </p:sp>
          <p:sp>
            <p:nvSpPr>
              <p:cNvPr id="20" name="Line 114"/>
              <p:cNvSpPr>
                <a:spLocks noChangeShapeType="1"/>
              </p:cNvSpPr>
              <p:nvPr/>
            </p:nvSpPr>
            <p:spPr bwMode="auto">
              <a:xfrm flipV="1">
                <a:off x="857" y="2994"/>
                <a:ext cx="0" cy="240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" name="Group 115"/>
              <p:cNvGrpSpPr>
                <a:grpSpLocks/>
              </p:cNvGrpSpPr>
              <p:nvPr/>
            </p:nvGrpSpPr>
            <p:grpSpPr bwMode="auto">
              <a:xfrm>
                <a:off x="521" y="3186"/>
                <a:ext cx="672" cy="682"/>
                <a:chOff x="530" y="2688"/>
                <a:chExt cx="672" cy="682"/>
              </a:xfrm>
            </p:grpSpPr>
            <p:sp>
              <p:nvSpPr>
                <p:cNvPr id="75" name="AutoShape 116"/>
                <p:cNvSpPr>
                  <a:spLocks noChangeArrowheads="1"/>
                </p:cNvSpPr>
                <p:nvPr/>
              </p:nvSpPr>
              <p:spPr bwMode="auto">
                <a:xfrm>
                  <a:off x="530" y="2688"/>
                  <a:ext cx="672" cy="672"/>
                </a:xfrm>
                <a:prstGeom prst="can">
                  <a:avLst>
                    <a:gd name="adj" fmla="val 20833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117"/>
                <p:cNvSpPr>
                  <a:spLocks noChangeArrowheads="1"/>
                </p:cNvSpPr>
                <p:nvPr/>
              </p:nvSpPr>
              <p:spPr bwMode="auto">
                <a:xfrm>
                  <a:off x="530" y="2688"/>
                  <a:ext cx="672" cy="14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7" name="Group 118"/>
                <p:cNvGrpSpPr>
                  <a:grpSpLocks/>
                </p:cNvGrpSpPr>
                <p:nvPr/>
              </p:nvGrpSpPr>
              <p:grpSpPr bwMode="auto">
                <a:xfrm>
                  <a:off x="624" y="2880"/>
                  <a:ext cx="480" cy="490"/>
                  <a:chOff x="674" y="2880"/>
                  <a:chExt cx="480" cy="490"/>
                </a:xfrm>
              </p:grpSpPr>
              <p:sp>
                <p:nvSpPr>
                  <p:cNvPr id="78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674" y="2880"/>
                    <a:ext cx="48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0" y="2880"/>
                    <a:ext cx="238" cy="4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R4</a:t>
                    </a:r>
                  </a:p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R2</a:t>
                    </a:r>
                  </a:p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R5</a:t>
                    </a:r>
                  </a:p>
                </p:txBody>
              </p:sp>
              <p:sp>
                <p:nvSpPr>
                  <p:cNvPr id="80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4" y="3024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674" y="3168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" name="Group 123"/>
              <p:cNvGrpSpPr>
                <a:grpSpLocks/>
              </p:cNvGrpSpPr>
              <p:nvPr/>
            </p:nvGrpSpPr>
            <p:grpSpPr bwMode="auto">
              <a:xfrm>
                <a:off x="1337" y="2466"/>
                <a:ext cx="480" cy="490"/>
                <a:chOff x="1296" y="2016"/>
                <a:chExt cx="480" cy="490"/>
              </a:xfrm>
            </p:grpSpPr>
            <p:grpSp>
              <p:nvGrpSpPr>
                <p:cNvPr id="70" name="Group 124"/>
                <p:cNvGrpSpPr>
                  <a:grpSpLocks/>
                </p:cNvGrpSpPr>
                <p:nvPr/>
              </p:nvGrpSpPr>
              <p:grpSpPr bwMode="auto">
                <a:xfrm>
                  <a:off x="1296" y="2016"/>
                  <a:ext cx="480" cy="432"/>
                  <a:chOff x="1296" y="2016"/>
                  <a:chExt cx="480" cy="432"/>
                </a:xfrm>
              </p:grpSpPr>
              <p:sp>
                <p:nvSpPr>
                  <p:cNvPr id="72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016"/>
                    <a:ext cx="48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60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304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392" y="2016"/>
                  <a:ext cx="238" cy="4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R2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R4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R5</a:t>
                  </a:r>
                </a:p>
              </p:txBody>
            </p:sp>
          </p:grpSp>
          <p:sp>
            <p:nvSpPr>
              <p:cNvPr id="23" name="Line 129"/>
              <p:cNvSpPr>
                <a:spLocks noChangeShapeType="1"/>
              </p:cNvSpPr>
              <p:nvPr/>
            </p:nvSpPr>
            <p:spPr bwMode="auto">
              <a:xfrm>
                <a:off x="1623" y="2994"/>
                <a:ext cx="0" cy="174"/>
              </a:xfrm>
              <a:prstGeom prst="line">
                <a:avLst/>
              </a:prstGeom>
              <a:noFill/>
              <a:ln w="15875">
                <a:solidFill>
                  <a:srgbClr val="339966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130"/>
              <p:cNvGrpSpPr>
                <a:grpSpLocks/>
              </p:cNvGrpSpPr>
              <p:nvPr/>
            </p:nvGrpSpPr>
            <p:grpSpPr bwMode="auto">
              <a:xfrm>
                <a:off x="1289" y="3186"/>
                <a:ext cx="672" cy="682"/>
                <a:chOff x="1296" y="2688"/>
                <a:chExt cx="672" cy="682"/>
              </a:xfrm>
            </p:grpSpPr>
            <p:sp>
              <p:nvSpPr>
                <p:cNvPr id="63" name="AutoShape 131"/>
                <p:cNvSpPr>
                  <a:spLocks noChangeArrowheads="1"/>
                </p:cNvSpPr>
                <p:nvPr/>
              </p:nvSpPr>
              <p:spPr bwMode="auto">
                <a:xfrm>
                  <a:off x="1296" y="2688"/>
                  <a:ext cx="672" cy="672"/>
                </a:xfrm>
                <a:prstGeom prst="can">
                  <a:avLst>
                    <a:gd name="adj" fmla="val 20833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Oval 132"/>
                <p:cNvSpPr>
                  <a:spLocks noChangeArrowheads="1"/>
                </p:cNvSpPr>
                <p:nvPr/>
              </p:nvSpPr>
              <p:spPr bwMode="auto">
                <a:xfrm>
                  <a:off x="1296" y="2688"/>
                  <a:ext cx="672" cy="14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5" name="Group 133"/>
                <p:cNvGrpSpPr>
                  <a:grpSpLocks/>
                </p:cNvGrpSpPr>
                <p:nvPr/>
              </p:nvGrpSpPr>
              <p:grpSpPr bwMode="auto">
                <a:xfrm>
                  <a:off x="1390" y="2880"/>
                  <a:ext cx="480" cy="490"/>
                  <a:chOff x="674" y="2880"/>
                  <a:chExt cx="480" cy="490"/>
                </a:xfrm>
              </p:grpSpPr>
              <p:sp>
                <p:nvSpPr>
                  <p:cNvPr id="66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674" y="2880"/>
                    <a:ext cx="48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0" y="2880"/>
                    <a:ext cx="238" cy="4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R2</a:t>
                    </a:r>
                  </a:p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R4</a:t>
                    </a:r>
                  </a:p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R5</a:t>
                    </a:r>
                  </a:p>
                </p:txBody>
              </p:sp>
              <p:sp>
                <p:nvSpPr>
                  <p:cNvPr id="68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674" y="3024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674" y="3168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5" name="Rectangle 138"/>
              <p:cNvSpPr>
                <a:spLocks noChangeArrowheads="1"/>
              </p:cNvSpPr>
              <p:nvPr/>
            </p:nvSpPr>
            <p:spPr bwMode="auto">
              <a:xfrm>
                <a:off x="1433" y="2994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6</a:t>
                </a:r>
              </a:p>
            </p:txBody>
          </p:sp>
          <p:sp>
            <p:nvSpPr>
              <p:cNvPr id="26" name="Rectangle 139"/>
              <p:cNvSpPr>
                <a:spLocks noChangeArrowheads="1"/>
              </p:cNvSpPr>
              <p:nvPr/>
            </p:nvSpPr>
            <p:spPr bwMode="auto">
              <a:xfrm>
                <a:off x="2153" y="2226"/>
                <a:ext cx="1344" cy="72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chemeClr val="bg2"/>
                </a:outerShdw>
              </a:effec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AMP 2</a:t>
                </a:r>
                <a:endParaRPr lang="en-US"/>
              </a:p>
              <a:p>
                <a:pPr algn="ctr">
                  <a:spcBef>
                    <a:spcPct val="50000"/>
                  </a:spcBef>
                </a:pPr>
                <a:endParaRPr lang="en-US">
                  <a:solidFill>
                    <a:srgbClr val="FFFFFF"/>
                  </a:solidFill>
                </a:endParaRPr>
              </a:p>
              <a:p>
                <a:pPr algn="ctr">
                  <a:spcBef>
                    <a:spcPct val="50000"/>
                  </a:spcBef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7" name="Group 140"/>
              <p:cNvGrpSpPr>
                <a:grpSpLocks/>
              </p:cNvGrpSpPr>
              <p:nvPr/>
            </p:nvGrpSpPr>
            <p:grpSpPr bwMode="auto">
              <a:xfrm>
                <a:off x="2249" y="2466"/>
                <a:ext cx="480" cy="490"/>
                <a:chOff x="1296" y="2016"/>
                <a:chExt cx="480" cy="490"/>
              </a:xfrm>
            </p:grpSpPr>
            <p:grpSp>
              <p:nvGrpSpPr>
                <p:cNvPr id="58" name="Group 141"/>
                <p:cNvGrpSpPr>
                  <a:grpSpLocks/>
                </p:cNvGrpSpPr>
                <p:nvPr/>
              </p:nvGrpSpPr>
              <p:grpSpPr bwMode="auto">
                <a:xfrm>
                  <a:off x="1296" y="2016"/>
                  <a:ext cx="480" cy="432"/>
                  <a:chOff x="1296" y="2016"/>
                  <a:chExt cx="480" cy="432"/>
                </a:xfrm>
              </p:grpSpPr>
              <p:sp>
                <p:nvSpPr>
                  <p:cNvPr id="60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016"/>
                    <a:ext cx="48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60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304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392" y="2016"/>
                  <a:ext cx="238" cy="4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R3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R1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R6</a:t>
                  </a:r>
                </a:p>
              </p:txBody>
            </p:sp>
          </p:grpSp>
          <p:sp>
            <p:nvSpPr>
              <p:cNvPr id="28" name="Rectangle 146"/>
              <p:cNvSpPr>
                <a:spLocks noChangeArrowheads="1"/>
              </p:cNvSpPr>
              <p:nvPr/>
            </p:nvSpPr>
            <p:spPr bwMode="auto">
              <a:xfrm>
                <a:off x="2249" y="2994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4</a:t>
                </a:r>
              </a:p>
            </p:txBody>
          </p:sp>
          <p:sp>
            <p:nvSpPr>
              <p:cNvPr id="29" name="Rectangle 147"/>
              <p:cNvSpPr>
                <a:spLocks noChangeArrowheads="1"/>
              </p:cNvSpPr>
              <p:nvPr/>
            </p:nvSpPr>
            <p:spPr bwMode="auto">
              <a:xfrm>
                <a:off x="2729" y="2370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5</a:t>
                </a:r>
              </a:p>
            </p:txBody>
          </p:sp>
          <p:sp>
            <p:nvSpPr>
              <p:cNvPr id="30" name="Line 148"/>
              <p:cNvSpPr>
                <a:spLocks noChangeShapeType="1"/>
              </p:cNvSpPr>
              <p:nvPr/>
            </p:nvSpPr>
            <p:spPr bwMode="auto">
              <a:xfrm flipV="1">
                <a:off x="2441" y="2994"/>
                <a:ext cx="0" cy="240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149"/>
              <p:cNvGrpSpPr>
                <a:grpSpLocks/>
              </p:cNvGrpSpPr>
              <p:nvPr/>
            </p:nvGrpSpPr>
            <p:grpSpPr bwMode="auto">
              <a:xfrm>
                <a:off x="2105" y="3186"/>
                <a:ext cx="672" cy="682"/>
                <a:chOff x="530" y="2688"/>
                <a:chExt cx="672" cy="682"/>
              </a:xfrm>
            </p:grpSpPr>
            <p:sp>
              <p:nvSpPr>
                <p:cNvPr id="51" name="AutoShape 150"/>
                <p:cNvSpPr>
                  <a:spLocks noChangeArrowheads="1"/>
                </p:cNvSpPr>
                <p:nvPr/>
              </p:nvSpPr>
              <p:spPr bwMode="auto">
                <a:xfrm>
                  <a:off x="530" y="2688"/>
                  <a:ext cx="672" cy="672"/>
                </a:xfrm>
                <a:prstGeom prst="can">
                  <a:avLst>
                    <a:gd name="adj" fmla="val 20833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151"/>
                <p:cNvSpPr>
                  <a:spLocks noChangeArrowheads="1"/>
                </p:cNvSpPr>
                <p:nvPr/>
              </p:nvSpPr>
              <p:spPr bwMode="auto">
                <a:xfrm>
                  <a:off x="530" y="2688"/>
                  <a:ext cx="672" cy="14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3" name="Group 152"/>
                <p:cNvGrpSpPr>
                  <a:grpSpLocks/>
                </p:cNvGrpSpPr>
                <p:nvPr/>
              </p:nvGrpSpPr>
              <p:grpSpPr bwMode="auto">
                <a:xfrm>
                  <a:off x="624" y="2880"/>
                  <a:ext cx="480" cy="490"/>
                  <a:chOff x="674" y="2880"/>
                  <a:chExt cx="480" cy="490"/>
                </a:xfrm>
              </p:grpSpPr>
              <p:sp>
                <p:nvSpPr>
                  <p:cNvPr id="5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674" y="2880"/>
                    <a:ext cx="48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0" y="2880"/>
                    <a:ext cx="238" cy="4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R3</a:t>
                    </a:r>
                  </a:p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R1</a:t>
                    </a:r>
                  </a:p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R6</a:t>
                    </a:r>
                  </a:p>
                </p:txBody>
              </p:sp>
              <p:sp>
                <p:nvSpPr>
                  <p:cNvPr id="56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674" y="3024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674" y="3168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" name="Group 157"/>
              <p:cNvGrpSpPr>
                <a:grpSpLocks/>
              </p:cNvGrpSpPr>
              <p:nvPr/>
            </p:nvGrpSpPr>
            <p:grpSpPr bwMode="auto">
              <a:xfrm>
                <a:off x="2921" y="2466"/>
                <a:ext cx="480" cy="490"/>
                <a:chOff x="1296" y="2016"/>
                <a:chExt cx="480" cy="490"/>
              </a:xfrm>
            </p:grpSpPr>
            <p:grpSp>
              <p:nvGrpSpPr>
                <p:cNvPr id="46" name="Group 158"/>
                <p:cNvGrpSpPr>
                  <a:grpSpLocks/>
                </p:cNvGrpSpPr>
                <p:nvPr/>
              </p:nvGrpSpPr>
              <p:grpSpPr bwMode="auto">
                <a:xfrm>
                  <a:off x="1296" y="2016"/>
                  <a:ext cx="480" cy="432"/>
                  <a:chOff x="1296" y="2016"/>
                  <a:chExt cx="480" cy="432"/>
                </a:xfrm>
              </p:grpSpPr>
              <p:sp>
                <p:nvSpPr>
                  <p:cNvPr id="48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016"/>
                    <a:ext cx="48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60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304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392" y="2016"/>
                  <a:ext cx="238" cy="4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R1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R3</a:t>
                  </a:r>
                </a:p>
                <a:p>
                  <a:pPr>
                    <a:spcAft>
                      <a:spcPct val="25000"/>
                    </a:spcAft>
                  </a:pPr>
                  <a:r>
                    <a:rPr lang="en-US" sz="1200"/>
                    <a:t>R6</a:t>
                  </a:r>
                </a:p>
              </p:txBody>
            </p:sp>
          </p:grpSp>
          <p:sp>
            <p:nvSpPr>
              <p:cNvPr id="33" name="Line 163"/>
              <p:cNvSpPr>
                <a:spLocks noChangeShapeType="1"/>
              </p:cNvSpPr>
              <p:nvPr/>
            </p:nvSpPr>
            <p:spPr bwMode="auto">
              <a:xfrm>
                <a:off x="3207" y="2994"/>
                <a:ext cx="0" cy="174"/>
              </a:xfrm>
              <a:prstGeom prst="line">
                <a:avLst/>
              </a:prstGeom>
              <a:noFill/>
              <a:ln w="15875">
                <a:solidFill>
                  <a:srgbClr val="339966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" name="Group 164"/>
              <p:cNvGrpSpPr>
                <a:grpSpLocks/>
              </p:cNvGrpSpPr>
              <p:nvPr/>
            </p:nvGrpSpPr>
            <p:grpSpPr bwMode="auto">
              <a:xfrm>
                <a:off x="2873" y="3186"/>
                <a:ext cx="672" cy="682"/>
                <a:chOff x="1296" y="2688"/>
                <a:chExt cx="672" cy="682"/>
              </a:xfrm>
            </p:grpSpPr>
            <p:sp>
              <p:nvSpPr>
                <p:cNvPr id="39" name="AutoShape 165"/>
                <p:cNvSpPr>
                  <a:spLocks noChangeArrowheads="1"/>
                </p:cNvSpPr>
                <p:nvPr/>
              </p:nvSpPr>
              <p:spPr bwMode="auto">
                <a:xfrm>
                  <a:off x="1296" y="2688"/>
                  <a:ext cx="672" cy="672"/>
                </a:xfrm>
                <a:prstGeom prst="can">
                  <a:avLst>
                    <a:gd name="adj" fmla="val 20833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166"/>
                <p:cNvSpPr>
                  <a:spLocks noChangeArrowheads="1"/>
                </p:cNvSpPr>
                <p:nvPr/>
              </p:nvSpPr>
              <p:spPr bwMode="auto">
                <a:xfrm>
                  <a:off x="1296" y="2688"/>
                  <a:ext cx="672" cy="14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1" name="Group 167"/>
                <p:cNvGrpSpPr>
                  <a:grpSpLocks/>
                </p:cNvGrpSpPr>
                <p:nvPr/>
              </p:nvGrpSpPr>
              <p:grpSpPr bwMode="auto">
                <a:xfrm>
                  <a:off x="1390" y="2880"/>
                  <a:ext cx="480" cy="490"/>
                  <a:chOff x="674" y="2880"/>
                  <a:chExt cx="480" cy="490"/>
                </a:xfrm>
              </p:grpSpPr>
              <p:sp>
                <p:nvSpPr>
                  <p:cNvPr id="42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674" y="2880"/>
                    <a:ext cx="48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0" y="2880"/>
                    <a:ext cx="238" cy="49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R1</a:t>
                    </a:r>
                  </a:p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R3</a:t>
                    </a:r>
                  </a:p>
                  <a:p>
                    <a:pPr>
                      <a:spcAft>
                        <a:spcPct val="25000"/>
                      </a:spcAft>
                    </a:pPr>
                    <a:r>
                      <a:rPr lang="en-US" sz="1200"/>
                      <a:t>R6</a:t>
                    </a:r>
                  </a:p>
                </p:txBody>
              </p:sp>
              <p:sp>
                <p:nvSpPr>
                  <p:cNvPr id="44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674" y="3024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674" y="3168"/>
                    <a:ext cx="480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" name="Rectangle 172"/>
              <p:cNvSpPr>
                <a:spLocks noChangeArrowheads="1"/>
              </p:cNvSpPr>
              <p:nvPr/>
            </p:nvSpPr>
            <p:spPr bwMode="auto">
              <a:xfrm>
                <a:off x="3017" y="2994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6</a:t>
                </a:r>
              </a:p>
            </p:txBody>
          </p:sp>
          <p:sp>
            <p:nvSpPr>
              <p:cNvPr id="36" name="Line 173"/>
              <p:cNvSpPr>
                <a:spLocks noChangeShapeType="1"/>
              </p:cNvSpPr>
              <p:nvPr/>
            </p:nvSpPr>
            <p:spPr bwMode="auto">
              <a:xfrm>
                <a:off x="1433" y="1008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7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7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33CC"/>
                    </a:solidFill>
                  </a:rPr>
                  <a:t>3</a:t>
                </a:r>
              </a:p>
            </p:txBody>
          </p:sp>
          <p:sp>
            <p:nvSpPr>
              <p:cNvPr id="38" name="Line 175"/>
              <p:cNvSpPr>
                <a:spLocks noChangeShapeType="1"/>
              </p:cNvSpPr>
              <p:nvPr/>
            </p:nvSpPr>
            <p:spPr bwMode="auto">
              <a:xfrm>
                <a:off x="2297" y="1632"/>
                <a:ext cx="0" cy="576"/>
              </a:xfrm>
              <a:prstGeom prst="line">
                <a:avLst/>
              </a:prstGeom>
              <a:noFill/>
              <a:ln w="158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0"/>
            <a:ext cx="342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A </a:t>
            </a:r>
            <a:r>
              <a:rPr lang="en-US" sz="2000" b="1" dirty="0" smtClean="0">
                <a:solidFill>
                  <a:schemeClr val="tx2"/>
                </a:solidFill>
              </a:rPr>
              <a:t>Sample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FastLoad</a:t>
            </a:r>
            <a:r>
              <a:rPr lang="en-US" b="1" dirty="0" smtClean="0">
                <a:solidFill>
                  <a:schemeClr val="tx2"/>
                </a:solidFill>
              </a:rPr>
              <a:t> Script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6200" y="1295400"/>
            <a:ext cx="8991600" cy="5426075"/>
            <a:chOff x="48" y="816"/>
            <a:chExt cx="5664" cy="3418"/>
          </a:xfrm>
        </p:grpSpPr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48" y="1392"/>
              <a:ext cx="2160" cy="19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LOGON tdpid/username,password;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DROP TABLE Acct;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DROP TABLE AcctErr1;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DROP TABLE AcctErr2;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endParaRPr lang="en-US" sz="1400"/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CREATE TABLE Acct, FALLBACK (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	 AcctNum	INTEGER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	,Number	INTEGER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	,Street		CHAR(25)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	,City		CHAR(25)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	,State		CHAR(2)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	,Zip_Code	INTEGER)	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UNIQUE PRIMARY INDEX (AcctNum);</a:t>
              </a:r>
            </a:p>
            <a:p>
              <a:pPr>
                <a:tabLst>
                  <a:tab pos="230188" algn="l"/>
                  <a:tab pos="793750" algn="l"/>
                  <a:tab pos="1774825" algn="l"/>
                </a:tabLst>
              </a:pPr>
              <a:r>
                <a:rPr lang="en-US" sz="1400"/>
                <a:t>LOGOFF;</a:t>
              </a:r>
              <a:r>
                <a:rPr lang="en-US" sz="1600"/>
                <a:t> 	</a:t>
              </a: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304" y="816"/>
              <a:ext cx="2112" cy="34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LOGON </a:t>
              </a:r>
              <a:r>
                <a:rPr lang="en-US" sz="1400" dirty="0" err="1"/>
                <a:t>tdpid</a:t>
              </a:r>
              <a:r>
                <a:rPr lang="en-US" sz="1400" dirty="0"/>
                <a:t>/</a:t>
              </a:r>
              <a:r>
                <a:rPr lang="en-US" sz="1400" dirty="0" err="1"/>
                <a:t>username,password</a:t>
              </a:r>
              <a:r>
                <a:rPr lang="en-US" sz="1400" dirty="0"/>
                <a:t>;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endParaRPr lang="en-US" sz="1400" dirty="0"/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BEGIN LOADING Acct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ERRORFILES AcctErr1, AcctErr2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CHECKPOINT 100000;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endParaRPr lang="en-US" sz="1400" dirty="0"/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endParaRPr lang="en-US" sz="1400" dirty="0"/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DEFINE  </a:t>
              </a:r>
              <a:r>
                <a:rPr lang="en-US" sz="1400" dirty="0" err="1"/>
                <a:t>in_AcctNum</a:t>
              </a:r>
              <a:r>
                <a:rPr lang="en-US" sz="1400" dirty="0"/>
                <a:t>	(INTEGER)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	,</a:t>
              </a:r>
              <a:r>
                <a:rPr lang="en-US" sz="1400" dirty="0" err="1"/>
                <a:t>in_Zip</a:t>
              </a:r>
              <a:r>
                <a:rPr lang="en-US" sz="1400" dirty="0"/>
                <a:t>	(INTEGER)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	,</a:t>
              </a:r>
              <a:r>
                <a:rPr lang="en-US" sz="1400" dirty="0" err="1"/>
                <a:t>in_Nbr</a:t>
              </a:r>
              <a:r>
                <a:rPr lang="en-US" sz="1400" dirty="0"/>
                <a:t>	(INTEGER)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	,</a:t>
              </a:r>
              <a:r>
                <a:rPr lang="en-US" sz="1400" dirty="0" err="1"/>
                <a:t>in_Street</a:t>
              </a:r>
              <a:r>
                <a:rPr lang="en-US" sz="1400" dirty="0"/>
                <a:t>	(CHAR(25))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	,</a:t>
              </a:r>
              <a:r>
                <a:rPr lang="en-US" sz="1400" dirty="0" err="1"/>
                <a:t>in_State</a:t>
              </a:r>
              <a:r>
                <a:rPr lang="en-US" sz="1400" dirty="0"/>
                <a:t>	(CHAR(2))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	,</a:t>
              </a:r>
              <a:r>
                <a:rPr lang="en-US" sz="1400" dirty="0" err="1"/>
                <a:t>in_City</a:t>
              </a:r>
              <a:r>
                <a:rPr lang="en-US" sz="1400" dirty="0"/>
                <a:t>	(CHAR(25))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   FILE=data_infile1;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endParaRPr lang="en-US" sz="1400" dirty="0"/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INSERT INTO Acct VALUES (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	 :</a:t>
              </a:r>
              <a:r>
                <a:rPr lang="en-US" sz="1400" dirty="0" err="1"/>
                <a:t>in_AcctNum</a:t>
              </a:r>
              <a:endParaRPr lang="en-US" sz="1400" dirty="0"/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	,:</a:t>
              </a:r>
              <a:r>
                <a:rPr lang="en-US" sz="1400" dirty="0" err="1"/>
                <a:t>in_Nbr</a:t>
              </a:r>
              <a:endParaRPr lang="en-US" sz="1400" dirty="0"/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	,:</a:t>
              </a:r>
              <a:r>
                <a:rPr lang="en-US" sz="1400" dirty="0" err="1"/>
                <a:t>in_Street</a:t>
              </a:r>
              <a:endParaRPr lang="en-US" sz="1400" dirty="0"/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	,:</a:t>
              </a:r>
              <a:r>
                <a:rPr lang="en-US" sz="1400" dirty="0" err="1"/>
                <a:t>in_City</a:t>
              </a:r>
              <a:endParaRPr lang="en-US" sz="1400" dirty="0"/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	,:</a:t>
              </a:r>
              <a:r>
                <a:rPr lang="en-US" sz="1400" dirty="0" err="1"/>
                <a:t>in_State</a:t>
              </a:r>
              <a:endParaRPr lang="en-US" sz="1400" dirty="0"/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		,:</a:t>
              </a:r>
              <a:r>
                <a:rPr lang="en-US" sz="1400" dirty="0" err="1"/>
                <a:t>in_Zip</a:t>
              </a:r>
              <a:r>
                <a:rPr lang="en-US" sz="1400" dirty="0"/>
                <a:t>);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endParaRPr lang="en-US" sz="1400" dirty="0"/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END LOADING;</a:t>
              </a:r>
            </a:p>
            <a:p>
              <a:pPr>
                <a:tabLst>
                  <a:tab pos="230188" algn="l"/>
                  <a:tab pos="685800" algn="l"/>
                  <a:tab pos="1828800" algn="l"/>
                </a:tabLst>
              </a:pPr>
              <a:r>
                <a:rPr lang="en-US" sz="1400" dirty="0"/>
                <a:t>LOGOFF;          	</a:t>
              </a: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48" y="816"/>
              <a:ext cx="1440" cy="47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SETUP</a:t>
              </a:r>
            </a:p>
            <a:p>
              <a:r>
                <a:rPr lang="en-US" sz="1400">
                  <a:solidFill>
                    <a:srgbClr val="000099"/>
                  </a:solidFill>
                </a:rPr>
                <a:t>Create the table, if it doesn’t already exist.  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560" y="912"/>
              <a:ext cx="1152" cy="47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Start the utility.</a:t>
              </a:r>
              <a:br>
                <a:rPr lang="en-US" sz="1400">
                  <a:solidFill>
                    <a:srgbClr val="000099"/>
                  </a:solidFill>
                </a:rPr>
              </a:br>
              <a:r>
                <a:rPr lang="en-US" sz="1400">
                  <a:solidFill>
                    <a:srgbClr val="000099"/>
                  </a:solidFill>
                </a:rPr>
                <a:t>Error files must be defined.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4560" y="1488"/>
              <a:ext cx="1152" cy="33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Checkpoint is optional.</a:t>
              </a:r>
              <a:endParaRPr lang="en-US" sz="1200" b="0">
                <a:solidFill>
                  <a:srgbClr val="000099"/>
                </a:solidFill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4560" y="1920"/>
              <a:ext cx="1152" cy="47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DEFINE the input; must agree with host data format.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560" y="2496"/>
              <a:ext cx="1152" cy="87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INSERT must agree with table definition. </a:t>
              </a:r>
              <a:br>
                <a:rPr lang="en-US" sz="1400">
                  <a:solidFill>
                    <a:srgbClr val="000099"/>
                  </a:solidFill>
                </a:rPr>
              </a:br>
              <a:r>
                <a:rPr lang="en-US" sz="1400">
                  <a:solidFill>
                    <a:srgbClr val="000099"/>
                  </a:solidFill>
                </a:rPr>
                <a:t>Phase 1 begins. Unsorted blocks are written to disk.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4560" y="3456"/>
              <a:ext cx="1152" cy="7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Phase 2 begins with END LOADING. Sorting and writing blocks to disk.</a:t>
              </a: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3840" y="1152"/>
              <a:ext cx="72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 flipV="1">
              <a:off x="3888" y="1488"/>
              <a:ext cx="672" cy="192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4176" y="2160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3984" y="2928"/>
              <a:ext cx="57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H="1">
              <a:off x="3312" y="3984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8600"/>
            <a:ext cx="336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FastLoad</a:t>
            </a:r>
            <a:r>
              <a:rPr lang="en-US" b="1" dirty="0" smtClean="0">
                <a:solidFill>
                  <a:schemeClr val="tx2"/>
                </a:solidFill>
              </a:rPr>
              <a:t> with Additional Options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27013" y="1143000"/>
            <a:ext cx="8915400" cy="5643563"/>
            <a:chOff x="144" y="720"/>
            <a:chExt cx="5616" cy="355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40" y="1056"/>
              <a:ext cx="2544" cy="3219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SESSIONS 8;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TENACITY 4;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SLEEP 3;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LOGON educ2/bank,bkpasswd;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ERRLIMIT 1000;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endParaRPr lang="en-US" sz="800"/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BEGIN LOADING Customer 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ERRORFILES Cust_Err1, Cust_Err2;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DEFINE	 in_CustNum	(INTEGER)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	,in_SocSec	(INTEGER)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	,Filler	(CHAR(40))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	,in_Lname	(CHAR(30))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	,in_Fname	(CHAR(20))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     FILE=custdata.dat;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INSERT INTO CUSTOMER VALUES (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	 :in_CustNum	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	,:in_Lname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	,:in_Fname	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	,:in_SocSec);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END LOADING;</a:t>
              </a:r>
            </a:p>
            <a:p>
              <a:pPr>
                <a:spcBef>
                  <a:spcPct val="15000"/>
                </a:spcBef>
                <a:tabLst>
                  <a:tab pos="966788" algn="l"/>
                  <a:tab pos="2452688" algn="l"/>
                </a:tabLst>
              </a:pPr>
              <a:r>
                <a:rPr lang="en-US" sz="1400"/>
                <a:t>LOGOFF;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360" y="1200"/>
              <a:ext cx="1968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000099"/>
                  </a:solidFill>
                </a:rPr>
                <a:t>Options specified before LOGON.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360" y="2304"/>
              <a:ext cx="2400" cy="33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DEFINE the input; must agree with host data format.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360" y="3120"/>
              <a:ext cx="1392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SQL INSERT Statement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360" y="3888"/>
              <a:ext cx="2352" cy="33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Start Phase 2.  If omitted, FastLoad will pause.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976" y="240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976" y="3216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360" y="1920"/>
              <a:ext cx="912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Start Phase 1. 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76" y="2016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76" y="403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976" y="1296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44" y="720"/>
              <a:ext cx="2691" cy="222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fastload &lt; /home/job1.fld &gt; /home/job1.out</a:t>
              </a:r>
            </a:p>
          </p:txBody>
        </p:sp>
        <p:grpSp>
          <p:nvGrpSpPr>
            <p:cNvPr id="17" name="Group 18"/>
            <p:cNvGrpSpPr>
              <a:grpSpLocks/>
            </p:cNvGrpSpPr>
            <p:nvPr/>
          </p:nvGrpSpPr>
          <p:grpSpPr bwMode="auto">
            <a:xfrm>
              <a:off x="3676" y="1104"/>
              <a:ext cx="193" cy="384"/>
              <a:chOff x="2444" y="1969"/>
              <a:chExt cx="193" cy="1247"/>
            </a:xfrm>
          </p:grpSpPr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2540" y="2124"/>
                <a:ext cx="0" cy="312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2540" y="2748"/>
                <a:ext cx="0" cy="312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rc 21"/>
              <p:cNvSpPr>
                <a:spLocks/>
              </p:cNvSpPr>
              <p:nvPr/>
            </p:nvSpPr>
            <p:spPr bwMode="auto">
              <a:xfrm>
                <a:off x="2444" y="1969"/>
                <a:ext cx="69" cy="9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rc 22"/>
              <p:cNvSpPr>
                <a:spLocks/>
              </p:cNvSpPr>
              <p:nvPr/>
            </p:nvSpPr>
            <p:spPr bwMode="auto">
              <a:xfrm>
                <a:off x="2541" y="2436"/>
                <a:ext cx="96" cy="15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rc 23"/>
              <p:cNvSpPr>
                <a:spLocks/>
              </p:cNvSpPr>
              <p:nvPr/>
            </p:nvSpPr>
            <p:spPr bwMode="auto">
              <a:xfrm>
                <a:off x="2541" y="2593"/>
                <a:ext cx="96" cy="156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0 w 21600"/>
                  <a:gd name="T1" fmla="*/ 21599 h 21599"/>
                  <a:gd name="T2" fmla="*/ 21375 w 21600"/>
                  <a:gd name="T3" fmla="*/ 0 h 21599"/>
                  <a:gd name="T4" fmla="*/ 21600 w 21600"/>
                  <a:gd name="T5" fmla="*/ 21599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57"/>
                      <a:pt x="9534" y="123"/>
                      <a:pt x="21375" y="0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57"/>
                      <a:pt x="9534" y="123"/>
                      <a:pt x="21375" y="0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rc 24"/>
              <p:cNvSpPr>
                <a:spLocks/>
              </p:cNvSpPr>
              <p:nvPr/>
            </p:nvSpPr>
            <p:spPr bwMode="auto">
              <a:xfrm>
                <a:off x="2444" y="3060"/>
                <a:ext cx="96" cy="15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360" y="720"/>
              <a:ext cx="2352" cy="33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Input script file name &amp; output file (report) name.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2976" y="816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3360" y="1488"/>
              <a:ext cx="2352" cy="33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000099"/>
                  </a:solidFill>
                </a:rPr>
                <a:t>Maximum number of error records before terminating. </a:t>
              </a: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V="1">
              <a:off x="2976" y="1632"/>
              <a:ext cx="288" cy="9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228600"/>
            <a:ext cx="206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Converting the Data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6200" y="1219200"/>
            <a:ext cx="8778875" cy="5457825"/>
            <a:chOff x="48" y="768"/>
            <a:chExt cx="5530" cy="3438"/>
          </a:xfrm>
        </p:grpSpPr>
        <p:sp>
          <p:nvSpPr>
            <p:cNvPr id="4" name="Text Box 17"/>
            <p:cNvSpPr txBox="1">
              <a:spLocks noChangeArrowheads="1"/>
            </p:cNvSpPr>
            <p:nvPr/>
          </p:nvSpPr>
          <p:spPr bwMode="auto">
            <a:xfrm>
              <a:off x="192" y="768"/>
              <a:ext cx="2506" cy="19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LOGON educ2/user14,ziplock;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DROP TABLE Accounts;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DROP TABLE Accts_Err1;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DROP TABLE Accts_Err2;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CREATE TABLE Accounts, FALLBACK (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 Account_Number	INTEGER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,Account_Status	CHAR(15)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,Trans_Date	DATE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,Balance_Forward	DECIMAL(5,2)		,Balance_Current	DECIMAL(7,2) )	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     UNIQUE PRIMARY INDEX 	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(Account_Number);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LOGOFF;</a:t>
              </a:r>
              <a:endParaRPr lang="en-US" sz="1200"/>
            </a:p>
          </p:txBody>
        </p:sp>
        <p:sp>
          <p:nvSpPr>
            <p:cNvPr id="5" name="Text Box 18"/>
            <p:cNvSpPr txBox="1">
              <a:spLocks noChangeArrowheads="1"/>
            </p:cNvSpPr>
            <p:nvPr/>
          </p:nvSpPr>
          <p:spPr bwMode="auto">
            <a:xfrm>
              <a:off x="3072" y="768"/>
              <a:ext cx="2506" cy="3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LOGON educ2/user14,ziplock;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BEGIN LOADING Accounts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ERRORFILES Accts_Err1, Accts_Err2 ;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DEFINE  in_Acctno	(CHAR(9))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   , in_Trnsdate	(CHAR(10))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   , in_Balcurr	(CHAR(7))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   , in_Balfwd	(INTEGER)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   , in_Status	(CHAR(10))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    FILE = INFILE;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INSERT INTO Accounts 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(Account_Number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,Account_Status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,Trans_Date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,Balance_Forward		 		,Balance_Current)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VALUES (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 :in_Acctno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,:in_Status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,:in_Trnsdate (Format 'YYYY-MM-DD')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,:in_Balfwd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	,:in_Balcurr);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END LOADING;</a:t>
              </a:r>
            </a:p>
            <a:p>
              <a:pPr>
                <a:spcAft>
                  <a:spcPct val="10000"/>
                </a:spcAft>
                <a:tabLst>
                  <a:tab pos="457200" algn="l"/>
                  <a:tab pos="2057400" algn="l"/>
                </a:tabLst>
              </a:pPr>
              <a:r>
                <a:rPr lang="en-US" sz="1400"/>
                <a:t>LOGOFF;</a:t>
              </a:r>
            </a:p>
          </p:txBody>
        </p: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48" y="2880"/>
              <a:ext cx="2976" cy="1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228600" indent="-228600">
                <a:spcBef>
                  <a:spcPct val="50000"/>
                </a:spcBef>
              </a:pPr>
              <a:r>
                <a:rPr lang="en-US" sz="1600" u="sng">
                  <a:solidFill>
                    <a:srgbClr val="0000CC"/>
                  </a:solidFill>
                </a:rPr>
                <a:t>Notes:</a:t>
              </a:r>
              <a:endParaRPr lang="en-US" sz="1600"/>
            </a:p>
            <a:p>
              <a:pPr marL="228600" indent="-2286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sz="1600"/>
                <a:t>FastLoad permits conversion from one data type to another, </a:t>
              </a:r>
              <a:r>
                <a:rPr lang="en-US" sz="1600" i="1"/>
                <a:t>once</a:t>
              </a:r>
              <a:r>
                <a:rPr lang="en-US" sz="1600"/>
                <a:t> for each column.</a:t>
              </a:r>
            </a:p>
            <a:p>
              <a:pPr marL="228600" indent="-228600">
                <a:spcBef>
                  <a:spcPct val="50000"/>
                </a:spcBef>
                <a:buSzPct val="120000"/>
                <a:buFontTx/>
                <a:buChar char="•"/>
              </a:pPr>
              <a:r>
                <a:rPr lang="en-US" sz="1600"/>
                <a:t>Including optional column names with the INSERT statement provides script documentation which may aid in the future when debugging or modifying the job script.</a:t>
              </a:r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 flipV="1">
              <a:off x="1968" y="1488"/>
              <a:ext cx="1440" cy="384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 type="stealth" w="lg" len="sm"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 flipV="1">
              <a:off x="2160" y="1344"/>
              <a:ext cx="912" cy="240"/>
            </a:xfrm>
            <a:prstGeom prst="line">
              <a:avLst/>
            </a:prstGeom>
            <a:noFill/>
            <a:ln w="22225">
              <a:solidFill>
                <a:srgbClr val="0000CC"/>
              </a:solidFill>
              <a:round/>
              <a:headEnd type="stealth" w="lg" len="sm"/>
              <a:tailEnd type="stealth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1602</Words>
  <Application>Microsoft Office PowerPoint</Application>
  <PresentationFormat>On-screen Show (4:3)</PresentationFormat>
  <Paragraphs>603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Microsoft Clip Gallery</vt:lpstr>
      <vt:lpstr>FAST LOAD</vt:lpstr>
      <vt:lpstr>Fast Load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LOAD</dc:title>
  <dc:creator/>
  <cp:lastModifiedBy>Manish</cp:lastModifiedBy>
  <cp:revision>3</cp:revision>
  <dcterms:created xsi:type="dcterms:W3CDTF">2006-08-16T00:00:00Z</dcterms:created>
  <dcterms:modified xsi:type="dcterms:W3CDTF">2010-05-15T16:06:33Z</dcterms:modified>
</cp:coreProperties>
</file>