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0"/>
            <a:ext cx="143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 Task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457200"/>
            <a:ext cx="891540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INSERTs, DELETEs, UPDATEs and UPSERTs allowed.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Up to a maximum of five tables:</a:t>
            </a:r>
          </a:p>
          <a:p>
            <a:pPr marL="749300" lvl="1" indent="-292100">
              <a:spcBef>
                <a:spcPct val="35000"/>
              </a:spcBef>
              <a:buSzPct val="120000"/>
              <a:buFontTx/>
              <a:buChar char="–"/>
            </a:pPr>
            <a:r>
              <a:rPr lang="en-US" b="1" dirty="0"/>
              <a:t>Empty or populated.</a:t>
            </a:r>
          </a:p>
          <a:p>
            <a:pPr marL="749300" lvl="1" indent="-292100">
              <a:spcBef>
                <a:spcPct val="35000"/>
              </a:spcBef>
              <a:buSzPct val="120000"/>
              <a:buFontTx/>
              <a:buChar char="–"/>
            </a:pPr>
            <a:r>
              <a:rPr lang="en-US" b="1" dirty="0"/>
              <a:t>NUSIs permitted.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 err="1">
                <a:solidFill>
                  <a:srgbClr val="0000CC"/>
                </a:solidFill>
              </a:rPr>
              <a:t>MultiLoad</a:t>
            </a:r>
            <a:r>
              <a:rPr lang="en-US" b="1" dirty="0">
                <a:solidFill>
                  <a:srgbClr val="0000CC"/>
                </a:solidFill>
              </a:rPr>
              <a:t> Import task operations are always primary index operations - however, you are not allowed to change the value of a table’s primary index.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Change the value of a column based on its current value.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>
                <a:solidFill>
                  <a:srgbClr val="0000CC"/>
                </a:solidFill>
              </a:rPr>
              <a:t>Permits non-exclusive access to target tables from other users except during Application Phase.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Input error limits may be specified as a number or percentage.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Allows restart and checkpoint during each operating phase.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IMPORT tasks cannot be done on tables with USI’s, Referential Integrity, Join Indexes, Hash Indexes, or Triggers.</a:t>
            </a:r>
          </a:p>
          <a:p>
            <a:pPr marL="749300" lvl="1" indent="-292100">
              <a:spcBef>
                <a:spcPct val="50000"/>
              </a:spcBef>
              <a:buSzPct val="120000"/>
              <a:buFontTx/>
              <a:buChar char="–"/>
            </a:pPr>
            <a:r>
              <a:rPr lang="en-US" b="1" dirty="0"/>
              <a:t>With V2R5, IMPORT tasks can be done on tables defined with “Soft Referential Integrity”.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152400"/>
            <a:ext cx="2564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5 Phases of IMPORT Task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057400" y="1447800"/>
            <a:ext cx="6781800" cy="5214938"/>
            <a:chOff x="1296" y="912"/>
            <a:chExt cx="4272" cy="3285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296" y="912"/>
              <a:ext cx="3832" cy="2304"/>
              <a:chOff x="1296" y="912"/>
              <a:chExt cx="3832" cy="2304"/>
            </a:xfrm>
          </p:grpSpPr>
          <p:sp>
            <p:nvSpPr>
              <p:cNvPr id="6" name="AutoShape 24"/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1021" cy="384"/>
              </a:xfrm>
              <a:prstGeom prst="roundRect">
                <a:avLst>
                  <a:gd name="adj" fmla="val 12495"/>
                </a:avLst>
              </a:prstGeom>
              <a:solidFill>
                <a:srgbClr val="0000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029" cy="384"/>
              </a:xfrm>
              <a:prstGeom prst="roundRect">
                <a:avLst>
                  <a:gd name="adj" fmla="val 12495"/>
                </a:avLst>
              </a:prstGeom>
              <a:solidFill>
                <a:srgbClr val="0000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AutoShape 26"/>
              <p:cNvSpPr>
                <a:spLocks noChangeArrowheads="1"/>
              </p:cNvSpPr>
              <p:nvPr/>
            </p:nvSpPr>
            <p:spPr bwMode="auto">
              <a:xfrm>
                <a:off x="1296" y="1872"/>
                <a:ext cx="1029" cy="384"/>
              </a:xfrm>
              <a:prstGeom prst="roundRect">
                <a:avLst>
                  <a:gd name="adj" fmla="val 12495"/>
                </a:avLst>
              </a:prstGeom>
              <a:solidFill>
                <a:srgbClr val="0000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AutoShape 27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1037" cy="384"/>
              </a:xfrm>
              <a:prstGeom prst="roundRect">
                <a:avLst>
                  <a:gd name="adj" fmla="val 12495"/>
                </a:avLst>
              </a:prstGeom>
              <a:solidFill>
                <a:srgbClr val="0000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utoShape 28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1059" cy="384"/>
              </a:xfrm>
              <a:prstGeom prst="roundRect">
                <a:avLst>
                  <a:gd name="adj" fmla="val 12495"/>
                </a:avLst>
              </a:prstGeom>
              <a:solidFill>
                <a:srgbClr val="0000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29"/>
              <p:cNvSpPr>
                <a:spLocks noChangeArrowheads="1"/>
              </p:cNvSpPr>
              <p:nvPr/>
            </p:nvSpPr>
            <p:spPr bwMode="auto">
              <a:xfrm>
                <a:off x="1392" y="1440"/>
                <a:ext cx="876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ctr">
                  <a:lnSpc>
                    <a:spcPct val="86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DML</a:t>
                </a:r>
              </a:p>
              <a:p>
                <a:pPr algn="ctr">
                  <a:lnSpc>
                    <a:spcPct val="86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Transaction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84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Acquisition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13" name="Rectangle 31"/>
              <p:cNvSpPr>
                <a:spLocks noChangeArrowheads="1"/>
              </p:cNvSpPr>
              <p:nvPr/>
            </p:nvSpPr>
            <p:spPr bwMode="auto">
              <a:xfrm>
                <a:off x="1433" y="2450"/>
                <a:ext cx="6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endParaRPr lang="en-US" b="1"/>
              </a:p>
            </p:txBody>
          </p:sp>
          <p:sp>
            <p:nvSpPr>
              <p:cNvPr id="14" name="Rectangle 32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84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Application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2268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/>
                  <a:t>Send the input data to the AMPs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16" name="Rectangle 34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2584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 dirty="0"/>
                  <a:t>Apply the input data to appropriate table(s)</a:t>
                </a:r>
                <a:endParaRPr lang="en-US" b="1" dirty="0">
                  <a:latin typeface="Helv" charset="0"/>
                </a:endParaRPr>
              </a:p>
            </p:txBody>
          </p:sp>
          <p:sp>
            <p:nvSpPr>
              <p:cNvPr id="17" name="Rectangle 35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1068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/>
                  <a:t>Basic clean up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18" name="Rectangle 36"/>
              <p:cNvSpPr>
                <a:spLocks noChangeArrowheads="1"/>
              </p:cNvSpPr>
              <p:nvPr/>
            </p:nvSpPr>
            <p:spPr bwMode="auto">
              <a:xfrm>
                <a:off x="2544" y="1008"/>
                <a:ext cx="908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/>
                  <a:t>Basic set up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2544" y="1488"/>
                <a:ext cx="2308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/>
                  <a:t>Send the DML steps to the AMPs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1392" y="1008"/>
                <a:ext cx="8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6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Preliminary</a:t>
                </a:r>
                <a:endParaRPr lang="en-US" b="1">
                  <a:latin typeface="Helv" charset="0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628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Cleanup</a:t>
                </a:r>
                <a:endParaRPr lang="en-US" b="1">
                  <a:solidFill>
                    <a:schemeClr val="bg1"/>
                  </a:solidFill>
                  <a:latin typeface="Helv" charset="0"/>
                </a:endParaRPr>
              </a:p>
            </p:txBody>
          </p:sp>
        </p:grpSp>
        <p:sp>
          <p:nvSpPr>
            <p:cNvPr id="5" name="AutoShape 40"/>
            <p:cNvSpPr>
              <a:spLocks noChangeArrowheads="1"/>
            </p:cNvSpPr>
            <p:nvPr/>
          </p:nvSpPr>
          <p:spPr bwMode="auto">
            <a:xfrm>
              <a:off x="3888" y="3792"/>
              <a:ext cx="1680" cy="405"/>
            </a:xfrm>
            <a:prstGeom prst="rightArrow">
              <a:avLst>
                <a:gd name="adj1" fmla="val 50000"/>
                <a:gd name="adj2" fmla="val 103704"/>
              </a:avLst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Details</a:t>
              </a:r>
              <a:r>
                <a:rPr lang="en-US" b="1"/>
                <a:t>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0"/>
            <a:ext cx="3220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Sample </a:t>
            </a:r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DELETE Tasks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2400" y="1295400"/>
            <a:ext cx="8839200" cy="5141913"/>
            <a:chOff x="96" y="816"/>
            <a:chExt cx="5568" cy="3239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016" y="816"/>
              <a:ext cx="3648" cy="101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.LOGTABLE</a:t>
              </a:r>
              <a:r>
                <a:rPr lang="en-US" sz="1400" b="1"/>
                <a:t> 	Logtable002_mld;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/>
                <a:t>.</a:t>
              </a:r>
              <a:r>
                <a:rPr lang="en-US" sz="1400" b="1">
                  <a:solidFill>
                    <a:srgbClr val="000099"/>
                  </a:solidFill>
                </a:rPr>
                <a:t>LOGON</a:t>
              </a:r>
              <a:r>
                <a:rPr lang="en-US" sz="1400" b="1"/>
                <a:t>  	tdp3/user2,tyler;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/>
                <a:t>.</a:t>
              </a:r>
              <a:r>
                <a:rPr lang="en-US" sz="1400" b="1">
                  <a:solidFill>
                    <a:srgbClr val="000099"/>
                  </a:solidFill>
                </a:rPr>
                <a:t>BEGIN  DELETE  MLOAD</a:t>
              </a:r>
              <a:r>
                <a:rPr lang="en-US" sz="1400" b="1"/>
                <a:t> </a:t>
              </a:r>
              <a:r>
                <a:rPr lang="en-US" sz="1400" b="1">
                  <a:solidFill>
                    <a:srgbClr val="000099"/>
                  </a:solidFill>
                </a:rPr>
                <a:t>TABLES</a:t>
              </a:r>
              <a:r>
                <a:rPr lang="en-US" sz="1400" b="1"/>
                <a:t> Employee;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CC3300"/>
                  </a:solidFill>
                </a:rPr>
                <a:t>DELETE FROM  Employee WHERE Term_date  &gt;  0;</a:t>
              </a:r>
              <a:r>
                <a:rPr lang="en-US" sz="1400" b="1"/>
                <a:t>	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.END  MLOAD;</a:t>
              </a:r>
              <a:endParaRPr lang="en-US" sz="1400" b="1"/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.LOGOFF</a:t>
              </a:r>
              <a:r>
                <a:rPr lang="en-US" sz="1400" b="1"/>
                <a:t>; 		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6" y="1200"/>
              <a:ext cx="1536" cy="33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Hard code the values of rows to be deleted.</a:t>
              </a:r>
              <a:endParaRPr lang="en-US" sz="1400">
                <a:solidFill>
                  <a:srgbClr val="000099"/>
                </a:solidFill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728" y="1392"/>
              <a:ext cx="1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16" y="2400"/>
              <a:ext cx="3648" cy="165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.LOGTABLE</a:t>
              </a:r>
              <a:r>
                <a:rPr lang="en-US" sz="1400" b="1"/>
                <a:t> Logtable003_mld;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.LOGON</a:t>
              </a:r>
              <a:r>
                <a:rPr lang="en-US" sz="1400" b="1"/>
                <a:t>  tdp3/user2,tyler;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.BEGIN DELETE MLOAD</a:t>
              </a:r>
              <a:r>
                <a:rPr lang="en-US" sz="1400" b="1"/>
                <a:t> </a:t>
              </a:r>
              <a:r>
                <a:rPr lang="en-US" sz="1400" b="1">
                  <a:solidFill>
                    <a:srgbClr val="000099"/>
                  </a:solidFill>
                </a:rPr>
                <a:t>TABLES</a:t>
              </a:r>
              <a:r>
                <a:rPr lang="en-US" sz="1400" b="1"/>
                <a:t> Employee;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.LAYOUT</a:t>
              </a:r>
              <a:r>
                <a:rPr lang="en-US" sz="1400" b="1"/>
                <a:t> Remove;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/>
                <a:t>	.FIELD in_Termdate   *  INTEGER;	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CC3300"/>
                  </a:solidFill>
                </a:rPr>
                <a:t>DELETE FROM  Employee  WHERE Term_date  &gt;  :in_Termdate;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.IMPORT  INFILE</a:t>
              </a:r>
              <a:r>
                <a:rPr lang="en-US" sz="1400" b="1"/>
                <a:t>  infile2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/>
                <a:t>	LAYOUT  Remove;	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.END  MLOAD</a:t>
              </a:r>
              <a:r>
                <a:rPr lang="en-US" sz="1400" b="1"/>
                <a:t>;</a:t>
              </a:r>
            </a:p>
            <a:p>
              <a:pPr>
                <a:spcBef>
                  <a:spcPct val="20000"/>
                </a:spcBef>
                <a:tabLst>
                  <a:tab pos="342900" algn="l"/>
                  <a:tab pos="1143000" algn="l"/>
                </a:tabLst>
              </a:pPr>
              <a:r>
                <a:rPr lang="en-US" sz="1400" b="1">
                  <a:solidFill>
                    <a:srgbClr val="000099"/>
                  </a:solidFill>
                </a:rPr>
                <a:t>.LOGOFF</a:t>
              </a:r>
              <a:r>
                <a:rPr lang="en-US" sz="1400" b="1"/>
                <a:t>;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96" y="3264"/>
              <a:ext cx="1536" cy="47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Pass a single row containing value(s) to be used.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28" y="3456"/>
              <a:ext cx="1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0"/>
            <a:ext cx="173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Locks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84582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Utility locks</a:t>
            </a:r>
            <a:r>
              <a:rPr lang="en-US" b="1" dirty="0">
                <a:solidFill>
                  <a:srgbClr val="CC0000"/>
                </a:solidFill>
              </a:rPr>
              <a:t>:  Placed in table headers to alert other utilities that a </a:t>
            </a:r>
            <a:r>
              <a:rPr lang="en-US" b="1" dirty="0" err="1">
                <a:solidFill>
                  <a:srgbClr val="CC0000"/>
                </a:solidFill>
              </a:rPr>
              <a:t>MultiLoad</a:t>
            </a:r>
            <a:r>
              <a:rPr lang="en-US" b="1" dirty="0">
                <a:solidFill>
                  <a:srgbClr val="CC0000"/>
                </a:solidFill>
              </a:rPr>
              <a:t> is in session for this table.  They include:</a:t>
            </a:r>
          </a:p>
          <a:p>
            <a:endParaRPr lang="en-US" b="1" dirty="0"/>
          </a:p>
          <a:p>
            <a:pPr marL="520700" lvl="1" indent="-292100">
              <a:buSzPct val="120000"/>
              <a:buFontTx/>
              <a:buChar char="•"/>
            </a:pPr>
            <a:r>
              <a:rPr lang="en-US" b="1" dirty="0">
                <a:solidFill>
                  <a:srgbClr val="000099"/>
                </a:solidFill>
              </a:rPr>
              <a:t>Acquisition lock</a:t>
            </a:r>
            <a:r>
              <a:rPr lang="en-US" b="1" dirty="0"/>
              <a:t>	</a:t>
            </a:r>
          </a:p>
          <a:p>
            <a:pPr marL="1143000" lvl="2" indent="-393700">
              <a:spcBef>
                <a:spcPct val="30000"/>
              </a:spcBef>
              <a:buSzPct val="120000"/>
            </a:pPr>
            <a:r>
              <a:rPr lang="en-US" b="1" dirty="0"/>
              <a:t>DML — allows all </a:t>
            </a:r>
          </a:p>
          <a:p>
            <a:pPr marL="1143000" lvl="2" indent="-393700">
              <a:spcBef>
                <a:spcPct val="30000"/>
              </a:spcBef>
              <a:buSzPct val="120000"/>
            </a:pPr>
            <a:r>
              <a:rPr lang="en-US" b="1" dirty="0"/>
              <a:t>DDL — allows DROP only</a:t>
            </a:r>
          </a:p>
          <a:p>
            <a:endParaRPr lang="en-US" b="1" dirty="0"/>
          </a:p>
          <a:p>
            <a:pPr marL="520700" lvl="1" indent="-292100">
              <a:buSzPct val="120000"/>
              <a:buFontTx/>
              <a:buChar char="•"/>
            </a:pPr>
            <a:r>
              <a:rPr lang="en-US" b="1" dirty="0">
                <a:solidFill>
                  <a:srgbClr val="000099"/>
                </a:solidFill>
              </a:rPr>
              <a:t>Application lock</a:t>
            </a:r>
            <a:r>
              <a:rPr lang="en-US" b="1" dirty="0"/>
              <a:t>	</a:t>
            </a:r>
          </a:p>
          <a:p>
            <a:pPr marL="1143000" lvl="2" indent="-393700">
              <a:spcBef>
                <a:spcPct val="30000"/>
              </a:spcBef>
              <a:buSzPct val="120000"/>
            </a:pPr>
            <a:r>
              <a:rPr lang="en-US" b="1" dirty="0"/>
              <a:t>DML — allows SELECT with ACCESS only</a:t>
            </a:r>
          </a:p>
          <a:p>
            <a:pPr marL="1143000" lvl="2" indent="-393700">
              <a:spcBef>
                <a:spcPct val="30000"/>
              </a:spcBef>
              <a:buSzPct val="120000"/>
            </a:pPr>
            <a:r>
              <a:rPr lang="en-US" b="1" dirty="0"/>
              <a:t>DDL — allows DROP only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0"/>
            <a:ext cx="202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Invoking </a:t>
            </a:r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2400" y="1143000"/>
            <a:ext cx="8915400" cy="5614988"/>
            <a:chOff x="96" y="720"/>
            <a:chExt cx="5616" cy="353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96" y="720"/>
              <a:ext cx="5568" cy="1008"/>
              <a:chOff x="96" y="720"/>
              <a:chExt cx="5568" cy="1008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96" y="720"/>
                <a:ext cx="5568" cy="10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/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144" y="816"/>
                <a:ext cx="5400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3429000" algn="l"/>
                  </a:tabLst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Network Attached Systems: 	</a:t>
                </a:r>
                <a:r>
                  <a:rPr lang="en-US" sz="1600" b="1" dirty="0" err="1">
                    <a:solidFill>
                      <a:srgbClr val="000099"/>
                    </a:solidFill>
                  </a:rPr>
                  <a:t>mload</a:t>
                </a:r>
                <a:r>
                  <a:rPr lang="en-US" sz="1600" b="1" dirty="0">
                    <a:solidFill>
                      <a:srgbClr val="000099"/>
                    </a:solidFill>
                  </a:rPr>
                  <a:t> </a:t>
                </a:r>
                <a:r>
                  <a:rPr lang="en-US" sz="1600" b="1" dirty="0">
                    <a:solidFill>
                      <a:srgbClr val="006600"/>
                    </a:solidFill>
                  </a:rPr>
                  <a:t>[PARAMETERS]</a:t>
                </a:r>
                <a:r>
                  <a:rPr lang="en-US" sz="1600" b="1" dirty="0">
                    <a:solidFill>
                      <a:srgbClr val="000099"/>
                    </a:solidFill>
                  </a:rPr>
                  <a:t> &lt;</a:t>
                </a:r>
                <a:r>
                  <a:rPr lang="en-US" sz="1600" b="1" i="1" dirty="0">
                    <a:solidFill>
                      <a:srgbClr val="000099"/>
                    </a:solidFill>
                  </a:rPr>
                  <a:t> </a:t>
                </a:r>
                <a:r>
                  <a:rPr lang="en-US" sz="1600" b="1" i="1" dirty="0" err="1">
                    <a:solidFill>
                      <a:srgbClr val="000099"/>
                    </a:solidFill>
                  </a:rPr>
                  <a:t>scriptname</a:t>
                </a:r>
                <a:r>
                  <a:rPr lang="en-US" sz="1600" b="1" dirty="0">
                    <a:solidFill>
                      <a:srgbClr val="000099"/>
                    </a:solidFill>
                  </a:rPr>
                  <a:t>   &gt;</a:t>
                </a:r>
                <a:r>
                  <a:rPr lang="en-US" sz="1600" b="1" i="1" dirty="0" err="1">
                    <a:solidFill>
                      <a:srgbClr val="000099"/>
                    </a:solidFill>
                  </a:rPr>
                  <a:t>outfilename</a:t>
                </a:r>
                <a:endParaRPr lang="en-US" sz="1600" b="1" i="1" dirty="0">
                  <a:solidFill>
                    <a:srgbClr val="000099"/>
                  </a:solidFill>
                </a:endParaRPr>
              </a:p>
              <a:p>
                <a:pPr>
                  <a:tabLst>
                    <a:tab pos="3429000" algn="l"/>
                  </a:tabLst>
                </a:pPr>
                <a:endParaRPr lang="en-US" sz="1600" b="1" i="1" dirty="0">
                  <a:solidFill>
                    <a:srgbClr val="000099"/>
                  </a:solidFill>
                </a:endParaRPr>
              </a:p>
              <a:p>
                <a:pPr>
                  <a:tabLst>
                    <a:tab pos="3429000" algn="l"/>
                  </a:tabLst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Channel-Attached MVS Systems:	</a:t>
                </a:r>
                <a:r>
                  <a:rPr lang="en-US" sz="1600" b="1" dirty="0">
                    <a:solidFill>
                      <a:srgbClr val="000099"/>
                    </a:solidFill>
                  </a:rPr>
                  <a:t>// EXEC TDSMLOAD MLPARM= </a:t>
                </a:r>
                <a:r>
                  <a:rPr lang="en-US" sz="1600" b="1" dirty="0">
                    <a:solidFill>
                      <a:srgbClr val="006600"/>
                    </a:solidFill>
                  </a:rPr>
                  <a:t>[PARAMETERS]</a:t>
                </a:r>
                <a:r>
                  <a:rPr lang="en-US" sz="1600" b="1" dirty="0">
                    <a:solidFill>
                      <a:srgbClr val="000099"/>
                    </a:solidFill>
                  </a:rPr>
                  <a:t> </a:t>
                </a:r>
              </a:p>
              <a:p>
                <a:pPr>
                  <a:tabLst>
                    <a:tab pos="3429000" algn="l"/>
                  </a:tabLst>
                </a:pPr>
                <a:endParaRPr lang="en-US" sz="1600" b="1" dirty="0">
                  <a:solidFill>
                    <a:srgbClr val="000099"/>
                  </a:solidFill>
                </a:endParaRPr>
              </a:p>
              <a:p>
                <a:pPr>
                  <a:tabLst>
                    <a:tab pos="3429000" algn="l"/>
                  </a:tabLst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Channel-Attached VM Systems:	</a:t>
                </a:r>
                <a:r>
                  <a:rPr lang="en-US" sz="1600" b="1" dirty="0">
                    <a:solidFill>
                      <a:srgbClr val="000099"/>
                    </a:solidFill>
                  </a:rPr>
                  <a:t>EXEC MLOAD </a:t>
                </a:r>
                <a:r>
                  <a:rPr lang="en-US" sz="1600" b="1" dirty="0">
                    <a:solidFill>
                      <a:srgbClr val="006600"/>
                    </a:solidFill>
                  </a:rPr>
                  <a:t>[PARAMETERS]</a:t>
                </a:r>
                <a:r>
                  <a:rPr lang="en-US" sz="1600" b="1" dirty="0">
                    <a:solidFill>
                      <a:srgbClr val="000099"/>
                    </a:solidFill>
                  </a:rPr>
                  <a:t> </a:t>
                </a:r>
              </a:p>
            </p:txBody>
          </p:sp>
        </p:grp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96" y="1872"/>
              <a:ext cx="5616" cy="23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229100" indent="-4229100"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>
                  <a:solidFill>
                    <a:srgbClr val="000080"/>
                  </a:solidFill>
                </a:rPr>
                <a:t>	Channel	Network	Description</a:t>
              </a:r>
            </a:p>
            <a:p>
              <a:pPr marL="4229100" indent="-4229100"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>
                  <a:solidFill>
                    <a:srgbClr val="000080"/>
                  </a:solidFill>
                </a:rPr>
                <a:t>	Parameter	Parameter	</a:t>
              </a:r>
            </a:p>
            <a:p>
              <a:pPr marL="4229100" indent="-4229100"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200" b="1"/>
                <a:t>	</a:t>
              </a:r>
              <a:r>
                <a:rPr lang="en-US" sz="1400" b="1"/>
                <a:t>BRIEF</a:t>
              </a:r>
              <a:r>
                <a:rPr lang="en-US" sz="1200" b="1"/>
                <a:t>	</a:t>
              </a:r>
              <a:r>
                <a:rPr lang="en-US" sz="1400" b="1"/>
                <a:t>-b</a:t>
              </a:r>
              <a:r>
                <a:rPr lang="en-US" sz="1200" b="1"/>
                <a:t>	Reduces print output runtime to the least information required to determine success or failure.</a:t>
              </a:r>
              <a:r>
                <a:rPr lang="en-US" sz="1200"/>
                <a:t>	</a:t>
              </a:r>
              <a:endParaRPr lang="en-US" sz="1200" b="1"/>
            </a:p>
            <a:p>
              <a:pPr marL="4229100" indent="-4229100">
                <a:spcBef>
                  <a:spcPct val="25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/>
                <a:t>	CHARSET=</a:t>
              </a:r>
              <a:r>
                <a:rPr lang="en-US" sz="1400" b="1" i="1"/>
                <a:t>charsetname</a:t>
              </a:r>
              <a:r>
                <a:rPr lang="en-US" sz="1400" b="1"/>
                <a:t>	-c </a:t>
              </a:r>
              <a:r>
                <a:rPr lang="en-US" sz="1400" b="1" i="1"/>
                <a:t>charsetname</a:t>
              </a:r>
              <a:r>
                <a:rPr lang="en-US" sz="1400" b="1"/>
                <a:t>	</a:t>
              </a:r>
              <a:r>
                <a:rPr lang="en-US" sz="1200" b="1"/>
                <a:t>Specify a character set or its code.  Examples are EBCDIC, ASCII, or Kanji sets.</a:t>
              </a:r>
              <a:endParaRPr lang="en-US" sz="1400" b="1"/>
            </a:p>
            <a:p>
              <a:pPr marL="4229100" indent="-4229100">
                <a:spcBef>
                  <a:spcPct val="25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/>
                <a:t>	ERRLOG=</a:t>
              </a:r>
              <a:r>
                <a:rPr lang="en-US" sz="1400" b="1" i="1"/>
                <a:t>filename</a:t>
              </a:r>
              <a:r>
                <a:rPr lang="en-US" sz="1400" b="1"/>
                <a:t>	-e </a:t>
              </a:r>
              <a:r>
                <a:rPr lang="en-US" sz="1400" b="1" i="1"/>
                <a:t>filename</a:t>
              </a:r>
              <a:r>
                <a:rPr lang="en-US" sz="1400" b="1"/>
                <a:t>	</a:t>
              </a:r>
              <a:r>
                <a:rPr lang="en-US" sz="1200" b="1"/>
                <a:t>Alternate file specification for error messages; produces a duplicate record.	</a:t>
              </a:r>
              <a:endParaRPr lang="en-US" sz="1400" b="1"/>
            </a:p>
            <a:p>
              <a:pPr marL="4229100" indent="-4229100">
                <a:spcBef>
                  <a:spcPct val="30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/>
                <a:t>"</a:t>
              </a:r>
              <a:r>
                <a:rPr lang="en-US" sz="1400" b="1" i="1"/>
                <a:t>multiload command</a:t>
              </a:r>
              <a:r>
                <a:rPr lang="en-US" sz="1400" b="1"/>
                <a:t>"</a:t>
              </a:r>
              <a:r>
                <a:rPr lang="en-US" sz="1200" b="1"/>
                <a:t>	</a:t>
              </a:r>
              <a:r>
                <a:rPr lang="en-US" sz="1400" b="1"/>
                <a:t>-r '</a:t>
              </a:r>
              <a:r>
                <a:rPr lang="en-US" sz="1400" b="1" i="1"/>
                <a:t>multiload cmd'</a:t>
              </a:r>
              <a:r>
                <a:rPr lang="en-US" sz="1200" b="1"/>
                <a:t>	Signifies the start of a MultiLoad job; usually a RUN FILE command that specifies the script file.	</a:t>
              </a:r>
              <a:endParaRPr lang="en-US" sz="2400"/>
            </a:p>
            <a:p>
              <a:pPr marL="4229100" indent="-4229100">
                <a:spcBef>
                  <a:spcPct val="35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/>
                <a:t>MAXSESS=</a:t>
              </a:r>
              <a:r>
                <a:rPr lang="en-US" sz="1300" b="1" i="1"/>
                <a:t>max sessions</a:t>
              </a:r>
              <a:r>
                <a:rPr lang="en-US" sz="1400" b="1"/>
                <a:t>	-M </a:t>
              </a:r>
              <a:r>
                <a:rPr lang="en-US" sz="1400" b="1" i="1"/>
                <a:t>max sessions</a:t>
              </a:r>
              <a:r>
                <a:rPr lang="en-US" sz="1400" b="1"/>
                <a:t>	</a:t>
              </a:r>
              <a:r>
                <a:rPr lang="en-US" sz="1200" b="1"/>
                <a:t>Maximum number of MultiLoad sessions logged on</a:t>
              </a:r>
              <a:r>
                <a:rPr lang="en-US" sz="1200"/>
                <a:t>.</a:t>
              </a:r>
              <a:endParaRPr lang="en-US" sz="1400" b="1"/>
            </a:p>
            <a:p>
              <a:pPr marL="4229100" indent="-4229100">
                <a:spcBef>
                  <a:spcPct val="75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/>
                <a:t>MINSESS=</a:t>
              </a:r>
              <a:r>
                <a:rPr lang="en-US" sz="1300" b="1" i="1"/>
                <a:t>min sessions</a:t>
              </a:r>
              <a:r>
                <a:rPr lang="en-US" sz="1400" b="1"/>
                <a:t>	-N </a:t>
              </a:r>
              <a:r>
                <a:rPr lang="en-US" sz="1400" b="1" i="1"/>
                <a:t>min sessions</a:t>
              </a:r>
              <a:r>
                <a:rPr lang="en-US" sz="1400" b="1"/>
                <a:t>	</a:t>
              </a:r>
              <a:r>
                <a:rPr lang="en-US" sz="1200" b="1"/>
                <a:t>Minimum number of MultiLoad sessions logged on</a:t>
              </a:r>
              <a:r>
                <a:rPr lang="en-US" sz="1200"/>
                <a:t>.</a:t>
              </a:r>
            </a:p>
            <a:p>
              <a:pPr marL="4229100" indent="-4229100">
                <a:spcBef>
                  <a:spcPct val="50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/>
                <a:t>	&lt; </a:t>
              </a:r>
              <a:r>
                <a:rPr lang="en-US" sz="1400" b="1" i="1"/>
                <a:t>scriptname</a:t>
              </a:r>
              <a:r>
                <a:rPr lang="en-US" sz="1400" b="1"/>
                <a:t>		</a:t>
              </a:r>
              <a:r>
                <a:rPr lang="en-US" sz="1200" b="1"/>
                <a:t>Name of file that contains MultiLoad commands and SQL statements.  	</a:t>
              </a:r>
              <a:endParaRPr lang="en-US" sz="1400" b="1"/>
            </a:p>
            <a:p>
              <a:pPr marL="4229100" indent="-4229100">
                <a:spcBef>
                  <a:spcPct val="10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1400" b="1"/>
                <a:t>	&gt; </a:t>
              </a:r>
              <a:r>
                <a:rPr lang="en-US" sz="1400" b="1" i="1"/>
                <a:t>outfilename</a:t>
              </a:r>
              <a:r>
                <a:rPr lang="en-US" sz="1400" b="1"/>
                <a:t>		</a:t>
              </a:r>
              <a:r>
                <a:rPr lang="en-US" sz="1200" b="1"/>
                <a:t>Name of output file for MultiLoad messages.</a:t>
              </a:r>
            </a:p>
            <a:p>
              <a:pPr marL="4229100" indent="-4229100">
                <a:spcBef>
                  <a:spcPct val="10000"/>
                </a:spcBef>
                <a:tabLst>
                  <a:tab pos="63500" algn="l"/>
                  <a:tab pos="2286000" algn="l"/>
                  <a:tab pos="4229100" algn="l"/>
                </a:tabLst>
              </a:pPr>
              <a:r>
                <a:rPr lang="en-US" sz="600" b="1"/>
                <a:t>	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96" y="2160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96" y="2448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96" y="2736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" y="3024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96" y="3312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96" y="3504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96" y="3744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96" y="4032"/>
              <a:ext cx="56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1872"/>
              <a:ext cx="0" cy="23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736" y="1872"/>
              <a:ext cx="0" cy="23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0"/>
            <a:ext cx="10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Summary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533400"/>
            <a:ext cx="88392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Batch mode utility.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Supports up to five populated tables.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Multiple operations with one pass of input files.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Conditional logic for applying changes.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Supports INSERTs, UPDATEs, DELETEs and UPSERTs; typically with batch inputs from a host file.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Affected data blocks only written once.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Full Restart capability.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Error reporting via error files.</a:t>
            </a:r>
          </a:p>
          <a:p>
            <a:pPr marL="292100" indent="-292100">
              <a:spcBef>
                <a:spcPct val="50000"/>
              </a:spcBef>
              <a:buSzPct val="125000"/>
              <a:buFontTx/>
              <a:buChar char="•"/>
            </a:pPr>
            <a:r>
              <a:rPr lang="en-US" b="1" dirty="0"/>
              <a:t>Support for INMODs.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0"/>
            <a:ext cx="189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Review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609600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0" indent="-1714500">
              <a:spcBef>
                <a:spcPct val="70000"/>
              </a:spcBef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Answer True or False.</a:t>
            </a:r>
            <a:endParaRPr lang="en-US" sz="1400" b="1" dirty="0"/>
          </a:p>
          <a:p>
            <a:pPr marL="1714500" indent="-17145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True or False. 	With </a:t>
            </a:r>
            <a:r>
              <a:rPr lang="en-US" sz="1400" b="1" dirty="0" err="1"/>
              <a:t>MultiLoad</a:t>
            </a:r>
            <a:r>
              <a:rPr lang="en-US" sz="1400" b="1" dirty="0"/>
              <a:t>, you can import data from the host into populated tables.  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True or False. 	</a:t>
            </a:r>
            <a:r>
              <a:rPr lang="en-US" sz="1400" b="1" dirty="0" err="1"/>
              <a:t>MultiLoad</a:t>
            </a:r>
            <a:r>
              <a:rPr lang="en-US" sz="1400" b="1" dirty="0"/>
              <a:t> cannot process tables with USIs or Referential Integrity defined. </a:t>
            </a:r>
            <a:endParaRPr lang="en-US" sz="1400" b="1" dirty="0">
              <a:solidFill>
                <a:srgbClr val="0033CC"/>
              </a:solidFill>
            </a:endParaRP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True or False. 	</a:t>
            </a:r>
            <a:r>
              <a:rPr lang="en-US" sz="1400" b="1" dirty="0" err="1"/>
              <a:t>MultiLoad</a:t>
            </a:r>
            <a:r>
              <a:rPr lang="en-US" sz="1400" b="1" dirty="0"/>
              <a:t> allows changes to the value of a table’s primary index. </a:t>
            </a:r>
            <a:endParaRPr lang="en-US" sz="1400" b="1" dirty="0">
              <a:solidFill>
                <a:srgbClr val="0033CC"/>
              </a:solidFill>
            </a:endParaRP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4. True or False. 	</a:t>
            </a:r>
            <a:r>
              <a:rPr lang="en-US" sz="1400" b="1" dirty="0" err="1"/>
              <a:t>MultiLoad</a:t>
            </a:r>
            <a:r>
              <a:rPr lang="en-US" sz="1400" b="1" dirty="0"/>
              <a:t> allows you to change the value of a column based on its current value.   </a:t>
            </a:r>
            <a:endParaRPr lang="en-US" sz="1400" b="1" dirty="0">
              <a:solidFill>
                <a:srgbClr val="0033CC"/>
              </a:solidFill>
            </a:endParaRP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5. True or False. 	</a:t>
            </a:r>
            <a:r>
              <a:rPr lang="en-US" sz="1400" b="1" dirty="0" err="1"/>
              <a:t>MultiLoad</a:t>
            </a:r>
            <a:r>
              <a:rPr lang="en-US" sz="1400" b="1" dirty="0"/>
              <a:t> permits non-exclusive access to target tables from other users except during Application Phase. </a:t>
            </a:r>
          </a:p>
          <a:p>
            <a:pPr marL="1714500" indent="-1714500">
              <a:tabLst>
                <a:tab pos="2400300" algn="l"/>
              </a:tabLst>
            </a:pPr>
            <a:endParaRPr lang="en-US" sz="1400" b="1" dirty="0"/>
          </a:p>
          <a:p>
            <a:pPr marL="1714500" indent="-1714500">
              <a:tabLst>
                <a:tab pos="2400300" algn="l"/>
              </a:tabLst>
            </a:pPr>
            <a:endParaRPr lang="en-US" sz="1400" b="1" dirty="0"/>
          </a:p>
          <a:p>
            <a:pPr marL="1714500" indent="-1714500"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Match the </a:t>
            </a:r>
            <a:r>
              <a:rPr lang="en-US" sz="1400" b="1" dirty="0" err="1">
                <a:solidFill>
                  <a:srgbClr val="0000CC"/>
                </a:solidFill>
              </a:rPr>
              <a:t>MultiLoad</a:t>
            </a:r>
            <a:r>
              <a:rPr lang="en-US" sz="1400" b="1" dirty="0">
                <a:solidFill>
                  <a:srgbClr val="0000CC"/>
                </a:solidFill>
              </a:rPr>
              <a:t> Phase in the first column to its corresponding task in the second column.</a:t>
            </a:r>
            <a:endParaRPr lang="en-US" sz="1400" b="1" dirty="0"/>
          </a:p>
          <a:p>
            <a:pPr marL="1714500" indent="-17145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___ Preliminary		A. Acquires or creates Restart Log Table.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___ DML Transaction	B. Locks are released. 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___ Acquisition		C. Applies (loads) data to the work tables.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4. ___ Application		D. Execute </a:t>
            </a:r>
            <a:r>
              <a:rPr lang="en-US" sz="1400" b="1" dirty="0" err="1"/>
              <a:t>mload</a:t>
            </a:r>
            <a:r>
              <a:rPr lang="en-US" sz="1400" b="1" dirty="0"/>
              <a:t> for each target table as a single multi-statement request.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5. ___ Cleanup		E. Stores DML steps in work tables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0"/>
            <a:ext cx="266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Review Question Answers</a:t>
            </a:r>
            <a:endParaRPr 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609600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0" indent="-1714500">
              <a:spcBef>
                <a:spcPct val="70000"/>
              </a:spcBef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Answer True or False.</a:t>
            </a:r>
            <a:endParaRPr lang="en-US" sz="1400" b="1" dirty="0"/>
          </a:p>
          <a:p>
            <a:pPr marL="1714500" indent="-17145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</a:t>
            </a:r>
            <a:r>
              <a:rPr lang="en-US" sz="1400" b="1" i="1" u="sng" dirty="0">
                <a:solidFill>
                  <a:srgbClr val="0000CC"/>
                </a:solidFill>
              </a:rPr>
              <a:t>True</a:t>
            </a:r>
            <a:r>
              <a:rPr lang="en-US" sz="1400" b="1" dirty="0"/>
              <a:t> or False. 	With </a:t>
            </a:r>
            <a:r>
              <a:rPr lang="en-US" sz="1400" b="1" dirty="0" err="1"/>
              <a:t>MultiLoad</a:t>
            </a:r>
            <a:r>
              <a:rPr lang="en-US" sz="1400" b="1" dirty="0"/>
              <a:t>, you can import data from the host into populated tables.  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</a:t>
            </a:r>
            <a:r>
              <a:rPr lang="en-US" sz="1400" b="1" i="1" u="sng" dirty="0">
                <a:solidFill>
                  <a:srgbClr val="0000CC"/>
                </a:solidFill>
              </a:rPr>
              <a:t>True</a:t>
            </a:r>
            <a:r>
              <a:rPr lang="en-US" sz="1400" b="1" dirty="0"/>
              <a:t> or False. 	</a:t>
            </a:r>
            <a:r>
              <a:rPr lang="en-US" sz="1400" b="1" dirty="0" err="1"/>
              <a:t>MultiLoad</a:t>
            </a:r>
            <a:r>
              <a:rPr lang="en-US" sz="1400" b="1" dirty="0"/>
              <a:t> cannot process tables with USIs or Referential Integrity defined. </a:t>
            </a:r>
            <a:endParaRPr lang="en-US" sz="1400" b="1" dirty="0">
              <a:solidFill>
                <a:srgbClr val="0033CC"/>
              </a:solidFill>
            </a:endParaRP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True or </a:t>
            </a:r>
            <a:r>
              <a:rPr lang="en-US" sz="1400" b="1" i="1" u="sng" dirty="0">
                <a:solidFill>
                  <a:srgbClr val="0000CC"/>
                </a:solidFill>
              </a:rPr>
              <a:t>False</a:t>
            </a:r>
            <a:r>
              <a:rPr lang="en-US" sz="1400" b="1" dirty="0"/>
              <a:t>. 	</a:t>
            </a:r>
            <a:r>
              <a:rPr lang="en-US" sz="1400" b="1" dirty="0" err="1"/>
              <a:t>MultiLoad</a:t>
            </a:r>
            <a:r>
              <a:rPr lang="en-US" sz="1400" b="1" dirty="0"/>
              <a:t> allows changes to the value of a table’s primary index. </a:t>
            </a:r>
            <a:endParaRPr lang="en-US" sz="1400" b="1" dirty="0">
              <a:solidFill>
                <a:srgbClr val="0033CC"/>
              </a:solidFill>
            </a:endParaRP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4. </a:t>
            </a:r>
            <a:r>
              <a:rPr lang="en-US" sz="1400" b="1" i="1" u="sng" dirty="0">
                <a:solidFill>
                  <a:srgbClr val="0000CC"/>
                </a:solidFill>
              </a:rPr>
              <a:t>True</a:t>
            </a:r>
            <a:r>
              <a:rPr lang="en-US" sz="1400" b="1" dirty="0"/>
              <a:t> or False. 	</a:t>
            </a:r>
            <a:r>
              <a:rPr lang="en-US" sz="1400" b="1" dirty="0" err="1"/>
              <a:t>MultiLoad</a:t>
            </a:r>
            <a:r>
              <a:rPr lang="en-US" sz="1400" b="1" dirty="0"/>
              <a:t> allows you to change the value of a column based on its current value.   </a:t>
            </a:r>
            <a:endParaRPr lang="en-US" sz="1400" b="1" dirty="0">
              <a:solidFill>
                <a:srgbClr val="0033CC"/>
              </a:solidFill>
            </a:endParaRP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5. </a:t>
            </a:r>
            <a:r>
              <a:rPr lang="en-US" sz="1400" b="1" i="1" u="sng" dirty="0">
                <a:solidFill>
                  <a:srgbClr val="0000CC"/>
                </a:solidFill>
              </a:rPr>
              <a:t>True</a:t>
            </a:r>
            <a:r>
              <a:rPr lang="en-US" sz="1400" b="1" dirty="0"/>
              <a:t> or False. 	</a:t>
            </a:r>
            <a:r>
              <a:rPr lang="en-US" sz="1400" b="1" dirty="0" err="1"/>
              <a:t>MultiLoad</a:t>
            </a:r>
            <a:r>
              <a:rPr lang="en-US" sz="1400" b="1" dirty="0"/>
              <a:t> permits non-exclusive access to target tables from other users except during Application Phase. </a:t>
            </a:r>
          </a:p>
          <a:p>
            <a:pPr marL="1714500" indent="-1714500">
              <a:tabLst>
                <a:tab pos="2400300" algn="l"/>
              </a:tabLst>
            </a:pPr>
            <a:endParaRPr lang="en-US" sz="1400" b="1" dirty="0"/>
          </a:p>
          <a:p>
            <a:pPr marL="1714500" indent="-1714500">
              <a:tabLst>
                <a:tab pos="2400300" algn="l"/>
              </a:tabLst>
            </a:pPr>
            <a:endParaRPr lang="en-US" sz="1400" b="1" dirty="0"/>
          </a:p>
          <a:p>
            <a:pPr marL="1714500" indent="-1714500"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Match the </a:t>
            </a:r>
            <a:r>
              <a:rPr lang="en-US" sz="1400" b="1" dirty="0" err="1">
                <a:solidFill>
                  <a:srgbClr val="0000CC"/>
                </a:solidFill>
              </a:rPr>
              <a:t>MultiLoad</a:t>
            </a:r>
            <a:r>
              <a:rPr lang="en-US" sz="1400" b="1" dirty="0">
                <a:solidFill>
                  <a:srgbClr val="0000CC"/>
                </a:solidFill>
              </a:rPr>
              <a:t> Phase in the first column to its corresponding task in the second column.</a:t>
            </a:r>
            <a:endParaRPr lang="en-US" sz="1400" b="1" dirty="0"/>
          </a:p>
          <a:p>
            <a:pPr marL="1714500" indent="-17145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_</a:t>
            </a:r>
            <a:r>
              <a:rPr lang="en-US" sz="1400" b="1" i="1" dirty="0">
                <a:solidFill>
                  <a:srgbClr val="0000CC"/>
                </a:solidFill>
              </a:rPr>
              <a:t>A</a:t>
            </a:r>
            <a:r>
              <a:rPr lang="en-US" sz="1400" b="1" dirty="0"/>
              <a:t>_ Preliminary		A. Acquires or creates Restart Log Table.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_</a:t>
            </a:r>
            <a:r>
              <a:rPr lang="en-US" sz="1400" b="1" i="1" dirty="0">
                <a:solidFill>
                  <a:srgbClr val="0000CC"/>
                </a:solidFill>
              </a:rPr>
              <a:t>E</a:t>
            </a:r>
            <a:r>
              <a:rPr lang="en-US" sz="1400" b="1" dirty="0"/>
              <a:t>_ DML Transaction	B. Locks are released. 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_</a:t>
            </a:r>
            <a:r>
              <a:rPr lang="en-US" sz="1400" b="1" i="1" dirty="0">
                <a:solidFill>
                  <a:srgbClr val="0000CC"/>
                </a:solidFill>
              </a:rPr>
              <a:t>C</a:t>
            </a:r>
            <a:r>
              <a:rPr lang="en-US" sz="1400" b="1" dirty="0"/>
              <a:t>_ Acquisition		C. Applies (loads) data to the work tables.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4. _</a:t>
            </a:r>
            <a:r>
              <a:rPr lang="en-US" sz="1400" b="1" i="1" dirty="0">
                <a:solidFill>
                  <a:srgbClr val="0000CC"/>
                </a:solidFill>
              </a:rPr>
              <a:t>D</a:t>
            </a:r>
            <a:r>
              <a:rPr lang="en-US" sz="1400" b="1" dirty="0"/>
              <a:t>_ Application		D. Execute </a:t>
            </a:r>
            <a:r>
              <a:rPr lang="en-US" sz="1400" b="1" dirty="0" err="1"/>
              <a:t>mload</a:t>
            </a:r>
            <a:r>
              <a:rPr lang="en-US" sz="1400" b="1" dirty="0"/>
              <a:t> for each target table as a single multi-statement request.</a:t>
            </a:r>
          </a:p>
          <a:p>
            <a:pPr marL="1714500" indent="-17145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5. _</a:t>
            </a:r>
            <a:r>
              <a:rPr lang="en-US" sz="1400" b="1" i="1" dirty="0">
                <a:solidFill>
                  <a:srgbClr val="0000CC"/>
                </a:solidFill>
              </a:rPr>
              <a:t>B</a:t>
            </a:r>
            <a:r>
              <a:rPr lang="en-US" sz="1400" b="1" dirty="0"/>
              <a:t>_ Cleanup		E. Stores DML steps in work tables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52400"/>
            <a:ext cx="9144000" cy="563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b="1" dirty="0" smtClean="0">
                <a:solidFill>
                  <a:srgbClr val="CC0000"/>
                </a:solidFill>
              </a:rPr>
              <a:t>Exercise:1</a:t>
            </a:r>
            <a:endParaRPr lang="en-US" b="1" dirty="0">
              <a:solidFill>
                <a:srgbClr val="CC0000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400" b="1" u="sng" dirty="0">
              <a:solidFill>
                <a:srgbClr val="003399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Purpose</a:t>
            </a: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400" b="1" dirty="0"/>
              <a:t>	</a:t>
            </a:r>
            <a:r>
              <a:rPr lang="en-US" sz="1200" b="1" dirty="0"/>
              <a:t>In this lab, you will use </a:t>
            </a:r>
            <a:r>
              <a:rPr lang="en-US" sz="1200" b="1" dirty="0" err="1"/>
              <a:t>MultiLoad</a:t>
            </a:r>
            <a:r>
              <a:rPr lang="en-US" sz="1200" b="1" dirty="0"/>
              <a:t> to delete rows from your three tables.  An input file will be created which will contain a control letter (A - Accounts, C - Customer, and T - Trans) followed by a primary index value for the appropriate table.</a:t>
            </a: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What you need</a:t>
            </a: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400" b="1" dirty="0"/>
              <a:t>	 </a:t>
            </a:r>
            <a:r>
              <a:rPr lang="en-US" sz="1200" b="1" dirty="0"/>
              <a:t>Your three tables with two hundred (200) rows in each.</a:t>
            </a: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Tasks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1.	Prepare the data file by executing the macro AU.Lab6_1.  Export your data to a file called </a:t>
            </a:r>
            <a:r>
              <a:rPr lang="en-US" sz="1200" b="1" i="1" dirty="0"/>
              <a:t>data6_1</a:t>
            </a:r>
            <a:r>
              <a:rPr lang="en-US" sz="1200" b="1" dirty="0"/>
              <a:t>.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2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2.	Prepare your tables by doing the following: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200" b="1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a.	 In BTEQ, issue a Delete All command on each of your tables.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200" b="1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b.	 While still in BTEQ, execute the following script which will load the specified 200 rows into each of the tables: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000" b="1" dirty="0"/>
          </a:p>
          <a:p>
            <a:pPr lvl="2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INSERT INTO Accounts	SELECT * FROM </a:t>
            </a:r>
            <a:r>
              <a:rPr lang="en-US" sz="1200" b="1" dirty="0" err="1"/>
              <a:t>AU.Accounts</a:t>
            </a:r>
            <a:r>
              <a:rPr lang="en-US" sz="1200" b="1" dirty="0"/>
              <a:t> 	WHERE </a:t>
            </a:r>
            <a:r>
              <a:rPr lang="en-US" sz="1200" b="1" dirty="0" err="1"/>
              <a:t>Account_Number</a:t>
            </a:r>
            <a:r>
              <a:rPr lang="en-US" sz="1200" b="1" dirty="0"/>
              <a:t> LT 20024201;</a:t>
            </a:r>
          </a:p>
          <a:p>
            <a:pPr lvl="2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000" b="1" dirty="0"/>
          </a:p>
          <a:p>
            <a:pPr lvl="2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INSERT INTO Customer	SELECT * FROM </a:t>
            </a:r>
            <a:r>
              <a:rPr lang="en-US" sz="1200" b="1" dirty="0" err="1"/>
              <a:t>AU.Customer</a:t>
            </a:r>
            <a:r>
              <a:rPr lang="en-US" sz="1200" b="1" dirty="0"/>
              <a:t>	WHERE </a:t>
            </a:r>
            <a:r>
              <a:rPr lang="en-US" sz="1200" b="1" dirty="0" err="1"/>
              <a:t>Customer_Number</a:t>
            </a:r>
            <a:r>
              <a:rPr lang="en-US" sz="1200" b="1" dirty="0"/>
              <a:t> LT 2201;</a:t>
            </a:r>
          </a:p>
          <a:p>
            <a:pPr lvl="2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000" b="1" dirty="0"/>
          </a:p>
          <a:p>
            <a:pPr lvl="2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INSERT INTO Trans 	SELECT * FROM </a:t>
            </a:r>
            <a:r>
              <a:rPr lang="en-US" sz="1200" b="1" dirty="0" err="1"/>
              <a:t>AU.Trans</a:t>
            </a:r>
            <a:r>
              <a:rPr lang="en-US" sz="1200" b="1" dirty="0"/>
              <a:t> 	WHERE </a:t>
            </a:r>
            <a:r>
              <a:rPr lang="en-US" sz="1200" b="1" dirty="0" err="1"/>
              <a:t>Account_Number</a:t>
            </a:r>
            <a:r>
              <a:rPr lang="en-US" sz="1200" b="1" dirty="0"/>
              <a:t> LT 20024201;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000" b="1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0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3.	Prepare your </a:t>
            </a:r>
            <a:r>
              <a:rPr lang="en-US" sz="1200" b="1" dirty="0" err="1"/>
              <a:t>MultiLoad</a:t>
            </a:r>
            <a:r>
              <a:rPr lang="en-US" sz="1200" b="1" dirty="0"/>
              <a:t> script to Delete Rows from each of the tables depending on the incoming code (A, C, or T) from </a:t>
            </a:r>
            <a:r>
              <a:rPr lang="en-US" sz="1200" b="1" i="1" dirty="0"/>
              <a:t>data6_1</a:t>
            </a:r>
            <a:r>
              <a:rPr lang="en-US" sz="1200" b="1" dirty="0"/>
              <a:t>.  This job should result in deleting 100 rows from each of the three tables.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endParaRPr lang="en-US" sz="12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06700" algn="l"/>
                <a:tab pos="5372100" algn="l"/>
              </a:tabLst>
            </a:pPr>
            <a:r>
              <a:rPr lang="en-US" sz="1200" b="1" dirty="0"/>
              <a:t>4.	Check your results by doing a SELECT COUNT(*) on each of your tables.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11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 smtClean="0">
                <a:solidFill>
                  <a:srgbClr val="0000CC"/>
                </a:solidFill>
              </a:rPr>
              <a:t>Solution : 1</a:t>
            </a:r>
          </a:p>
          <a:p>
            <a:pPr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1400" b="1" dirty="0" smtClean="0">
              <a:solidFill>
                <a:srgbClr val="0000CC"/>
              </a:solidFill>
            </a:endParaRPr>
          </a:p>
          <a:p>
            <a:pPr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 smtClean="0">
                <a:solidFill>
                  <a:srgbClr val="0000CC"/>
                </a:solidFill>
              </a:rPr>
              <a:t>cat </a:t>
            </a:r>
            <a:r>
              <a:rPr lang="en-US" sz="1400" b="1" dirty="0">
                <a:solidFill>
                  <a:srgbClr val="0000CC"/>
                </a:solidFill>
              </a:rPr>
              <a:t>lab613.mld</a:t>
            </a:r>
          </a:p>
          <a:p>
            <a:pPr marL="228600" lvl="1">
              <a:spcBef>
                <a:spcPct val="25000"/>
              </a:spcBef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.LOGTABLE Restartlog613_mld;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.LOGON u4455/tljc30,tljc30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.BEGIN MLOAD TABLES Accounts, Customer, Trans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.LAYOUT  Record_Layout_613;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.FILLER	</a:t>
            </a:r>
            <a:r>
              <a:rPr lang="en-US" sz="1400" b="1" dirty="0" err="1"/>
              <a:t>File_Control</a:t>
            </a:r>
            <a:r>
              <a:rPr lang="en-US" sz="1400" b="1" dirty="0"/>
              <a:t> 	* 	CHAR(1)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.FIELD	</a:t>
            </a:r>
            <a:r>
              <a:rPr lang="en-US" sz="1400" b="1" dirty="0" err="1"/>
              <a:t>PI_Value</a:t>
            </a:r>
            <a:r>
              <a:rPr lang="en-US" sz="1400" b="1" dirty="0"/>
              <a:t>     	* 	INTEGER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.DML LABEL </a:t>
            </a:r>
            <a:r>
              <a:rPr lang="en-US" sz="1400" b="1" dirty="0" err="1"/>
              <a:t>Del_Acct</a:t>
            </a:r>
            <a:r>
              <a:rPr lang="en-US" sz="1400" b="1" dirty="0"/>
              <a:t>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DELETE FROM Accounts 	WHERE </a:t>
            </a:r>
            <a:r>
              <a:rPr lang="en-US" sz="1400" b="1" dirty="0" err="1"/>
              <a:t>Account_Number</a:t>
            </a:r>
            <a:r>
              <a:rPr lang="en-US" sz="1400" b="1" dirty="0"/>
              <a:t> = :</a:t>
            </a:r>
            <a:r>
              <a:rPr lang="en-US" sz="1400" b="1" dirty="0" err="1"/>
              <a:t>PI_Value</a:t>
            </a:r>
            <a:r>
              <a:rPr lang="en-US" sz="1400" b="1" dirty="0"/>
              <a:t>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.DML LABEL </a:t>
            </a:r>
            <a:r>
              <a:rPr lang="en-US" sz="1400" b="1" dirty="0" err="1"/>
              <a:t>Del_Cust</a:t>
            </a:r>
            <a:r>
              <a:rPr lang="en-US" sz="1400" b="1" dirty="0"/>
              <a:t>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DELETE FROM Customer 	WHERE </a:t>
            </a:r>
            <a:r>
              <a:rPr lang="en-US" sz="1400" b="1" dirty="0" err="1"/>
              <a:t>Customer_Number</a:t>
            </a:r>
            <a:r>
              <a:rPr lang="en-US" sz="1400" b="1" dirty="0"/>
              <a:t> = :</a:t>
            </a:r>
            <a:r>
              <a:rPr lang="en-US" sz="1400" b="1" dirty="0" err="1"/>
              <a:t>PI_Value</a:t>
            </a:r>
            <a:r>
              <a:rPr lang="en-US" sz="1400" b="1" dirty="0"/>
              <a:t>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.DML LABEL </a:t>
            </a:r>
            <a:r>
              <a:rPr lang="en-US" sz="1400" b="1" dirty="0" err="1"/>
              <a:t>Del_Trans</a:t>
            </a:r>
            <a:r>
              <a:rPr lang="en-US" sz="1400" b="1" dirty="0"/>
              <a:t>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DELETE FROM Trans 	WHERE </a:t>
            </a:r>
            <a:r>
              <a:rPr lang="en-US" sz="1400" b="1" dirty="0" err="1"/>
              <a:t>Account_Number</a:t>
            </a:r>
            <a:r>
              <a:rPr lang="en-US" sz="1400" b="1" dirty="0"/>
              <a:t> = :</a:t>
            </a:r>
            <a:r>
              <a:rPr lang="en-US" sz="1400" b="1" dirty="0" err="1"/>
              <a:t>PI_Value</a:t>
            </a:r>
            <a:r>
              <a:rPr lang="en-US" sz="1400" b="1" dirty="0"/>
              <a:t>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.IMPORT INFILE data6_1  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LAYOUT Record_Layout_613 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APPLY </a:t>
            </a:r>
            <a:r>
              <a:rPr lang="en-US" sz="1400" b="1" dirty="0" err="1"/>
              <a:t>Del_Acct</a:t>
            </a:r>
            <a:r>
              <a:rPr lang="en-US" sz="1400" b="1" dirty="0"/>
              <a:t>  	WHERE </a:t>
            </a:r>
            <a:r>
              <a:rPr lang="en-US" sz="1400" b="1" dirty="0" err="1"/>
              <a:t>File_Control</a:t>
            </a:r>
            <a:r>
              <a:rPr lang="en-US" sz="1400" b="1" dirty="0"/>
              <a:t> = 'A'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APPLY </a:t>
            </a:r>
            <a:r>
              <a:rPr lang="en-US" sz="1400" b="1" dirty="0" err="1"/>
              <a:t>Del_Cust</a:t>
            </a:r>
            <a:r>
              <a:rPr lang="en-US" sz="1400" b="1" dirty="0"/>
              <a:t>  	WHERE </a:t>
            </a:r>
            <a:r>
              <a:rPr lang="en-US" sz="1400" b="1" dirty="0" err="1"/>
              <a:t>File_Control</a:t>
            </a:r>
            <a:r>
              <a:rPr lang="en-US" sz="1400" b="1" dirty="0"/>
              <a:t> = 'C'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	APPLY </a:t>
            </a:r>
            <a:r>
              <a:rPr lang="en-US" sz="1400" b="1" dirty="0" err="1"/>
              <a:t>Del_Trans</a:t>
            </a:r>
            <a:r>
              <a:rPr lang="en-US" sz="1400" b="1" dirty="0"/>
              <a:t> 	WHERE </a:t>
            </a:r>
            <a:r>
              <a:rPr lang="en-US" sz="1400" b="1" dirty="0" err="1"/>
              <a:t>File_Control</a:t>
            </a:r>
            <a:r>
              <a:rPr lang="en-US" sz="1400" b="1" dirty="0"/>
              <a:t> = 'T'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1200" b="1" dirty="0"/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.END MLOAD ;</a:t>
            </a:r>
          </a:p>
          <a:p>
            <a:pPr marL="228600" lvl="1"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/>
              <a:t>.LOGOFF ;</a:t>
            </a:r>
          </a:p>
          <a:p>
            <a:pPr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endParaRPr lang="en-US" sz="1400" b="1" dirty="0"/>
          </a:p>
          <a:p>
            <a:pPr>
              <a:tabLst>
                <a:tab pos="630238" algn="l"/>
                <a:tab pos="1549400" algn="l"/>
                <a:tab pos="2006600" algn="l"/>
                <a:tab pos="2971800" algn="l"/>
                <a:tab pos="3429000" algn="l"/>
              </a:tabLst>
            </a:pPr>
            <a:r>
              <a:rPr lang="en-US" sz="1400" b="1" dirty="0" err="1">
                <a:solidFill>
                  <a:srgbClr val="0000CC"/>
                </a:solidFill>
              </a:rPr>
              <a:t>mload</a:t>
            </a:r>
            <a:r>
              <a:rPr lang="en-US" sz="1400" b="1" dirty="0">
                <a:solidFill>
                  <a:srgbClr val="0000CC"/>
                </a:solidFill>
              </a:rPr>
              <a:t> &lt; lab613.mld &gt; lab613.out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MultiLoad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6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/>
              <a:t>After completing this module, you will be able to:</a:t>
            </a:r>
          </a:p>
          <a:p>
            <a:pPr lvl="1" indent="-284163"/>
            <a:endParaRPr lang="en-US" sz="2000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sz="2000" b="1" dirty="0"/>
              <a:t>Describe the capabilities of </a:t>
            </a:r>
            <a:r>
              <a:rPr lang="en-US" sz="2000" b="1" dirty="0" err="1"/>
              <a:t>MultiLoad</a:t>
            </a:r>
            <a:r>
              <a:rPr lang="en-US" sz="2000" b="1" dirty="0"/>
              <a:t>.</a:t>
            </a:r>
          </a:p>
          <a:p>
            <a:pPr lvl="1" indent="-284163"/>
            <a:endParaRPr lang="en-US" sz="2000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sz="2000" b="1" dirty="0"/>
              <a:t>Name the five phases of </a:t>
            </a:r>
            <a:r>
              <a:rPr lang="en-US" sz="2000" b="1" dirty="0" err="1"/>
              <a:t>MultiLoad</a:t>
            </a:r>
            <a:r>
              <a:rPr lang="en-US" sz="2000" b="1" dirty="0"/>
              <a:t> and state the main function of each.</a:t>
            </a:r>
          </a:p>
          <a:p>
            <a:pPr lvl="1" indent="-284163"/>
            <a:endParaRPr lang="en-US" sz="2000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sz="2000" b="1" dirty="0"/>
              <a:t>Create a </a:t>
            </a:r>
            <a:r>
              <a:rPr lang="en-US" sz="2000" b="1" dirty="0" err="1"/>
              <a:t>MultiLoad</a:t>
            </a:r>
            <a:r>
              <a:rPr lang="en-US" sz="2000" b="1" dirty="0"/>
              <a:t> script.</a:t>
            </a:r>
          </a:p>
          <a:p>
            <a:pPr lvl="1" indent="-284163"/>
            <a:endParaRPr lang="en-US" sz="2000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sz="2000" b="1" dirty="0"/>
              <a:t>Run a script to update/load table(s) using </a:t>
            </a:r>
            <a:r>
              <a:rPr lang="en-US" sz="2000" b="1" dirty="0" err="1"/>
              <a:t>MultiLoad</a:t>
            </a:r>
            <a:r>
              <a:rPr lang="en-US" sz="2000" b="1" dirty="0"/>
              <a:t>.</a:t>
            </a:r>
          </a:p>
          <a:p>
            <a:pPr lvl="1" indent="-284163"/>
            <a:endParaRPr lang="en-US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sz="2000" b="1" dirty="0"/>
              <a:t>Explain the advantages of using </a:t>
            </a:r>
            <a:r>
              <a:rPr lang="en-US" sz="2000" b="1" dirty="0" err="1"/>
              <a:t>MultiLoad</a:t>
            </a:r>
            <a:r>
              <a:rPr lang="en-US" sz="2000" b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</a:t>
            </a:r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grpSp>
        <p:nvGrpSpPr>
          <p:cNvPr id="4" name="Group 268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96" y="768"/>
            <a:chExt cx="5616" cy="3504"/>
          </a:xfrm>
        </p:grpSpPr>
        <p:sp>
          <p:nvSpPr>
            <p:cNvPr id="5" name="Text Box 269"/>
            <p:cNvSpPr txBox="1">
              <a:spLocks noChangeArrowheads="1"/>
            </p:cNvSpPr>
            <p:nvPr/>
          </p:nvSpPr>
          <p:spPr bwMode="auto">
            <a:xfrm>
              <a:off x="96" y="768"/>
              <a:ext cx="5434" cy="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Batch mode utility that runs on the host system. 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 err="1"/>
                <a:t>FastLoad</a:t>
              </a:r>
              <a:r>
                <a:rPr lang="en-US" b="1" dirty="0"/>
                <a:t>-like technology – </a:t>
              </a:r>
              <a:r>
                <a:rPr lang="en-US" b="1" dirty="0" err="1"/>
                <a:t>TPump</a:t>
              </a:r>
              <a:r>
                <a:rPr lang="en-US" b="1" dirty="0"/>
                <a:t>-like functionality.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Supports up to five populated tables.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Multiple operations with one pass of input files.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Conditional logic for applying changes.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Supports INSERTs, UPDATEs, DELETEs and UPSERTs; typically with batch inputs from a host file.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Affected data blocks only written once.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Host and LAN support.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Full Restart capability.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Error reporting via error tables.</a:t>
              </a:r>
            </a:p>
            <a:p>
              <a:pPr marL="292100" indent="-292100">
                <a:spcAft>
                  <a:spcPct val="25000"/>
                </a:spcAft>
                <a:buSzPct val="120000"/>
                <a:buFontTx/>
                <a:buChar char="•"/>
              </a:pPr>
              <a:r>
                <a:rPr lang="en-US" b="1" dirty="0"/>
                <a:t>Support for INMODs.</a:t>
              </a:r>
            </a:p>
          </p:txBody>
        </p:sp>
        <p:grpSp>
          <p:nvGrpSpPr>
            <p:cNvPr id="6" name="Group 270"/>
            <p:cNvGrpSpPr>
              <a:grpSpLocks/>
            </p:cNvGrpSpPr>
            <p:nvPr/>
          </p:nvGrpSpPr>
          <p:grpSpPr bwMode="auto">
            <a:xfrm>
              <a:off x="2112" y="2736"/>
              <a:ext cx="3600" cy="1536"/>
              <a:chOff x="2112" y="2736"/>
              <a:chExt cx="3600" cy="1536"/>
            </a:xfrm>
          </p:grpSpPr>
          <p:sp>
            <p:nvSpPr>
              <p:cNvPr id="7" name="AutoShape 271"/>
              <p:cNvSpPr>
                <a:spLocks noChangeArrowheads="1"/>
              </p:cNvSpPr>
              <p:nvPr/>
            </p:nvSpPr>
            <p:spPr bwMode="auto">
              <a:xfrm>
                <a:off x="2256" y="3552"/>
                <a:ext cx="960" cy="432"/>
              </a:xfrm>
              <a:prstGeom prst="roundRect">
                <a:avLst>
                  <a:gd name="adj" fmla="val 12495"/>
                </a:avLst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72"/>
              <p:cNvSpPr>
                <a:spLocks noChangeArrowheads="1"/>
              </p:cNvSpPr>
              <p:nvPr/>
            </p:nvSpPr>
            <p:spPr bwMode="auto">
              <a:xfrm>
                <a:off x="2112" y="3344"/>
                <a:ext cx="1200" cy="8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273"/>
              <p:cNvSpPr>
                <a:spLocks noChangeArrowheads="1"/>
              </p:cNvSpPr>
              <p:nvPr/>
            </p:nvSpPr>
            <p:spPr bwMode="auto">
              <a:xfrm>
                <a:off x="4239" y="2976"/>
                <a:ext cx="1473" cy="12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274"/>
              <p:cNvSpPr>
                <a:spLocks noChangeArrowheads="1"/>
              </p:cNvSpPr>
              <p:nvPr/>
            </p:nvSpPr>
            <p:spPr bwMode="auto">
              <a:xfrm>
                <a:off x="2304" y="3648"/>
                <a:ext cx="908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b="1"/>
                  <a:t>MULTILOAD</a:t>
                </a:r>
                <a:endParaRPr lang="en-US" sz="1200" b="1"/>
              </a:p>
            </p:txBody>
          </p:sp>
          <p:sp>
            <p:nvSpPr>
              <p:cNvPr id="11" name="Rectangle 275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381" cy="17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400" b="1"/>
                  <a:t>HOST</a:t>
                </a:r>
              </a:p>
            </p:txBody>
          </p:sp>
          <p:sp>
            <p:nvSpPr>
              <p:cNvPr id="12" name="Rectangle 276"/>
              <p:cNvSpPr>
                <a:spLocks noChangeArrowheads="1"/>
              </p:cNvSpPr>
              <p:nvPr/>
            </p:nvSpPr>
            <p:spPr bwMode="auto">
              <a:xfrm>
                <a:off x="4652" y="2736"/>
                <a:ext cx="728" cy="17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400" b="1"/>
                  <a:t>Teradata DB</a:t>
                </a:r>
              </a:p>
            </p:txBody>
          </p:sp>
          <p:sp>
            <p:nvSpPr>
              <p:cNvPr id="13" name="Line 277"/>
              <p:cNvSpPr>
                <a:spLocks noChangeShapeType="1"/>
              </p:cNvSpPr>
              <p:nvPr/>
            </p:nvSpPr>
            <p:spPr bwMode="auto">
              <a:xfrm>
                <a:off x="3312" y="3792"/>
                <a:ext cx="1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278"/>
              <p:cNvSpPr>
                <a:spLocks noChangeArrowheads="1"/>
              </p:cNvSpPr>
              <p:nvPr/>
            </p:nvSpPr>
            <p:spPr bwMode="auto">
              <a:xfrm>
                <a:off x="3408" y="3567"/>
                <a:ext cx="687" cy="187"/>
              </a:xfrm>
              <a:prstGeom prst="rect">
                <a:avLst/>
              </a:prstGeom>
              <a:solidFill>
                <a:srgbClr val="99FF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400" b="1"/>
                  <a:t>UPDATEs</a:t>
                </a:r>
              </a:p>
            </p:txBody>
          </p:sp>
          <p:sp>
            <p:nvSpPr>
              <p:cNvPr id="15" name="Rectangle 279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687" cy="187"/>
              </a:xfrm>
              <a:prstGeom prst="rect">
                <a:avLst/>
              </a:prstGeom>
              <a:solidFill>
                <a:srgbClr val="99FF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400" b="1"/>
                  <a:t>INSERTs</a:t>
                </a:r>
                <a:endParaRPr lang="en-US" sz="1400"/>
              </a:p>
            </p:txBody>
          </p:sp>
          <p:sp>
            <p:nvSpPr>
              <p:cNvPr id="16" name="Rectangle 280"/>
              <p:cNvSpPr>
                <a:spLocks noChangeArrowheads="1"/>
              </p:cNvSpPr>
              <p:nvPr/>
            </p:nvSpPr>
            <p:spPr bwMode="auto">
              <a:xfrm>
                <a:off x="3408" y="3840"/>
                <a:ext cx="687" cy="187"/>
              </a:xfrm>
              <a:prstGeom prst="rect">
                <a:avLst/>
              </a:prstGeom>
              <a:solidFill>
                <a:srgbClr val="99FF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400" b="1"/>
                  <a:t>DELETEs</a:t>
                </a:r>
              </a:p>
            </p:txBody>
          </p:sp>
          <p:sp>
            <p:nvSpPr>
              <p:cNvPr id="17" name="Rectangle 281"/>
              <p:cNvSpPr>
                <a:spLocks noChangeArrowheads="1"/>
              </p:cNvSpPr>
              <p:nvPr/>
            </p:nvSpPr>
            <p:spPr bwMode="auto">
              <a:xfrm>
                <a:off x="4656" y="3072"/>
                <a:ext cx="848" cy="176"/>
              </a:xfrm>
              <a:prstGeom prst="rect">
                <a:avLst/>
              </a:prstGeom>
              <a:solidFill>
                <a:srgbClr val="000099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282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848" cy="176"/>
              </a:xfrm>
              <a:prstGeom prst="rect">
                <a:avLst/>
              </a:prstGeom>
              <a:solidFill>
                <a:srgbClr val="000099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6" y="3552"/>
                <a:ext cx="848" cy="176"/>
              </a:xfrm>
              <a:prstGeom prst="rect">
                <a:avLst/>
              </a:prstGeom>
              <a:solidFill>
                <a:srgbClr val="000099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84"/>
              <p:cNvSpPr>
                <a:spLocks noChangeArrowheads="1"/>
              </p:cNvSpPr>
              <p:nvPr/>
            </p:nvSpPr>
            <p:spPr bwMode="auto">
              <a:xfrm>
                <a:off x="4656" y="3792"/>
                <a:ext cx="848" cy="176"/>
              </a:xfrm>
              <a:prstGeom prst="rect">
                <a:avLst/>
              </a:prstGeom>
              <a:solidFill>
                <a:srgbClr val="000099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85"/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86"/>
              <p:cNvSpPr>
                <a:spLocks noChangeShapeType="1"/>
              </p:cNvSpPr>
              <p:nvPr/>
            </p:nvSpPr>
            <p:spPr bwMode="auto">
              <a:xfrm>
                <a:off x="4416" y="340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87"/>
              <p:cNvSpPr>
                <a:spLocks noChangeShapeType="1"/>
              </p:cNvSpPr>
              <p:nvPr/>
            </p:nvSpPr>
            <p:spPr bwMode="auto">
              <a:xfrm>
                <a:off x="44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88"/>
              <p:cNvSpPr>
                <a:spLocks noChangeShapeType="1"/>
              </p:cNvSpPr>
              <p:nvPr/>
            </p:nvSpPr>
            <p:spPr bwMode="auto">
              <a:xfrm>
                <a:off x="4416" y="388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89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545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400" b="1">
                    <a:solidFill>
                      <a:schemeClr val="bg1"/>
                    </a:solidFill>
                  </a:rPr>
                  <a:t>TABLE A</a:t>
                </a:r>
                <a:endParaRPr lang="en-US" sz="1400" b="1"/>
              </a:p>
            </p:txBody>
          </p:sp>
          <p:sp>
            <p:nvSpPr>
              <p:cNvPr id="26" name="Rectangle 290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545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400" b="1">
                    <a:solidFill>
                      <a:schemeClr val="bg1"/>
                    </a:solidFill>
                  </a:rPr>
                  <a:t>TABLE B</a:t>
                </a:r>
                <a:endParaRPr lang="en-US" sz="1400" b="1"/>
              </a:p>
            </p:txBody>
          </p:sp>
          <p:sp>
            <p:nvSpPr>
              <p:cNvPr id="27" name="Rectangle 291"/>
              <p:cNvSpPr>
                <a:spLocks noChangeArrowheads="1"/>
              </p:cNvSpPr>
              <p:nvPr/>
            </p:nvSpPr>
            <p:spPr bwMode="auto">
              <a:xfrm>
                <a:off x="4800" y="3552"/>
                <a:ext cx="545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400" b="1">
                    <a:solidFill>
                      <a:schemeClr val="bg1"/>
                    </a:solidFill>
                  </a:rPr>
                  <a:t>TABLE C</a:t>
                </a:r>
              </a:p>
            </p:txBody>
          </p:sp>
          <p:sp>
            <p:nvSpPr>
              <p:cNvPr id="28" name="Rectangle 292"/>
              <p:cNvSpPr>
                <a:spLocks noChangeArrowheads="1"/>
              </p:cNvSpPr>
              <p:nvPr/>
            </p:nvSpPr>
            <p:spPr bwMode="auto">
              <a:xfrm>
                <a:off x="4800" y="3792"/>
                <a:ext cx="545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400" b="1">
                    <a:solidFill>
                      <a:schemeClr val="bg1"/>
                    </a:solidFill>
                  </a:rPr>
                  <a:t>TABLE D</a:t>
                </a:r>
              </a:p>
            </p:txBody>
          </p:sp>
          <p:sp>
            <p:nvSpPr>
              <p:cNvPr id="29" name="Rectangle 293"/>
              <p:cNvSpPr>
                <a:spLocks noChangeArrowheads="1"/>
              </p:cNvSpPr>
              <p:nvPr/>
            </p:nvSpPr>
            <p:spPr bwMode="auto">
              <a:xfrm>
                <a:off x="4656" y="4032"/>
                <a:ext cx="848" cy="176"/>
              </a:xfrm>
              <a:prstGeom prst="rect">
                <a:avLst/>
              </a:prstGeom>
              <a:solidFill>
                <a:srgbClr val="000099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94"/>
              <p:cNvSpPr>
                <a:spLocks noChangeShapeType="1"/>
              </p:cNvSpPr>
              <p:nvPr/>
            </p:nvSpPr>
            <p:spPr bwMode="auto">
              <a:xfrm>
                <a:off x="4413" y="4109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95"/>
              <p:cNvSpPr>
                <a:spLocks noChangeArrowheads="1"/>
              </p:cNvSpPr>
              <p:nvPr/>
            </p:nvSpPr>
            <p:spPr bwMode="auto">
              <a:xfrm>
                <a:off x="4800" y="4032"/>
                <a:ext cx="539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400" b="1">
                    <a:solidFill>
                      <a:schemeClr val="bg1"/>
                    </a:solidFill>
                  </a:rPr>
                  <a:t>TABLE E</a:t>
                </a:r>
              </a:p>
            </p:txBody>
          </p:sp>
          <p:sp>
            <p:nvSpPr>
              <p:cNvPr id="32" name="Line 296"/>
              <p:cNvSpPr>
                <a:spLocks noChangeShapeType="1"/>
              </p:cNvSpPr>
              <p:nvPr/>
            </p:nvSpPr>
            <p:spPr bwMode="auto">
              <a:xfrm>
                <a:off x="4418" y="3166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Limitations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4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0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sz="2400" b="1" dirty="0"/>
              <a:t>No data retrieval capability.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sz="2400" b="1" dirty="0"/>
              <a:t>Concatenation of input data files is not allowed.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sz="2400" b="1" dirty="0"/>
              <a:t>Host will not process arithmetic functions.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sz="2400" b="1" dirty="0"/>
              <a:t>Host will not process exponentiation or aggregates.     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sz="2400" b="1" dirty="0"/>
              <a:t>Cannot process tables defined with USI’s, Referential Integrity, Join Indexes, Hash Indexes, or Triggers.</a:t>
            </a:r>
          </a:p>
          <a:p>
            <a:pPr marL="749300" lvl="1" indent="-292100">
              <a:spcBef>
                <a:spcPct val="25000"/>
              </a:spcBef>
              <a:buSzPct val="120000"/>
              <a:buFontTx/>
              <a:buChar char="–"/>
            </a:pPr>
            <a:r>
              <a:rPr lang="en-US" sz="2400" b="1" dirty="0"/>
              <a:t>Soft Referential Integrity is supported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sz="2400" b="1" dirty="0"/>
              <a:t>Import tasks require use of Primary Index.</a:t>
            </a:r>
          </a:p>
          <a:p>
            <a:pPr marL="292100" indent="-292100">
              <a:spcAft>
                <a:spcPct val="25000"/>
              </a:spcAft>
            </a:pP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/>
            <a:r>
              <a:rPr lang="en-US" sz="2400" b="1" dirty="0" smtClean="0">
                <a:solidFill>
                  <a:schemeClr val="accent2"/>
                </a:solidFill>
              </a:rPr>
              <a:t>Alternatives:</a:t>
            </a:r>
            <a:endParaRPr lang="en-US" sz="2400" b="1" dirty="0" smtClean="0"/>
          </a:p>
          <a:p>
            <a:pPr marL="749300" lvl="1" indent="-292100">
              <a:spcBef>
                <a:spcPct val="50000"/>
              </a:spcBef>
              <a:buSzPct val="120000"/>
              <a:buFontTx/>
              <a:buChar char="–"/>
            </a:pPr>
            <a:r>
              <a:rPr lang="en-US" sz="2400" b="1" dirty="0" smtClean="0"/>
              <a:t>Write an INMOD for use with </a:t>
            </a:r>
            <a:r>
              <a:rPr lang="en-US" sz="2400" b="1" dirty="0" err="1" smtClean="0"/>
              <a:t>MultiLoad</a:t>
            </a:r>
            <a:r>
              <a:rPr lang="en-US" sz="2400" b="1" dirty="0" smtClean="0"/>
              <a:t>.</a:t>
            </a:r>
          </a:p>
          <a:p>
            <a:pPr marL="749300" lvl="1" indent="-292100">
              <a:spcBef>
                <a:spcPct val="50000"/>
              </a:spcBef>
              <a:buSzPct val="120000"/>
              <a:buFontTx/>
              <a:buChar char="–"/>
            </a:pPr>
            <a:r>
              <a:rPr lang="en-US" sz="2400" b="1" dirty="0" smtClean="0"/>
              <a:t>Use </a:t>
            </a:r>
            <a:r>
              <a:rPr lang="en-US" sz="2400" b="1" dirty="0" err="1" smtClean="0"/>
              <a:t>TPump</a:t>
            </a:r>
            <a:r>
              <a:rPr lang="en-US" sz="2400" b="1" dirty="0" smtClean="0"/>
              <a:t>.</a:t>
            </a:r>
          </a:p>
          <a:p>
            <a:pPr marL="749300" lvl="1" indent="-292100">
              <a:spcBef>
                <a:spcPct val="50000"/>
              </a:spcBef>
              <a:buSzPct val="120000"/>
              <a:buFontTx/>
              <a:buChar char="–"/>
            </a:pPr>
            <a:r>
              <a:rPr lang="en-US" sz="2400" b="1" dirty="0" smtClean="0"/>
              <a:t>Use </a:t>
            </a:r>
            <a:r>
              <a:rPr lang="en-US" sz="2400" b="1" dirty="0" err="1" smtClean="0"/>
              <a:t>FastLoad</a:t>
            </a:r>
            <a:r>
              <a:rPr lang="en-US" sz="2400" b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8600"/>
            <a:ext cx="231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How </a:t>
            </a:r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Works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6200" y="1296988"/>
            <a:ext cx="8610600" cy="5484812"/>
            <a:chOff x="48" y="817"/>
            <a:chExt cx="5424" cy="3455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8" y="817"/>
              <a:ext cx="2880" cy="3455"/>
              <a:chOff x="0" y="768"/>
              <a:chExt cx="2880" cy="3455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1056" y="768"/>
                <a:ext cx="10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97000"/>
                  </a:lnSpc>
                </a:pPr>
                <a:r>
                  <a:rPr lang="en-US" b="1">
                    <a:solidFill>
                      <a:srgbClr val="000099"/>
                    </a:solidFill>
                  </a:rPr>
                  <a:t>IMPORT TASK</a:t>
                </a:r>
                <a:endParaRPr lang="en-US" b="1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624" cy="624"/>
              </a:xfrm>
              <a:prstGeom prst="ellipse">
                <a:avLst/>
              </a:prstGeom>
              <a:solidFill>
                <a:srgbClr val="99FFCC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8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672" y="2832"/>
                <a:ext cx="1760" cy="13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9" y="3080"/>
                <a:ext cx="280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1449" y="3088"/>
                <a:ext cx="280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1801" y="3088"/>
                <a:ext cx="280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137" y="3088"/>
                <a:ext cx="280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" name="Group 17"/>
              <p:cNvGrpSpPr>
                <a:grpSpLocks/>
              </p:cNvGrpSpPr>
              <p:nvPr/>
            </p:nvGrpSpPr>
            <p:grpSpPr bwMode="auto">
              <a:xfrm>
                <a:off x="960" y="1968"/>
                <a:ext cx="1208" cy="385"/>
                <a:chOff x="952" y="2543"/>
                <a:chExt cx="1208" cy="385"/>
              </a:xfrm>
            </p:grpSpPr>
            <p:sp>
              <p:nvSpPr>
                <p:cNvPr id="51" name="AutoShape 18"/>
                <p:cNvSpPr>
                  <a:spLocks noChangeArrowheads="1"/>
                </p:cNvSpPr>
                <p:nvPr/>
              </p:nvSpPr>
              <p:spPr bwMode="auto">
                <a:xfrm>
                  <a:off x="952" y="2543"/>
                  <a:ext cx="1208" cy="38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Rectangle 19"/>
                <p:cNvSpPr>
                  <a:spLocks noChangeArrowheads="1"/>
                </p:cNvSpPr>
                <p:nvPr/>
              </p:nvSpPr>
              <p:spPr bwMode="auto">
                <a:xfrm>
                  <a:off x="1104" y="2640"/>
                  <a:ext cx="908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47625" tIns="19050" rIns="47625" bIns="19050">
                  <a:spAutoFit/>
                </a:bodyPr>
                <a:lstStyle/>
                <a:p>
                  <a:pPr algn="r">
                    <a:lnSpc>
                      <a:spcPct val="89000"/>
                    </a:lnSpc>
                  </a:pPr>
                  <a:r>
                    <a:rPr lang="en-US" b="1"/>
                    <a:t>MULTILOAD</a:t>
                  </a:r>
                </a:p>
              </p:txBody>
            </p:sp>
          </p:grp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288" y="1056"/>
                <a:ext cx="2400" cy="14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867" y="2880"/>
                <a:ext cx="14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869" y="288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1217" y="2880"/>
                <a:ext cx="0" cy="1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24"/>
              <p:cNvSpPr>
                <a:spLocks noChangeShapeType="1"/>
              </p:cNvSpPr>
              <p:nvPr/>
            </p:nvSpPr>
            <p:spPr bwMode="auto">
              <a:xfrm>
                <a:off x="1929" y="288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>
                <a:off x="2277" y="2886"/>
                <a:ext cx="0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0" y="3408"/>
                <a:ext cx="593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600" b="1"/>
                  <a:t>Teradata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288" y="864"/>
                <a:ext cx="4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106000"/>
                  </a:lnSpc>
                </a:pPr>
                <a:r>
                  <a:rPr lang="en-US" sz="1600" b="1">
                    <a:solidFill>
                      <a:srgbClr val="008000"/>
                    </a:solidFill>
                  </a:rPr>
                  <a:t>HOST</a:t>
                </a:r>
                <a:endParaRPr lang="en-US" sz="1400" b="1"/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1248" y="1152"/>
                <a:ext cx="59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3000"/>
                  </a:lnSpc>
                </a:pPr>
                <a:r>
                  <a:rPr lang="en-US" sz="1400" b="1">
                    <a:solidFill>
                      <a:schemeClr val="accent2"/>
                    </a:solidFill>
                  </a:rPr>
                  <a:t>INSERTS</a:t>
                </a:r>
              </a:p>
              <a:p>
                <a:pPr algn="r">
                  <a:lnSpc>
                    <a:spcPct val="103000"/>
                  </a:lnSpc>
                </a:pPr>
                <a:r>
                  <a:rPr lang="en-US" sz="1400" b="1">
                    <a:solidFill>
                      <a:schemeClr val="accent2"/>
                    </a:solidFill>
                  </a:rPr>
                  <a:t>UPDATES</a:t>
                </a:r>
              </a:p>
              <a:p>
                <a:pPr algn="r">
                  <a:lnSpc>
                    <a:spcPct val="103000"/>
                  </a:lnSpc>
                </a:pPr>
                <a:r>
                  <a:rPr lang="en-US" sz="1400" b="1">
                    <a:solidFill>
                      <a:schemeClr val="accent2"/>
                    </a:solidFill>
                  </a:rPr>
                  <a:t>DELETES</a:t>
                </a:r>
              </a:p>
              <a:p>
                <a:pPr algn="r">
                  <a:lnSpc>
                    <a:spcPct val="103000"/>
                  </a:lnSpc>
                </a:pPr>
                <a:r>
                  <a:rPr lang="en-US" sz="1400" b="1">
                    <a:solidFill>
                      <a:schemeClr val="accent2"/>
                    </a:solidFill>
                  </a:rPr>
                  <a:t>UPSERTS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296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algn="ctr">
                  <a:lnSpc>
                    <a:spcPct val="106000"/>
                  </a:lnSpc>
                </a:pPr>
                <a:r>
                  <a:rPr lang="en-US" sz="1400" b="1" i="1">
                    <a:solidFill>
                      <a:schemeClr val="accent2"/>
                    </a:solidFill>
                  </a:rPr>
                  <a:t>APPLY CONDITIONS</a:t>
                </a:r>
                <a:endParaRPr lang="en-US" sz="1400" b="1" i="1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552" y="1320"/>
                <a:ext cx="39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ctr">
                  <a:lnSpc>
                    <a:spcPct val="102000"/>
                  </a:lnSpc>
                </a:pPr>
                <a:r>
                  <a:rPr lang="en-US" sz="1400" b="1"/>
                  <a:t>INPUT</a:t>
                </a:r>
              </a:p>
              <a:p>
                <a:pPr algn="ctr">
                  <a:lnSpc>
                    <a:spcPct val="102000"/>
                  </a:lnSpc>
                </a:pPr>
                <a:r>
                  <a:rPr lang="en-US" sz="1400" b="1"/>
                  <a:t>DATA</a:t>
                </a: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1584" y="240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auto">
              <a:xfrm>
                <a:off x="771" y="3071"/>
                <a:ext cx="209" cy="100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T</a:t>
                </a:r>
              </a:p>
              <a:p>
                <a:r>
                  <a:rPr lang="en-US" sz="1400" b="1"/>
                  <a:t>A</a:t>
                </a:r>
              </a:p>
              <a:p>
                <a:r>
                  <a:rPr lang="en-US" sz="1400" b="1"/>
                  <a:t>B</a:t>
                </a:r>
              </a:p>
              <a:p>
                <a:r>
                  <a:rPr lang="en-US" sz="1400" b="1"/>
                  <a:t>L</a:t>
                </a:r>
              </a:p>
              <a:p>
                <a:r>
                  <a:rPr lang="en-US" sz="1400" b="1"/>
                  <a:t>E</a:t>
                </a:r>
              </a:p>
              <a:p>
                <a:endParaRPr lang="en-US" sz="1400" b="1"/>
              </a:p>
              <a:p>
                <a:r>
                  <a:rPr lang="en-US" sz="1400" b="1"/>
                  <a:t>1</a:t>
                </a:r>
              </a:p>
            </p:txBody>
          </p:sp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1139" y="3071"/>
                <a:ext cx="209" cy="100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T</a:t>
                </a:r>
              </a:p>
              <a:p>
                <a:r>
                  <a:rPr lang="en-US" sz="1400" b="1"/>
                  <a:t>A</a:t>
                </a:r>
              </a:p>
              <a:p>
                <a:r>
                  <a:rPr lang="en-US" sz="1400" b="1"/>
                  <a:t>B</a:t>
                </a:r>
              </a:p>
              <a:p>
                <a:r>
                  <a:rPr lang="en-US" sz="1400" b="1"/>
                  <a:t>L</a:t>
                </a:r>
              </a:p>
              <a:p>
                <a:r>
                  <a:rPr lang="en-US" sz="1400" b="1"/>
                  <a:t>E</a:t>
                </a:r>
              </a:p>
              <a:p>
                <a:endParaRPr lang="en-US" sz="1400" b="1"/>
              </a:p>
              <a:p>
                <a:r>
                  <a:rPr lang="en-US" sz="1400" b="1"/>
                  <a:t>2</a:t>
                </a:r>
              </a:p>
            </p:txBody>
          </p:sp>
          <p:sp>
            <p:nvSpPr>
              <p:cNvPr id="48" name="Text Box 35"/>
              <p:cNvSpPr txBox="1">
                <a:spLocks noChangeArrowheads="1"/>
              </p:cNvSpPr>
              <p:nvPr/>
            </p:nvSpPr>
            <p:spPr bwMode="auto">
              <a:xfrm>
                <a:off x="1491" y="3071"/>
                <a:ext cx="209" cy="100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T</a:t>
                </a:r>
              </a:p>
              <a:p>
                <a:r>
                  <a:rPr lang="en-US" sz="1400" b="1"/>
                  <a:t>A</a:t>
                </a:r>
              </a:p>
              <a:p>
                <a:r>
                  <a:rPr lang="en-US" sz="1400" b="1"/>
                  <a:t>B</a:t>
                </a:r>
              </a:p>
              <a:p>
                <a:r>
                  <a:rPr lang="en-US" sz="1400" b="1"/>
                  <a:t>L</a:t>
                </a:r>
              </a:p>
              <a:p>
                <a:r>
                  <a:rPr lang="en-US" sz="1400" b="1"/>
                  <a:t>E</a:t>
                </a:r>
              </a:p>
              <a:p>
                <a:endParaRPr lang="en-US" sz="1400" b="1"/>
              </a:p>
              <a:p>
                <a:r>
                  <a:rPr lang="en-US" sz="1400" b="1"/>
                  <a:t>3</a:t>
                </a:r>
              </a:p>
            </p:txBody>
          </p:sp>
          <p:sp>
            <p:nvSpPr>
              <p:cNvPr id="49" name="Text Box 36"/>
              <p:cNvSpPr txBox="1">
                <a:spLocks noChangeArrowheads="1"/>
              </p:cNvSpPr>
              <p:nvPr/>
            </p:nvSpPr>
            <p:spPr bwMode="auto">
              <a:xfrm>
                <a:off x="1827" y="3071"/>
                <a:ext cx="209" cy="100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T</a:t>
                </a:r>
              </a:p>
              <a:p>
                <a:r>
                  <a:rPr lang="en-US" sz="1400" b="1"/>
                  <a:t>A</a:t>
                </a:r>
              </a:p>
              <a:p>
                <a:r>
                  <a:rPr lang="en-US" sz="1400" b="1"/>
                  <a:t>B</a:t>
                </a:r>
              </a:p>
              <a:p>
                <a:r>
                  <a:rPr lang="en-US" sz="1400" b="1"/>
                  <a:t>L</a:t>
                </a:r>
              </a:p>
              <a:p>
                <a:r>
                  <a:rPr lang="en-US" sz="1400" b="1"/>
                  <a:t>E</a:t>
                </a:r>
              </a:p>
              <a:p>
                <a:endParaRPr lang="en-US" sz="1400" b="1"/>
              </a:p>
              <a:p>
                <a:r>
                  <a:rPr lang="en-US" sz="1400" b="1"/>
                  <a:t>4</a:t>
                </a:r>
              </a:p>
            </p:txBody>
          </p:sp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2163" y="3071"/>
                <a:ext cx="209" cy="100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T</a:t>
                </a:r>
              </a:p>
              <a:p>
                <a:r>
                  <a:rPr lang="en-US" sz="1400" b="1"/>
                  <a:t>A</a:t>
                </a:r>
              </a:p>
              <a:p>
                <a:r>
                  <a:rPr lang="en-US" sz="1400" b="1"/>
                  <a:t>B</a:t>
                </a:r>
              </a:p>
              <a:p>
                <a:r>
                  <a:rPr lang="en-US" sz="1400" b="1"/>
                  <a:t>L</a:t>
                </a:r>
              </a:p>
              <a:p>
                <a:r>
                  <a:rPr lang="en-US" sz="1400" b="1"/>
                  <a:t>E</a:t>
                </a:r>
              </a:p>
              <a:p>
                <a:endParaRPr lang="en-US" sz="1400" b="1"/>
              </a:p>
              <a:p>
                <a:r>
                  <a:rPr lang="en-US" sz="1400" b="1"/>
                  <a:t>5</a:t>
                </a: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216" y="817"/>
              <a:ext cx="2256" cy="3455"/>
              <a:chOff x="3216" y="768"/>
              <a:chExt cx="2256" cy="3455"/>
            </a:xfrm>
          </p:grpSpPr>
          <p:sp>
            <p:nvSpPr>
              <p:cNvPr id="8" name="Rectangle 39"/>
              <p:cNvSpPr>
                <a:spLocks noChangeArrowheads="1"/>
              </p:cNvSpPr>
              <p:nvPr/>
            </p:nvSpPr>
            <p:spPr bwMode="auto">
              <a:xfrm>
                <a:off x="3840" y="768"/>
                <a:ext cx="10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97000"/>
                  </a:lnSpc>
                </a:pPr>
                <a:r>
                  <a:rPr lang="en-US" b="1">
                    <a:solidFill>
                      <a:srgbClr val="000099"/>
                    </a:solidFill>
                  </a:rPr>
                  <a:t>DELETE TASK</a:t>
                </a:r>
                <a:endParaRPr lang="en-US" b="1"/>
              </a:p>
            </p:txBody>
          </p:sp>
          <p:sp>
            <p:nvSpPr>
              <p:cNvPr id="9" name="Oval 40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41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672" cy="13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42"/>
              <p:cNvSpPr>
                <a:spLocks noChangeArrowheads="1"/>
              </p:cNvSpPr>
              <p:nvPr/>
            </p:nvSpPr>
            <p:spPr bwMode="auto">
              <a:xfrm>
                <a:off x="4233" y="3088"/>
                <a:ext cx="280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43"/>
              <p:cNvGrpSpPr>
                <a:grpSpLocks/>
              </p:cNvGrpSpPr>
              <p:nvPr/>
            </p:nvGrpSpPr>
            <p:grpSpPr bwMode="auto">
              <a:xfrm>
                <a:off x="3744" y="1968"/>
                <a:ext cx="1208" cy="385"/>
                <a:chOff x="952" y="2543"/>
                <a:chExt cx="1208" cy="385"/>
              </a:xfrm>
            </p:grpSpPr>
            <p:sp>
              <p:nvSpPr>
                <p:cNvPr id="22" name="AutoShape 44"/>
                <p:cNvSpPr>
                  <a:spLocks noChangeArrowheads="1"/>
                </p:cNvSpPr>
                <p:nvPr/>
              </p:nvSpPr>
              <p:spPr bwMode="auto">
                <a:xfrm>
                  <a:off x="952" y="2543"/>
                  <a:ext cx="1208" cy="38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45"/>
                <p:cNvSpPr>
                  <a:spLocks noChangeArrowheads="1"/>
                </p:cNvSpPr>
                <p:nvPr/>
              </p:nvSpPr>
              <p:spPr bwMode="auto">
                <a:xfrm>
                  <a:off x="1104" y="2640"/>
                  <a:ext cx="908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47625" tIns="19050" rIns="47625" bIns="19050">
                  <a:spAutoFit/>
                </a:bodyPr>
                <a:lstStyle/>
                <a:p>
                  <a:pPr algn="r">
                    <a:lnSpc>
                      <a:spcPct val="89000"/>
                    </a:lnSpc>
                  </a:pPr>
                  <a:r>
                    <a:rPr lang="en-US" b="1"/>
                    <a:t>MULTILOAD</a:t>
                  </a:r>
                </a:p>
              </p:txBody>
            </p:sp>
          </p:grpSp>
          <p:sp>
            <p:nvSpPr>
              <p:cNvPr id="13" name="Rectangle 46"/>
              <p:cNvSpPr>
                <a:spLocks noChangeArrowheads="1"/>
              </p:cNvSpPr>
              <p:nvPr/>
            </p:nvSpPr>
            <p:spPr bwMode="auto">
              <a:xfrm>
                <a:off x="3216" y="1056"/>
                <a:ext cx="2256" cy="14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593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6000"/>
                  </a:lnSpc>
                </a:pPr>
                <a:r>
                  <a:rPr lang="en-US" sz="1600" b="1"/>
                  <a:t>Teradata</a:t>
                </a:r>
              </a:p>
            </p:txBody>
          </p:sp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3216" y="864"/>
                <a:ext cx="4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>
                  <a:lnSpc>
                    <a:spcPct val="106000"/>
                  </a:lnSpc>
                </a:pPr>
                <a:r>
                  <a:rPr lang="en-US" sz="1600" b="1">
                    <a:solidFill>
                      <a:srgbClr val="008000"/>
                    </a:solidFill>
                  </a:rPr>
                  <a:t>HOST</a:t>
                </a:r>
                <a:endParaRPr lang="en-US" sz="1400" b="1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4464" y="1776"/>
                <a:ext cx="837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r">
                  <a:lnSpc>
                    <a:spcPct val="103000"/>
                  </a:lnSpc>
                </a:pPr>
                <a:r>
                  <a:rPr lang="en-US" sz="1400" b="1">
                    <a:solidFill>
                      <a:schemeClr val="accent2"/>
                    </a:solidFill>
                  </a:rPr>
                  <a:t>DELETES only</a:t>
                </a:r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4368" y="2592"/>
                <a:ext cx="1104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algn="ctr">
                  <a:lnSpc>
                    <a:spcPct val="106000"/>
                  </a:lnSpc>
                </a:pPr>
                <a:r>
                  <a:rPr lang="en-US" sz="1400" b="1" i="1">
                    <a:solidFill>
                      <a:schemeClr val="accent2"/>
                    </a:solidFill>
                  </a:rPr>
                  <a:t>DELETE ROWS</a:t>
                </a:r>
                <a:endParaRPr lang="en-US" sz="1400" b="1" i="1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4159" y="1296"/>
                <a:ext cx="4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7625" tIns="19050" rIns="47625" bIns="19050">
                <a:spAutoFit/>
              </a:bodyPr>
              <a:lstStyle/>
              <a:p>
                <a:pPr algn="ctr">
                  <a:lnSpc>
                    <a:spcPct val="102000"/>
                  </a:lnSpc>
                </a:pPr>
                <a:r>
                  <a:rPr lang="en-US" sz="1400" b="1"/>
                  <a:t>DATA</a:t>
                </a:r>
              </a:p>
              <a:p>
                <a:pPr algn="ctr">
                  <a:lnSpc>
                    <a:spcPct val="102000"/>
                  </a:lnSpc>
                </a:pPr>
                <a:r>
                  <a:rPr lang="en-US" sz="1400" b="1"/>
                  <a:t>VALUE</a:t>
                </a: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54"/>
              <p:cNvSpPr txBox="1">
                <a:spLocks noChangeArrowheads="1"/>
              </p:cNvSpPr>
              <p:nvPr/>
            </p:nvSpPr>
            <p:spPr bwMode="auto">
              <a:xfrm>
                <a:off x="4275" y="3071"/>
                <a:ext cx="209" cy="100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T</a:t>
                </a:r>
              </a:p>
              <a:p>
                <a:r>
                  <a:rPr lang="en-US" sz="1400" b="1"/>
                  <a:t>A</a:t>
                </a:r>
              </a:p>
              <a:p>
                <a:r>
                  <a:rPr lang="en-US" sz="1400" b="1"/>
                  <a:t>B</a:t>
                </a:r>
              </a:p>
              <a:p>
                <a:r>
                  <a:rPr lang="en-US" sz="1400" b="1"/>
                  <a:t>L</a:t>
                </a:r>
              </a:p>
              <a:p>
                <a:r>
                  <a:rPr lang="en-US" sz="1400" b="1"/>
                  <a:t>E</a:t>
                </a:r>
              </a:p>
              <a:p>
                <a:endParaRPr lang="en-US" sz="1400" b="1"/>
              </a:p>
              <a:p>
                <a:r>
                  <a:rPr lang="en-US" sz="1400" b="1"/>
                  <a:t>1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0"/>
            <a:ext cx="257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Advantages of </a:t>
            </a:r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Minimizes the use of the PEs.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Gets input data to the AMPs as quickly as possible.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Uses multiple-AMP sessions.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>
                <a:solidFill>
                  <a:srgbClr val="0000CC"/>
                </a:solidFill>
              </a:rPr>
              <a:t>Uses the parallelism of the AMPs to apply changes.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>
                <a:solidFill>
                  <a:srgbClr val="0000CC"/>
                </a:solidFill>
              </a:rPr>
              <a:t>Keeps BYNET activity low with AMP-local processing.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>
                <a:solidFill>
                  <a:srgbClr val="0000CC"/>
                </a:solidFill>
              </a:rPr>
              <a:t>Avoids Transient Journaling overhead.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Allows Checkpoint/</a:t>
            </a:r>
            <a:r>
              <a:rPr lang="en-US" b="1" dirty="0" err="1"/>
              <a:t>Restartability</a:t>
            </a:r>
            <a:r>
              <a:rPr lang="en-US" b="1" dirty="0"/>
              <a:t> even with down AMPs.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Prevents lengthy rollbacks of aborted jobs.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Allows for maximum access to table during processing.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Posts errors to special error tables.</a:t>
            </a:r>
          </a:p>
          <a:p>
            <a:pPr marL="292100" indent="-292100">
              <a:spcAft>
                <a:spcPct val="50000"/>
              </a:spcAft>
              <a:buSzPct val="120000"/>
              <a:buFontTx/>
              <a:buChar char="•"/>
            </a:pPr>
            <a:r>
              <a:rPr lang="en-US" b="1" dirty="0"/>
              <a:t>Provides extensive processing statistics.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0"/>
            <a:ext cx="284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Basic </a:t>
            </a:r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Statements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2000" y="1219200"/>
            <a:ext cx="8001000" cy="5448300"/>
            <a:chOff x="480" y="768"/>
            <a:chExt cx="5040" cy="3432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480" y="768"/>
              <a:ext cx="5040" cy="252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99"/>
                  </a:solidFill>
                </a:rPr>
                <a:t>.</a:t>
              </a:r>
              <a:r>
                <a:rPr lang="en-US" sz="1600" b="1">
                  <a:solidFill>
                    <a:srgbClr val="0000CC"/>
                  </a:solidFill>
                </a:rPr>
                <a:t>LOGTABLE  [ restartlog_tablename ] ;</a:t>
              </a:r>
            </a:p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.LOGON  [ tdpid/userid, password ] ;</a:t>
              </a:r>
              <a:endParaRPr lang="en-US" sz="1600" b="1"/>
            </a:p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.BEGIN MLOAD TABLES  [ tablename1, ... ] ;</a:t>
              </a:r>
              <a:endParaRPr lang="en-US" sz="1600" b="1"/>
            </a:p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.LAYOUT  [ layout_name ] ;</a:t>
              </a:r>
              <a:endParaRPr lang="en-US" sz="1600" b="1"/>
            </a:p>
            <a:p>
              <a:pPr lvl="1">
                <a:spcBef>
                  <a:spcPct val="15000"/>
                </a:spcBef>
              </a:pPr>
              <a:r>
                <a:rPr lang="en-US" sz="1600" b="1"/>
                <a:t>.FIELD ….. ;</a:t>
              </a:r>
            </a:p>
            <a:p>
              <a:pPr lvl="1">
                <a:spcBef>
                  <a:spcPct val="15000"/>
                </a:spcBef>
              </a:pPr>
              <a:r>
                <a:rPr lang="en-US" sz="1600" b="1"/>
                <a:t>.FILLER ….. ;</a:t>
              </a:r>
            </a:p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.DML  LABEL  [ label ] ;</a:t>
              </a:r>
              <a:endParaRPr lang="en-US" sz="1600" b="1"/>
            </a:p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.IMPORT  INFILE  [ filename ]</a:t>
              </a:r>
              <a:endParaRPr lang="en-US" sz="1600" b="1"/>
            </a:p>
            <a:p>
              <a:pPr>
                <a:spcBef>
                  <a:spcPct val="15000"/>
                </a:spcBef>
              </a:pPr>
              <a:r>
                <a:rPr lang="en-US" sz="1600" b="1"/>
                <a:t>	[ FROM </a:t>
              </a:r>
              <a:r>
                <a:rPr lang="en-US" sz="1600" b="1" i="1"/>
                <a:t>m</a:t>
              </a:r>
              <a:r>
                <a:rPr lang="en-US" sz="1600" b="1"/>
                <a:t> ]   [ FOR </a:t>
              </a:r>
              <a:r>
                <a:rPr lang="en-US" sz="1600" b="1" i="1"/>
                <a:t>n</a:t>
              </a:r>
              <a:r>
                <a:rPr lang="en-US" sz="1600" b="1"/>
                <a:t> ]  [ THRU </a:t>
              </a:r>
              <a:r>
                <a:rPr lang="en-US" sz="1600" b="1" i="1"/>
                <a:t>k</a:t>
              </a:r>
              <a:r>
                <a:rPr lang="en-US" sz="1600" b="1"/>
                <a:t> ]</a:t>
              </a:r>
            </a:p>
            <a:p>
              <a:pPr>
                <a:spcBef>
                  <a:spcPct val="15000"/>
                </a:spcBef>
              </a:pPr>
              <a:r>
                <a:rPr lang="en-US" sz="1600" b="1"/>
                <a:t>	[ FORMAT </a:t>
              </a:r>
              <a:r>
                <a:rPr lang="en-US" sz="1600" b="1" u="sng"/>
                <a:t>FASTLOAD</a:t>
              </a:r>
              <a:r>
                <a:rPr lang="en-US" sz="1600" b="1"/>
                <a:t> | BINARY | TEXT | UNFORMAT |  VARTEXT 'c' ]</a:t>
              </a:r>
            </a:p>
            <a:p>
              <a:pPr>
                <a:spcBef>
                  <a:spcPct val="15000"/>
                </a:spcBef>
              </a:pPr>
              <a:r>
                <a:rPr lang="en-US" sz="1600" b="1"/>
                <a:t>	LAYOUT  [ layout_name ] </a:t>
              </a:r>
            </a:p>
            <a:p>
              <a:pPr>
                <a:spcBef>
                  <a:spcPct val="15000"/>
                </a:spcBef>
              </a:pPr>
              <a:r>
                <a:rPr lang="en-US" sz="1600" b="1"/>
                <a:t>	APPLY  [ label ]  [ WHERE condition ] ;</a:t>
              </a:r>
            </a:p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.END  MLOAD ;</a:t>
              </a:r>
              <a:endParaRPr lang="en-US" sz="1600" b="1"/>
            </a:p>
            <a:p>
              <a:pPr>
                <a:spcBef>
                  <a:spcPct val="15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.LOGOFF ;</a:t>
              </a:r>
              <a:endParaRPr lang="en-US" sz="1600" b="1"/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576" y="3360"/>
              <a:ext cx="4848" cy="8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292100" algn="l"/>
                </a:tabLst>
              </a:pPr>
              <a:r>
                <a:rPr lang="en-US" sz="1600" b="1">
                  <a:solidFill>
                    <a:srgbClr val="0000CC"/>
                  </a:solidFill>
                </a:rPr>
                <a:t>.FIELD</a:t>
              </a:r>
              <a:r>
                <a:rPr lang="en-US" sz="1600" b="1"/>
                <a:t>  fieldname { startpos datadesc } || fieldexp	[ NULLIF  nullexpr ] </a:t>
              </a:r>
            </a:p>
            <a:p>
              <a:pPr>
                <a:tabLst>
                  <a:tab pos="292100" algn="l"/>
                </a:tabLst>
              </a:pPr>
              <a:r>
                <a:rPr lang="en-US" sz="1600" b="1"/>
                <a:t>  	[ DROP {LEADING / TRAILING } { BLANKS / NULLS }     </a:t>
              </a:r>
            </a:p>
            <a:p>
              <a:pPr>
                <a:tabLst>
                  <a:tab pos="292100" algn="l"/>
                </a:tabLst>
              </a:pPr>
              <a:r>
                <a:rPr lang="en-US" sz="1600" b="1"/>
                <a:t>  	[ [ AND ] {TRAILING / LEADING }  { NULLS / BLANKS } ] ] ;</a:t>
              </a:r>
            </a:p>
            <a:p>
              <a:pPr>
                <a:tabLst>
                  <a:tab pos="292100" algn="l"/>
                </a:tabLst>
              </a:pPr>
              <a:endParaRPr lang="en-US" sz="1600" b="1"/>
            </a:p>
            <a:p>
              <a:pPr>
                <a:tabLst>
                  <a:tab pos="292100" algn="l"/>
                </a:tabLst>
              </a:pPr>
              <a:r>
                <a:rPr lang="en-US" sz="1600" b="1">
                  <a:solidFill>
                    <a:srgbClr val="0000CC"/>
                  </a:solidFill>
                </a:rPr>
                <a:t>.FILLER</a:t>
              </a:r>
              <a:r>
                <a:rPr lang="en-US" sz="1600" b="1"/>
                <a:t>  [ fieldname ] startpos datadesc</a:t>
              </a:r>
              <a:r>
                <a:rPr lang="en-US" sz="1400" b="1"/>
                <a:t> ;</a:t>
              </a:r>
              <a:endParaRPr lang="en-US" sz="1600"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0"/>
            <a:ext cx="3220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Sample </a:t>
            </a:r>
            <a:r>
              <a:rPr lang="en-US" b="1" dirty="0" err="1" smtClean="0">
                <a:solidFill>
                  <a:schemeClr val="tx2"/>
                </a:solidFill>
              </a:rPr>
              <a:t>MultiLoad</a:t>
            </a:r>
            <a:r>
              <a:rPr lang="en-US" b="1" dirty="0" smtClean="0">
                <a:solidFill>
                  <a:schemeClr val="tx2"/>
                </a:solidFill>
              </a:rPr>
              <a:t> IMPORT Task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6200" y="1143000"/>
            <a:ext cx="8991600" cy="5641975"/>
            <a:chOff x="48" y="720"/>
            <a:chExt cx="5664" cy="3554"/>
          </a:xfrm>
        </p:grpSpPr>
        <p:sp>
          <p:nvSpPr>
            <p:cNvPr id="4" name="Text Box 24"/>
            <p:cNvSpPr txBox="1">
              <a:spLocks noChangeArrowheads="1"/>
            </p:cNvSpPr>
            <p:nvPr/>
          </p:nvSpPr>
          <p:spPr bwMode="auto">
            <a:xfrm>
              <a:off x="1920" y="720"/>
              <a:ext cx="3792" cy="355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000099"/>
                  </a:solidFill>
                </a:rPr>
                <a:t>.LOGTABLE</a:t>
              </a:r>
              <a:r>
                <a:rPr lang="en-US" sz="1400" b="1" dirty="0"/>
                <a:t> Logtable001_mld;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000099"/>
                  </a:solidFill>
                </a:rPr>
                <a:t>.LOGON</a:t>
              </a:r>
              <a:r>
                <a:rPr lang="en-US" sz="1400" b="1" dirty="0"/>
                <a:t>  tdp3/user2,tyler;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000099"/>
                  </a:solidFill>
                </a:rPr>
                <a:t>.BEGIN MLOAD</a:t>
              </a:r>
              <a:r>
                <a:rPr lang="en-US" sz="1400" b="1" dirty="0"/>
                <a:t> </a:t>
              </a:r>
              <a:r>
                <a:rPr lang="en-US" sz="1400" b="1" dirty="0">
                  <a:solidFill>
                    <a:srgbClr val="000099"/>
                  </a:solidFill>
                </a:rPr>
                <a:t>TABLES</a:t>
              </a:r>
              <a:r>
                <a:rPr lang="en-US" sz="1400" b="1" dirty="0"/>
                <a:t>  Employee, </a:t>
              </a:r>
              <a:r>
                <a:rPr lang="en-US" sz="1400" b="1" dirty="0" err="1"/>
                <a:t>Employee_History</a:t>
              </a:r>
              <a:r>
                <a:rPr lang="en-US" sz="1400" b="1" dirty="0"/>
                <a:t>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000099"/>
                  </a:solidFill>
                </a:rPr>
                <a:t>.LAYOUT</a:t>
              </a:r>
              <a:r>
                <a:rPr lang="en-US" sz="1400" b="1" dirty="0"/>
                <a:t> </a:t>
              </a:r>
              <a:r>
                <a:rPr lang="en-US" sz="1400" b="1" dirty="0" err="1"/>
                <a:t>Employee_Trans</a:t>
              </a:r>
              <a:r>
                <a:rPr lang="en-US" sz="1400" b="1" dirty="0"/>
                <a:t>;</a:t>
              </a:r>
              <a:endParaRPr lang="en-US" sz="1400" dirty="0">
                <a:solidFill>
                  <a:srgbClr val="006600"/>
                </a:solidFill>
              </a:endParaRP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.FILLER  </a:t>
              </a:r>
              <a:r>
                <a:rPr lang="en-US" sz="1400" b="1" dirty="0" err="1"/>
                <a:t>in_Transcode</a:t>
              </a:r>
              <a:r>
                <a:rPr lang="en-US" sz="1400" b="1" dirty="0"/>
                <a:t>   1  CHAR(3);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.FIELD    </a:t>
              </a:r>
              <a:r>
                <a:rPr lang="en-US" sz="1400" b="1" dirty="0" err="1"/>
                <a:t>in_EmpNo</a:t>
              </a:r>
              <a:r>
                <a:rPr lang="en-US" sz="1400" b="1" dirty="0"/>
                <a:t>         *  SMALLINT;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.FIELD    </a:t>
              </a:r>
              <a:r>
                <a:rPr lang="en-US" sz="1400" b="1" dirty="0" err="1"/>
                <a:t>in_DeptNo</a:t>
              </a:r>
              <a:r>
                <a:rPr lang="en-US" sz="1400" b="1" dirty="0"/>
                <a:t>         *  SMALLINT;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.FIELD    </a:t>
              </a:r>
              <a:r>
                <a:rPr lang="en-US" sz="1400" b="1" dirty="0" err="1"/>
                <a:t>in_Salary</a:t>
              </a:r>
              <a:r>
                <a:rPr lang="en-US" sz="1400" b="1" dirty="0"/>
                <a:t>           *  DECIMAL (8,2);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CC3300"/>
                  </a:solidFill>
                </a:rPr>
                <a:t>.DML LABEL  Payroll   DO INSERT FOR MISSING UPDATE ROWS ;</a:t>
              </a:r>
              <a:endParaRPr lang="en-US" sz="1400" b="1" dirty="0">
                <a:solidFill>
                  <a:srgbClr val="0033CC"/>
                </a:solidFill>
              </a:endParaRP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</a:t>
              </a:r>
              <a:r>
                <a:rPr lang="en-US" sz="1400" b="1" dirty="0">
                  <a:solidFill>
                    <a:srgbClr val="000099"/>
                  </a:solidFill>
                </a:rPr>
                <a:t>UPDATE</a:t>
              </a:r>
              <a:r>
                <a:rPr lang="en-US" sz="1400" b="1" dirty="0"/>
                <a:t>  Employee  SET  Salary = :</a:t>
              </a:r>
              <a:r>
                <a:rPr lang="en-US" sz="1400" b="1" dirty="0" err="1"/>
                <a:t>in_Salary</a:t>
              </a:r>
              <a:r>
                <a:rPr lang="en-US" sz="1400" b="1" dirty="0"/>
                <a:t> </a:t>
              </a:r>
            </a:p>
            <a:p>
              <a:pPr>
                <a:tabLst>
                  <a:tab pos="342900" algn="l"/>
                </a:tabLst>
              </a:pPr>
              <a:r>
                <a:rPr lang="en-US" sz="1400" b="1" dirty="0"/>
                <a:t>		</a:t>
              </a:r>
              <a:r>
                <a:rPr lang="en-US" sz="1400" b="1" dirty="0">
                  <a:solidFill>
                    <a:srgbClr val="000099"/>
                  </a:solidFill>
                </a:rPr>
                <a:t>WHERE</a:t>
              </a:r>
              <a:r>
                <a:rPr lang="en-US" sz="1400" b="1" dirty="0"/>
                <a:t>  </a:t>
              </a:r>
              <a:r>
                <a:rPr lang="en-US" sz="1400" b="1" dirty="0" err="1"/>
                <a:t>EmpNo</a:t>
              </a:r>
              <a:r>
                <a:rPr lang="en-US" sz="1400" b="1" dirty="0"/>
                <a:t> = :</a:t>
              </a:r>
              <a:r>
                <a:rPr lang="en-US" sz="1400" b="1" dirty="0" err="1"/>
                <a:t>in_EmpNo</a:t>
              </a:r>
              <a:r>
                <a:rPr lang="en-US" sz="1400" b="1" dirty="0"/>
                <a:t>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</a:t>
              </a:r>
              <a:r>
                <a:rPr lang="en-US" sz="1400" b="1" dirty="0">
                  <a:solidFill>
                    <a:srgbClr val="000099"/>
                  </a:solidFill>
                </a:rPr>
                <a:t>INSERT</a:t>
              </a:r>
              <a:r>
                <a:rPr lang="en-US" sz="1400" b="1" dirty="0"/>
                <a:t>  </a:t>
              </a:r>
              <a:r>
                <a:rPr lang="en-US" sz="1400" b="1" dirty="0">
                  <a:solidFill>
                    <a:srgbClr val="000099"/>
                  </a:solidFill>
                </a:rPr>
                <a:t>INTO</a:t>
              </a:r>
              <a:r>
                <a:rPr lang="en-US" sz="1400" b="1" dirty="0"/>
                <a:t>  Employee  (</a:t>
              </a:r>
              <a:r>
                <a:rPr lang="en-US" sz="1400" b="1" dirty="0" err="1"/>
                <a:t>EmpNo</a:t>
              </a:r>
              <a:r>
                <a:rPr lang="en-US" sz="1400" b="1" dirty="0"/>
                <a:t>,  Salary)</a:t>
              </a:r>
            </a:p>
            <a:p>
              <a:pPr>
                <a:tabLst>
                  <a:tab pos="342900" algn="l"/>
                </a:tabLst>
              </a:pPr>
              <a:r>
                <a:rPr lang="en-US" sz="1400" b="1" dirty="0"/>
                <a:t>		</a:t>
              </a:r>
              <a:r>
                <a:rPr lang="en-US" sz="1400" b="1" dirty="0">
                  <a:solidFill>
                    <a:srgbClr val="000099"/>
                  </a:solidFill>
                </a:rPr>
                <a:t>VALUES</a:t>
              </a:r>
              <a:r>
                <a:rPr lang="en-US" sz="1400" b="1" dirty="0"/>
                <a:t>  (:</a:t>
              </a:r>
              <a:r>
                <a:rPr lang="en-US" sz="1400" b="1" dirty="0" err="1"/>
                <a:t>in_EmpNo</a:t>
              </a:r>
              <a:r>
                <a:rPr lang="en-US" sz="1400" b="1" dirty="0"/>
                <a:t>,  :</a:t>
              </a:r>
              <a:r>
                <a:rPr lang="en-US" sz="1400" b="1" dirty="0" err="1"/>
                <a:t>in_Salary</a:t>
              </a:r>
              <a:r>
                <a:rPr lang="en-US" sz="1400" b="1" dirty="0"/>
                <a:t>);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CC3300"/>
                  </a:solidFill>
                </a:rPr>
                <a:t>.DML LABEL Terminate 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</a:t>
              </a:r>
              <a:r>
                <a:rPr lang="en-US" sz="1400" b="1" dirty="0">
                  <a:solidFill>
                    <a:srgbClr val="000099"/>
                  </a:solidFill>
                </a:rPr>
                <a:t>DELETE</a:t>
              </a:r>
              <a:r>
                <a:rPr lang="en-US" sz="1400" b="1" dirty="0"/>
                <a:t>  FROM  Employee  </a:t>
              </a:r>
              <a:r>
                <a:rPr lang="en-US" sz="1400" b="1" dirty="0">
                  <a:solidFill>
                    <a:srgbClr val="000099"/>
                  </a:solidFill>
                </a:rPr>
                <a:t>WHERE  </a:t>
              </a:r>
              <a:r>
                <a:rPr lang="en-US" sz="1400" b="1" dirty="0" err="1"/>
                <a:t>EmpNo</a:t>
              </a:r>
              <a:r>
                <a:rPr lang="en-US" sz="1400" b="1" dirty="0"/>
                <a:t> = :</a:t>
              </a:r>
              <a:r>
                <a:rPr lang="en-US" sz="1400" b="1" dirty="0" err="1"/>
                <a:t>in_EmpNo</a:t>
              </a:r>
              <a:r>
                <a:rPr lang="en-US" sz="1400" b="1" dirty="0"/>
                <a:t>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</a:t>
              </a:r>
              <a:r>
                <a:rPr lang="en-US" sz="1400" b="1" dirty="0">
                  <a:solidFill>
                    <a:srgbClr val="000099"/>
                  </a:solidFill>
                </a:rPr>
                <a:t>INSERT INTO</a:t>
              </a:r>
              <a:r>
                <a:rPr lang="en-US" sz="1400" b="1" dirty="0"/>
                <a:t> </a:t>
              </a:r>
              <a:r>
                <a:rPr lang="en-US" sz="1400" b="1" dirty="0" err="1"/>
                <a:t>Employee_History</a:t>
              </a:r>
              <a:r>
                <a:rPr lang="en-US" sz="1400" b="1" dirty="0"/>
                <a:t>  (</a:t>
              </a:r>
              <a:r>
                <a:rPr lang="en-US" sz="1400" b="1" dirty="0" err="1"/>
                <a:t>EmpNo</a:t>
              </a:r>
              <a:r>
                <a:rPr lang="en-US" sz="1400" b="1" dirty="0"/>
                <a:t>, </a:t>
              </a:r>
              <a:r>
                <a:rPr lang="en-US" sz="1400" b="1" dirty="0" err="1"/>
                <a:t>DeptNo</a:t>
              </a:r>
              <a:r>
                <a:rPr lang="en-US" sz="1400" b="1" dirty="0"/>
                <a:t>)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	VALUES  (:</a:t>
              </a:r>
              <a:r>
                <a:rPr lang="en-US" sz="1400" b="1" dirty="0" err="1"/>
                <a:t>in_EmpNo</a:t>
              </a:r>
              <a:r>
                <a:rPr lang="en-US" sz="1400" b="1" dirty="0"/>
                <a:t>,  :</a:t>
              </a:r>
              <a:r>
                <a:rPr lang="en-US" sz="1400" b="1" dirty="0" err="1"/>
                <a:t>in_DeptNo</a:t>
              </a:r>
              <a:r>
                <a:rPr lang="en-US" sz="1400" b="1" dirty="0"/>
                <a:t>);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000099"/>
                  </a:solidFill>
                </a:rPr>
                <a:t>.IMPORT  INFILE</a:t>
              </a:r>
              <a:r>
                <a:rPr lang="en-US" sz="1400" b="1" dirty="0"/>
                <a:t>  infile1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LAYOUT  </a:t>
              </a:r>
              <a:r>
                <a:rPr lang="en-US" sz="1400" b="1" dirty="0" err="1"/>
                <a:t>Employee_Trans</a:t>
              </a:r>
              <a:endParaRPr lang="en-US" sz="1400" b="1" dirty="0"/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APPLY  </a:t>
              </a:r>
              <a:r>
                <a:rPr lang="en-US" sz="1400" b="1" dirty="0">
                  <a:solidFill>
                    <a:srgbClr val="CC3300"/>
                  </a:solidFill>
                </a:rPr>
                <a:t>Payroll</a:t>
              </a:r>
              <a:r>
                <a:rPr lang="en-US" sz="1400" b="1" dirty="0"/>
                <a:t>  WHERE  </a:t>
              </a:r>
              <a:r>
                <a:rPr lang="en-US" sz="1400" b="1" dirty="0" err="1"/>
                <a:t>in_Transcode</a:t>
              </a:r>
              <a:r>
                <a:rPr lang="en-US" sz="1400" b="1" dirty="0"/>
                <a:t> = 'PAY'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/>
                <a:t>	APPLY  </a:t>
              </a:r>
              <a:r>
                <a:rPr lang="en-US" sz="1400" b="1" dirty="0">
                  <a:solidFill>
                    <a:srgbClr val="CC3300"/>
                  </a:solidFill>
                </a:rPr>
                <a:t>Terminate</a:t>
              </a:r>
              <a:r>
                <a:rPr lang="en-US" sz="1400" b="1" dirty="0"/>
                <a:t>  WHERE  </a:t>
              </a:r>
              <a:r>
                <a:rPr lang="en-US" sz="1400" b="1" dirty="0" err="1"/>
                <a:t>in_Transcode</a:t>
              </a:r>
              <a:r>
                <a:rPr lang="en-US" sz="1400" b="1" dirty="0"/>
                <a:t> = 'DEL';</a:t>
              </a:r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000099"/>
                  </a:solidFill>
                </a:rPr>
                <a:t>.END  MLOAD;</a:t>
              </a:r>
              <a:endParaRPr lang="en-US" sz="1400" b="1" dirty="0"/>
            </a:p>
            <a:p>
              <a:pPr>
                <a:spcBef>
                  <a:spcPct val="15000"/>
                </a:spcBef>
                <a:tabLst>
                  <a:tab pos="342900" algn="l"/>
                </a:tabLst>
              </a:pPr>
              <a:r>
                <a:rPr lang="en-US" sz="1400" b="1" dirty="0">
                  <a:solidFill>
                    <a:srgbClr val="000099"/>
                  </a:solidFill>
                </a:rPr>
                <a:t>.LOGOFF;</a:t>
              </a:r>
              <a:r>
                <a:rPr lang="en-US" sz="1400" b="1" dirty="0"/>
                <a:t> 		</a:t>
              </a:r>
            </a:p>
          </p:txBody>
        </p:sp>
        <p:sp>
          <p:nvSpPr>
            <p:cNvPr id="5" name="Text Box 25"/>
            <p:cNvSpPr txBox="1">
              <a:spLocks noChangeArrowheads="1"/>
            </p:cNvSpPr>
            <p:nvPr/>
          </p:nvSpPr>
          <p:spPr bwMode="auto">
            <a:xfrm>
              <a:off x="48" y="1344"/>
              <a:ext cx="1536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Definition of input layout.</a:t>
              </a:r>
              <a:endParaRPr lang="en-US" sz="1400">
                <a:solidFill>
                  <a:srgbClr val="000099"/>
                </a:solidFill>
              </a:endParaRPr>
            </a:p>
          </p:txBody>
        </p: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48" y="1008"/>
              <a:ext cx="1536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Begin loading.</a:t>
              </a:r>
              <a:endParaRPr lang="en-US" sz="1400">
                <a:solidFill>
                  <a:srgbClr val="000099"/>
                </a:solidFill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48" y="3888"/>
              <a:ext cx="1536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End loading.</a:t>
              </a:r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48" y="1920"/>
              <a:ext cx="1536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Definition of an UPSERT.</a:t>
              </a:r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1632" y="110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V="1">
              <a:off x="1632" y="1344"/>
              <a:ext cx="240" cy="9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1632" y="398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1632" y="206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8" y="3312"/>
              <a:ext cx="1536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File name to import from.</a:t>
              </a: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632" y="3408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On-screen Show (4:3)</PresentationFormat>
  <Paragraphs>340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MultiLoad  </vt:lpstr>
      <vt:lpstr>MultiLoad</vt:lpstr>
      <vt:lpstr>What is MultiLoad? </vt:lpstr>
      <vt:lpstr>MultiLoad Limitations </vt:lpstr>
      <vt:lpstr>MultiLoad Limitations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MultiLoad  </dc:title>
  <dc:creator/>
  <cp:lastModifiedBy>Manish</cp:lastModifiedBy>
  <cp:revision>1</cp:revision>
  <dcterms:created xsi:type="dcterms:W3CDTF">2006-08-16T00:00:00Z</dcterms:created>
  <dcterms:modified xsi:type="dcterms:W3CDTF">2010-05-15T16:43:02Z</dcterms:modified>
</cp:coreProperties>
</file>