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5/15/2010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5/15/2010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5/15/2010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5/15/2010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TPUMP</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0" y="0"/>
            <a:ext cx="2947345" cy="369332"/>
          </a:xfrm>
          <a:prstGeom prst="rect">
            <a:avLst/>
          </a:prstGeom>
        </p:spPr>
        <p:txBody>
          <a:bodyPr wrap="none">
            <a:spAutoFit/>
          </a:bodyPr>
          <a:lstStyle/>
          <a:p>
            <a:pPr algn="ctr"/>
            <a:r>
              <a:rPr lang="en-US" b="1" dirty="0" smtClean="0">
                <a:solidFill>
                  <a:schemeClr val="tx2"/>
                </a:solidFill>
              </a:rPr>
              <a:t>Sample </a:t>
            </a:r>
            <a:r>
              <a:rPr lang="en-US" b="1" dirty="0" err="1" smtClean="0">
                <a:solidFill>
                  <a:schemeClr val="tx2"/>
                </a:solidFill>
              </a:rPr>
              <a:t>TPump</a:t>
            </a:r>
            <a:r>
              <a:rPr lang="en-US" b="1" dirty="0" smtClean="0">
                <a:solidFill>
                  <a:schemeClr val="tx2"/>
                </a:solidFill>
              </a:rPr>
              <a:t> Script (1 of 2)</a:t>
            </a:r>
            <a:endParaRPr lang="en-US" b="1" dirty="0">
              <a:solidFill>
                <a:schemeClr val="tx2"/>
              </a:solidFill>
            </a:endParaRPr>
          </a:p>
        </p:txBody>
      </p:sp>
      <p:sp>
        <p:nvSpPr>
          <p:cNvPr id="3" name="Text Box 15"/>
          <p:cNvSpPr txBox="1">
            <a:spLocks noChangeArrowheads="1"/>
          </p:cNvSpPr>
          <p:nvPr/>
        </p:nvSpPr>
        <p:spPr bwMode="auto">
          <a:xfrm>
            <a:off x="1600200" y="1219200"/>
            <a:ext cx="6416675" cy="5251450"/>
          </a:xfrm>
          <a:prstGeom prst="rect">
            <a:avLst/>
          </a:prstGeom>
          <a:noFill/>
          <a:ln w="9525">
            <a:noFill/>
            <a:miter lim="800000"/>
            <a:headEnd/>
            <a:tailEnd/>
          </a:ln>
          <a:effectLst/>
        </p:spPr>
        <p:txBody>
          <a:bodyPr>
            <a:spAutoFit/>
          </a:bodyPr>
          <a:lstStyle/>
          <a:p>
            <a:pPr>
              <a:tabLst>
                <a:tab pos="1828800" algn="l"/>
                <a:tab pos="3149600" algn="l"/>
                <a:tab pos="3886200" algn="l"/>
              </a:tabLst>
            </a:pPr>
            <a:r>
              <a:rPr lang="en-US" sz="1400" b="1" dirty="0"/>
              <a:t>.LOGTABLE </a:t>
            </a:r>
            <a:r>
              <a:rPr lang="en-US" sz="1400" b="1" dirty="0" err="1"/>
              <a:t>restart_log_tpp</a:t>
            </a:r>
            <a:r>
              <a:rPr lang="en-US" sz="1400" b="1" dirty="0"/>
              <a:t>;</a:t>
            </a:r>
          </a:p>
          <a:p>
            <a:pPr>
              <a:tabLst>
                <a:tab pos="1828800" algn="l"/>
                <a:tab pos="3149600" algn="l"/>
                <a:tab pos="3886200" algn="l"/>
              </a:tabLst>
            </a:pPr>
            <a:r>
              <a:rPr lang="en-US" sz="1400" b="1" dirty="0"/>
              <a:t>.LOGON </a:t>
            </a:r>
            <a:r>
              <a:rPr lang="en-US" sz="1400" b="1" dirty="0" err="1"/>
              <a:t>tdpid</a:t>
            </a:r>
            <a:r>
              <a:rPr lang="en-US" sz="1400" b="1" dirty="0"/>
              <a:t>/</a:t>
            </a:r>
            <a:r>
              <a:rPr lang="en-US" sz="1400" b="1" dirty="0" err="1"/>
              <a:t>username,password</a:t>
            </a:r>
            <a:r>
              <a:rPr lang="en-US" sz="1400" b="1" dirty="0"/>
              <a:t>;</a:t>
            </a:r>
          </a:p>
          <a:p>
            <a:pPr>
              <a:spcBef>
                <a:spcPct val="25000"/>
              </a:spcBef>
              <a:tabLst>
                <a:tab pos="1828800" algn="l"/>
                <a:tab pos="3149600" algn="l"/>
                <a:tab pos="3886200" algn="l"/>
              </a:tabLst>
            </a:pPr>
            <a:r>
              <a:rPr lang="en-US" sz="1400" b="1" dirty="0">
                <a:solidFill>
                  <a:srgbClr val="0000CC"/>
                </a:solidFill>
              </a:rPr>
              <a:t>.BEGIN LOAD 	SESSIONS 4			SERIALIZE OFF</a:t>
            </a:r>
          </a:p>
          <a:p>
            <a:pPr>
              <a:tabLst>
                <a:tab pos="1828800" algn="l"/>
                <a:tab pos="3149600" algn="l"/>
                <a:tab pos="3886200" algn="l"/>
              </a:tabLst>
            </a:pPr>
            <a:r>
              <a:rPr lang="en-US" sz="1400" b="1" dirty="0">
                <a:solidFill>
                  <a:srgbClr val="0000CC"/>
                </a:solidFill>
              </a:rPr>
              <a:t>	PACK 40 			RATE 4800</a:t>
            </a:r>
          </a:p>
          <a:p>
            <a:pPr>
              <a:tabLst>
                <a:tab pos="1828800" algn="l"/>
                <a:tab pos="3149600" algn="l"/>
                <a:tab pos="3886200" algn="l"/>
              </a:tabLst>
            </a:pPr>
            <a:r>
              <a:rPr lang="en-US" sz="1400" b="1" dirty="0">
                <a:solidFill>
                  <a:srgbClr val="0000CC"/>
                </a:solidFill>
              </a:rPr>
              <a:t>	ERRORTABLE  </a:t>
            </a:r>
            <a:r>
              <a:rPr lang="en-US" sz="1400" b="1" dirty="0" err="1">
                <a:solidFill>
                  <a:srgbClr val="0000CC"/>
                </a:solidFill>
              </a:rPr>
              <a:t>Errors_tpp</a:t>
            </a:r>
            <a:r>
              <a:rPr lang="en-US" sz="1400" b="1" dirty="0">
                <a:solidFill>
                  <a:srgbClr val="0000CC"/>
                </a:solidFill>
              </a:rPr>
              <a:t>	ERRLIMIT 50 ;</a:t>
            </a:r>
          </a:p>
          <a:p>
            <a:pPr>
              <a:tabLst>
                <a:tab pos="1828800" algn="l"/>
                <a:tab pos="3149600" algn="l"/>
                <a:tab pos="3886200" algn="l"/>
              </a:tabLst>
            </a:pPr>
            <a:r>
              <a:rPr lang="en-US" sz="1400" b="1" dirty="0"/>
              <a:t>.LAYOUT layout12;</a:t>
            </a:r>
          </a:p>
          <a:p>
            <a:pPr>
              <a:tabLst>
                <a:tab pos="1828800" algn="l"/>
                <a:tab pos="3149600" algn="l"/>
                <a:tab pos="3886200" algn="l"/>
              </a:tabLst>
            </a:pPr>
            <a:r>
              <a:rPr lang="en-US" sz="1400" b="1" dirty="0"/>
              <a:t>   .FIELD </a:t>
            </a:r>
            <a:r>
              <a:rPr lang="en-US" sz="1400" b="1" dirty="0" err="1"/>
              <a:t>table_code</a:t>
            </a:r>
            <a:r>
              <a:rPr lang="en-US" sz="1400" b="1" dirty="0"/>
              <a:t> 		1 	CHAR(1);</a:t>
            </a:r>
          </a:p>
          <a:p>
            <a:pPr>
              <a:tabLst>
                <a:tab pos="1828800" algn="l"/>
                <a:tab pos="3149600" algn="l"/>
                <a:tab pos="3886200" algn="l"/>
              </a:tabLst>
            </a:pPr>
            <a:r>
              <a:rPr lang="en-US" sz="1400" b="1" dirty="0"/>
              <a:t>   .FIELD </a:t>
            </a:r>
            <a:r>
              <a:rPr lang="en-US" sz="1400" b="1" dirty="0" err="1"/>
              <a:t>A_Account_Number</a:t>
            </a:r>
            <a:r>
              <a:rPr lang="en-US" sz="1400" b="1" dirty="0"/>
              <a:t>	2	INTEGER;</a:t>
            </a:r>
          </a:p>
          <a:p>
            <a:pPr>
              <a:tabLst>
                <a:tab pos="1828800" algn="l"/>
                <a:tab pos="3149600" algn="l"/>
                <a:tab pos="3886200" algn="l"/>
              </a:tabLst>
            </a:pPr>
            <a:r>
              <a:rPr lang="en-US" sz="1400" b="1" dirty="0"/>
              <a:t>   .FIELD </a:t>
            </a:r>
            <a:r>
              <a:rPr lang="en-US" sz="1400" b="1" dirty="0" err="1"/>
              <a:t>A_Number</a:t>
            </a:r>
            <a:r>
              <a:rPr lang="en-US" sz="1400" b="1" dirty="0"/>
              <a:t>		*	INTEGER;</a:t>
            </a:r>
          </a:p>
          <a:p>
            <a:pPr>
              <a:tabLst>
                <a:tab pos="1828800" algn="l"/>
                <a:tab pos="3149600" algn="l"/>
                <a:tab pos="3886200" algn="l"/>
              </a:tabLst>
            </a:pPr>
            <a:r>
              <a:rPr lang="en-US" sz="1400" b="1" dirty="0"/>
              <a:t>   .FIELD </a:t>
            </a:r>
            <a:r>
              <a:rPr lang="en-US" sz="1400" b="1" dirty="0" err="1"/>
              <a:t>A_Street</a:t>
            </a:r>
            <a:r>
              <a:rPr lang="en-US" sz="1400" b="1" dirty="0"/>
              <a:t>           	* 	CHAR(25);</a:t>
            </a:r>
          </a:p>
          <a:p>
            <a:pPr>
              <a:tabLst>
                <a:tab pos="1828800" algn="l"/>
                <a:tab pos="3149600" algn="l"/>
                <a:tab pos="3886200" algn="l"/>
              </a:tabLst>
            </a:pPr>
            <a:r>
              <a:rPr lang="en-US" sz="1400" b="1" dirty="0"/>
              <a:t>   .FIELD </a:t>
            </a:r>
            <a:r>
              <a:rPr lang="en-US" sz="1400" b="1" dirty="0" err="1"/>
              <a:t>A_City</a:t>
            </a:r>
            <a:r>
              <a:rPr lang="en-US" sz="1400" b="1" dirty="0"/>
              <a:t>		* 	CHAR(20);</a:t>
            </a:r>
          </a:p>
          <a:p>
            <a:pPr>
              <a:tabLst>
                <a:tab pos="1828800" algn="l"/>
                <a:tab pos="3149600" algn="l"/>
                <a:tab pos="3886200" algn="l"/>
              </a:tabLst>
            </a:pPr>
            <a:r>
              <a:rPr lang="en-US" sz="1400" b="1" dirty="0"/>
              <a:t>   .FIELD </a:t>
            </a:r>
            <a:r>
              <a:rPr lang="en-US" sz="1400" b="1" dirty="0" err="1"/>
              <a:t>A_State</a:t>
            </a:r>
            <a:r>
              <a:rPr lang="en-US" sz="1400" b="1" dirty="0"/>
              <a:t>            	* 	CHAR(2);</a:t>
            </a:r>
          </a:p>
          <a:p>
            <a:pPr>
              <a:tabLst>
                <a:tab pos="1828800" algn="l"/>
                <a:tab pos="3149600" algn="l"/>
                <a:tab pos="3886200" algn="l"/>
              </a:tabLst>
            </a:pPr>
            <a:r>
              <a:rPr lang="en-US" sz="1400" b="1" dirty="0"/>
              <a:t>   .FIELD </a:t>
            </a:r>
            <a:r>
              <a:rPr lang="en-US" sz="1400" b="1" dirty="0" err="1"/>
              <a:t>A_Zip_Code</a:t>
            </a:r>
            <a:r>
              <a:rPr lang="en-US" sz="1400" b="1" dirty="0"/>
              <a:t>         	* 	INTEGER;</a:t>
            </a:r>
          </a:p>
          <a:p>
            <a:pPr>
              <a:tabLst>
                <a:tab pos="1828800" algn="l"/>
                <a:tab pos="3149600" algn="l"/>
                <a:tab pos="3886200" algn="l"/>
              </a:tabLst>
            </a:pPr>
            <a:r>
              <a:rPr lang="en-US" sz="1400" b="1" dirty="0"/>
              <a:t>   .FIELD </a:t>
            </a:r>
            <a:r>
              <a:rPr lang="en-US" sz="1400" b="1" dirty="0" err="1"/>
              <a:t>A_Balance_Forward</a:t>
            </a:r>
            <a:r>
              <a:rPr lang="en-US" sz="1400" b="1" dirty="0"/>
              <a:t>	* 	DECIMAL(10,2);</a:t>
            </a:r>
          </a:p>
          <a:p>
            <a:pPr>
              <a:tabLst>
                <a:tab pos="1828800" algn="l"/>
                <a:tab pos="3149600" algn="l"/>
                <a:tab pos="3886200" algn="l"/>
              </a:tabLst>
            </a:pPr>
            <a:r>
              <a:rPr lang="en-US" sz="1400" b="1" dirty="0"/>
              <a:t>   .FIELD </a:t>
            </a:r>
            <a:r>
              <a:rPr lang="en-US" sz="1400" b="1" dirty="0" err="1"/>
              <a:t>A_Balance_Current</a:t>
            </a:r>
            <a:r>
              <a:rPr lang="en-US" sz="1400" b="1" dirty="0"/>
              <a:t>	*	DECIMAL (10,2);</a:t>
            </a:r>
          </a:p>
          <a:p>
            <a:pPr>
              <a:tabLst>
                <a:tab pos="1828800" algn="l"/>
                <a:tab pos="3149600" algn="l"/>
                <a:tab pos="3886200" algn="l"/>
              </a:tabLst>
            </a:pPr>
            <a:r>
              <a:rPr lang="en-US" sz="1400" b="1" dirty="0"/>
              <a:t>   .FIELD </a:t>
            </a:r>
            <a:r>
              <a:rPr lang="en-US" sz="1400" b="1" dirty="0" err="1"/>
              <a:t>C_Customer_Number</a:t>
            </a:r>
            <a:r>
              <a:rPr lang="en-US" sz="1400" b="1" dirty="0"/>
              <a:t>	2	INTEGER;</a:t>
            </a:r>
          </a:p>
          <a:p>
            <a:pPr>
              <a:tabLst>
                <a:tab pos="1828800" algn="l"/>
                <a:tab pos="3149600" algn="l"/>
                <a:tab pos="3886200" algn="l"/>
              </a:tabLst>
            </a:pPr>
            <a:r>
              <a:rPr lang="en-US" sz="1400" b="1" dirty="0"/>
              <a:t>   .FIELD </a:t>
            </a:r>
            <a:r>
              <a:rPr lang="en-US" sz="1400" b="1" dirty="0" err="1"/>
              <a:t>C_Last_Name</a:t>
            </a:r>
            <a:r>
              <a:rPr lang="en-US" sz="1400" b="1" dirty="0"/>
              <a:t>        	* 	CHAR(30);</a:t>
            </a:r>
          </a:p>
          <a:p>
            <a:pPr>
              <a:tabLst>
                <a:tab pos="1828800" algn="l"/>
                <a:tab pos="3149600" algn="l"/>
                <a:tab pos="3886200" algn="l"/>
              </a:tabLst>
            </a:pPr>
            <a:r>
              <a:rPr lang="en-US" sz="1400" b="1" dirty="0"/>
              <a:t>   .FIELD </a:t>
            </a:r>
            <a:r>
              <a:rPr lang="en-US" sz="1400" b="1" dirty="0" err="1"/>
              <a:t>C_First_Name</a:t>
            </a:r>
            <a:r>
              <a:rPr lang="en-US" sz="1400" b="1" dirty="0"/>
              <a:t>	* 	CHAR(20);</a:t>
            </a:r>
          </a:p>
          <a:p>
            <a:pPr>
              <a:tabLst>
                <a:tab pos="1828800" algn="l"/>
                <a:tab pos="3149600" algn="l"/>
                <a:tab pos="3886200" algn="l"/>
              </a:tabLst>
            </a:pPr>
            <a:r>
              <a:rPr lang="en-US" sz="1400" b="1" dirty="0"/>
              <a:t>   .FIELD </a:t>
            </a:r>
            <a:r>
              <a:rPr lang="en-US" sz="1400" b="1" dirty="0" err="1"/>
              <a:t>C_Social_Security</a:t>
            </a:r>
            <a:r>
              <a:rPr lang="en-US" sz="1400" b="1" dirty="0"/>
              <a:t>  	* 	INTEGER;</a:t>
            </a:r>
          </a:p>
          <a:p>
            <a:pPr>
              <a:tabLst>
                <a:tab pos="1828800" algn="l"/>
                <a:tab pos="3149600" algn="l"/>
                <a:tab pos="3886200" algn="l"/>
              </a:tabLst>
            </a:pPr>
            <a:r>
              <a:rPr lang="en-US" sz="1400" b="1" dirty="0"/>
              <a:t>   .FIELD </a:t>
            </a:r>
            <a:r>
              <a:rPr lang="en-US" sz="1400" b="1" dirty="0" err="1"/>
              <a:t>T_Trans_Number</a:t>
            </a:r>
            <a:r>
              <a:rPr lang="en-US" sz="1400" b="1" dirty="0"/>
              <a:t>     	2 	INTEGER;</a:t>
            </a:r>
          </a:p>
          <a:p>
            <a:pPr>
              <a:tabLst>
                <a:tab pos="1828800" algn="l"/>
                <a:tab pos="3149600" algn="l"/>
                <a:tab pos="3886200" algn="l"/>
              </a:tabLst>
            </a:pPr>
            <a:r>
              <a:rPr lang="en-US" sz="1400" b="1" dirty="0"/>
              <a:t>   .FIELD </a:t>
            </a:r>
            <a:r>
              <a:rPr lang="en-US" sz="1400" b="1" dirty="0" err="1"/>
              <a:t>T_Trans_Date</a:t>
            </a:r>
            <a:r>
              <a:rPr lang="en-US" sz="1400" b="1" dirty="0"/>
              <a:t>       	* 	CHAR(10);</a:t>
            </a:r>
          </a:p>
          <a:p>
            <a:pPr>
              <a:tabLst>
                <a:tab pos="1828800" algn="l"/>
                <a:tab pos="3149600" algn="l"/>
                <a:tab pos="3886200" algn="l"/>
              </a:tabLst>
            </a:pPr>
            <a:r>
              <a:rPr lang="en-US" sz="1400" b="1" dirty="0"/>
              <a:t>   .FIELD </a:t>
            </a:r>
            <a:r>
              <a:rPr lang="en-US" sz="1400" b="1" dirty="0" err="1"/>
              <a:t>T_Account_Number</a:t>
            </a:r>
            <a:r>
              <a:rPr lang="en-US" sz="1400" b="1" dirty="0"/>
              <a:t>   	* 	INTEGER;</a:t>
            </a:r>
          </a:p>
          <a:p>
            <a:pPr>
              <a:tabLst>
                <a:tab pos="1828800" algn="l"/>
                <a:tab pos="3149600" algn="l"/>
                <a:tab pos="3886200" algn="l"/>
              </a:tabLst>
            </a:pPr>
            <a:r>
              <a:rPr lang="en-US" sz="1400" b="1" dirty="0"/>
              <a:t>   .FIELD </a:t>
            </a:r>
            <a:r>
              <a:rPr lang="en-US" sz="1400" b="1" dirty="0" err="1"/>
              <a:t>T_Trans_ID</a:t>
            </a:r>
            <a:r>
              <a:rPr lang="en-US" sz="1400" b="1" dirty="0"/>
              <a:t>        	* 	CHAR(4);</a:t>
            </a:r>
          </a:p>
          <a:p>
            <a:pPr>
              <a:tabLst>
                <a:tab pos="1828800" algn="l"/>
                <a:tab pos="3149600" algn="l"/>
                <a:tab pos="3886200" algn="l"/>
              </a:tabLst>
            </a:pPr>
            <a:r>
              <a:rPr lang="en-US" sz="1400" b="1" dirty="0"/>
              <a:t>   .FIELD </a:t>
            </a:r>
            <a:r>
              <a:rPr lang="en-US" sz="1400" b="1" dirty="0" err="1"/>
              <a:t>T_Trans_Amount</a:t>
            </a:r>
            <a:r>
              <a:rPr lang="en-US" sz="1400" b="1" dirty="0"/>
              <a:t>     	* 	DECIMAL(10,2);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0"/>
            <a:ext cx="2947345" cy="369332"/>
          </a:xfrm>
          <a:prstGeom prst="rect">
            <a:avLst/>
          </a:prstGeom>
        </p:spPr>
        <p:txBody>
          <a:bodyPr wrap="none">
            <a:spAutoFit/>
          </a:bodyPr>
          <a:lstStyle/>
          <a:p>
            <a:pPr algn="ctr"/>
            <a:r>
              <a:rPr lang="en-US" b="1" dirty="0" smtClean="0">
                <a:solidFill>
                  <a:schemeClr val="tx2"/>
                </a:solidFill>
              </a:rPr>
              <a:t>Sample </a:t>
            </a:r>
            <a:r>
              <a:rPr lang="en-US" b="1" dirty="0" err="1" smtClean="0">
                <a:solidFill>
                  <a:schemeClr val="tx2"/>
                </a:solidFill>
              </a:rPr>
              <a:t>TPump</a:t>
            </a:r>
            <a:r>
              <a:rPr lang="en-US" b="1" dirty="0" smtClean="0">
                <a:solidFill>
                  <a:schemeClr val="tx2"/>
                </a:solidFill>
              </a:rPr>
              <a:t> Script (1 of 2)</a:t>
            </a:r>
            <a:endParaRPr lang="en-US" b="1" dirty="0">
              <a:solidFill>
                <a:schemeClr val="tx2"/>
              </a:solidFill>
            </a:endParaRPr>
          </a:p>
        </p:txBody>
      </p:sp>
      <p:sp>
        <p:nvSpPr>
          <p:cNvPr id="3" name="Text Box 12"/>
          <p:cNvSpPr txBox="1">
            <a:spLocks noChangeArrowheads="1"/>
          </p:cNvSpPr>
          <p:nvPr/>
        </p:nvSpPr>
        <p:spPr bwMode="auto">
          <a:xfrm>
            <a:off x="0" y="762000"/>
            <a:ext cx="8915400" cy="5622925"/>
          </a:xfrm>
          <a:prstGeom prst="rect">
            <a:avLst/>
          </a:prstGeom>
          <a:noFill/>
          <a:ln w="9525">
            <a:noFill/>
            <a:miter lim="800000"/>
            <a:headEnd/>
            <a:tailEnd/>
          </a:ln>
          <a:effectLst/>
        </p:spPr>
        <p:txBody>
          <a:bodyPr>
            <a:spAutoFit/>
          </a:bodyPr>
          <a:lstStyle/>
          <a:p>
            <a:r>
              <a:rPr lang="en-US" sz="1400" b="1" dirty="0"/>
              <a:t>.DML LABEL </a:t>
            </a:r>
            <a:r>
              <a:rPr lang="en-US" sz="1400" b="1" dirty="0" err="1"/>
              <a:t>lns_Account</a:t>
            </a:r>
            <a:r>
              <a:rPr lang="en-US" sz="1400" b="1" dirty="0"/>
              <a:t>;</a:t>
            </a:r>
          </a:p>
          <a:p>
            <a:r>
              <a:rPr lang="en-US" sz="1400" b="1" dirty="0"/>
              <a:t>   INSERT INTO Accounts (</a:t>
            </a:r>
            <a:r>
              <a:rPr lang="en-US" sz="1400" b="1" dirty="0" err="1"/>
              <a:t>account_number</a:t>
            </a:r>
            <a:r>
              <a:rPr lang="en-US" sz="1400" b="1" dirty="0"/>
              <a:t>, number, street, city, state, </a:t>
            </a:r>
            <a:r>
              <a:rPr lang="en-US" sz="1400" b="1" dirty="0" err="1"/>
              <a:t>zip_code</a:t>
            </a:r>
            <a:r>
              <a:rPr lang="en-US" sz="1400" b="1" dirty="0"/>
              <a:t>, </a:t>
            </a:r>
            <a:r>
              <a:rPr lang="en-US" sz="1400" b="1" dirty="0" err="1"/>
              <a:t>balance_forward</a:t>
            </a:r>
            <a:r>
              <a:rPr lang="en-US" sz="1400" b="1" dirty="0"/>
              <a:t>, </a:t>
            </a:r>
          </a:p>
          <a:p>
            <a:r>
              <a:rPr lang="en-US" sz="1400" b="1" dirty="0"/>
              <a:t>		        </a:t>
            </a:r>
            <a:r>
              <a:rPr lang="en-US" sz="1400" b="1" dirty="0" err="1"/>
              <a:t>balance_current</a:t>
            </a:r>
            <a:r>
              <a:rPr lang="en-US" sz="1400" b="1" dirty="0"/>
              <a:t> )</a:t>
            </a:r>
          </a:p>
          <a:p>
            <a:r>
              <a:rPr lang="en-US" sz="1400" b="1" dirty="0"/>
              <a:t>   VALUES ( :</a:t>
            </a:r>
            <a:r>
              <a:rPr lang="en-US" sz="1400" b="1" dirty="0" err="1"/>
              <a:t>A_Account_Number</a:t>
            </a:r>
            <a:r>
              <a:rPr lang="en-US" sz="1400" b="1" dirty="0"/>
              <a:t>, :</a:t>
            </a:r>
            <a:r>
              <a:rPr lang="en-US" sz="1400" b="1" dirty="0" err="1"/>
              <a:t>A_Number</a:t>
            </a:r>
            <a:r>
              <a:rPr lang="en-US" sz="1400" b="1" dirty="0"/>
              <a:t>, :</a:t>
            </a:r>
            <a:r>
              <a:rPr lang="en-US" sz="1400" b="1" dirty="0" err="1"/>
              <a:t>A_Street</a:t>
            </a:r>
            <a:r>
              <a:rPr lang="en-US" sz="1400" b="1" dirty="0"/>
              <a:t>, :</a:t>
            </a:r>
            <a:r>
              <a:rPr lang="en-US" sz="1400" b="1" dirty="0" err="1"/>
              <a:t>A_City</a:t>
            </a:r>
            <a:r>
              <a:rPr lang="en-US" sz="1400" b="1" dirty="0"/>
              <a:t>, :</a:t>
            </a:r>
            <a:r>
              <a:rPr lang="en-US" sz="1400" b="1" dirty="0" err="1"/>
              <a:t>A_State</a:t>
            </a:r>
            <a:r>
              <a:rPr lang="en-US" sz="1400" b="1" dirty="0"/>
              <a:t>, :</a:t>
            </a:r>
            <a:r>
              <a:rPr lang="en-US" sz="1400" b="1" dirty="0" err="1"/>
              <a:t>A_Zip_Code</a:t>
            </a:r>
            <a:r>
              <a:rPr lang="en-US" sz="1400" b="1" dirty="0"/>
              <a:t>, 	</a:t>
            </a:r>
          </a:p>
          <a:p>
            <a:r>
              <a:rPr lang="en-US" sz="1400" b="1" dirty="0"/>
              <a:t>	   :</a:t>
            </a:r>
            <a:r>
              <a:rPr lang="en-US" sz="1400" b="1" dirty="0" err="1"/>
              <a:t>A_Balance_Forward</a:t>
            </a:r>
            <a:r>
              <a:rPr lang="en-US" sz="1400" b="1" dirty="0"/>
              <a:t>, :</a:t>
            </a:r>
            <a:r>
              <a:rPr lang="en-US" sz="1400" b="1" dirty="0" err="1"/>
              <a:t>A_Balance_Current</a:t>
            </a:r>
            <a:r>
              <a:rPr lang="en-US" sz="1400" b="1" dirty="0"/>
              <a:t> );</a:t>
            </a:r>
          </a:p>
          <a:p>
            <a:endParaRPr lang="en-US" sz="1400" b="1" dirty="0"/>
          </a:p>
          <a:p>
            <a:r>
              <a:rPr lang="en-US" sz="1400" b="1" dirty="0"/>
              <a:t>.DML LABEL </a:t>
            </a:r>
            <a:r>
              <a:rPr lang="en-US" sz="1400" b="1" dirty="0" err="1"/>
              <a:t>lns_Trans</a:t>
            </a:r>
            <a:r>
              <a:rPr lang="en-US" sz="1400" b="1" dirty="0"/>
              <a:t>;</a:t>
            </a:r>
          </a:p>
          <a:p>
            <a:r>
              <a:rPr lang="en-US" sz="1400" b="1" dirty="0"/>
              <a:t>   INSERT INTO Trans (</a:t>
            </a:r>
            <a:r>
              <a:rPr lang="en-US" sz="1400" b="1" dirty="0" err="1"/>
              <a:t>trans_number</a:t>
            </a:r>
            <a:r>
              <a:rPr lang="en-US" sz="1400" b="1" dirty="0"/>
              <a:t>, </a:t>
            </a:r>
            <a:r>
              <a:rPr lang="en-US" sz="1400" b="1" dirty="0" err="1"/>
              <a:t>trans_date</a:t>
            </a:r>
            <a:r>
              <a:rPr lang="en-US" sz="1400" b="1" dirty="0"/>
              <a:t>, </a:t>
            </a:r>
            <a:r>
              <a:rPr lang="en-US" sz="1400" b="1" dirty="0" err="1"/>
              <a:t>account_number</a:t>
            </a:r>
            <a:r>
              <a:rPr lang="en-US" sz="1400" b="1" dirty="0"/>
              <a:t>, </a:t>
            </a:r>
            <a:r>
              <a:rPr lang="en-US" sz="1400" b="1" dirty="0" err="1"/>
              <a:t>trans_id</a:t>
            </a:r>
            <a:r>
              <a:rPr lang="en-US" sz="1400" b="1" dirty="0"/>
              <a:t>, </a:t>
            </a:r>
            <a:r>
              <a:rPr lang="en-US" sz="1400" b="1" dirty="0" err="1"/>
              <a:t>trans_amount</a:t>
            </a:r>
            <a:r>
              <a:rPr lang="en-US" sz="1400" b="1" dirty="0"/>
              <a:t>)</a:t>
            </a:r>
          </a:p>
          <a:p>
            <a:r>
              <a:rPr lang="en-US" sz="1400" b="1" dirty="0"/>
              <a:t>   VALUES ( :</a:t>
            </a:r>
            <a:r>
              <a:rPr lang="en-US" sz="1400" b="1" dirty="0" err="1"/>
              <a:t>T_Trans_Number</a:t>
            </a:r>
            <a:r>
              <a:rPr lang="en-US" sz="1400" b="1" dirty="0"/>
              <a:t>, :</a:t>
            </a:r>
            <a:r>
              <a:rPr lang="en-US" sz="1400" b="1" dirty="0" err="1"/>
              <a:t>T_Trans_Date</a:t>
            </a:r>
            <a:r>
              <a:rPr lang="en-US" sz="1400" b="1" dirty="0"/>
              <a:t>, :</a:t>
            </a:r>
            <a:r>
              <a:rPr lang="en-US" sz="1400" b="1" dirty="0" err="1"/>
              <a:t>T_Account_Number</a:t>
            </a:r>
            <a:r>
              <a:rPr lang="en-US" sz="1400" b="1" dirty="0"/>
              <a:t>, :</a:t>
            </a:r>
            <a:r>
              <a:rPr lang="en-US" sz="1400" b="1" dirty="0" err="1"/>
              <a:t>T_Trans_Id</a:t>
            </a:r>
            <a:r>
              <a:rPr lang="en-US" sz="1400" b="1" dirty="0"/>
              <a:t>, :</a:t>
            </a:r>
            <a:r>
              <a:rPr lang="en-US" sz="1400" b="1" dirty="0" err="1"/>
              <a:t>T_Trans_Amount</a:t>
            </a:r>
            <a:r>
              <a:rPr lang="en-US" sz="1400" b="1" dirty="0"/>
              <a:t> );</a:t>
            </a:r>
          </a:p>
          <a:p>
            <a:endParaRPr lang="en-US" sz="1400" b="1" dirty="0"/>
          </a:p>
          <a:p>
            <a:r>
              <a:rPr lang="en-US" sz="1400" b="1" dirty="0"/>
              <a:t>.DML LABEL </a:t>
            </a:r>
            <a:r>
              <a:rPr lang="en-US" sz="1400" b="1" dirty="0" err="1"/>
              <a:t>lns_Customer</a:t>
            </a:r>
            <a:r>
              <a:rPr lang="en-US" sz="1400" b="1" dirty="0"/>
              <a:t>;</a:t>
            </a:r>
          </a:p>
          <a:p>
            <a:r>
              <a:rPr lang="en-US" sz="1400" b="1" dirty="0"/>
              <a:t>   INSERT INTO Customer (</a:t>
            </a:r>
            <a:r>
              <a:rPr lang="en-US" sz="1400" b="1" dirty="0" err="1"/>
              <a:t>customer_number</a:t>
            </a:r>
            <a:r>
              <a:rPr lang="en-US" sz="1400" b="1" dirty="0"/>
              <a:t>, </a:t>
            </a:r>
            <a:r>
              <a:rPr lang="en-US" sz="1400" b="1" dirty="0" err="1"/>
              <a:t>last_name</a:t>
            </a:r>
            <a:r>
              <a:rPr lang="en-US" sz="1400" b="1" dirty="0"/>
              <a:t>, </a:t>
            </a:r>
            <a:r>
              <a:rPr lang="en-US" sz="1400" b="1" dirty="0" err="1"/>
              <a:t>first_name</a:t>
            </a:r>
            <a:r>
              <a:rPr lang="en-US" sz="1400" b="1" dirty="0"/>
              <a:t>, </a:t>
            </a:r>
            <a:r>
              <a:rPr lang="en-US" sz="1400" b="1" dirty="0" err="1"/>
              <a:t>social_security</a:t>
            </a:r>
            <a:r>
              <a:rPr lang="en-US" sz="1400" b="1" dirty="0"/>
              <a:t>)</a:t>
            </a:r>
          </a:p>
          <a:p>
            <a:r>
              <a:rPr lang="en-US" sz="1400" b="1" dirty="0"/>
              <a:t>   VALUES ( :</a:t>
            </a:r>
            <a:r>
              <a:rPr lang="en-US" sz="1400" b="1" dirty="0" err="1"/>
              <a:t>C_Customer_Number</a:t>
            </a:r>
            <a:r>
              <a:rPr lang="en-US" sz="1400" b="1" dirty="0"/>
              <a:t>, :</a:t>
            </a:r>
            <a:r>
              <a:rPr lang="en-US" sz="1400" b="1" dirty="0" err="1"/>
              <a:t>C_Last_Name</a:t>
            </a:r>
            <a:r>
              <a:rPr lang="en-US" sz="1400" b="1" dirty="0"/>
              <a:t>, :</a:t>
            </a:r>
            <a:r>
              <a:rPr lang="en-US" sz="1400" b="1" dirty="0" err="1"/>
              <a:t>C_First_Name</a:t>
            </a:r>
            <a:r>
              <a:rPr lang="en-US" sz="1400" b="1" dirty="0"/>
              <a:t>, :</a:t>
            </a:r>
            <a:r>
              <a:rPr lang="en-US" sz="1400" b="1" dirty="0" err="1"/>
              <a:t>C_Social_Security</a:t>
            </a:r>
            <a:r>
              <a:rPr lang="en-US" sz="1400" b="1" dirty="0"/>
              <a:t>);</a:t>
            </a:r>
          </a:p>
          <a:p>
            <a:endParaRPr lang="en-US" sz="1400" b="1" dirty="0"/>
          </a:p>
          <a:p>
            <a:r>
              <a:rPr lang="en-US" sz="1400" b="1" dirty="0"/>
              <a:t>.IMPORT INFILE   datafile1  LAYOUT layout12</a:t>
            </a:r>
          </a:p>
          <a:p>
            <a:r>
              <a:rPr lang="en-US" sz="1400" b="1" dirty="0"/>
              <a:t>   APPLY </a:t>
            </a:r>
            <a:r>
              <a:rPr lang="en-US" sz="1400" b="1" dirty="0" err="1"/>
              <a:t>lns_Account</a:t>
            </a:r>
            <a:r>
              <a:rPr lang="en-US" sz="1400" b="1" dirty="0"/>
              <a:t>  	WHERE  </a:t>
            </a:r>
            <a:r>
              <a:rPr lang="en-US" sz="1400" b="1" dirty="0" err="1"/>
              <a:t>table_code</a:t>
            </a:r>
            <a:r>
              <a:rPr lang="en-US" sz="1400" b="1" dirty="0"/>
              <a:t> = 'A'</a:t>
            </a:r>
          </a:p>
          <a:p>
            <a:r>
              <a:rPr lang="en-US" sz="1400" b="1" dirty="0"/>
              <a:t>   APPLY </a:t>
            </a:r>
            <a:r>
              <a:rPr lang="en-US" sz="1400" b="1" dirty="0" err="1"/>
              <a:t>lns_Trans</a:t>
            </a:r>
            <a:r>
              <a:rPr lang="en-US" sz="1400" b="1" dirty="0"/>
              <a:t>  		WHERE  </a:t>
            </a:r>
            <a:r>
              <a:rPr lang="en-US" sz="1400" b="1" dirty="0" err="1"/>
              <a:t>table_code</a:t>
            </a:r>
            <a:r>
              <a:rPr lang="en-US" sz="1400" b="1" dirty="0"/>
              <a:t> = 'T'</a:t>
            </a:r>
          </a:p>
          <a:p>
            <a:r>
              <a:rPr lang="en-US" sz="1400" b="1" dirty="0"/>
              <a:t>   APPLY </a:t>
            </a:r>
            <a:r>
              <a:rPr lang="en-US" sz="1400" b="1" dirty="0" err="1"/>
              <a:t>lns_Customer</a:t>
            </a:r>
            <a:r>
              <a:rPr lang="en-US" sz="1400" b="1" dirty="0"/>
              <a:t>  	WHERE  </a:t>
            </a:r>
            <a:r>
              <a:rPr lang="en-US" sz="1400" b="1" dirty="0" err="1"/>
              <a:t>table_code</a:t>
            </a:r>
            <a:r>
              <a:rPr lang="en-US" sz="1400" b="1" dirty="0"/>
              <a:t> = 'C';</a:t>
            </a:r>
          </a:p>
          <a:p>
            <a:endParaRPr lang="en-US" sz="1400" b="1" dirty="0"/>
          </a:p>
          <a:p>
            <a:r>
              <a:rPr lang="en-US" sz="1400" b="1" dirty="0"/>
              <a:t>.IMPORT INFILE   datafile2   LAYOUT layout12</a:t>
            </a:r>
          </a:p>
          <a:p>
            <a:r>
              <a:rPr lang="en-US" sz="1400" b="1" dirty="0"/>
              <a:t>   APPLY </a:t>
            </a:r>
            <a:r>
              <a:rPr lang="en-US" sz="1400" b="1" dirty="0" err="1"/>
              <a:t>lns_Account</a:t>
            </a:r>
            <a:r>
              <a:rPr lang="en-US" sz="1400" b="1" dirty="0"/>
              <a:t>  	WHERE  </a:t>
            </a:r>
            <a:r>
              <a:rPr lang="en-US" sz="1400" b="1" dirty="0" err="1"/>
              <a:t>table_code</a:t>
            </a:r>
            <a:r>
              <a:rPr lang="en-US" sz="1400" b="1" dirty="0"/>
              <a:t> = 'A'</a:t>
            </a:r>
          </a:p>
          <a:p>
            <a:r>
              <a:rPr lang="en-US" sz="1400" b="1" dirty="0"/>
              <a:t>   APPLY </a:t>
            </a:r>
            <a:r>
              <a:rPr lang="en-US" sz="1400" b="1" dirty="0" err="1"/>
              <a:t>lns_Trans</a:t>
            </a:r>
            <a:r>
              <a:rPr lang="en-US" sz="1400" b="1" dirty="0"/>
              <a:t>  		WHERE  </a:t>
            </a:r>
            <a:r>
              <a:rPr lang="en-US" sz="1400" b="1" dirty="0" err="1"/>
              <a:t>table_code</a:t>
            </a:r>
            <a:r>
              <a:rPr lang="en-US" sz="1400" b="1" dirty="0"/>
              <a:t> = 'T'</a:t>
            </a:r>
          </a:p>
          <a:p>
            <a:r>
              <a:rPr lang="en-US" sz="1400" b="1" dirty="0"/>
              <a:t>   APPLY </a:t>
            </a:r>
            <a:r>
              <a:rPr lang="en-US" sz="1400" b="1" dirty="0" err="1"/>
              <a:t>lns_Customer</a:t>
            </a:r>
            <a:r>
              <a:rPr lang="en-US" sz="1400" b="1" dirty="0"/>
              <a:t>  	WHERE  </a:t>
            </a:r>
            <a:r>
              <a:rPr lang="en-US" sz="1400" b="1" dirty="0" err="1"/>
              <a:t>table_code</a:t>
            </a:r>
            <a:r>
              <a:rPr lang="en-US" sz="1400" b="1" dirty="0"/>
              <a:t> = 'C';</a:t>
            </a:r>
          </a:p>
          <a:p>
            <a:endParaRPr lang="en-US" sz="1400" b="1" dirty="0"/>
          </a:p>
          <a:p>
            <a:r>
              <a:rPr lang="en-US" sz="1400" b="1" dirty="0">
                <a:solidFill>
                  <a:srgbClr val="0000CC"/>
                </a:solidFill>
              </a:rPr>
              <a:t>.END LOAD;</a:t>
            </a:r>
            <a:endParaRPr lang="en-US" sz="1400" b="1" dirty="0"/>
          </a:p>
          <a:p>
            <a:r>
              <a:rPr lang="en-US" sz="1400" b="1" dirty="0"/>
              <a:t>.LOGOFF;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0"/>
            <a:ext cx="3410549" cy="369332"/>
          </a:xfrm>
          <a:prstGeom prst="rect">
            <a:avLst/>
          </a:prstGeom>
        </p:spPr>
        <p:txBody>
          <a:bodyPr wrap="none">
            <a:spAutoFit/>
          </a:bodyPr>
          <a:lstStyle/>
          <a:p>
            <a:pPr algn="ctr"/>
            <a:r>
              <a:rPr lang="en-US" b="1" dirty="0" err="1" smtClean="0">
                <a:solidFill>
                  <a:schemeClr val="tx2"/>
                </a:solidFill>
              </a:rPr>
              <a:t>TPump</a:t>
            </a:r>
            <a:r>
              <a:rPr lang="en-US" b="1" dirty="0" smtClean="0">
                <a:solidFill>
                  <a:schemeClr val="tx2"/>
                </a:solidFill>
              </a:rPr>
              <a:t> Compared with </a:t>
            </a:r>
            <a:r>
              <a:rPr lang="en-US" b="1" dirty="0" err="1" smtClean="0">
                <a:solidFill>
                  <a:schemeClr val="tx2"/>
                </a:solidFill>
              </a:rPr>
              <a:t>MultiLoad</a:t>
            </a:r>
            <a:endParaRPr lang="en-US" b="1" dirty="0">
              <a:solidFill>
                <a:schemeClr val="tx2"/>
              </a:solidFill>
            </a:endParaRPr>
          </a:p>
        </p:txBody>
      </p:sp>
      <p:grpSp>
        <p:nvGrpSpPr>
          <p:cNvPr id="3" name="Group 10"/>
          <p:cNvGrpSpPr>
            <a:grpSpLocks/>
          </p:cNvGrpSpPr>
          <p:nvPr/>
        </p:nvGrpSpPr>
        <p:grpSpPr bwMode="auto">
          <a:xfrm>
            <a:off x="365125" y="457200"/>
            <a:ext cx="8778875" cy="5180012"/>
            <a:chOff x="134" y="871"/>
            <a:chExt cx="5530" cy="3263"/>
          </a:xfrm>
        </p:grpSpPr>
        <p:sp>
          <p:nvSpPr>
            <p:cNvPr id="4" name="Text Box 11"/>
            <p:cNvSpPr txBox="1">
              <a:spLocks noChangeArrowheads="1"/>
            </p:cNvSpPr>
            <p:nvPr/>
          </p:nvSpPr>
          <p:spPr bwMode="auto">
            <a:xfrm>
              <a:off x="134" y="871"/>
              <a:ext cx="5530" cy="3263"/>
            </a:xfrm>
            <a:prstGeom prst="rect">
              <a:avLst/>
            </a:prstGeom>
            <a:noFill/>
            <a:ln w="9525">
              <a:noFill/>
              <a:miter lim="800000"/>
              <a:headEnd/>
              <a:tailEnd/>
            </a:ln>
            <a:effectLst/>
          </p:spPr>
          <p:txBody>
            <a:bodyPr>
              <a:spAutoFit/>
            </a:bodyPr>
            <a:lstStyle/>
            <a:p>
              <a:pPr marL="292100" indent="-292100">
                <a:spcBef>
                  <a:spcPct val="50000"/>
                </a:spcBef>
                <a:buSzPct val="120000"/>
                <a:buFontTx/>
                <a:buChar char="•"/>
              </a:pPr>
              <a:r>
                <a:rPr lang="en-US" b="1" dirty="0" err="1"/>
                <a:t>MultiLoad</a:t>
              </a:r>
              <a:r>
                <a:rPr lang="en-US" b="1" dirty="0"/>
                <a:t> performance improves as the volume of changes increases.</a:t>
              </a:r>
            </a:p>
            <a:p>
              <a:pPr marL="292100" indent="-292100">
                <a:spcBef>
                  <a:spcPct val="50000"/>
                </a:spcBef>
                <a:buSzPct val="120000"/>
                <a:buFontTx/>
                <a:buChar char="•"/>
              </a:pPr>
              <a:r>
                <a:rPr lang="en-US" b="1" dirty="0" err="1"/>
                <a:t>TPump</a:t>
              </a:r>
              <a:r>
                <a:rPr lang="en-US" b="1" dirty="0"/>
                <a:t> does better on relatively low volumes of changes.  </a:t>
              </a:r>
            </a:p>
            <a:p>
              <a:pPr marL="292100" indent="-292100">
                <a:spcBef>
                  <a:spcPct val="50000"/>
                </a:spcBef>
                <a:buSzPct val="120000"/>
                <a:buFontTx/>
                <a:buChar char="•"/>
              </a:pPr>
              <a:endParaRPr lang="en-US" b="1" dirty="0"/>
            </a:p>
            <a:p>
              <a:pPr marL="292100" indent="-292100">
                <a:spcBef>
                  <a:spcPct val="50000"/>
                </a:spcBef>
                <a:buSzPct val="120000"/>
                <a:buFontTx/>
                <a:buChar char="•"/>
              </a:pPr>
              <a:r>
                <a:rPr lang="en-US" b="1" dirty="0" err="1"/>
                <a:t>TPump</a:t>
              </a:r>
              <a:r>
                <a:rPr lang="en-US" b="1" dirty="0"/>
                <a:t> improves performance via a multiple statement request.  </a:t>
              </a:r>
            </a:p>
            <a:p>
              <a:pPr marL="292100" indent="-292100">
                <a:spcBef>
                  <a:spcPct val="50000"/>
                </a:spcBef>
                <a:buSzPct val="120000"/>
                <a:buFontTx/>
                <a:buChar char="•"/>
              </a:pPr>
              <a:endParaRPr lang="en-US" b="1" dirty="0"/>
            </a:p>
            <a:p>
              <a:pPr marL="292100" indent="-292100">
                <a:spcBef>
                  <a:spcPct val="75000"/>
                </a:spcBef>
                <a:buSzPct val="120000"/>
                <a:buFontTx/>
                <a:buChar char="•"/>
              </a:pPr>
              <a:r>
                <a:rPr lang="en-US" b="1" dirty="0" err="1"/>
                <a:t>TPump</a:t>
              </a:r>
              <a:r>
                <a:rPr lang="en-US" b="1" dirty="0"/>
                <a:t> uses macros to modify tables rather than the actual DML commands.</a:t>
              </a:r>
            </a:p>
            <a:p>
              <a:pPr marL="749300" lvl="1" indent="-292100">
                <a:spcBef>
                  <a:spcPct val="50000"/>
                </a:spcBef>
                <a:buSzPct val="125000"/>
              </a:pPr>
              <a:r>
                <a:rPr lang="en-US" b="1" dirty="0"/>
                <a:t>Ex. of macro name -  M2000216_105642_01_0001</a:t>
              </a:r>
            </a:p>
            <a:p>
              <a:pPr marL="292100" indent="-292100">
                <a:spcBef>
                  <a:spcPct val="50000"/>
                </a:spcBef>
                <a:buSzPct val="120000"/>
                <a:buFontTx/>
                <a:buChar char="•"/>
              </a:pPr>
              <a:r>
                <a:rPr lang="en-US" b="1" dirty="0" err="1"/>
                <a:t>MultiLoad</a:t>
              </a:r>
              <a:r>
                <a:rPr lang="en-US" b="1" dirty="0"/>
                <a:t> uses the DML statements.</a:t>
              </a:r>
            </a:p>
            <a:p>
              <a:pPr marL="292100" indent="-292100">
                <a:spcBef>
                  <a:spcPct val="50000"/>
                </a:spcBef>
                <a:buSzPct val="120000"/>
                <a:buFontTx/>
                <a:buChar char="•"/>
              </a:pPr>
              <a:endParaRPr lang="en-US" b="1" dirty="0"/>
            </a:p>
            <a:p>
              <a:pPr marL="292100" indent="-292100">
                <a:spcBef>
                  <a:spcPct val="75000"/>
                </a:spcBef>
                <a:buSzPct val="120000"/>
                <a:buFontTx/>
                <a:buChar char="•"/>
              </a:pPr>
              <a:r>
                <a:rPr lang="en-US" b="1" dirty="0" err="1"/>
                <a:t>TPump</a:t>
              </a:r>
              <a:r>
                <a:rPr lang="en-US" b="1" dirty="0"/>
                <a:t> uses row hash locking to allow for concurrent read and write access to target tables.  It can be stopped with target tables fully accessible.  </a:t>
              </a:r>
            </a:p>
            <a:p>
              <a:pPr marL="292100" indent="-292100">
                <a:spcBef>
                  <a:spcPct val="50000"/>
                </a:spcBef>
                <a:buSzPct val="120000"/>
                <a:buFontTx/>
                <a:buChar char="•"/>
              </a:pPr>
              <a:r>
                <a:rPr lang="en-US" b="1" dirty="0"/>
                <a:t>In Phase 4, </a:t>
              </a:r>
              <a:r>
                <a:rPr lang="en-US" b="1" dirty="0" err="1"/>
                <a:t>MultiLoad</a:t>
              </a:r>
              <a:r>
                <a:rPr lang="en-US" b="1" dirty="0"/>
                <a:t> locks tables for write access until it completes.</a:t>
              </a:r>
            </a:p>
          </p:txBody>
        </p:sp>
        <p:grpSp>
          <p:nvGrpSpPr>
            <p:cNvPr id="5" name="Group 12"/>
            <p:cNvGrpSpPr>
              <a:grpSpLocks/>
            </p:cNvGrpSpPr>
            <p:nvPr/>
          </p:nvGrpSpPr>
          <p:grpSpPr bwMode="auto">
            <a:xfrm>
              <a:off x="1863" y="1440"/>
              <a:ext cx="1017" cy="147"/>
              <a:chOff x="1651" y="2806"/>
              <a:chExt cx="1017" cy="147"/>
            </a:xfrm>
          </p:grpSpPr>
          <p:sp>
            <p:nvSpPr>
              <p:cNvPr id="34" name="Freeform 13"/>
              <p:cNvSpPr>
                <a:spLocks/>
              </p:cNvSpPr>
              <p:nvPr/>
            </p:nvSpPr>
            <p:spPr bwMode="auto">
              <a:xfrm>
                <a:off x="2086" y="2806"/>
                <a:ext cx="148" cy="147"/>
              </a:xfrm>
              <a:custGeom>
                <a:avLst/>
                <a:gdLst/>
                <a:ahLst/>
                <a:cxnLst>
                  <a:cxn ang="0">
                    <a:pos x="147" y="0"/>
                  </a:cxn>
                  <a:cxn ang="0">
                    <a:pos x="295" y="149"/>
                  </a:cxn>
                  <a:cxn ang="0">
                    <a:pos x="147" y="296"/>
                  </a:cxn>
                  <a:cxn ang="0">
                    <a:pos x="0" y="149"/>
                  </a:cxn>
                  <a:cxn ang="0">
                    <a:pos x="147" y="0"/>
                  </a:cxn>
                </a:cxnLst>
                <a:rect l="0" t="0" r="r" b="b"/>
                <a:pathLst>
                  <a:path w="295" h="296">
                    <a:moveTo>
                      <a:pt x="147" y="0"/>
                    </a:moveTo>
                    <a:lnTo>
                      <a:pt x="295" y="149"/>
                    </a:lnTo>
                    <a:lnTo>
                      <a:pt x="147" y="296"/>
                    </a:lnTo>
                    <a:lnTo>
                      <a:pt x="0" y="149"/>
                    </a:lnTo>
                    <a:lnTo>
                      <a:pt x="147" y="0"/>
                    </a:lnTo>
                    <a:close/>
                  </a:path>
                </a:pathLst>
              </a:custGeom>
              <a:solidFill>
                <a:srgbClr val="003366"/>
              </a:solidFill>
              <a:ln w="9525">
                <a:noFill/>
                <a:round/>
                <a:headEnd/>
                <a:tailEnd/>
              </a:ln>
            </p:spPr>
            <p:txBody>
              <a:bodyPr/>
              <a:lstStyle/>
              <a:p>
                <a:endParaRPr lang="en-US"/>
              </a:p>
            </p:txBody>
          </p:sp>
          <p:sp>
            <p:nvSpPr>
              <p:cNvPr id="35" name="Freeform 14"/>
              <p:cNvSpPr>
                <a:spLocks/>
              </p:cNvSpPr>
              <p:nvPr/>
            </p:nvSpPr>
            <p:spPr bwMode="auto">
              <a:xfrm>
                <a:off x="2160" y="2880"/>
                <a:ext cx="74" cy="73"/>
              </a:xfrm>
              <a:custGeom>
                <a:avLst/>
                <a:gdLst/>
                <a:ahLst/>
                <a:cxnLst>
                  <a:cxn ang="0">
                    <a:pos x="0" y="147"/>
                  </a:cxn>
                  <a:cxn ang="0">
                    <a:pos x="0" y="110"/>
                  </a:cxn>
                  <a:cxn ang="0">
                    <a:pos x="110" y="1"/>
                  </a:cxn>
                  <a:cxn ang="0">
                    <a:pos x="148" y="0"/>
                  </a:cxn>
                  <a:cxn ang="0">
                    <a:pos x="0" y="147"/>
                  </a:cxn>
                </a:cxnLst>
                <a:rect l="0" t="0" r="r" b="b"/>
                <a:pathLst>
                  <a:path w="148" h="147">
                    <a:moveTo>
                      <a:pt x="0" y="147"/>
                    </a:moveTo>
                    <a:lnTo>
                      <a:pt x="0" y="110"/>
                    </a:lnTo>
                    <a:lnTo>
                      <a:pt x="110" y="1"/>
                    </a:lnTo>
                    <a:lnTo>
                      <a:pt x="148" y="0"/>
                    </a:lnTo>
                    <a:lnTo>
                      <a:pt x="0" y="147"/>
                    </a:lnTo>
                    <a:close/>
                  </a:path>
                </a:pathLst>
              </a:custGeom>
              <a:solidFill>
                <a:srgbClr val="000000"/>
              </a:solidFill>
              <a:ln w="9525">
                <a:noFill/>
                <a:round/>
                <a:headEnd/>
                <a:tailEnd/>
              </a:ln>
            </p:spPr>
            <p:txBody>
              <a:bodyPr/>
              <a:lstStyle/>
              <a:p>
                <a:endParaRPr lang="en-US"/>
              </a:p>
            </p:txBody>
          </p:sp>
          <p:sp>
            <p:nvSpPr>
              <p:cNvPr id="36" name="Freeform 15"/>
              <p:cNvSpPr>
                <a:spLocks/>
              </p:cNvSpPr>
              <p:nvPr/>
            </p:nvSpPr>
            <p:spPr bwMode="auto">
              <a:xfrm>
                <a:off x="1651" y="2880"/>
                <a:ext cx="423" cy="14"/>
              </a:xfrm>
              <a:custGeom>
                <a:avLst/>
                <a:gdLst/>
                <a:ahLst/>
                <a:cxnLst>
                  <a:cxn ang="0">
                    <a:pos x="0" y="27"/>
                  </a:cxn>
                  <a:cxn ang="0">
                    <a:pos x="27" y="0"/>
                  </a:cxn>
                  <a:cxn ang="0">
                    <a:pos x="820" y="0"/>
                  </a:cxn>
                  <a:cxn ang="0">
                    <a:pos x="848" y="27"/>
                  </a:cxn>
                  <a:cxn ang="0">
                    <a:pos x="0" y="27"/>
                  </a:cxn>
                </a:cxnLst>
                <a:rect l="0" t="0" r="r" b="b"/>
                <a:pathLst>
                  <a:path w="848" h="27">
                    <a:moveTo>
                      <a:pt x="0" y="27"/>
                    </a:moveTo>
                    <a:lnTo>
                      <a:pt x="27" y="0"/>
                    </a:lnTo>
                    <a:lnTo>
                      <a:pt x="820" y="0"/>
                    </a:lnTo>
                    <a:lnTo>
                      <a:pt x="848" y="27"/>
                    </a:lnTo>
                    <a:lnTo>
                      <a:pt x="0" y="27"/>
                    </a:lnTo>
                    <a:close/>
                  </a:path>
                </a:pathLst>
              </a:custGeom>
              <a:solidFill>
                <a:srgbClr val="000000"/>
              </a:solidFill>
              <a:ln w="9525">
                <a:noFill/>
                <a:round/>
                <a:headEnd/>
                <a:tailEnd/>
              </a:ln>
            </p:spPr>
            <p:txBody>
              <a:bodyPr/>
              <a:lstStyle/>
              <a:p>
                <a:endParaRPr lang="en-US"/>
              </a:p>
            </p:txBody>
          </p:sp>
          <p:sp>
            <p:nvSpPr>
              <p:cNvPr id="37" name="Freeform 16"/>
              <p:cNvSpPr>
                <a:spLocks/>
              </p:cNvSpPr>
              <p:nvPr/>
            </p:nvSpPr>
            <p:spPr bwMode="auto">
              <a:xfrm>
                <a:off x="2245" y="2880"/>
                <a:ext cx="423" cy="14"/>
              </a:xfrm>
              <a:custGeom>
                <a:avLst/>
                <a:gdLst/>
                <a:ahLst/>
                <a:cxnLst>
                  <a:cxn ang="0">
                    <a:pos x="0" y="27"/>
                  </a:cxn>
                  <a:cxn ang="0">
                    <a:pos x="27" y="0"/>
                  </a:cxn>
                  <a:cxn ang="0">
                    <a:pos x="821" y="0"/>
                  </a:cxn>
                  <a:cxn ang="0">
                    <a:pos x="846" y="27"/>
                  </a:cxn>
                  <a:cxn ang="0">
                    <a:pos x="0" y="27"/>
                  </a:cxn>
                </a:cxnLst>
                <a:rect l="0" t="0" r="r" b="b"/>
                <a:pathLst>
                  <a:path w="846" h="27">
                    <a:moveTo>
                      <a:pt x="0" y="27"/>
                    </a:moveTo>
                    <a:lnTo>
                      <a:pt x="27" y="0"/>
                    </a:lnTo>
                    <a:lnTo>
                      <a:pt x="821" y="0"/>
                    </a:lnTo>
                    <a:lnTo>
                      <a:pt x="846" y="27"/>
                    </a:lnTo>
                    <a:lnTo>
                      <a:pt x="0" y="27"/>
                    </a:lnTo>
                    <a:close/>
                  </a:path>
                </a:pathLst>
              </a:custGeom>
              <a:solidFill>
                <a:srgbClr val="000000"/>
              </a:solidFill>
              <a:ln w="9525">
                <a:noFill/>
                <a:round/>
                <a:headEnd/>
                <a:tailEnd/>
              </a:ln>
            </p:spPr>
            <p:txBody>
              <a:bodyPr/>
              <a:lstStyle/>
              <a:p>
                <a:endParaRPr lang="en-US"/>
              </a:p>
            </p:txBody>
          </p:sp>
          <p:sp>
            <p:nvSpPr>
              <p:cNvPr id="38" name="Freeform 17"/>
              <p:cNvSpPr>
                <a:spLocks/>
              </p:cNvSpPr>
              <p:nvPr/>
            </p:nvSpPr>
            <p:spPr bwMode="auto">
              <a:xfrm>
                <a:off x="2086" y="2880"/>
                <a:ext cx="74" cy="73"/>
              </a:xfrm>
              <a:custGeom>
                <a:avLst/>
                <a:gdLst/>
                <a:ahLst/>
                <a:cxnLst>
                  <a:cxn ang="0">
                    <a:pos x="0" y="0"/>
                  </a:cxn>
                  <a:cxn ang="0">
                    <a:pos x="37" y="0"/>
                  </a:cxn>
                  <a:cxn ang="0">
                    <a:pos x="147" y="110"/>
                  </a:cxn>
                  <a:cxn ang="0">
                    <a:pos x="147" y="147"/>
                  </a:cxn>
                  <a:cxn ang="0">
                    <a:pos x="0" y="0"/>
                  </a:cxn>
                </a:cxnLst>
                <a:rect l="0" t="0" r="r" b="b"/>
                <a:pathLst>
                  <a:path w="147" h="147">
                    <a:moveTo>
                      <a:pt x="0" y="0"/>
                    </a:moveTo>
                    <a:lnTo>
                      <a:pt x="37" y="0"/>
                    </a:lnTo>
                    <a:lnTo>
                      <a:pt x="147" y="110"/>
                    </a:lnTo>
                    <a:lnTo>
                      <a:pt x="147" y="147"/>
                    </a:lnTo>
                    <a:lnTo>
                      <a:pt x="0" y="0"/>
                    </a:lnTo>
                    <a:close/>
                  </a:path>
                </a:pathLst>
              </a:custGeom>
              <a:solidFill>
                <a:srgbClr val="4C4C4C"/>
              </a:solidFill>
              <a:ln w="9525">
                <a:noFill/>
                <a:round/>
                <a:headEnd/>
                <a:tailEnd/>
              </a:ln>
            </p:spPr>
            <p:txBody>
              <a:bodyPr/>
              <a:lstStyle/>
              <a:p>
                <a:endParaRPr lang="en-US"/>
              </a:p>
            </p:txBody>
          </p:sp>
          <p:sp>
            <p:nvSpPr>
              <p:cNvPr id="39" name="Freeform 18"/>
              <p:cNvSpPr>
                <a:spLocks/>
              </p:cNvSpPr>
              <p:nvPr/>
            </p:nvSpPr>
            <p:spPr bwMode="auto">
              <a:xfrm>
                <a:off x="1651" y="2867"/>
                <a:ext cx="13" cy="27"/>
              </a:xfrm>
              <a:custGeom>
                <a:avLst/>
                <a:gdLst/>
                <a:ahLst/>
                <a:cxnLst>
                  <a:cxn ang="0">
                    <a:pos x="27" y="27"/>
                  </a:cxn>
                  <a:cxn ang="0">
                    <a:pos x="0" y="0"/>
                  </a:cxn>
                  <a:cxn ang="0">
                    <a:pos x="0" y="54"/>
                  </a:cxn>
                  <a:cxn ang="0">
                    <a:pos x="27" y="27"/>
                  </a:cxn>
                </a:cxnLst>
                <a:rect l="0" t="0" r="r" b="b"/>
                <a:pathLst>
                  <a:path w="27" h="54">
                    <a:moveTo>
                      <a:pt x="27" y="27"/>
                    </a:moveTo>
                    <a:lnTo>
                      <a:pt x="0" y="0"/>
                    </a:lnTo>
                    <a:lnTo>
                      <a:pt x="0" y="54"/>
                    </a:lnTo>
                    <a:lnTo>
                      <a:pt x="27" y="27"/>
                    </a:lnTo>
                    <a:close/>
                  </a:path>
                </a:pathLst>
              </a:custGeom>
              <a:solidFill>
                <a:srgbClr val="4C4C4C"/>
              </a:solidFill>
              <a:ln w="9525">
                <a:noFill/>
                <a:round/>
                <a:headEnd/>
                <a:tailEnd/>
              </a:ln>
            </p:spPr>
            <p:txBody>
              <a:bodyPr/>
              <a:lstStyle/>
              <a:p>
                <a:endParaRPr lang="en-US"/>
              </a:p>
            </p:txBody>
          </p:sp>
          <p:sp>
            <p:nvSpPr>
              <p:cNvPr id="40" name="Freeform 19"/>
              <p:cNvSpPr>
                <a:spLocks/>
              </p:cNvSpPr>
              <p:nvPr/>
            </p:nvSpPr>
            <p:spPr bwMode="auto">
              <a:xfrm>
                <a:off x="2245" y="2867"/>
                <a:ext cx="14" cy="27"/>
              </a:xfrm>
              <a:custGeom>
                <a:avLst/>
                <a:gdLst/>
                <a:ahLst/>
                <a:cxnLst>
                  <a:cxn ang="0">
                    <a:pos x="27" y="27"/>
                  </a:cxn>
                  <a:cxn ang="0">
                    <a:pos x="0" y="0"/>
                  </a:cxn>
                  <a:cxn ang="0">
                    <a:pos x="0" y="54"/>
                  </a:cxn>
                  <a:cxn ang="0">
                    <a:pos x="27" y="27"/>
                  </a:cxn>
                </a:cxnLst>
                <a:rect l="0" t="0" r="r" b="b"/>
                <a:pathLst>
                  <a:path w="27" h="54">
                    <a:moveTo>
                      <a:pt x="27" y="27"/>
                    </a:moveTo>
                    <a:lnTo>
                      <a:pt x="0" y="0"/>
                    </a:lnTo>
                    <a:lnTo>
                      <a:pt x="0" y="54"/>
                    </a:lnTo>
                    <a:lnTo>
                      <a:pt x="27" y="27"/>
                    </a:lnTo>
                    <a:close/>
                  </a:path>
                </a:pathLst>
              </a:custGeom>
              <a:solidFill>
                <a:srgbClr val="4C4C4C"/>
              </a:solidFill>
              <a:ln w="9525">
                <a:noFill/>
                <a:round/>
                <a:headEnd/>
                <a:tailEnd/>
              </a:ln>
            </p:spPr>
            <p:txBody>
              <a:bodyPr/>
              <a:lstStyle/>
              <a:p>
                <a:endParaRPr lang="en-US"/>
              </a:p>
            </p:txBody>
          </p:sp>
          <p:sp>
            <p:nvSpPr>
              <p:cNvPr id="41" name="Freeform 20"/>
              <p:cNvSpPr>
                <a:spLocks/>
              </p:cNvSpPr>
              <p:nvPr/>
            </p:nvSpPr>
            <p:spPr bwMode="auto">
              <a:xfrm>
                <a:off x="1651" y="2867"/>
                <a:ext cx="423" cy="13"/>
              </a:xfrm>
              <a:custGeom>
                <a:avLst/>
                <a:gdLst/>
                <a:ahLst/>
                <a:cxnLst>
                  <a:cxn ang="0">
                    <a:pos x="0" y="0"/>
                  </a:cxn>
                  <a:cxn ang="0">
                    <a:pos x="27" y="27"/>
                  </a:cxn>
                  <a:cxn ang="0">
                    <a:pos x="820" y="27"/>
                  </a:cxn>
                  <a:cxn ang="0">
                    <a:pos x="848" y="0"/>
                  </a:cxn>
                  <a:cxn ang="0">
                    <a:pos x="0" y="0"/>
                  </a:cxn>
                </a:cxnLst>
                <a:rect l="0" t="0" r="r" b="b"/>
                <a:pathLst>
                  <a:path w="848" h="27">
                    <a:moveTo>
                      <a:pt x="0" y="0"/>
                    </a:moveTo>
                    <a:lnTo>
                      <a:pt x="27" y="27"/>
                    </a:lnTo>
                    <a:lnTo>
                      <a:pt x="820" y="27"/>
                    </a:lnTo>
                    <a:lnTo>
                      <a:pt x="848" y="0"/>
                    </a:lnTo>
                    <a:lnTo>
                      <a:pt x="0" y="0"/>
                    </a:lnTo>
                    <a:close/>
                  </a:path>
                </a:pathLst>
              </a:custGeom>
              <a:solidFill>
                <a:srgbClr val="008080"/>
              </a:solidFill>
              <a:ln w="9525">
                <a:noFill/>
                <a:round/>
                <a:headEnd/>
                <a:tailEnd/>
              </a:ln>
            </p:spPr>
            <p:txBody>
              <a:bodyPr/>
              <a:lstStyle/>
              <a:p>
                <a:endParaRPr lang="en-US"/>
              </a:p>
            </p:txBody>
          </p:sp>
          <p:sp>
            <p:nvSpPr>
              <p:cNvPr id="42" name="Freeform 21"/>
              <p:cNvSpPr>
                <a:spLocks/>
              </p:cNvSpPr>
              <p:nvPr/>
            </p:nvSpPr>
            <p:spPr bwMode="auto">
              <a:xfrm>
                <a:off x="2245" y="2867"/>
                <a:ext cx="423" cy="13"/>
              </a:xfrm>
              <a:custGeom>
                <a:avLst/>
                <a:gdLst/>
                <a:ahLst/>
                <a:cxnLst>
                  <a:cxn ang="0">
                    <a:pos x="0" y="0"/>
                  </a:cxn>
                  <a:cxn ang="0">
                    <a:pos x="27" y="27"/>
                  </a:cxn>
                  <a:cxn ang="0">
                    <a:pos x="821" y="27"/>
                  </a:cxn>
                  <a:cxn ang="0">
                    <a:pos x="846" y="0"/>
                  </a:cxn>
                  <a:cxn ang="0">
                    <a:pos x="0" y="0"/>
                  </a:cxn>
                </a:cxnLst>
                <a:rect l="0" t="0" r="r" b="b"/>
                <a:pathLst>
                  <a:path w="846" h="27">
                    <a:moveTo>
                      <a:pt x="0" y="0"/>
                    </a:moveTo>
                    <a:lnTo>
                      <a:pt x="27" y="27"/>
                    </a:lnTo>
                    <a:lnTo>
                      <a:pt x="821" y="27"/>
                    </a:lnTo>
                    <a:lnTo>
                      <a:pt x="846" y="0"/>
                    </a:lnTo>
                    <a:lnTo>
                      <a:pt x="0" y="0"/>
                    </a:lnTo>
                    <a:close/>
                  </a:path>
                </a:pathLst>
              </a:custGeom>
              <a:solidFill>
                <a:srgbClr val="008080"/>
              </a:solidFill>
              <a:ln w="9525">
                <a:noFill/>
                <a:round/>
                <a:headEnd/>
                <a:tailEnd/>
              </a:ln>
            </p:spPr>
            <p:txBody>
              <a:bodyPr/>
              <a:lstStyle/>
              <a:p>
                <a:endParaRPr lang="en-US"/>
              </a:p>
            </p:txBody>
          </p:sp>
          <p:sp>
            <p:nvSpPr>
              <p:cNvPr id="43" name="Freeform 22"/>
              <p:cNvSpPr>
                <a:spLocks/>
              </p:cNvSpPr>
              <p:nvPr/>
            </p:nvSpPr>
            <p:spPr bwMode="auto">
              <a:xfrm>
                <a:off x="2086" y="2806"/>
                <a:ext cx="74" cy="74"/>
              </a:xfrm>
              <a:custGeom>
                <a:avLst/>
                <a:gdLst/>
                <a:ahLst/>
                <a:cxnLst>
                  <a:cxn ang="0">
                    <a:pos x="147" y="0"/>
                  </a:cxn>
                  <a:cxn ang="0">
                    <a:pos x="147" y="39"/>
                  </a:cxn>
                  <a:cxn ang="0">
                    <a:pos x="37" y="149"/>
                  </a:cxn>
                  <a:cxn ang="0">
                    <a:pos x="0" y="149"/>
                  </a:cxn>
                  <a:cxn ang="0">
                    <a:pos x="147" y="0"/>
                  </a:cxn>
                </a:cxnLst>
                <a:rect l="0" t="0" r="r" b="b"/>
                <a:pathLst>
                  <a:path w="147" h="149">
                    <a:moveTo>
                      <a:pt x="147" y="0"/>
                    </a:moveTo>
                    <a:lnTo>
                      <a:pt x="147" y="39"/>
                    </a:lnTo>
                    <a:lnTo>
                      <a:pt x="37" y="149"/>
                    </a:lnTo>
                    <a:lnTo>
                      <a:pt x="0" y="149"/>
                    </a:lnTo>
                    <a:lnTo>
                      <a:pt x="147" y="0"/>
                    </a:lnTo>
                    <a:close/>
                  </a:path>
                </a:pathLst>
              </a:custGeom>
              <a:solidFill>
                <a:srgbClr val="D8D8D8"/>
              </a:solidFill>
              <a:ln w="9525">
                <a:noFill/>
                <a:round/>
                <a:headEnd/>
                <a:tailEnd/>
              </a:ln>
            </p:spPr>
            <p:txBody>
              <a:bodyPr/>
              <a:lstStyle/>
              <a:p>
                <a:endParaRPr lang="en-US"/>
              </a:p>
            </p:txBody>
          </p:sp>
          <p:sp>
            <p:nvSpPr>
              <p:cNvPr id="44" name="Freeform 23"/>
              <p:cNvSpPr>
                <a:spLocks/>
              </p:cNvSpPr>
              <p:nvPr/>
            </p:nvSpPr>
            <p:spPr bwMode="auto">
              <a:xfrm>
                <a:off x="2160" y="2806"/>
                <a:ext cx="74" cy="74"/>
              </a:xfrm>
              <a:custGeom>
                <a:avLst/>
                <a:gdLst/>
                <a:ahLst/>
                <a:cxnLst>
                  <a:cxn ang="0">
                    <a:pos x="148" y="149"/>
                  </a:cxn>
                  <a:cxn ang="0">
                    <a:pos x="110" y="149"/>
                  </a:cxn>
                  <a:cxn ang="0">
                    <a:pos x="0" y="39"/>
                  </a:cxn>
                  <a:cxn ang="0">
                    <a:pos x="0" y="0"/>
                  </a:cxn>
                  <a:cxn ang="0">
                    <a:pos x="148" y="149"/>
                  </a:cxn>
                </a:cxnLst>
                <a:rect l="0" t="0" r="r" b="b"/>
                <a:pathLst>
                  <a:path w="148" h="149">
                    <a:moveTo>
                      <a:pt x="148" y="149"/>
                    </a:moveTo>
                    <a:lnTo>
                      <a:pt x="110" y="149"/>
                    </a:lnTo>
                    <a:lnTo>
                      <a:pt x="0" y="39"/>
                    </a:lnTo>
                    <a:lnTo>
                      <a:pt x="0" y="0"/>
                    </a:lnTo>
                    <a:lnTo>
                      <a:pt x="148" y="149"/>
                    </a:lnTo>
                    <a:close/>
                  </a:path>
                </a:pathLst>
              </a:custGeom>
              <a:solidFill>
                <a:srgbClr val="BFBFBF"/>
              </a:solidFill>
              <a:ln w="9525">
                <a:noFill/>
                <a:round/>
                <a:headEnd/>
                <a:tailEnd/>
              </a:ln>
            </p:spPr>
            <p:txBody>
              <a:bodyPr/>
              <a:lstStyle/>
              <a:p>
                <a:endParaRPr lang="en-US"/>
              </a:p>
            </p:txBody>
          </p:sp>
          <p:sp>
            <p:nvSpPr>
              <p:cNvPr id="45" name="Freeform 24"/>
              <p:cNvSpPr>
                <a:spLocks/>
              </p:cNvSpPr>
              <p:nvPr/>
            </p:nvSpPr>
            <p:spPr bwMode="auto">
              <a:xfrm>
                <a:off x="2060" y="2867"/>
                <a:ext cx="14" cy="27"/>
              </a:xfrm>
              <a:custGeom>
                <a:avLst/>
                <a:gdLst/>
                <a:ahLst/>
                <a:cxnLst>
                  <a:cxn ang="0">
                    <a:pos x="0" y="27"/>
                  </a:cxn>
                  <a:cxn ang="0">
                    <a:pos x="28" y="0"/>
                  </a:cxn>
                  <a:cxn ang="0">
                    <a:pos x="28" y="54"/>
                  </a:cxn>
                  <a:cxn ang="0">
                    <a:pos x="0" y="27"/>
                  </a:cxn>
                </a:cxnLst>
                <a:rect l="0" t="0" r="r" b="b"/>
                <a:pathLst>
                  <a:path w="28" h="54">
                    <a:moveTo>
                      <a:pt x="0" y="27"/>
                    </a:moveTo>
                    <a:lnTo>
                      <a:pt x="28" y="0"/>
                    </a:lnTo>
                    <a:lnTo>
                      <a:pt x="28" y="54"/>
                    </a:lnTo>
                    <a:lnTo>
                      <a:pt x="0" y="27"/>
                    </a:lnTo>
                    <a:close/>
                  </a:path>
                </a:pathLst>
              </a:custGeom>
              <a:solidFill>
                <a:srgbClr val="BFBFBF"/>
              </a:solidFill>
              <a:ln w="9525">
                <a:noFill/>
                <a:round/>
                <a:headEnd/>
                <a:tailEnd/>
              </a:ln>
            </p:spPr>
            <p:txBody>
              <a:bodyPr/>
              <a:lstStyle/>
              <a:p>
                <a:endParaRPr lang="en-US"/>
              </a:p>
            </p:txBody>
          </p:sp>
          <p:sp>
            <p:nvSpPr>
              <p:cNvPr id="46" name="Freeform 25"/>
              <p:cNvSpPr>
                <a:spLocks/>
              </p:cNvSpPr>
              <p:nvPr/>
            </p:nvSpPr>
            <p:spPr bwMode="auto">
              <a:xfrm>
                <a:off x="2656" y="2867"/>
                <a:ext cx="12" cy="27"/>
              </a:xfrm>
              <a:custGeom>
                <a:avLst/>
                <a:gdLst/>
                <a:ahLst/>
                <a:cxnLst>
                  <a:cxn ang="0">
                    <a:pos x="0" y="27"/>
                  </a:cxn>
                  <a:cxn ang="0">
                    <a:pos x="24" y="0"/>
                  </a:cxn>
                  <a:cxn ang="0">
                    <a:pos x="24" y="54"/>
                  </a:cxn>
                  <a:cxn ang="0">
                    <a:pos x="0" y="27"/>
                  </a:cxn>
                </a:cxnLst>
                <a:rect l="0" t="0" r="r" b="b"/>
                <a:pathLst>
                  <a:path w="24" h="54">
                    <a:moveTo>
                      <a:pt x="0" y="27"/>
                    </a:moveTo>
                    <a:lnTo>
                      <a:pt x="24" y="0"/>
                    </a:lnTo>
                    <a:lnTo>
                      <a:pt x="24" y="54"/>
                    </a:lnTo>
                    <a:lnTo>
                      <a:pt x="0" y="27"/>
                    </a:lnTo>
                    <a:close/>
                  </a:path>
                </a:pathLst>
              </a:custGeom>
              <a:solidFill>
                <a:srgbClr val="BFBFBF"/>
              </a:solidFill>
              <a:ln w="9525">
                <a:noFill/>
                <a:round/>
                <a:headEnd/>
                <a:tailEnd/>
              </a:ln>
            </p:spPr>
            <p:txBody>
              <a:bodyPr/>
              <a:lstStyle/>
              <a:p>
                <a:endParaRPr lang="en-US"/>
              </a:p>
            </p:txBody>
          </p:sp>
        </p:grpSp>
        <p:grpSp>
          <p:nvGrpSpPr>
            <p:cNvPr id="6" name="Group 26"/>
            <p:cNvGrpSpPr>
              <a:grpSpLocks/>
            </p:cNvGrpSpPr>
            <p:nvPr/>
          </p:nvGrpSpPr>
          <p:grpSpPr bwMode="auto">
            <a:xfrm>
              <a:off x="1863" y="2013"/>
              <a:ext cx="1017" cy="147"/>
              <a:chOff x="1651" y="2806"/>
              <a:chExt cx="1017" cy="147"/>
            </a:xfrm>
          </p:grpSpPr>
          <p:sp>
            <p:nvSpPr>
              <p:cNvPr id="21" name="Freeform 27"/>
              <p:cNvSpPr>
                <a:spLocks/>
              </p:cNvSpPr>
              <p:nvPr/>
            </p:nvSpPr>
            <p:spPr bwMode="auto">
              <a:xfrm>
                <a:off x="2086" y="2806"/>
                <a:ext cx="148" cy="147"/>
              </a:xfrm>
              <a:custGeom>
                <a:avLst/>
                <a:gdLst/>
                <a:ahLst/>
                <a:cxnLst>
                  <a:cxn ang="0">
                    <a:pos x="147" y="0"/>
                  </a:cxn>
                  <a:cxn ang="0">
                    <a:pos x="295" y="149"/>
                  </a:cxn>
                  <a:cxn ang="0">
                    <a:pos x="147" y="296"/>
                  </a:cxn>
                  <a:cxn ang="0">
                    <a:pos x="0" y="149"/>
                  </a:cxn>
                  <a:cxn ang="0">
                    <a:pos x="147" y="0"/>
                  </a:cxn>
                </a:cxnLst>
                <a:rect l="0" t="0" r="r" b="b"/>
                <a:pathLst>
                  <a:path w="295" h="296">
                    <a:moveTo>
                      <a:pt x="147" y="0"/>
                    </a:moveTo>
                    <a:lnTo>
                      <a:pt x="295" y="149"/>
                    </a:lnTo>
                    <a:lnTo>
                      <a:pt x="147" y="296"/>
                    </a:lnTo>
                    <a:lnTo>
                      <a:pt x="0" y="149"/>
                    </a:lnTo>
                    <a:lnTo>
                      <a:pt x="147" y="0"/>
                    </a:lnTo>
                    <a:close/>
                  </a:path>
                </a:pathLst>
              </a:custGeom>
              <a:solidFill>
                <a:srgbClr val="003366"/>
              </a:solidFill>
              <a:ln w="9525">
                <a:noFill/>
                <a:round/>
                <a:headEnd/>
                <a:tailEnd/>
              </a:ln>
            </p:spPr>
            <p:txBody>
              <a:bodyPr/>
              <a:lstStyle/>
              <a:p>
                <a:endParaRPr lang="en-US"/>
              </a:p>
            </p:txBody>
          </p:sp>
          <p:sp>
            <p:nvSpPr>
              <p:cNvPr id="22" name="Freeform 28"/>
              <p:cNvSpPr>
                <a:spLocks/>
              </p:cNvSpPr>
              <p:nvPr/>
            </p:nvSpPr>
            <p:spPr bwMode="auto">
              <a:xfrm>
                <a:off x="2160" y="2880"/>
                <a:ext cx="74" cy="73"/>
              </a:xfrm>
              <a:custGeom>
                <a:avLst/>
                <a:gdLst/>
                <a:ahLst/>
                <a:cxnLst>
                  <a:cxn ang="0">
                    <a:pos x="0" y="147"/>
                  </a:cxn>
                  <a:cxn ang="0">
                    <a:pos x="0" y="110"/>
                  </a:cxn>
                  <a:cxn ang="0">
                    <a:pos x="110" y="1"/>
                  </a:cxn>
                  <a:cxn ang="0">
                    <a:pos x="148" y="0"/>
                  </a:cxn>
                  <a:cxn ang="0">
                    <a:pos x="0" y="147"/>
                  </a:cxn>
                </a:cxnLst>
                <a:rect l="0" t="0" r="r" b="b"/>
                <a:pathLst>
                  <a:path w="148" h="147">
                    <a:moveTo>
                      <a:pt x="0" y="147"/>
                    </a:moveTo>
                    <a:lnTo>
                      <a:pt x="0" y="110"/>
                    </a:lnTo>
                    <a:lnTo>
                      <a:pt x="110" y="1"/>
                    </a:lnTo>
                    <a:lnTo>
                      <a:pt x="148" y="0"/>
                    </a:lnTo>
                    <a:lnTo>
                      <a:pt x="0" y="147"/>
                    </a:lnTo>
                    <a:close/>
                  </a:path>
                </a:pathLst>
              </a:custGeom>
              <a:solidFill>
                <a:srgbClr val="000000"/>
              </a:solidFill>
              <a:ln w="9525">
                <a:noFill/>
                <a:round/>
                <a:headEnd/>
                <a:tailEnd/>
              </a:ln>
            </p:spPr>
            <p:txBody>
              <a:bodyPr/>
              <a:lstStyle/>
              <a:p>
                <a:endParaRPr lang="en-US"/>
              </a:p>
            </p:txBody>
          </p:sp>
          <p:sp>
            <p:nvSpPr>
              <p:cNvPr id="23" name="Freeform 29"/>
              <p:cNvSpPr>
                <a:spLocks/>
              </p:cNvSpPr>
              <p:nvPr/>
            </p:nvSpPr>
            <p:spPr bwMode="auto">
              <a:xfrm>
                <a:off x="1651" y="2880"/>
                <a:ext cx="423" cy="14"/>
              </a:xfrm>
              <a:custGeom>
                <a:avLst/>
                <a:gdLst/>
                <a:ahLst/>
                <a:cxnLst>
                  <a:cxn ang="0">
                    <a:pos x="0" y="27"/>
                  </a:cxn>
                  <a:cxn ang="0">
                    <a:pos x="27" y="0"/>
                  </a:cxn>
                  <a:cxn ang="0">
                    <a:pos x="820" y="0"/>
                  </a:cxn>
                  <a:cxn ang="0">
                    <a:pos x="848" y="27"/>
                  </a:cxn>
                  <a:cxn ang="0">
                    <a:pos x="0" y="27"/>
                  </a:cxn>
                </a:cxnLst>
                <a:rect l="0" t="0" r="r" b="b"/>
                <a:pathLst>
                  <a:path w="848" h="27">
                    <a:moveTo>
                      <a:pt x="0" y="27"/>
                    </a:moveTo>
                    <a:lnTo>
                      <a:pt x="27" y="0"/>
                    </a:lnTo>
                    <a:lnTo>
                      <a:pt x="820" y="0"/>
                    </a:lnTo>
                    <a:lnTo>
                      <a:pt x="848" y="27"/>
                    </a:lnTo>
                    <a:lnTo>
                      <a:pt x="0" y="27"/>
                    </a:lnTo>
                    <a:close/>
                  </a:path>
                </a:pathLst>
              </a:custGeom>
              <a:solidFill>
                <a:srgbClr val="000000"/>
              </a:solidFill>
              <a:ln w="9525">
                <a:noFill/>
                <a:round/>
                <a:headEnd/>
                <a:tailEnd/>
              </a:ln>
            </p:spPr>
            <p:txBody>
              <a:bodyPr/>
              <a:lstStyle/>
              <a:p>
                <a:endParaRPr lang="en-US"/>
              </a:p>
            </p:txBody>
          </p:sp>
          <p:sp>
            <p:nvSpPr>
              <p:cNvPr id="24" name="Freeform 30"/>
              <p:cNvSpPr>
                <a:spLocks/>
              </p:cNvSpPr>
              <p:nvPr/>
            </p:nvSpPr>
            <p:spPr bwMode="auto">
              <a:xfrm>
                <a:off x="2245" y="2880"/>
                <a:ext cx="423" cy="14"/>
              </a:xfrm>
              <a:custGeom>
                <a:avLst/>
                <a:gdLst/>
                <a:ahLst/>
                <a:cxnLst>
                  <a:cxn ang="0">
                    <a:pos x="0" y="27"/>
                  </a:cxn>
                  <a:cxn ang="0">
                    <a:pos x="27" y="0"/>
                  </a:cxn>
                  <a:cxn ang="0">
                    <a:pos x="821" y="0"/>
                  </a:cxn>
                  <a:cxn ang="0">
                    <a:pos x="846" y="27"/>
                  </a:cxn>
                  <a:cxn ang="0">
                    <a:pos x="0" y="27"/>
                  </a:cxn>
                </a:cxnLst>
                <a:rect l="0" t="0" r="r" b="b"/>
                <a:pathLst>
                  <a:path w="846" h="27">
                    <a:moveTo>
                      <a:pt x="0" y="27"/>
                    </a:moveTo>
                    <a:lnTo>
                      <a:pt x="27" y="0"/>
                    </a:lnTo>
                    <a:lnTo>
                      <a:pt x="821" y="0"/>
                    </a:lnTo>
                    <a:lnTo>
                      <a:pt x="846" y="27"/>
                    </a:lnTo>
                    <a:lnTo>
                      <a:pt x="0" y="27"/>
                    </a:lnTo>
                    <a:close/>
                  </a:path>
                </a:pathLst>
              </a:custGeom>
              <a:solidFill>
                <a:srgbClr val="000000"/>
              </a:solidFill>
              <a:ln w="9525">
                <a:noFill/>
                <a:round/>
                <a:headEnd/>
                <a:tailEnd/>
              </a:ln>
            </p:spPr>
            <p:txBody>
              <a:bodyPr/>
              <a:lstStyle/>
              <a:p>
                <a:endParaRPr lang="en-US"/>
              </a:p>
            </p:txBody>
          </p:sp>
          <p:sp>
            <p:nvSpPr>
              <p:cNvPr id="25" name="Freeform 31"/>
              <p:cNvSpPr>
                <a:spLocks/>
              </p:cNvSpPr>
              <p:nvPr/>
            </p:nvSpPr>
            <p:spPr bwMode="auto">
              <a:xfrm>
                <a:off x="2086" y="2880"/>
                <a:ext cx="74" cy="73"/>
              </a:xfrm>
              <a:custGeom>
                <a:avLst/>
                <a:gdLst/>
                <a:ahLst/>
                <a:cxnLst>
                  <a:cxn ang="0">
                    <a:pos x="0" y="0"/>
                  </a:cxn>
                  <a:cxn ang="0">
                    <a:pos x="37" y="0"/>
                  </a:cxn>
                  <a:cxn ang="0">
                    <a:pos x="147" y="110"/>
                  </a:cxn>
                  <a:cxn ang="0">
                    <a:pos x="147" y="147"/>
                  </a:cxn>
                  <a:cxn ang="0">
                    <a:pos x="0" y="0"/>
                  </a:cxn>
                </a:cxnLst>
                <a:rect l="0" t="0" r="r" b="b"/>
                <a:pathLst>
                  <a:path w="147" h="147">
                    <a:moveTo>
                      <a:pt x="0" y="0"/>
                    </a:moveTo>
                    <a:lnTo>
                      <a:pt x="37" y="0"/>
                    </a:lnTo>
                    <a:lnTo>
                      <a:pt x="147" y="110"/>
                    </a:lnTo>
                    <a:lnTo>
                      <a:pt x="147" y="147"/>
                    </a:lnTo>
                    <a:lnTo>
                      <a:pt x="0" y="0"/>
                    </a:lnTo>
                    <a:close/>
                  </a:path>
                </a:pathLst>
              </a:custGeom>
              <a:solidFill>
                <a:srgbClr val="4C4C4C"/>
              </a:solidFill>
              <a:ln w="9525">
                <a:noFill/>
                <a:round/>
                <a:headEnd/>
                <a:tailEnd/>
              </a:ln>
            </p:spPr>
            <p:txBody>
              <a:bodyPr/>
              <a:lstStyle/>
              <a:p>
                <a:endParaRPr lang="en-US"/>
              </a:p>
            </p:txBody>
          </p:sp>
          <p:sp>
            <p:nvSpPr>
              <p:cNvPr id="26" name="Freeform 32"/>
              <p:cNvSpPr>
                <a:spLocks/>
              </p:cNvSpPr>
              <p:nvPr/>
            </p:nvSpPr>
            <p:spPr bwMode="auto">
              <a:xfrm>
                <a:off x="1651" y="2867"/>
                <a:ext cx="13" cy="27"/>
              </a:xfrm>
              <a:custGeom>
                <a:avLst/>
                <a:gdLst/>
                <a:ahLst/>
                <a:cxnLst>
                  <a:cxn ang="0">
                    <a:pos x="27" y="27"/>
                  </a:cxn>
                  <a:cxn ang="0">
                    <a:pos x="0" y="0"/>
                  </a:cxn>
                  <a:cxn ang="0">
                    <a:pos x="0" y="54"/>
                  </a:cxn>
                  <a:cxn ang="0">
                    <a:pos x="27" y="27"/>
                  </a:cxn>
                </a:cxnLst>
                <a:rect l="0" t="0" r="r" b="b"/>
                <a:pathLst>
                  <a:path w="27" h="54">
                    <a:moveTo>
                      <a:pt x="27" y="27"/>
                    </a:moveTo>
                    <a:lnTo>
                      <a:pt x="0" y="0"/>
                    </a:lnTo>
                    <a:lnTo>
                      <a:pt x="0" y="54"/>
                    </a:lnTo>
                    <a:lnTo>
                      <a:pt x="27" y="27"/>
                    </a:lnTo>
                    <a:close/>
                  </a:path>
                </a:pathLst>
              </a:custGeom>
              <a:solidFill>
                <a:srgbClr val="4C4C4C"/>
              </a:solidFill>
              <a:ln w="9525">
                <a:noFill/>
                <a:round/>
                <a:headEnd/>
                <a:tailEnd/>
              </a:ln>
            </p:spPr>
            <p:txBody>
              <a:bodyPr/>
              <a:lstStyle/>
              <a:p>
                <a:endParaRPr lang="en-US"/>
              </a:p>
            </p:txBody>
          </p:sp>
          <p:sp>
            <p:nvSpPr>
              <p:cNvPr id="27" name="Freeform 33"/>
              <p:cNvSpPr>
                <a:spLocks/>
              </p:cNvSpPr>
              <p:nvPr/>
            </p:nvSpPr>
            <p:spPr bwMode="auto">
              <a:xfrm>
                <a:off x="2245" y="2867"/>
                <a:ext cx="14" cy="27"/>
              </a:xfrm>
              <a:custGeom>
                <a:avLst/>
                <a:gdLst/>
                <a:ahLst/>
                <a:cxnLst>
                  <a:cxn ang="0">
                    <a:pos x="27" y="27"/>
                  </a:cxn>
                  <a:cxn ang="0">
                    <a:pos x="0" y="0"/>
                  </a:cxn>
                  <a:cxn ang="0">
                    <a:pos x="0" y="54"/>
                  </a:cxn>
                  <a:cxn ang="0">
                    <a:pos x="27" y="27"/>
                  </a:cxn>
                </a:cxnLst>
                <a:rect l="0" t="0" r="r" b="b"/>
                <a:pathLst>
                  <a:path w="27" h="54">
                    <a:moveTo>
                      <a:pt x="27" y="27"/>
                    </a:moveTo>
                    <a:lnTo>
                      <a:pt x="0" y="0"/>
                    </a:lnTo>
                    <a:lnTo>
                      <a:pt x="0" y="54"/>
                    </a:lnTo>
                    <a:lnTo>
                      <a:pt x="27" y="27"/>
                    </a:lnTo>
                    <a:close/>
                  </a:path>
                </a:pathLst>
              </a:custGeom>
              <a:solidFill>
                <a:srgbClr val="4C4C4C"/>
              </a:solidFill>
              <a:ln w="9525">
                <a:noFill/>
                <a:round/>
                <a:headEnd/>
                <a:tailEnd/>
              </a:ln>
            </p:spPr>
            <p:txBody>
              <a:bodyPr/>
              <a:lstStyle/>
              <a:p>
                <a:endParaRPr lang="en-US"/>
              </a:p>
            </p:txBody>
          </p:sp>
          <p:sp>
            <p:nvSpPr>
              <p:cNvPr id="28" name="Freeform 34"/>
              <p:cNvSpPr>
                <a:spLocks/>
              </p:cNvSpPr>
              <p:nvPr/>
            </p:nvSpPr>
            <p:spPr bwMode="auto">
              <a:xfrm>
                <a:off x="1651" y="2867"/>
                <a:ext cx="423" cy="13"/>
              </a:xfrm>
              <a:custGeom>
                <a:avLst/>
                <a:gdLst/>
                <a:ahLst/>
                <a:cxnLst>
                  <a:cxn ang="0">
                    <a:pos x="0" y="0"/>
                  </a:cxn>
                  <a:cxn ang="0">
                    <a:pos x="27" y="27"/>
                  </a:cxn>
                  <a:cxn ang="0">
                    <a:pos x="820" y="27"/>
                  </a:cxn>
                  <a:cxn ang="0">
                    <a:pos x="848" y="0"/>
                  </a:cxn>
                  <a:cxn ang="0">
                    <a:pos x="0" y="0"/>
                  </a:cxn>
                </a:cxnLst>
                <a:rect l="0" t="0" r="r" b="b"/>
                <a:pathLst>
                  <a:path w="848" h="27">
                    <a:moveTo>
                      <a:pt x="0" y="0"/>
                    </a:moveTo>
                    <a:lnTo>
                      <a:pt x="27" y="27"/>
                    </a:lnTo>
                    <a:lnTo>
                      <a:pt x="820" y="27"/>
                    </a:lnTo>
                    <a:lnTo>
                      <a:pt x="848" y="0"/>
                    </a:lnTo>
                    <a:lnTo>
                      <a:pt x="0" y="0"/>
                    </a:lnTo>
                    <a:close/>
                  </a:path>
                </a:pathLst>
              </a:custGeom>
              <a:solidFill>
                <a:srgbClr val="008080"/>
              </a:solidFill>
              <a:ln w="9525">
                <a:noFill/>
                <a:round/>
                <a:headEnd/>
                <a:tailEnd/>
              </a:ln>
            </p:spPr>
            <p:txBody>
              <a:bodyPr/>
              <a:lstStyle/>
              <a:p>
                <a:endParaRPr lang="en-US"/>
              </a:p>
            </p:txBody>
          </p:sp>
          <p:sp>
            <p:nvSpPr>
              <p:cNvPr id="29" name="Freeform 35"/>
              <p:cNvSpPr>
                <a:spLocks/>
              </p:cNvSpPr>
              <p:nvPr/>
            </p:nvSpPr>
            <p:spPr bwMode="auto">
              <a:xfrm>
                <a:off x="2245" y="2867"/>
                <a:ext cx="423" cy="13"/>
              </a:xfrm>
              <a:custGeom>
                <a:avLst/>
                <a:gdLst/>
                <a:ahLst/>
                <a:cxnLst>
                  <a:cxn ang="0">
                    <a:pos x="0" y="0"/>
                  </a:cxn>
                  <a:cxn ang="0">
                    <a:pos x="27" y="27"/>
                  </a:cxn>
                  <a:cxn ang="0">
                    <a:pos x="821" y="27"/>
                  </a:cxn>
                  <a:cxn ang="0">
                    <a:pos x="846" y="0"/>
                  </a:cxn>
                  <a:cxn ang="0">
                    <a:pos x="0" y="0"/>
                  </a:cxn>
                </a:cxnLst>
                <a:rect l="0" t="0" r="r" b="b"/>
                <a:pathLst>
                  <a:path w="846" h="27">
                    <a:moveTo>
                      <a:pt x="0" y="0"/>
                    </a:moveTo>
                    <a:lnTo>
                      <a:pt x="27" y="27"/>
                    </a:lnTo>
                    <a:lnTo>
                      <a:pt x="821" y="27"/>
                    </a:lnTo>
                    <a:lnTo>
                      <a:pt x="846" y="0"/>
                    </a:lnTo>
                    <a:lnTo>
                      <a:pt x="0" y="0"/>
                    </a:lnTo>
                    <a:close/>
                  </a:path>
                </a:pathLst>
              </a:custGeom>
              <a:solidFill>
                <a:srgbClr val="008080"/>
              </a:solidFill>
              <a:ln w="9525">
                <a:noFill/>
                <a:round/>
                <a:headEnd/>
                <a:tailEnd/>
              </a:ln>
            </p:spPr>
            <p:txBody>
              <a:bodyPr/>
              <a:lstStyle/>
              <a:p>
                <a:endParaRPr lang="en-US"/>
              </a:p>
            </p:txBody>
          </p:sp>
          <p:sp>
            <p:nvSpPr>
              <p:cNvPr id="30" name="Freeform 36"/>
              <p:cNvSpPr>
                <a:spLocks/>
              </p:cNvSpPr>
              <p:nvPr/>
            </p:nvSpPr>
            <p:spPr bwMode="auto">
              <a:xfrm>
                <a:off x="2086" y="2806"/>
                <a:ext cx="74" cy="74"/>
              </a:xfrm>
              <a:custGeom>
                <a:avLst/>
                <a:gdLst/>
                <a:ahLst/>
                <a:cxnLst>
                  <a:cxn ang="0">
                    <a:pos x="147" y="0"/>
                  </a:cxn>
                  <a:cxn ang="0">
                    <a:pos x="147" y="39"/>
                  </a:cxn>
                  <a:cxn ang="0">
                    <a:pos x="37" y="149"/>
                  </a:cxn>
                  <a:cxn ang="0">
                    <a:pos x="0" y="149"/>
                  </a:cxn>
                  <a:cxn ang="0">
                    <a:pos x="147" y="0"/>
                  </a:cxn>
                </a:cxnLst>
                <a:rect l="0" t="0" r="r" b="b"/>
                <a:pathLst>
                  <a:path w="147" h="149">
                    <a:moveTo>
                      <a:pt x="147" y="0"/>
                    </a:moveTo>
                    <a:lnTo>
                      <a:pt x="147" y="39"/>
                    </a:lnTo>
                    <a:lnTo>
                      <a:pt x="37" y="149"/>
                    </a:lnTo>
                    <a:lnTo>
                      <a:pt x="0" y="149"/>
                    </a:lnTo>
                    <a:lnTo>
                      <a:pt x="147" y="0"/>
                    </a:lnTo>
                    <a:close/>
                  </a:path>
                </a:pathLst>
              </a:custGeom>
              <a:solidFill>
                <a:srgbClr val="D8D8D8"/>
              </a:solidFill>
              <a:ln w="9525">
                <a:noFill/>
                <a:round/>
                <a:headEnd/>
                <a:tailEnd/>
              </a:ln>
            </p:spPr>
            <p:txBody>
              <a:bodyPr/>
              <a:lstStyle/>
              <a:p>
                <a:endParaRPr lang="en-US"/>
              </a:p>
            </p:txBody>
          </p:sp>
          <p:sp>
            <p:nvSpPr>
              <p:cNvPr id="31" name="Freeform 37"/>
              <p:cNvSpPr>
                <a:spLocks/>
              </p:cNvSpPr>
              <p:nvPr/>
            </p:nvSpPr>
            <p:spPr bwMode="auto">
              <a:xfrm>
                <a:off x="2160" y="2806"/>
                <a:ext cx="74" cy="74"/>
              </a:xfrm>
              <a:custGeom>
                <a:avLst/>
                <a:gdLst/>
                <a:ahLst/>
                <a:cxnLst>
                  <a:cxn ang="0">
                    <a:pos x="148" y="149"/>
                  </a:cxn>
                  <a:cxn ang="0">
                    <a:pos x="110" y="149"/>
                  </a:cxn>
                  <a:cxn ang="0">
                    <a:pos x="0" y="39"/>
                  </a:cxn>
                  <a:cxn ang="0">
                    <a:pos x="0" y="0"/>
                  </a:cxn>
                  <a:cxn ang="0">
                    <a:pos x="148" y="149"/>
                  </a:cxn>
                </a:cxnLst>
                <a:rect l="0" t="0" r="r" b="b"/>
                <a:pathLst>
                  <a:path w="148" h="149">
                    <a:moveTo>
                      <a:pt x="148" y="149"/>
                    </a:moveTo>
                    <a:lnTo>
                      <a:pt x="110" y="149"/>
                    </a:lnTo>
                    <a:lnTo>
                      <a:pt x="0" y="39"/>
                    </a:lnTo>
                    <a:lnTo>
                      <a:pt x="0" y="0"/>
                    </a:lnTo>
                    <a:lnTo>
                      <a:pt x="148" y="149"/>
                    </a:lnTo>
                    <a:close/>
                  </a:path>
                </a:pathLst>
              </a:custGeom>
              <a:solidFill>
                <a:srgbClr val="BFBFBF"/>
              </a:solidFill>
              <a:ln w="9525">
                <a:noFill/>
                <a:round/>
                <a:headEnd/>
                <a:tailEnd/>
              </a:ln>
            </p:spPr>
            <p:txBody>
              <a:bodyPr/>
              <a:lstStyle/>
              <a:p>
                <a:endParaRPr lang="en-US"/>
              </a:p>
            </p:txBody>
          </p:sp>
          <p:sp>
            <p:nvSpPr>
              <p:cNvPr id="32" name="Freeform 38"/>
              <p:cNvSpPr>
                <a:spLocks/>
              </p:cNvSpPr>
              <p:nvPr/>
            </p:nvSpPr>
            <p:spPr bwMode="auto">
              <a:xfrm>
                <a:off x="2060" y="2867"/>
                <a:ext cx="14" cy="27"/>
              </a:xfrm>
              <a:custGeom>
                <a:avLst/>
                <a:gdLst/>
                <a:ahLst/>
                <a:cxnLst>
                  <a:cxn ang="0">
                    <a:pos x="0" y="27"/>
                  </a:cxn>
                  <a:cxn ang="0">
                    <a:pos x="28" y="0"/>
                  </a:cxn>
                  <a:cxn ang="0">
                    <a:pos x="28" y="54"/>
                  </a:cxn>
                  <a:cxn ang="0">
                    <a:pos x="0" y="27"/>
                  </a:cxn>
                </a:cxnLst>
                <a:rect l="0" t="0" r="r" b="b"/>
                <a:pathLst>
                  <a:path w="28" h="54">
                    <a:moveTo>
                      <a:pt x="0" y="27"/>
                    </a:moveTo>
                    <a:lnTo>
                      <a:pt x="28" y="0"/>
                    </a:lnTo>
                    <a:lnTo>
                      <a:pt x="28" y="54"/>
                    </a:lnTo>
                    <a:lnTo>
                      <a:pt x="0" y="27"/>
                    </a:lnTo>
                    <a:close/>
                  </a:path>
                </a:pathLst>
              </a:custGeom>
              <a:solidFill>
                <a:srgbClr val="BFBFBF"/>
              </a:solidFill>
              <a:ln w="9525">
                <a:noFill/>
                <a:round/>
                <a:headEnd/>
                <a:tailEnd/>
              </a:ln>
            </p:spPr>
            <p:txBody>
              <a:bodyPr/>
              <a:lstStyle/>
              <a:p>
                <a:endParaRPr lang="en-US"/>
              </a:p>
            </p:txBody>
          </p:sp>
          <p:sp>
            <p:nvSpPr>
              <p:cNvPr id="33" name="Freeform 39"/>
              <p:cNvSpPr>
                <a:spLocks/>
              </p:cNvSpPr>
              <p:nvPr/>
            </p:nvSpPr>
            <p:spPr bwMode="auto">
              <a:xfrm>
                <a:off x="2656" y="2867"/>
                <a:ext cx="12" cy="27"/>
              </a:xfrm>
              <a:custGeom>
                <a:avLst/>
                <a:gdLst/>
                <a:ahLst/>
                <a:cxnLst>
                  <a:cxn ang="0">
                    <a:pos x="0" y="27"/>
                  </a:cxn>
                  <a:cxn ang="0">
                    <a:pos x="24" y="0"/>
                  </a:cxn>
                  <a:cxn ang="0">
                    <a:pos x="24" y="54"/>
                  </a:cxn>
                  <a:cxn ang="0">
                    <a:pos x="0" y="27"/>
                  </a:cxn>
                </a:cxnLst>
                <a:rect l="0" t="0" r="r" b="b"/>
                <a:pathLst>
                  <a:path w="24" h="54">
                    <a:moveTo>
                      <a:pt x="0" y="27"/>
                    </a:moveTo>
                    <a:lnTo>
                      <a:pt x="24" y="0"/>
                    </a:lnTo>
                    <a:lnTo>
                      <a:pt x="24" y="54"/>
                    </a:lnTo>
                    <a:lnTo>
                      <a:pt x="0" y="27"/>
                    </a:lnTo>
                    <a:close/>
                  </a:path>
                </a:pathLst>
              </a:custGeom>
              <a:solidFill>
                <a:srgbClr val="BFBFBF"/>
              </a:solidFill>
              <a:ln w="9525">
                <a:noFill/>
                <a:round/>
                <a:headEnd/>
                <a:tailEnd/>
              </a:ln>
            </p:spPr>
            <p:txBody>
              <a:bodyPr/>
              <a:lstStyle/>
              <a:p>
                <a:endParaRPr lang="en-US"/>
              </a:p>
            </p:txBody>
          </p:sp>
        </p:grpSp>
        <p:grpSp>
          <p:nvGrpSpPr>
            <p:cNvPr id="7" name="Group 40"/>
            <p:cNvGrpSpPr>
              <a:grpSpLocks/>
            </p:cNvGrpSpPr>
            <p:nvPr/>
          </p:nvGrpSpPr>
          <p:grpSpPr bwMode="auto">
            <a:xfrm>
              <a:off x="1863" y="3264"/>
              <a:ext cx="1017" cy="147"/>
              <a:chOff x="1651" y="2806"/>
              <a:chExt cx="1017" cy="147"/>
            </a:xfrm>
          </p:grpSpPr>
          <p:sp>
            <p:nvSpPr>
              <p:cNvPr id="8" name="Freeform 41"/>
              <p:cNvSpPr>
                <a:spLocks/>
              </p:cNvSpPr>
              <p:nvPr/>
            </p:nvSpPr>
            <p:spPr bwMode="auto">
              <a:xfrm>
                <a:off x="2086" y="2806"/>
                <a:ext cx="148" cy="147"/>
              </a:xfrm>
              <a:custGeom>
                <a:avLst/>
                <a:gdLst/>
                <a:ahLst/>
                <a:cxnLst>
                  <a:cxn ang="0">
                    <a:pos x="147" y="0"/>
                  </a:cxn>
                  <a:cxn ang="0">
                    <a:pos x="295" y="149"/>
                  </a:cxn>
                  <a:cxn ang="0">
                    <a:pos x="147" y="296"/>
                  </a:cxn>
                  <a:cxn ang="0">
                    <a:pos x="0" y="149"/>
                  </a:cxn>
                  <a:cxn ang="0">
                    <a:pos x="147" y="0"/>
                  </a:cxn>
                </a:cxnLst>
                <a:rect l="0" t="0" r="r" b="b"/>
                <a:pathLst>
                  <a:path w="295" h="296">
                    <a:moveTo>
                      <a:pt x="147" y="0"/>
                    </a:moveTo>
                    <a:lnTo>
                      <a:pt x="295" y="149"/>
                    </a:lnTo>
                    <a:lnTo>
                      <a:pt x="147" y="296"/>
                    </a:lnTo>
                    <a:lnTo>
                      <a:pt x="0" y="149"/>
                    </a:lnTo>
                    <a:lnTo>
                      <a:pt x="147" y="0"/>
                    </a:lnTo>
                    <a:close/>
                  </a:path>
                </a:pathLst>
              </a:custGeom>
              <a:solidFill>
                <a:srgbClr val="003366"/>
              </a:solidFill>
              <a:ln w="9525">
                <a:noFill/>
                <a:round/>
                <a:headEnd/>
                <a:tailEnd/>
              </a:ln>
            </p:spPr>
            <p:txBody>
              <a:bodyPr/>
              <a:lstStyle/>
              <a:p>
                <a:endParaRPr lang="en-US"/>
              </a:p>
            </p:txBody>
          </p:sp>
          <p:sp>
            <p:nvSpPr>
              <p:cNvPr id="9" name="Freeform 42"/>
              <p:cNvSpPr>
                <a:spLocks/>
              </p:cNvSpPr>
              <p:nvPr/>
            </p:nvSpPr>
            <p:spPr bwMode="auto">
              <a:xfrm>
                <a:off x="2160" y="2880"/>
                <a:ext cx="74" cy="73"/>
              </a:xfrm>
              <a:custGeom>
                <a:avLst/>
                <a:gdLst/>
                <a:ahLst/>
                <a:cxnLst>
                  <a:cxn ang="0">
                    <a:pos x="0" y="147"/>
                  </a:cxn>
                  <a:cxn ang="0">
                    <a:pos x="0" y="110"/>
                  </a:cxn>
                  <a:cxn ang="0">
                    <a:pos x="110" y="1"/>
                  </a:cxn>
                  <a:cxn ang="0">
                    <a:pos x="148" y="0"/>
                  </a:cxn>
                  <a:cxn ang="0">
                    <a:pos x="0" y="147"/>
                  </a:cxn>
                </a:cxnLst>
                <a:rect l="0" t="0" r="r" b="b"/>
                <a:pathLst>
                  <a:path w="148" h="147">
                    <a:moveTo>
                      <a:pt x="0" y="147"/>
                    </a:moveTo>
                    <a:lnTo>
                      <a:pt x="0" y="110"/>
                    </a:lnTo>
                    <a:lnTo>
                      <a:pt x="110" y="1"/>
                    </a:lnTo>
                    <a:lnTo>
                      <a:pt x="148" y="0"/>
                    </a:lnTo>
                    <a:lnTo>
                      <a:pt x="0" y="147"/>
                    </a:lnTo>
                    <a:close/>
                  </a:path>
                </a:pathLst>
              </a:custGeom>
              <a:solidFill>
                <a:srgbClr val="000000"/>
              </a:solidFill>
              <a:ln w="9525">
                <a:noFill/>
                <a:round/>
                <a:headEnd/>
                <a:tailEnd/>
              </a:ln>
            </p:spPr>
            <p:txBody>
              <a:bodyPr/>
              <a:lstStyle/>
              <a:p>
                <a:endParaRPr lang="en-US"/>
              </a:p>
            </p:txBody>
          </p:sp>
          <p:sp>
            <p:nvSpPr>
              <p:cNvPr id="10" name="Freeform 43"/>
              <p:cNvSpPr>
                <a:spLocks/>
              </p:cNvSpPr>
              <p:nvPr/>
            </p:nvSpPr>
            <p:spPr bwMode="auto">
              <a:xfrm>
                <a:off x="1651" y="2880"/>
                <a:ext cx="423" cy="14"/>
              </a:xfrm>
              <a:custGeom>
                <a:avLst/>
                <a:gdLst/>
                <a:ahLst/>
                <a:cxnLst>
                  <a:cxn ang="0">
                    <a:pos x="0" y="27"/>
                  </a:cxn>
                  <a:cxn ang="0">
                    <a:pos x="27" y="0"/>
                  </a:cxn>
                  <a:cxn ang="0">
                    <a:pos x="820" y="0"/>
                  </a:cxn>
                  <a:cxn ang="0">
                    <a:pos x="848" y="27"/>
                  </a:cxn>
                  <a:cxn ang="0">
                    <a:pos x="0" y="27"/>
                  </a:cxn>
                </a:cxnLst>
                <a:rect l="0" t="0" r="r" b="b"/>
                <a:pathLst>
                  <a:path w="848" h="27">
                    <a:moveTo>
                      <a:pt x="0" y="27"/>
                    </a:moveTo>
                    <a:lnTo>
                      <a:pt x="27" y="0"/>
                    </a:lnTo>
                    <a:lnTo>
                      <a:pt x="820" y="0"/>
                    </a:lnTo>
                    <a:lnTo>
                      <a:pt x="848" y="27"/>
                    </a:lnTo>
                    <a:lnTo>
                      <a:pt x="0" y="27"/>
                    </a:lnTo>
                    <a:close/>
                  </a:path>
                </a:pathLst>
              </a:custGeom>
              <a:solidFill>
                <a:srgbClr val="000000"/>
              </a:solidFill>
              <a:ln w="9525">
                <a:noFill/>
                <a:round/>
                <a:headEnd/>
                <a:tailEnd/>
              </a:ln>
            </p:spPr>
            <p:txBody>
              <a:bodyPr/>
              <a:lstStyle/>
              <a:p>
                <a:endParaRPr lang="en-US"/>
              </a:p>
            </p:txBody>
          </p:sp>
          <p:sp>
            <p:nvSpPr>
              <p:cNvPr id="11" name="Freeform 44"/>
              <p:cNvSpPr>
                <a:spLocks/>
              </p:cNvSpPr>
              <p:nvPr/>
            </p:nvSpPr>
            <p:spPr bwMode="auto">
              <a:xfrm>
                <a:off x="2245" y="2880"/>
                <a:ext cx="423" cy="14"/>
              </a:xfrm>
              <a:custGeom>
                <a:avLst/>
                <a:gdLst/>
                <a:ahLst/>
                <a:cxnLst>
                  <a:cxn ang="0">
                    <a:pos x="0" y="27"/>
                  </a:cxn>
                  <a:cxn ang="0">
                    <a:pos x="27" y="0"/>
                  </a:cxn>
                  <a:cxn ang="0">
                    <a:pos x="821" y="0"/>
                  </a:cxn>
                  <a:cxn ang="0">
                    <a:pos x="846" y="27"/>
                  </a:cxn>
                  <a:cxn ang="0">
                    <a:pos x="0" y="27"/>
                  </a:cxn>
                </a:cxnLst>
                <a:rect l="0" t="0" r="r" b="b"/>
                <a:pathLst>
                  <a:path w="846" h="27">
                    <a:moveTo>
                      <a:pt x="0" y="27"/>
                    </a:moveTo>
                    <a:lnTo>
                      <a:pt x="27" y="0"/>
                    </a:lnTo>
                    <a:lnTo>
                      <a:pt x="821" y="0"/>
                    </a:lnTo>
                    <a:lnTo>
                      <a:pt x="846" y="27"/>
                    </a:lnTo>
                    <a:lnTo>
                      <a:pt x="0" y="27"/>
                    </a:lnTo>
                    <a:close/>
                  </a:path>
                </a:pathLst>
              </a:custGeom>
              <a:solidFill>
                <a:srgbClr val="000000"/>
              </a:solidFill>
              <a:ln w="9525">
                <a:noFill/>
                <a:round/>
                <a:headEnd/>
                <a:tailEnd/>
              </a:ln>
            </p:spPr>
            <p:txBody>
              <a:bodyPr/>
              <a:lstStyle/>
              <a:p>
                <a:endParaRPr lang="en-US"/>
              </a:p>
            </p:txBody>
          </p:sp>
          <p:sp>
            <p:nvSpPr>
              <p:cNvPr id="12" name="Freeform 45"/>
              <p:cNvSpPr>
                <a:spLocks/>
              </p:cNvSpPr>
              <p:nvPr/>
            </p:nvSpPr>
            <p:spPr bwMode="auto">
              <a:xfrm>
                <a:off x="2086" y="2880"/>
                <a:ext cx="74" cy="73"/>
              </a:xfrm>
              <a:custGeom>
                <a:avLst/>
                <a:gdLst/>
                <a:ahLst/>
                <a:cxnLst>
                  <a:cxn ang="0">
                    <a:pos x="0" y="0"/>
                  </a:cxn>
                  <a:cxn ang="0">
                    <a:pos x="37" y="0"/>
                  </a:cxn>
                  <a:cxn ang="0">
                    <a:pos x="147" y="110"/>
                  </a:cxn>
                  <a:cxn ang="0">
                    <a:pos x="147" y="147"/>
                  </a:cxn>
                  <a:cxn ang="0">
                    <a:pos x="0" y="0"/>
                  </a:cxn>
                </a:cxnLst>
                <a:rect l="0" t="0" r="r" b="b"/>
                <a:pathLst>
                  <a:path w="147" h="147">
                    <a:moveTo>
                      <a:pt x="0" y="0"/>
                    </a:moveTo>
                    <a:lnTo>
                      <a:pt x="37" y="0"/>
                    </a:lnTo>
                    <a:lnTo>
                      <a:pt x="147" y="110"/>
                    </a:lnTo>
                    <a:lnTo>
                      <a:pt x="147" y="147"/>
                    </a:lnTo>
                    <a:lnTo>
                      <a:pt x="0" y="0"/>
                    </a:lnTo>
                    <a:close/>
                  </a:path>
                </a:pathLst>
              </a:custGeom>
              <a:solidFill>
                <a:srgbClr val="4C4C4C"/>
              </a:solidFill>
              <a:ln w="9525">
                <a:noFill/>
                <a:round/>
                <a:headEnd/>
                <a:tailEnd/>
              </a:ln>
            </p:spPr>
            <p:txBody>
              <a:bodyPr/>
              <a:lstStyle/>
              <a:p>
                <a:endParaRPr lang="en-US"/>
              </a:p>
            </p:txBody>
          </p:sp>
          <p:sp>
            <p:nvSpPr>
              <p:cNvPr id="13" name="Freeform 46"/>
              <p:cNvSpPr>
                <a:spLocks/>
              </p:cNvSpPr>
              <p:nvPr/>
            </p:nvSpPr>
            <p:spPr bwMode="auto">
              <a:xfrm>
                <a:off x="1651" y="2867"/>
                <a:ext cx="13" cy="27"/>
              </a:xfrm>
              <a:custGeom>
                <a:avLst/>
                <a:gdLst/>
                <a:ahLst/>
                <a:cxnLst>
                  <a:cxn ang="0">
                    <a:pos x="27" y="27"/>
                  </a:cxn>
                  <a:cxn ang="0">
                    <a:pos x="0" y="0"/>
                  </a:cxn>
                  <a:cxn ang="0">
                    <a:pos x="0" y="54"/>
                  </a:cxn>
                  <a:cxn ang="0">
                    <a:pos x="27" y="27"/>
                  </a:cxn>
                </a:cxnLst>
                <a:rect l="0" t="0" r="r" b="b"/>
                <a:pathLst>
                  <a:path w="27" h="54">
                    <a:moveTo>
                      <a:pt x="27" y="27"/>
                    </a:moveTo>
                    <a:lnTo>
                      <a:pt x="0" y="0"/>
                    </a:lnTo>
                    <a:lnTo>
                      <a:pt x="0" y="54"/>
                    </a:lnTo>
                    <a:lnTo>
                      <a:pt x="27" y="27"/>
                    </a:lnTo>
                    <a:close/>
                  </a:path>
                </a:pathLst>
              </a:custGeom>
              <a:solidFill>
                <a:srgbClr val="4C4C4C"/>
              </a:solidFill>
              <a:ln w="9525">
                <a:noFill/>
                <a:round/>
                <a:headEnd/>
                <a:tailEnd/>
              </a:ln>
            </p:spPr>
            <p:txBody>
              <a:bodyPr/>
              <a:lstStyle/>
              <a:p>
                <a:endParaRPr lang="en-US"/>
              </a:p>
            </p:txBody>
          </p:sp>
          <p:sp>
            <p:nvSpPr>
              <p:cNvPr id="14" name="Freeform 47"/>
              <p:cNvSpPr>
                <a:spLocks/>
              </p:cNvSpPr>
              <p:nvPr/>
            </p:nvSpPr>
            <p:spPr bwMode="auto">
              <a:xfrm>
                <a:off x="2245" y="2867"/>
                <a:ext cx="14" cy="27"/>
              </a:xfrm>
              <a:custGeom>
                <a:avLst/>
                <a:gdLst/>
                <a:ahLst/>
                <a:cxnLst>
                  <a:cxn ang="0">
                    <a:pos x="27" y="27"/>
                  </a:cxn>
                  <a:cxn ang="0">
                    <a:pos x="0" y="0"/>
                  </a:cxn>
                  <a:cxn ang="0">
                    <a:pos x="0" y="54"/>
                  </a:cxn>
                  <a:cxn ang="0">
                    <a:pos x="27" y="27"/>
                  </a:cxn>
                </a:cxnLst>
                <a:rect l="0" t="0" r="r" b="b"/>
                <a:pathLst>
                  <a:path w="27" h="54">
                    <a:moveTo>
                      <a:pt x="27" y="27"/>
                    </a:moveTo>
                    <a:lnTo>
                      <a:pt x="0" y="0"/>
                    </a:lnTo>
                    <a:lnTo>
                      <a:pt x="0" y="54"/>
                    </a:lnTo>
                    <a:lnTo>
                      <a:pt x="27" y="27"/>
                    </a:lnTo>
                    <a:close/>
                  </a:path>
                </a:pathLst>
              </a:custGeom>
              <a:solidFill>
                <a:srgbClr val="4C4C4C"/>
              </a:solidFill>
              <a:ln w="9525">
                <a:noFill/>
                <a:round/>
                <a:headEnd/>
                <a:tailEnd/>
              </a:ln>
            </p:spPr>
            <p:txBody>
              <a:bodyPr/>
              <a:lstStyle/>
              <a:p>
                <a:endParaRPr lang="en-US"/>
              </a:p>
            </p:txBody>
          </p:sp>
          <p:sp>
            <p:nvSpPr>
              <p:cNvPr id="15" name="Freeform 48"/>
              <p:cNvSpPr>
                <a:spLocks/>
              </p:cNvSpPr>
              <p:nvPr/>
            </p:nvSpPr>
            <p:spPr bwMode="auto">
              <a:xfrm>
                <a:off x="1651" y="2867"/>
                <a:ext cx="423" cy="13"/>
              </a:xfrm>
              <a:custGeom>
                <a:avLst/>
                <a:gdLst/>
                <a:ahLst/>
                <a:cxnLst>
                  <a:cxn ang="0">
                    <a:pos x="0" y="0"/>
                  </a:cxn>
                  <a:cxn ang="0">
                    <a:pos x="27" y="27"/>
                  </a:cxn>
                  <a:cxn ang="0">
                    <a:pos x="820" y="27"/>
                  </a:cxn>
                  <a:cxn ang="0">
                    <a:pos x="848" y="0"/>
                  </a:cxn>
                  <a:cxn ang="0">
                    <a:pos x="0" y="0"/>
                  </a:cxn>
                </a:cxnLst>
                <a:rect l="0" t="0" r="r" b="b"/>
                <a:pathLst>
                  <a:path w="848" h="27">
                    <a:moveTo>
                      <a:pt x="0" y="0"/>
                    </a:moveTo>
                    <a:lnTo>
                      <a:pt x="27" y="27"/>
                    </a:lnTo>
                    <a:lnTo>
                      <a:pt x="820" y="27"/>
                    </a:lnTo>
                    <a:lnTo>
                      <a:pt x="848" y="0"/>
                    </a:lnTo>
                    <a:lnTo>
                      <a:pt x="0" y="0"/>
                    </a:lnTo>
                    <a:close/>
                  </a:path>
                </a:pathLst>
              </a:custGeom>
              <a:solidFill>
                <a:srgbClr val="008080"/>
              </a:solidFill>
              <a:ln w="9525">
                <a:noFill/>
                <a:round/>
                <a:headEnd/>
                <a:tailEnd/>
              </a:ln>
            </p:spPr>
            <p:txBody>
              <a:bodyPr/>
              <a:lstStyle/>
              <a:p>
                <a:endParaRPr lang="en-US"/>
              </a:p>
            </p:txBody>
          </p:sp>
          <p:sp>
            <p:nvSpPr>
              <p:cNvPr id="16" name="Freeform 49"/>
              <p:cNvSpPr>
                <a:spLocks/>
              </p:cNvSpPr>
              <p:nvPr/>
            </p:nvSpPr>
            <p:spPr bwMode="auto">
              <a:xfrm>
                <a:off x="2245" y="2867"/>
                <a:ext cx="423" cy="13"/>
              </a:xfrm>
              <a:custGeom>
                <a:avLst/>
                <a:gdLst/>
                <a:ahLst/>
                <a:cxnLst>
                  <a:cxn ang="0">
                    <a:pos x="0" y="0"/>
                  </a:cxn>
                  <a:cxn ang="0">
                    <a:pos x="27" y="27"/>
                  </a:cxn>
                  <a:cxn ang="0">
                    <a:pos x="821" y="27"/>
                  </a:cxn>
                  <a:cxn ang="0">
                    <a:pos x="846" y="0"/>
                  </a:cxn>
                  <a:cxn ang="0">
                    <a:pos x="0" y="0"/>
                  </a:cxn>
                </a:cxnLst>
                <a:rect l="0" t="0" r="r" b="b"/>
                <a:pathLst>
                  <a:path w="846" h="27">
                    <a:moveTo>
                      <a:pt x="0" y="0"/>
                    </a:moveTo>
                    <a:lnTo>
                      <a:pt x="27" y="27"/>
                    </a:lnTo>
                    <a:lnTo>
                      <a:pt x="821" y="27"/>
                    </a:lnTo>
                    <a:lnTo>
                      <a:pt x="846" y="0"/>
                    </a:lnTo>
                    <a:lnTo>
                      <a:pt x="0" y="0"/>
                    </a:lnTo>
                    <a:close/>
                  </a:path>
                </a:pathLst>
              </a:custGeom>
              <a:solidFill>
                <a:srgbClr val="008080"/>
              </a:solidFill>
              <a:ln w="9525">
                <a:noFill/>
                <a:round/>
                <a:headEnd/>
                <a:tailEnd/>
              </a:ln>
            </p:spPr>
            <p:txBody>
              <a:bodyPr/>
              <a:lstStyle/>
              <a:p>
                <a:endParaRPr lang="en-US"/>
              </a:p>
            </p:txBody>
          </p:sp>
          <p:sp>
            <p:nvSpPr>
              <p:cNvPr id="17" name="Freeform 50"/>
              <p:cNvSpPr>
                <a:spLocks/>
              </p:cNvSpPr>
              <p:nvPr/>
            </p:nvSpPr>
            <p:spPr bwMode="auto">
              <a:xfrm>
                <a:off x="2086" y="2806"/>
                <a:ext cx="74" cy="74"/>
              </a:xfrm>
              <a:custGeom>
                <a:avLst/>
                <a:gdLst/>
                <a:ahLst/>
                <a:cxnLst>
                  <a:cxn ang="0">
                    <a:pos x="147" y="0"/>
                  </a:cxn>
                  <a:cxn ang="0">
                    <a:pos x="147" y="39"/>
                  </a:cxn>
                  <a:cxn ang="0">
                    <a:pos x="37" y="149"/>
                  </a:cxn>
                  <a:cxn ang="0">
                    <a:pos x="0" y="149"/>
                  </a:cxn>
                  <a:cxn ang="0">
                    <a:pos x="147" y="0"/>
                  </a:cxn>
                </a:cxnLst>
                <a:rect l="0" t="0" r="r" b="b"/>
                <a:pathLst>
                  <a:path w="147" h="149">
                    <a:moveTo>
                      <a:pt x="147" y="0"/>
                    </a:moveTo>
                    <a:lnTo>
                      <a:pt x="147" y="39"/>
                    </a:lnTo>
                    <a:lnTo>
                      <a:pt x="37" y="149"/>
                    </a:lnTo>
                    <a:lnTo>
                      <a:pt x="0" y="149"/>
                    </a:lnTo>
                    <a:lnTo>
                      <a:pt x="147" y="0"/>
                    </a:lnTo>
                    <a:close/>
                  </a:path>
                </a:pathLst>
              </a:custGeom>
              <a:solidFill>
                <a:srgbClr val="D8D8D8"/>
              </a:solidFill>
              <a:ln w="9525">
                <a:noFill/>
                <a:round/>
                <a:headEnd/>
                <a:tailEnd/>
              </a:ln>
            </p:spPr>
            <p:txBody>
              <a:bodyPr/>
              <a:lstStyle/>
              <a:p>
                <a:endParaRPr lang="en-US"/>
              </a:p>
            </p:txBody>
          </p:sp>
          <p:sp>
            <p:nvSpPr>
              <p:cNvPr id="18" name="Freeform 51"/>
              <p:cNvSpPr>
                <a:spLocks/>
              </p:cNvSpPr>
              <p:nvPr/>
            </p:nvSpPr>
            <p:spPr bwMode="auto">
              <a:xfrm>
                <a:off x="2160" y="2806"/>
                <a:ext cx="74" cy="74"/>
              </a:xfrm>
              <a:custGeom>
                <a:avLst/>
                <a:gdLst/>
                <a:ahLst/>
                <a:cxnLst>
                  <a:cxn ang="0">
                    <a:pos x="148" y="149"/>
                  </a:cxn>
                  <a:cxn ang="0">
                    <a:pos x="110" y="149"/>
                  </a:cxn>
                  <a:cxn ang="0">
                    <a:pos x="0" y="39"/>
                  </a:cxn>
                  <a:cxn ang="0">
                    <a:pos x="0" y="0"/>
                  </a:cxn>
                  <a:cxn ang="0">
                    <a:pos x="148" y="149"/>
                  </a:cxn>
                </a:cxnLst>
                <a:rect l="0" t="0" r="r" b="b"/>
                <a:pathLst>
                  <a:path w="148" h="149">
                    <a:moveTo>
                      <a:pt x="148" y="149"/>
                    </a:moveTo>
                    <a:lnTo>
                      <a:pt x="110" y="149"/>
                    </a:lnTo>
                    <a:lnTo>
                      <a:pt x="0" y="39"/>
                    </a:lnTo>
                    <a:lnTo>
                      <a:pt x="0" y="0"/>
                    </a:lnTo>
                    <a:lnTo>
                      <a:pt x="148" y="149"/>
                    </a:lnTo>
                    <a:close/>
                  </a:path>
                </a:pathLst>
              </a:custGeom>
              <a:solidFill>
                <a:srgbClr val="BFBFBF"/>
              </a:solidFill>
              <a:ln w="9525">
                <a:noFill/>
                <a:round/>
                <a:headEnd/>
                <a:tailEnd/>
              </a:ln>
            </p:spPr>
            <p:txBody>
              <a:bodyPr/>
              <a:lstStyle/>
              <a:p>
                <a:endParaRPr lang="en-US"/>
              </a:p>
            </p:txBody>
          </p:sp>
          <p:sp>
            <p:nvSpPr>
              <p:cNvPr id="19" name="Freeform 52"/>
              <p:cNvSpPr>
                <a:spLocks/>
              </p:cNvSpPr>
              <p:nvPr/>
            </p:nvSpPr>
            <p:spPr bwMode="auto">
              <a:xfrm>
                <a:off x="2060" y="2867"/>
                <a:ext cx="14" cy="27"/>
              </a:xfrm>
              <a:custGeom>
                <a:avLst/>
                <a:gdLst/>
                <a:ahLst/>
                <a:cxnLst>
                  <a:cxn ang="0">
                    <a:pos x="0" y="27"/>
                  </a:cxn>
                  <a:cxn ang="0">
                    <a:pos x="28" y="0"/>
                  </a:cxn>
                  <a:cxn ang="0">
                    <a:pos x="28" y="54"/>
                  </a:cxn>
                  <a:cxn ang="0">
                    <a:pos x="0" y="27"/>
                  </a:cxn>
                </a:cxnLst>
                <a:rect l="0" t="0" r="r" b="b"/>
                <a:pathLst>
                  <a:path w="28" h="54">
                    <a:moveTo>
                      <a:pt x="0" y="27"/>
                    </a:moveTo>
                    <a:lnTo>
                      <a:pt x="28" y="0"/>
                    </a:lnTo>
                    <a:lnTo>
                      <a:pt x="28" y="54"/>
                    </a:lnTo>
                    <a:lnTo>
                      <a:pt x="0" y="27"/>
                    </a:lnTo>
                    <a:close/>
                  </a:path>
                </a:pathLst>
              </a:custGeom>
              <a:solidFill>
                <a:srgbClr val="BFBFBF"/>
              </a:solidFill>
              <a:ln w="9525">
                <a:noFill/>
                <a:round/>
                <a:headEnd/>
                <a:tailEnd/>
              </a:ln>
            </p:spPr>
            <p:txBody>
              <a:bodyPr/>
              <a:lstStyle/>
              <a:p>
                <a:endParaRPr lang="en-US"/>
              </a:p>
            </p:txBody>
          </p:sp>
          <p:sp>
            <p:nvSpPr>
              <p:cNvPr id="20" name="Freeform 53"/>
              <p:cNvSpPr>
                <a:spLocks/>
              </p:cNvSpPr>
              <p:nvPr/>
            </p:nvSpPr>
            <p:spPr bwMode="auto">
              <a:xfrm>
                <a:off x="2656" y="2867"/>
                <a:ext cx="12" cy="27"/>
              </a:xfrm>
              <a:custGeom>
                <a:avLst/>
                <a:gdLst/>
                <a:ahLst/>
                <a:cxnLst>
                  <a:cxn ang="0">
                    <a:pos x="0" y="27"/>
                  </a:cxn>
                  <a:cxn ang="0">
                    <a:pos x="24" y="0"/>
                  </a:cxn>
                  <a:cxn ang="0">
                    <a:pos x="24" y="54"/>
                  </a:cxn>
                  <a:cxn ang="0">
                    <a:pos x="0" y="27"/>
                  </a:cxn>
                </a:cxnLst>
                <a:rect l="0" t="0" r="r" b="b"/>
                <a:pathLst>
                  <a:path w="24" h="54">
                    <a:moveTo>
                      <a:pt x="0" y="27"/>
                    </a:moveTo>
                    <a:lnTo>
                      <a:pt x="24" y="0"/>
                    </a:lnTo>
                    <a:lnTo>
                      <a:pt x="24" y="54"/>
                    </a:lnTo>
                    <a:lnTo>
                      <a:pt x="0" y="27"/>
                    </a:lnTo>
                    <a:close/>
                  </a:path>
                </a:pathLst>
              </a:custGeom>
              <a:solidFill>
                <a:srgbClr val="BFBFBF"/>
              </a:solidFill>
              <a:ln w="9525">
                <a:noFill/>
                <a:round/>
                <a:headEnd/>
                <a:tailEnd/>
              </a:ln>
            </p:spPr>
            <p:txBody>
              <a:bodyPr/>
              <a:lstStyle/>
              <a:p>
                <a:endParaRPr lang="en-US"/>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5600" y="228600"/>
            <a:ext cx="3044743" cy="369332"/>
          </a:xfrm>
          <a:prstGeom prst="rect">
            <a:avLst/>
          </a:prstGeom>
        </p:spPr>
        <p:txBody>
          <a:bodyPr wrap="none">
            <a:spAutoFit/>
          </a:bodyPr>
          <a:lstStyle/>
          <a:p>
            <a:pPr algn="ctr"/>
            <a:r>
              <a:rPr lang="en-US" b="1" dirty="0" smtClean="0">
                <a:solidFill>
                  <a:schemeClr val="tx2"/>
                </a:solidFill>
              </a:rPr>
              <a:t>Additional </a:t>
            </a:r>
            <a:r>
              <a:rPr lang="en-US" b="1" dirty="0" err="1" smtClean="0">
                <a:solidFill>
                  <a:schemeClr val="tx2"/>
                </a:solidFill>
              </a:rPr>
              <a:t>TPump</a:t>
            </a:r>
            <a:r>
              <a:rPr lang="en-US" b="1" dirty="0" smtClean="0">
                <a:solidFill>
                  <a:schemeClr val="tx2"/>
                </a:solidFill>
              </a:rPr>
              <a:t> Statements</a:t>
            </a:r>
            <a:endParaRPr lang="en-US" b="1" dirty="0">
              <a:solidFill>
                <a:schemeClr val="tx2"/>
              </a:solidFill>
            </a:endParaRPr>
          </a:p>
        </p:txBody>
      </p:sp>
      <p:grpSp>
        <p:nvGrpSpPr>
          <p:cNvPr id="3" name="Group 13"/>
          <p:cNvGrpSpPr>
            <a:grpSpLocks/>
          </p:cNvGrpSpPr>
          <p:nvPr/>
        </p:nvGrpSpPr>
        <p:grpSpPr bwMode="auto">
          <a:xfrm>
            <a:off x="304800" y="1214438"/>
            <a:ext cx="8534400" cy="5638800"/>
            <a:chOff x="192" y="768"/>
            <a:chExt cx="5376" cy="3552"/>
          </a:xfrm>
        </p:grpSpPr>
        <p:sp>
          <p:nvSpPr>
            <p:cNvPr id="4" name="Text Box 14"/>
            <p:cNvSpPr txBox="1">
              <a:spLocks noChangeArrowheads="1"/>
            </p:cNvSpPr>
            <p:nvPr/>
          </p:nvSpPr>
          <p:spPr bwMode="auto">
            <a:xfrm>
              <a:off x="192" y="768"/>
              <a:ext cx="5376" cy="674"/>
            </a:xfrm>
            <a:prstGeom prst="rect">
              <a:avLst/>
            </a:prstGeom>
            <a:noFill/>
            <a:ln w="9525">
              <a:noFill/>
              <a:miter lim="800000"/>
              <a:headEnd/>
              <a:tailEnd/>
            </a:ln>
            <a:effectLst/>
          </p:spPr>
          <p:txBody>
            <a:bodyPr>
              <a:spAutoFit/>
            </a:bodyPr>
            <a:lstStyle/>
            <a:p>
              <a:pPr marL="1828800" indent="-1828800"/>
              <a:r>
                <a:rPr lang="en-US" sz="1600" b="1" dirty="0">
                  <a:solidFill>
                    <a:srgbClr val="0000CC"/>
                  </a:solidFill>
                </a:rPr>
                <a:t>DATABASE </a:t>
              </a:r>
              <a:r>
                <a:rPr lang="en-US" sz="1600" b="1" dirty="0"/>
                <a:t>	Changes the default database qualification for all DML statements.</a:t>
              </a:r>
            </a:p>
            <a:p>
              <a:pPr marL="1828800" indent="-1828800"/>
              <a:endParaRPr lang="en-US" sz="1600" b="1" dirty="0"/>
            </a:p>
            <a:p>
              <a:pPr marL="1828800" indent="-1828800"/>
              <a:r>
                <a:rPr lang="en-US" sz="1600" b="1" dirty="0">
                  <a:solidFill>
                    <a:srgbClr val="0000CC"/>
                  </a:solidFill>
                </a:rPr>
                <a:t>EXEC(UTE)</a:t>
              </a:r>
              <a:r>
                <a:rPr lang="en-US" sz="1600" b="1" dirty="0"/>
                <a:t> 	Specifies a user-created macro for execution. The macro named is resident in the </a:t>
              </a:r>
              <a:r>
                <a:rPr lang="en-US" sz="1600" b="1" dirty="0" err="1"/>
                <a:t>Teradata</a:t>
              </a:r>
              <a:r>
                <a:rPr lang="en-US" sz="1600" b="1" dirty="0"/>
                <a:t> database.</a:t>
              </a:r>
            </a:p>
          </p:txBody>
        </p:sp>
        <p:grpSp>
          <p:nvGrpSpPr>
            <p:cNvPr id="5" name="Group 15"/>
            <p:cNvGrpSpPr>
              <a:grpSpLocks/>
            </p:cNvGrpSpPr>
            <p:nvPr/>
          </p:nvGrpSpPr>
          <p:grpSpPr bwMode="auto">
            <a:xfrm>
              <a:off x="912" y="1920"/>
              <a:ext cx="3456" cy="824"/>
              <a:chOff x="912" y="1968"/>
              <a:chExt cx="3456" cy="824"/>
            </a:xfrm>
          </p:grpSpPr>
          <p:sp>
            <p:nvSpPr>
              <p:cNvPr id="8" name="Text Box 16"/>
              <p:cNvSpPr txBox="1">
                <a:spLocks noChangeArrowheads="1"/>
              </p:cNvSpPr>
              <p:nvPr/>
            </p:nvSpPr>
            <p:spPr bwMode="auto">
              <a:xfrm>
                <a:off x="912" y="1968"/>
                <a:ext cx="3456" cy="824"/>
              </a:xfrm>
              <a:prstGeom prst="rect">
                <a:avLst/>
              </a:prstGeom>
              <a:solidFill>
                <a:srgbClr val="FFFF00"/>
              </a:solidFill>
              <a:ln w="19050">
                <a:solidFill>
                  <a:schemeClr val="tx1"/>
                </a:solidFill>
                <a:miter lim="800000"/>
                <a:headEnd/>
                <a:tailEnd/>
              </a:ln>
              <a:effectLst/>
            </p:spPr>
            <p:txBody>
              <a:bodyPr>
                <a:spAutoFit/>
              </a:bodyPr>
              <a:lstStyle/>
              <a:p>
                <a:pPr>
                  <a:spcBef>
                    <a:spcPct val="50000"/>
                  </a:spcBef>
                  <a:tabLst>
                    <a:tab pos="3549650" algn="l"/>
                  </a:tabLst>
                </a:pPr>
                <a:r>
                  <a:rPr lang="en-US" sz="1600" b="1"/>
                  <a:t>EXECUTE [database.]macro_name 	UPDATE/UPD</a:t>
                </a:r>
              </a:p>
              <a:p>
                <a:pPr>
                  <a:spcBef>
                    <a:spcPct val="30000"/>
                  </a:spcBef>
                  <a:tabLst>
                    <a:tab pos="3549650" algn="l"/>
                  </a:tabLst>
                </a:pPr>
                <a:r>
                  <a:rPr lang="en-US" sz="1600" b="1"/>
                  <a:t>	INSERT/INS       ;</a:t>
                </a:r>
              </a:p>
              <a:p>
                <a:pPr>
                  <a:spcBef>
                    <a:spcPct val="30000"/>
                  </a:spcBef>
                  <a:tabLst>
                    <a:tab pos="3549650" algn="l"/>
                  </a:tabLst>
                </a:pPr>
                <a:r>
                  <a:rPr lang="en-US" sz="1600" b="1"/>
                  <a:t>	DELETE/DEL</a:t>
                </a:r>
              </a:p>
              <a:p>
                <a:pPr>
                  <a:spcBef>
                    <a:spcPct val="30000"/>
                  </a:spcBef>
                  <a:tabLst>
                    <a:tab pos="3549650" algn="l"/>
                  </a:tabLst>
                </a:pPr>
                <a:r>
                  <a:rPr lang="en-US" sz="1600" b="1"/>
                  <a:t>	UPSERT/UPS</a:t>
                </a:r>
                <a:endParaRPr lang="en-US" sz="1600"/>
              </a:p>
            </p:txBody>
          </p:sp>
          <p:sp>
            <p:nvSpPr>
              <p:cNvPr id="9" name="AutoShape 17"/>
              <p:cNvSpPr>
                <a:spLocks/>
              </p:cNvSpPr>
              <p:nvPr/>
            </p:nvSpPr>
            <p:spPr bwMode="auto">
              <a:xfrm>
                <a:off x="3120" y="2044"/>
                <a:ext cx="48" cy="672"/>
              </a:xfrm>
              <a:prstGeom prst="leftBracket">
                <a:avLst>
                  <a:gd name="adj" fmla="val 116667"/>
                </a:avLst>
              </a:prstGeom>
              <a:noFill/>
              <a:ln w="15875">
                <a:solidFill>
                  <a:schemeClr val="tx1"/>
                </a:solidFill>
                <a:round/>
                <a:headEnd/>
                <a:tailEnd/>
              </a:ln>
              <a:effectLst/>
            </p:spPr>
            <p:txBody>
              <a:bodyPr wrap="none" anchor="ctr"/>
              <a:lstStyle/>
              <a:p>
                <a:endParaRPr lang="en-US"/>
              </a:p>
            </p:txBody>
          </p:sp>
          <p:sp>
            <p:nvSpPr>
              <p:cNvPr id="10" name="AutoShape 18"/>
              <p:cNvSpPr>
                <a:spLocks/>
              </p:cNvSpPr>
              <p:nvPr/>
            </p:nvSpPr>
            <p:spPr bwMode="auto">
              <a:xfrm>
                <a:off x="4080" y="2044"/>
                <a:ext cx="60" cy="672"/>
              </a:xfrm>
              <a:prstGeom prst="rightBracket">
                <a:avLst>
                  <a:gd name="adj" fmla="val 84830"/>
                </a:avLst>
              </a:prstGeom>
              <a:noFill/>
              <a:ln w="15875">
                <a:solidFill>
                  <a:schemeClr val="tx1"/>
                </a:solidFill>
                <a:round/>
                <a:headEnd/>
                <a:tailEnd/>
              </a:ln>
              <a:effectLst/>
            </p:spPr>
            <p:txBody>
              <a:bodyPr wrap="none" anchor="ctr"/>
              <a:lstStyle/>
              <a:p>
                <a:endParaRPr lang="en-US"/>
              </a:p>
            </p:txBody>
          </p:sp>
        </p:grpSp>
        <p:sp>
          <p:nvSpPr>
            <p:cNvPr id="6" name="Text Box 19"/>
            <p:cNvSpPr txBox="1">
              <a:spLocks noChangeArrowheads="1"/>
            </p:cNvSpPr>
            <p:nvPr/>
          </p:nvSpPr>
          <p:spPr bwMode="auto">
            <a:xfrm>
              <a:off x="912" y="1536"/>
              <a:ext cx="3456" cy="224"/>
            </a:xfrm>
            <a:prstGeom prst="rect">
              <a:avLst/>
            </a:prstGeom>
            <a:solidFill>
              <a:srgbClr val="FFFF00"/>
            </a:solidFill>
            <a:ln w="19050">
              <a:solidFill>
                <a:schemeClr val="tx1"/>
              </a:solidFill>
              <a:miter lim="800000"/>
              <a:headEnd/>
              <a:tailEnd/>
            </a:ln>
            <a:effectLst/>
          </p:spPr>
          <p:txBody>
            <a:bodyPr>
              <a:spAutoFit/>
            </a:bodyPr>
            <a:lstStyle/>
            <a:p>
              <a:pPr>
                <a:spcBef>
                  <a:spcPct val="50000"/>
                </a:spcBef>
                <a:tabLst>
                  <a:tab pos="3549650" algn="l"/>
                </a:tabLst>
              </a:pPr>
              <a:r>
                <a:rPr lang="en-US" sz="1600" b="1"/>
                <a:t>DATABASE database ;</a:t>
              </a:r>
              <a:endParaRPr lang="en-US" sz="1600"/>
            </a:p>
          </p:txBody>
        </p:sp>
        <p:sp>
          <p:nvSpPr>
            <p:cNvPr id="7" name="Text Box 20"/>
            <p:cNvSpPr txBox="1">
              <a:spLocks noChangeArrowheads="1"/>
            </p:cNvSpPr>
            <p:nvPr/>
          </p:nvSpPr>
          <p:spPr bwMode="auto">
            <a:xfrm>
              <a:off x="240" y="2877"/>
              <a:ext cx="5050" cy="1443"/>
            </a:xfrm>
            <a:prstGeom prst="rect">
              <a:avLst/>
            </a:prstGeom>
            <a:noFill/>
            <a:ln w="9525">
              <a:noFill/>
              <a:miter lim="800000"/>
              <a:headEnd/>
              <a:tailEnd/>
            </a:ln>
            <a:effectLst/>
          </p:spPr>
          <p:txBody>
            <a:bodyPr>
              <a:spAutoFit/>
            </a:bodyPr>
            <a:lstStyle/>
            <a:p>
              <a:pPr>
                <a:tabLst>
                  <a:tab pos="863600" algn="l"/>
                  <a:tab pos="3263900" algn="l"/>
                  <a:tab pos="5092700" algn="l"/>
                </a:tabLst>
              </a:pPr>
              <a:r>
                <a:rPr lang="en-US" b="1"/>
                <a:t>Commands and statements in common with MultiLoad:</a:t>
              </a:r>
            </a:p>
            <a:p>
              <a:pPr>
                <a:tabLst>
                  <a:tab pos="863600" algn="l"/>
                  <a:tab pos="3263900" algn="l"/>
                  <a:tab pos="5092700" algn="l"/>
                </a:tabLst>
              </a:pPr>
              <a:endParaRPr lang="en-US" sz="1200" b="1">
                <a:solidFill>
                  <a:srgbClr val="000099"/>
                </a:solidFill>
              </a:endParaRPr>
            </a:p>
            <a:p>
              <a:pPr>
                <a:tabLst>
                  <a:tab pos="863600" algn="l"/>
                  <a:tab pos="3263900" algn="l"/>
                  <a:tab pos="5092700" algn="l"/>
                </a:tabLst>
              </a:pPr>
              <a:r>
                <a:rPr lang="en-US" b="1">
                  <a:solidFill>
                    <a:srgbClr val="000099"/>
                  </a:solidFill>
                </a:rPr>
                <a:t>	</a:t>
              </a:r>
              <a:r>
                <a:rPr lang="en-US" sz="1600" b="1">
                  <a:solidFill>
                    <a:srgbClr val="000099"/>
                  </a:solidFill>
                </a:rPr>
                <a:t>ACCEPT	IMPORT 	RUN</a:t>
              </a:r>
            </a:p>
            <a:p>
              <a:pPr>
                <a:tabLst>
                  <a:tab pos="863600" algn="l"/>
                  <a:tab pos="3263900" algn="l"/>
                  <a:tab pos="5092700" algn="l"/>
                </a:tabLst>
              </a:pPr>
              <a:r>
                <a:rPr lang="en-US" sz="1600" b="1">
                  <a:solidFill>
                    <a:srgbClr val="000099"/>
                  </a:solidFill>
                </a:rPr>
                <a:t>	DELETE 	INSERT 	SET 	</a:t>
              </a:r>
            </a:p>
            <a:p>
              <a:pPr>
                <a:tabLst>
                  <a:tab pos="863600" algn="l"/>
                  <a:tab pos="3263900" algn="l"/>
                  <a:tab pos="5092700" algn="l"/>
                </a:tabLst>
              </a:pPr>
              <a:r>
                <a:rPr lang="en-US" sz="1600" b="1">
                  <a:solidFill>
                    <a:srgbClr val="000099"/>
                  </a:solidFill>
                </a:rPr>
                <a:t>	DISPLAY	LAYOUT 	SYSTEM </a:t>
              </a:r>
            </a:p>
            <a:p>
              <a:pPr>
                <a:tabLst>
                  <a:tab pos="863600" algn="l"/>
                  <a:tab pos="3263900" algn="l"/>
                  <a:tab pos="5092700" algn="l"/>
                </a:tabLst>
              </a:pPr>
              <a:r>
                <a:rPr lang="en-US" sz="1600" b="1">
                  <a:solidFill>
                    <a:srgbClr val="000099"/>
                  </a:solidFill>
                </a:rPr>
                <a:t>	DML	LOGON 	TABLE	</a:t>
              </a:r>
            </a:p>
            <a:p>
              <a:pPr>
                <a:tabLst>
                  <a:tab pos="863600" algn="l"/>
                  <a:tab pos="3263900" algn="l"/>
                  <a:tab pos="5092700" algn="l"/>
                </a:tabLst>
              </a:pPr>
              <a:r>
                <a:rPr lang="en-US" sz="1600" b="1">
                  <a:solidFill>
                    <a:srgbClr val="000099"/>
                  </a:solidFill>
                </a:rPr>
                <a:t>	FIELD	LOGOFF 	UPDATE</a:t>
              </a:r>
            </a:p>
            <a:p>
              <a:pPr>
                <a:tabLst>
                  <a:tab pos="863600" algn="l"/>
                  <a:tab pos="3263900" algn="l"/>
                  <a:tab pos="5092700" algn="l"/>
                </a:tabLst>
              </a:pPr>
              <a:r>
                <a:rPr lang="en-US" sz="1600" b="1">
                  <a:solidFill>
                    <a:srgbClr val="000099"/>
                  </a:solidFill>
                </a:rPr>
                <a:t>	FILLER	LOG</a:t>
              </a:r>
            </a:p>
            <a:p>
              <a:pPr>
                <a:tabLst>
                  <a:tab pos="863600" algn="l"/>
                  <a:tab pos="3263900" algn="l"/>
                  <a:tab pos="5092700" algn="l"/>
                </a:tabLst>
              </a:pPr>
              <a:r>
                <a:rPr lang="en-US" sz="1600" b="1">
                  <a:solidFill>
                    <a:srgbClr val="000099"/>
                  </a:solidFill>
                </a:rPr>
                <a:t>	IF / ELSE / ENDIF 	ROUTE</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5200" y="0"/>
            <a:ext cx="1719765" cy="369332"/>
          </a:xfrm>
          <a:prstGeom prst="rect">
            <a:avLst/>
          </a:prstGeom>
        </p:spPr>
        <p:txBody>
          <a:bodyPr wrap="none">
            <a:spAutoFit/>
          </a:bodyPr>
          <a:lstStyle/>
          <a:p>
            <a:pPr algn="ctr"/>
            <a:r>
              <a:rPr lang="en-US" b="1" dirty="0" smtClean="0">
                <a:solidFill>
                  <a:schemeClr val="tx2"/>
                </a:solidFill>
              </a:rPr>
              <a:t>Invoking </a:t>
            </a:r>
            <a:r>
              <a:rPr lang="en-US" b="1" dirty="0" err="1" smtClean="0">
                <a:solidFill>
                  <a:schemeClr val="tx2"/>
                </a:solidFill>
              </a:rPr>
              <a:t>TPump</a:t>
            </a:r>
            <a:endParaRPr lang="en-US" b="1" dirty="0">
              <a:solidFill>
                <a:schemeClr val="tx2"/>
              </a:solidFill>
            </a:endParaRPr>
          </a:p>
        </p:txBody>
      </p:sp>
      <p:grpSp>
        <p:nvGrpSpPr>
          <p:cNvPr id="3" name="Group 50"/>
          <p:cNvGrpSpPr>
            <a:grpSpLocks/>
          </p:cNvGrpSpPr>
          <p:nvPr/>
        </p:nvGrpSpPr>
        <p:grpSpPr bwMode="auto">
          <a:xfrm>
            <a:off x="152400" y="1171575"/>
            <a:ext cx="8915400" cy="5600700"/>
            <a:chOff x="96" y="738"/>
            <a:chExt cx="5616" cy="3528"/>
          </a:xfrm>
        </p:grpSpPr>
        <p:grpSp>
          <p:nvGrpSpPr>
            <p:cNvPr id="4" name="Group 49"/>
            <p:cNvGrpSpPr>
              <a:grpSpLocks/>
            </p:cNvGrpSpPr>
            <p:nvPr/>
          </p:nvGrpSpPr>
          <p:grpSpPr bwMode="auto">
            <a:xfrm>
              <a:off x="96" y="738"/>
              <a:ext cx="5568" cy="1008"/>
              <a:chOff x="96" y="738"/>
              <a:chExt cx="5568" cy="1008"/>
            </a:xfrm>
          </p:grpSpPr>
          <p:sp>
            <p:nvSpPr>
              <p:cNvPr id="17" name="Rectangle 31"/>
              <p:cNvSpPr>
                <a:spLocks noChangeArrowheads="1"/>
              </p:cNvSpPr>
              <p:nvPr/>
            </p:nvSpPr>
            <p:spPr bwMode="auto">
              <a:xfrm>
                <a:off x="96" y="738"/>
                <a:ext cx="5568" cy="1008"/>
              </a:xfrm>
              <a:prstGeom prst="rect">
                <a:avLst/>
              </a:prstGeom>
              <a:solidFill>
                <a:schemeClr val="bg1"/>
              </a:solidFill>
              <a:ln w="19050">
                <a:solidFill>
                  <a:srgbClr val="000099"/>
                </a:solidFill>
                <a:miter lim="800000"/>
                <a:headEnd/>
                <a:tailEnd/>
              </a:ln>
              <a:effectLst>
                <a:prstShdw prst="shdw13" dist="53882" dir="13500000">
                  <a:schemeClr val="bg2"/>
                </a:prstShdw>
              </a:effectLst>
            </p:spPr>
            <p:txBody>
              <a:bodyPr wrap="none" anchor="ctr"/>
              <a:lstStyle/>
              <a:p>
                <a:endParaRPr lang="en-US"/>
              </a:p>
            </p:txBody>
          </p:sp>
          <p:sp>
            <p:nvSpPr>
              <p:cNvPr id="18" name="Text Box 32"/>
              <p:cNvSpPr txBox="1">
                <a:spLocks noChangeArrowheads="1"/>
              </p:cNvSpPr>
              <p:nvPr/>
            </p:nvSpPr>
            <p:spPr bwMode="auto">
              <a:xfrm>
                <a:off x="144" y="834"/>
                <a:ext cx="5414" cy="828"/>
              </a:xfrm>
              <a:prstGeom prst="rect">
                <a:avLst/>
              </a:prstGeom>
              <a:noFill/>
              <a:ln w="9525">
                <a:noFill/>
                <a:miter lim="800000"/>
                <a:headEnd/>
                <a:tailEnd/>
              </a:ln>
              <a:effectLst/>
            </p:spPr>
            <p:txBody>
              <a:bodyPr wrap="none">
                <a:spAutoFit/>
              </a:bodyPr>
              <a:lstStyle/>
              <a:p>
                <a:pPr>
                  <a:tabLst>
                    <a:tab pos="3429000" algn="l"/>
                  </a:tabLst>
                </a:pPr>
                <a:r>
                  <a:rPr lang="en-US" sz="1600" b="1">
                    <a:solidFill>
                      <a:srgbClr val="FF0000"/>
                    </a:solidFill>
                  </a:rPr>
                  <a:t>Network Attached Systems: 	</a:t>
                </a:r>
                <a:r>
                  <a:rPr lang="en-US" sz="1600" b="1">
                    <a:solidFill>
                      <a:srgbClr val="000099"/>
                    </a:solidFill>
                  </a:rPr>
                  <a:t>tpump </a:t>
                </a:r>
                <a:r>
                  <a:rPr lang="en-US" sz="1600" b="1">
                    <a:solidFill>
                      <a:srgbClr val="006600"/>
                    </a:solidFill>
                  </a:rPr>
                  <a:t>[PARAMETERS]</a:t>
                </a:r>
                <a:r>
                  <a:rPr lang="en-US" sz="1600" b="1">
                    <a:solidFill>
                      <a:srgbClr val="000099"/>
                    </a:solidFill>
                  </a:rPr>
                  <a:t> &lt;</a:t>
                </a:r>
                <a:r>
                  <a:rPr lang="en-US" sz="1600" b="1" i="1">
                    <a:solidFill>
                      <a:srgbClr val="000099"/>
                    </a:solidFill>
                  </a:rPr>
                  <a:t> scriptname</a:t>
                </a:r>
                <a:r>
                  <a:rPr lang="en-US" sz="1600" b="1">
                    <a:solidFill>
                      <a:srgbClr val="000099"/>
                    </a:solidFill>
                  </a:rPr>
                  <a:t>   &gt;</a:t>
                </a:r>
                <a:r>
                  <a:rPr lang="en-US" sz="1600" b="1" i="1">
                    <a:solidFill>
                      <a:srgbClr val="000099"/>
                    </a:solidFill>
                  </a:rPr>
                  <a:t>outfilename</a:t>
                </a:r>
              </a:p>
              <a:p>
                <a:pPr>
                  <a:tabLst>
                    <a:tab pos="3429000" algn="l"/>
                  </a:tabLst>
                </a:pPr>
                <a:endParaRPr lang="en-US" sz="1600" b="1" i="1">
                  <a:solidFill>
                    <a:srgbClr val="000099"/>
                  </a:solidFill>
                </a:endParaRPr>
              </a:p>
              <a:p>
                <a:pPr>
                  <a:tabLst>
                    <a:tab pos="3429000" algn="l"/>
                  </a:tabLst>
                </a:pPr>
                <a:r>
                  <a:rPr lang="en-US" sz="1600" b="1">
                    <a:solidFill>
                      <a:srgbClr val="FF0000"/>
                    </a:solidFill>
                  </a:rPr>
                  <a:t>Channel-Attached MVS Systems:	</a:t>
                </a:r>
                <a:r>
                  <a:rPr lang="en-US" sz="1600" b="1">
                    <a:solidFill>
                      <a:srgbClr val="000099"/>
                    </a:solidFill>
                  </a:rPr>
                  <a:t>// EXEC TDSTPUMP PARM= </a:t>
                </a:r>
                <a:r>
                  <a:rPr lang="en-US" sz="1600" b="1">
                    <a:solidFill>
                      <a:srgbClr val="006600"/>
                    </a:solidFill>
                  </a:rPr>
                  <a:t>[PARAMETERS]</a:t>
                </a:r>
                <a:r>
                  <a:rPr lang="en-US" sz="1600" b="1">
                    <a:solidFill>
                      <a:srgbClr val="000099"/>
                    </a:solidFill>
                  </a:rPr>
                  <a:t> </a:t>
                </a:r>
              </a:p>
              <a:p>
                <a:pPr>
                  <a:tabLst>
                    <a:tab pos="3429000" algn="l"/>
                  </a:tabLst>
                </a:pPr>
                <a:endParaRPr lang="en-US" sz="1600" b="1">
                  <a:solidFill>
                    <a:srgbClr val="000099"/>
                  </a:solidFill>
                </a:endParaRPr>
              </a:p>
              <a:p>
                <a:pPr>
                  <a:tabLst>
                    <a:tab pos="3429000" algn="l"/>
                  </a:tabLst>
                </a:pPr>
                <a:r>
                  <a:rPr lang="en-US" sz="1600" b="1">
                    <a:solidFill>
                      <a:srgbClr val="FF0000"/>
                    </a:solidFill>
                  </a:rPr>
                  <a:t>Channel-Attached VM Systems:	</a:t>
                </a:r>
                <a:r>
                  <a:rPr lang="en-US" sz="1600" b="1">
                    <a:solidFill>
                      <a:srgbClr val="000099"/>
                    </a:solidFill>
                  </a:rPr>
                  <a:t>EXEC TPUMP </a:t>
                </a:r>
                <a:r>
                  <a:rPr lang="en-US" sz="1600" b="1">
                    <a:solidFill>
                      <a:srgbClr val="006600"/>
                    </a:solidFill>
                  </a:rPr>
                  <a:t>[PARAMETERS]</a:t>
                </a:r>
                <a:r>
                  <a:rPr lang="en-US" sz="1600" b="1">
                    <a:solidFill>
                      <a:srgbClr val="000099"/>
                    </a:solidFill>
                  </a:rPr>
                  <a:t> </a:t>
                </a:r>
              </a:p>
            </p:txBody>
          </p:sp>
        </p:grpSp>
        <p:grpSp>
          <p:nvGrpSpPr>
            <p:cNvPr id="5" name="Group 48"/>
            <p:cNvGrpSpPr>
              <a:grpSpLocks/>
            </p:cNvGrpSpPr>
            <p:nvPr/>
          </p:nvGrpSpPr>
          <p:grpSpPr bwMode="auto">
            <a:xfrm>
              <a:off x="96" y="1880"/>
              <a:ext cx="5616" cy="2386"/>
              <a:chOff x="96" y="1880"/>
              <a:chExt cx="5616" cy="2386"/>
            </a:xfrm>
          </p:grpSpPr>
          <p:sp>
            <p:nvSpPr>
              <p:cNvPr id="6" name="Text Box 34"/>
              <p:cNvSpPr txBox="1">
                <a:spLocks noChangeArrowheads="1"/>
              </p:cNvSpPr>
              <p:nvPr/>
            </p:nvSpPr>
            <p:spPr bwMode="auto">
              <a:xfrm>
                <a:off x="96" y="1881"/>
                <a:ext cx="5616" cy="2376"/>
              </a:xfrm>
              <a:prstGeom prst="rect">
                <a:avLst/>
              </a:prstGeom>
              <a:noFill/>
              <a:ln w="19050">
                <a:solidFill>
                  <a:schemeClr val="tx1"/>
                </a:solidFill>
                <a:miter lim="800000"/>
                <a:headEnd/>
                <a:tailEnd/>
              </a:ln>
              <a:effectLst/>
            </p:spPr>
            <p:txBody>
              <a:bodyPr>
                <a:spAutoFit/>
              </a:bodyPr>
              <a:lstStyle/>
              <a:p>
                <a:pPr marL="4229100" indent="-4229100">
                  <a:tabLst>
                    <a:tab pos="63500" algn="l"/>
                    <a:tab pos="2286000" algn="l"/>
                    <a:tab pos="4229100" algn="l"/>
                  </a:tabLst>
                </a:pPr>
                <a:r>
                  <a:rPr lang="en-US" sz="1400" b="1">
                    <a:solidFill>
                      <a:srgbClr val="000080"/>
                    </a:solidFill>
                  </a:rPr>
                  <a:t>	Channel	Network	Description</a:t>
                </a:r>
              </a:p>
              <a:p>
                <a:pPr marL="4229100" indent="-4229100">
                  <a:tabLst>
                    <a:tab pos="63500" algn="l"/>
                    <a:tab pos="2286000" algn="l"/>
                    <a:tab pos="4229100" algn="l"/>
                  </a:tabLst>
                </a:pPr>
                <a:r>
                  <a:rPr lang="en-US" sz="1400" b="1">
                    <a:solidFill>
                      <a:srgbClr val="000080"/>
                    </a:solidFill>
                  </a:rPr>
                  <a:t>	Parameter	Parameter	</a:t>
                </a:r>
              </a:p>
              <a:p>
                <a:pPr marL="4229100" indent="-4229100">
                  <a:spcBef>
                    <a:spcPct val="15000"/>
                  </a:spcBef>
                  <a:tabLst>
                    <a:tab pos="63500" algn="l"/>
                    <a:tab pos="2286000" algn="l"/>
                    <a:tab pos="4229100" algn="l"/>
                  </a:tabLst>
                </a:pPr>
                <a:r>
                  <a:rPr lang="en-US" sz="1200" b="1"/>
                  <a:t>	</a:t>
                </a:r>
                <a:r>
                  <a:rPr lang="en-US" sz="1400" b="1"/>
                  <a:t>BRIEF</a:t>
                </a:r>
                <a:r>
                  <a:rPr lang="en-US" sz="1200" b="1"/>
                  <a:t>	</a:t>
                </a:r>
                <a:r>
                  <a:rPr lang="en-US" sz="1400" b="1"/>
                  <a:t>-b</a:t>
                </a:r>
                <a:r>
                  <a:rPr lang="en-US" sz="1200" b="1"/>
                  <a:t>	Reduces print output runtime to the least information required to determine success or failure.</a:t>
                </a:r>
                <a:r>
                  <a:rPr lang="en-US" sz="1200"/>
                  <a:t>	</a:t>
                </a:r>
                <a:endParaRPr lang="en-US" sz="1200" b="1"/>
              </a:p>
              <a:p>
                <a:pPr marL="4229100" indent="-4229100">
                  <a:spcBef>
                    <a:spcPct val="25000"/>
                  </a:spcBef>
                  <a:tabLst>
                    <a:tab pos="63500" algn="l"/>
                    <a:tab pos="2286000" algn="l"/>
                    <a:tab pos="4229100" algn="l"/>
                  </a:tabLst>
                </a:pPr>
                <a:r>
                  <a:rPr lang="en-US" sz="1400" b="1"/>
                  <a:t>	CHARSET=</a:t>
                </a:r>
                <a:r>
                  <a:rPr lang="en-US" sz="1400" b="1" i="1"/>
                  <a:t>charsetname</a:t>
                </a:r>
                <a:r>
                  <a:rPr lang="en-US" sz="1400" b="1"/>
                  <a:t>	-c </a:t>
                </a:r>
                <a:r>
                  <a:rPr lang="en-US" sz="1400" b="1" i="1"/>
                  <a:t>charsetname</a:t>
                </a:r>
                <a:r>
                  <a:rPr lang="en-US" sz="1400" b="1"/>
                  <a:t>	</a:t>
                </a:r>
                <a:r>
                  <a:rPr lang="en-US" sz="1200" b="1"/>
                  <a:t>Specify a character set or its code.  Examples are EBCDIC, ASCII, or Kanji sets.</a:t>
                </a:r>
                <a:endParaRPr lang="en-US" sz="1400" b="1"/>
              </a:p>
              <a:p>
                <a:pPr marL="4229100" indent="-4229100">
                  <a:spcBef>
                    <a:spcPct val="25000"/>
                  </a:spcBef>
                  <a:tabLst>
                    <a:tab pos="63500" algn="l"/>
                    <a:tab pos="2286000" algn="l"/>
                    <a:tab pos="4229100" algn="l"/>
                  </a:tabLst>
                </a:pPr>
                <a:r>
                  <a:rPr lang="en-US" sz="1400" b="1"/>
                  <a:t>	ERRLOG=</a:t>
                </a:r>
                <a:r>
                  <a:rPr lang="en-US" sz="1400" b="1" i="1"/>
                  <a:t>filename</a:t>
                </a:r>
                <a:r>
                  <a:rPr lang="en-US" sz="1400" b="1"/>
                  <a:t>	-e </a:t>
                </a:r>
                <a:r>
                  <a:rPr lang="en-US" sz="1400" b="1" i="1"/>
                  <a:t>filename</a:t>
                </a:r>
                <a:r>
                  <a:rPr lang="en-US" sz="1400" b="1"/>
                  <a:t>	</a:t>
                </a:r>
                <a:r>
                  <a:rPr lang="en-US" sz="1200" b="1"/>
                  <a:t>Alternate file specification for error messages; produces a duplicate record.	</a:t>
                </a:r>
                <a:endParaRPr lang="en-US" sz="1400" b="1"/>
              </a:p>
              <a:p>
                <a:pPr marL="4229100" indent="-4229100">
                  <a:spcBef>
                    <a:spcPct val="30000"/>
                  </a:spcBef>
                  <a:tabLst>
                    <a:tab pos="63500" algn="l"/>
                    <a:tab pos="2286000" algn="l"/>
                    <a:tab pos="4229100" algn="l"/>
                  </a:tabLst>
                </a:pPr>
                <a:r>
                  <a:rPr lang="en-US" sz="1400" b="1"/>
                  <a:t>"</a:t>
                </a:r>
                <a:r>
                  <a:rPr lang="en-US" sz="1400" b="1" i="1"/>
                  <a:t>tpump command</a:t>
                </a:r>
                <a:r>
                  <a:rPr lang="en-US" sz="1400" b="1"/>
                  <a:t>"</a:t>
                </a:r>
                <a:r>
                  <a:rPr lang="en-US" sz="1200" b="1"/>
                  <a:t>	</a:t>
                </a:r>
                <a:r>
                  <a:rPr lang="en-US" sz="1400" b="1"/>
                  <a:t>-r '</a:t>
                </a:r>
                <a:r>
                  <a:rPr lang="en-US" sz="1400" b="1" i="1"/>
                  <a:t>tpump cmd'</a:t>
                </a:r>
                <a:r>
                  <a:rPr lang="en-US" sz="1200" b="1"/>
                  <a:t>	Signifies the start of a TPump job; usually a RUN FILE command that specifies the script file.	</a:t>
                </a:r>
                <a:endParaRPr lang="en-US" sz="2400"/>
              </a:p>
              <a:p>
                <a:pPr marL="4229100" indent="-4229100">
                  <a:spcBef>
                    <a:spcPct val="35000"/>
                  </a:spcBef>
                  <a:tabLst>
                    <a:tab pos="63500" algn="l"/>
                    <a:tab pos="2286000" algn="l"/>
                    <a:tab pos="4229100" algn="l"/>
                  </a:tabLst>
                </a:pPr>
                <a:r>
                  <a:rPr lang="en-US" sz="1400" b="1"/>
                  <a:t>MACROS	-m	</a:t>
                </a:r>
                <a:r>
                  <a:rPr lang="en-US" sz="1200" b="1"/>
                  <a:t>keep macros that were created during the job run.</a:t>
                </a:r>
                <a:endParaRPr lang="en-US" sz="1200"/>
              </a:p>
              <a:p>
                <a:pPr marL="4229100" indent="-4229100">
                  <a:tabLst>
                    <a:tab pos="63500" algn="l"/>
                    <a:tab pos="2286000" algn="l"/>
                    <a:tab pos="4229100" algn="l"/>
                  </a:tabLst>
                </a:pPr>
                <a:r>
                  <a:rPr lang="en-US" sz="1200"/>
                  <a:t>.</a:t>
                </a:r>
                <a:endParaRPr lang="en-US" sz="1400" b="1"/>
              </a:p>
              <a:p>
                <a:pPr marL="4229100" indent="-4229100">
                  <a:tabLst>
                    <a:tab pos="63500" algn="l"/>
                    <a:tab pos="2286000" algn="l"/>
                    <a:tab pos="4229100" algn="l"/>
                  </a:tabLst>
                </a:pPr>
                <a:r>
                  <a:rPr lang="en-US" sz="1400" b="1"/>
                  <a:t>VERBOSE	-v	</a:t>
                </a:r>
                <a:r>
                  <a:rPr lang="en-US" sz="1200" b="1"/>
                  <a:t>Additional statistical data in addition to the regular statistics.</a:t>
                </a:r>
                <a:endParaRPr lang="en-US" sz="2400">
                  <a:latin typeface="Palatino-Roman"/>
                </a:endParaRPr>
              </a:p>
              <a:p>
                <a:pPr marL="4229100" indent="-4229100">
                  <a:spcBef>
                    <a:spcPct val="50000"/>
                  </a:spcBef>
                  <a:tabLst>
                    <a:tab pos="63500" algn="l"/>
                    <a:tab pos="2286000" algn="l"/>
                    <a:tab pos="4229100" algn="l"/>
                  </a:tabLst>
                </a:pPr>
                <a:r>
                  <a:rPr lang="en-US" sz="1200"/>
                  <a:t>.</a:t>
                </a:r>
                <a:r>
                  <a:rPr lang="en-US" sz="1200" b="1"/>
                  <a:t> </a:t>
                </a:r>
                <a:r>
                  <a:rPr lang="en-US" sz="1400" b="1"/>
                  <a:t>&lt; </a:t>
                </a:r>
                <a:r>
                  <a:rPr lang="en-US" sz="1400" b="1" i="1"/>
                  <a:t>scriptname</a:t>
                </a:r>
                <a:r>
                  <a:rPr lang="en-US" sz="1400" b="1"/>
                  <a:t>		</a:t>
                </a:r>
                <a:r>
                  <a:rPr lang="en-US" sz="1200" b="1"/>
                  <a:t>Name of file that contains TPump commands and SQL statements.  	</a:t>
                </a:r>
                <a:endParaRPr lang="en-US" sz="1400" b="1"/>
              </a:p>
              <a:p>
                <a:pPr marL="4229100" indent="-4229100">
                  <a:spcBef>
                    <a:spcPct val="25000"/>
                  </a:spcBef>
                  <a:tabLst>
                    <a:tab pos="63500" algn="l"/>
                    <a:tab pos="2286000" algn="l"/>
                    <a:tab pos="4229100" algn="l"/>
                  </a:tabLst>
                </a:pPr>
                <a:r>
                  <a:rPr lang="en-US" sz="1400" b="1"/>
                  <a:t>	&gt; </a:t>
                </a:r>
                <a:r>
                  <a:rPr lang="en-US" sz="1400" b="1" i="1"/>
                  <a:t>outfilename</a:t>
                </a:r>
                <a:r>
                  <a:rPr lang="en-US" sz="1400" b="1"/>
                  <a:t>		</a:t>
                </a:r>
                <a:r>
                  <a:rPr lang="en-US" sz="1200" b="1"/>
                  <a:t>Name of output file for TPump messages.</a:t>
                </a:r>
                <a:endParaRPr lang="en-US" sz="600" b="1"/>
              </a:p>
            </p:txBody>
          </p:sp>
          <p:sp>
            <p:nvSpPr>
              <p:cNvPr id="7" name="Line 35"/>
              <p:cNvSpPr>
                <a:spLocks noChangeShapeType="1"/>
              </p:cNvSpPr>
              <p:nvPr/>
            </p:nvSpPr>
            <p:spPr bwMode="auto">
              <a:xfrm>
                <a:off x="96" y="2178"/>
                <a:ext cx="5616" cy="0"/>
              </a:xfrm>
              <a:prstGeom prst="line">
                <a:avLst/>
              </a:prstGeom>
              <a:noFill/>
              <a:ln w="15875">
                <a:solidFill>
                  <a:srgbClr val="000000"/>
                </a:solidFill>
                <a:round/>
                <a:headEnd/>
                <a:tailEnd/>
              </a:ln>
              <a:effectLst/>
            </p:spPr>
            <p:txBody>
              <a:bodyPr wrap="none" anchor="ctr"/>
              <a:lstStyle/>
              <a:p>
                <a:endParaRPr lang="en-US"/>
              </a:p>
            </p:txBody>
          </p:sp>
          <p:sp>
            <p:nvSpPr>
              <p:cNvPr id="8" name="Line 36"/>
              <p:cNvSpPr>
                <a:spLocks noChangeShapeType="1"/>
              </p:cNvSpPr>
              <p:nvPr/>
            </p:nvSpPr>
            <p:spPr bwMode="auto">
              <a:xfrm>
                <a:off x="96" y="2466"/>
                <a:ext cx="5616" cy="0"/>
              </a:xfrm>
              <a:prstGeom prst="line">
                <a:avLst/>
              </a:prstGeom>
              <a:noFill/>
              <a:ln w="15875">
                <a:solidFill>
                  <a:srgbClr val="000000"/>
                </a:solidFill>
                <a:round/>
                <a:headEnd/>
                <a:tailEnd/>
              </a:ln>
              <a:effectLst/>
            </p:spPr>
            <p:txBody>
              <a:bodyPr wrap="none" anchor="ctr"/>
              <a:lstStyle/>
              <a:p>
                <a:endParaRPr lang="en-US"/>
              </a:p>
            </p:txBody>
          </p:sp>
          <p:sp>
            <p:nvSpPr>
              <p:cNvPr id="9" name="Line 37"/>
              <p:cNvSpPr>
                <a:spLocks noChangeShapeType="1"/>
              </p:cNvSpPr>
              <p:nvPr/>
            </p:nvSpPr>
            <p:spPr bwMode="auto">
              <a:xfrm>
                <a:off x="96" y="2754"/>
                <a:ext cx="5616" cy="0"/>
              </a:xfrm>
              <a:prstGeom prst="line">
                <a:avLst/>
              </a:prstGeom>
              <a:noFill/>
              <a:ln w="15875">
                <a:solidFill>
                  <a:srgbClr val="000000"/>
                </a:solidFill>
                <a:round/>
                <a:headEnd/>
                <a:tailEnd/>
              </a:ln>
              <a:effectLst/>
            </p:spPr>
            <p:txBody>
              <a:bodyPr wrap="none" anchor="ctr"/>
              <a:lstStyle/>
              <a:p>
                <a:endParaRPr lang="en-US"/>
              </a:p>
            </p:txBody>
          </p:sp>
          <p:sp>
            <p:nvSpPr>
              <p:cNvPr id="10" name="Line 38"/>
              <p:cNvSpPr>
                <a:spLocks noChangeShapeType="1"/>
              </p:cNvSpPr>
              <p:nvPr/>
            </p:nvSpPr>
            <p:spPr bwMode="auto">
              <a:xfrm>
                <a:off x="96" y="3042"/>
                <a:ext cx="5616" cy="0"/>
              </a:xfrm>
              <a:prstGeom prst="line">
                <a:avLst/>
              </a:prstGeom>
              <a:noFill/>
              <a:ln w="15875">
                <a:solidFill>
                  <a:srgbClr val="000000"/>
                </a:solidFill>
                <a:round/>
                <a:headEnd/>
                <a:tailEnd/>
              </a:ln>
              <a:effectLst/>
            </p:spPr>
            <p:txBody>
              <a:bodyPr wrap="none" anchor="ctr"/>
              <a:lstStyle/>
              <a:p>
                <a:endParaRPr lang="en-US"/>
              </a:p>
            </p:txBody>
          </p:sp>
          <p:sp>
            <p:nvSpPr>
              <p:cNvPr id="11" name="Line 39"/>
              <p:cNvSpPr>
                <a:spLocks noChangeShapeType="1"/>
              </p:cNvSpPr>
              <p:nvPr/>
            </p:nvSpPr>
            <p:spPr bwMode="auto">
              <a:xfrm>
                <a:off x="96" y="3330"/>
                <a:ext cx="5616" cy="0"/>
              </a:xfrm>
              <a:prstGeom prst="line">
                <a:avLst/>
              </a:prstGeom>
              <a:noFill/>
              <a:ln w="15875">
                <a:solidFill>
                  <a:srgbClr val="000000"/>
                </a:solidFill>
                <a:round/>
                <a:headEnd/>
                <a:tailEnd/>
              </a:ln>
              <a:effectLst/>
            </p:spPr>
            <p:txBody>
              <a:bodyPr wrap="none" anchor="ctr"/>
              <a:lstStyle/>
              <a:p>
                <a:endParaRPr lang="en-US"/>
              </a:p>
            </p:txBody>
          </p:sp>
          <p:sp>
            <p:nvSpPr>
              <p:cNvPr id="12" name="Line 40"/>
              <p:cNvSpPr>
                <a:spLocks noChangeShapeType="1"/>
              </p:cNvSpPr>
              <p:nvPr/>
            </p:nvSpPr>
            <p:spPr bwMode="auto">
              <a:xfrm>
                <a:off x="96" y="3522"/>
                <a:ext cx="5616" cy="0"/>
              </a:xfrm>
              <a:prstGeom prst="line">
                <a:avLst/>
              </a:prstGeom>
              <a:noFill/>
              <a:ln w="15875">
                <a:solidFill>
                  <a:srgbClr val="000000"/>
                </a:solidFill>
                <a:round/>
                <a:headEnd/>
                <a:tailEnd/>
              </a:ln>
              <a:effectLst/>
            </p:spPr>
            <p:txBody>
              <a:bodyPr wrap="none" anchor="ctr"/>
              <a:lstStyle/>
              <a:p>
                <a:endParaRPr lang="en-US"/>
              </a:p>
            </p:txBody>
          </p:sp>
          <p:sp>
            <p:nvSpPr>
              <p:cNvPr id="13" name="Line 41"/>
              <p:cNvSpPr>
                <a:spLocks noChangeShapeType="1"/>
              </p:cNvSpPr>
              <p:nvPr/>
            </p:nvSpPr>
            <p:spPr bwMode="auto">
              <a:xfrm>
                <a:off x="96" y="3762"/>
                <a:ext cx="5616" cy="0"/>
              </a:xfrm>
              <a:prstGeom prst="line">
                <a:avLst/>
              </a:prstGeom>
              <a:noFill/>
              <a:ln w="15875">
                <a:solidFill>
                  <a:srgbClr val="000000"/>
                </a:solidFill>
                <a:round/>
                <a:headEnd/>
                <a:tailEnd/>
              </a:ln>
              <a:effectLst/>
            </p:spPr>
            <p:txBody>
              <a:bodyPr wrap="none" anchor="ctr"/>
              <a:lstStyle/>
              <a:p>
                <a:endParaRPr lang="en-US"/>
              </a:p>
            </p:txBody>
          </p:sp>
          <p:sp>
            <p:nvSpPr>
              <p:cNvPr id="14" name="Line 42"/>
              <p:cNvSpPr>
                <a:spLocks noChangeShapeType="1"/>
              </p:cNvSpPr>
              <p:nvPr/>
            </p:nvSpPr>
            <p:spPr bwMode="auto">
              <a:xfrm>
                <a:off x="96" y="4050"/>
                <a:ext cx="5616" cy="0"/>
              </a:xfrm>
              <a:prstGeom prst="line">
                <a:avLst/>
              </a:prstGeom>
              <a:noFill/>
              <a:ln w="15875">
                <a:solidFill>
                  <a:srgbClr val="000000"/>
                </a:solidFill>
                <a:round/>
                <a:headEnd/>
                <a:tailEnd/>
              </a:ln>
              <a:effectLst/>
            </p:spPr>
            <p:txBody>
              <a:bodyPr wrap="none" anchor="ctr"/>
              <a:lstStyle/>
              <a:p>
                <a:endParaRPr lang="en-US"/>
              </a:p>
            </p:txBody>
          </p:sp>
          <p:sp>
            <p:nvSpPr>
              <p:cNvPr id="15" name="Line 43"/>
              <p:cNvSpPr>
                <a:spLocks noChangeShapeType="1"/>
              </p:cNvSpPr>
              <p:nvPr/>
            </p:nvSpPr>
            <p:spPr bwMode="auto">
              <a:xfrm>
                <a:off x="1536" y="1880"/>
                <a:ext cx="0" cy="2386"/>
              </a:xfrm>
              <a:prstGeom prst="line">
                <a:avLst/>
              </a:prstGeom>
              <a:noFill/>
              <a:ln w="15875">
                <a:solidFill>
                  <a:srgbClr val="000000"/>
                </a:solidFill>
                <a:round/>
                <a:headEnd/>
                <a:tailEnd/>
              </a:ln>
              <a:effectLst/>
            </p:spPr>
            <p:txBody>
              <a:bodyPr wrap="none" anchor="ctr"/>
              <a:lstStyle/>
              <a:p>
                <a:endParaRPr lang="en-US"/>
              </a:p>
            </p:txBody>
          </p:sp>
          <p:sp>
            <p:nvSpPr>
              <p:cNvPr id="16" name="Line 44"/>
              <p:cNvSpPr>
                <a:spLocks noChangeShapeType="1"/>
              </p:cNvSpPr>
              <p:nvPr/>
            </p:nvSpPr>
            <p:spPr bwMode="auto">
              <a:xfrm>
                <a:off x="2736" y="1888"/>
                <a:ext cx="0" cy="2372"/>
              </a:xfrm>
              <a:prstGeom prst="line">
                <a:avLst/>
              </a:prstGeom>
              <a:noFill/>
              <a:ln w="15875">
                <a:solidFill>
                  <a:srgbClr val="000000"/>
                </a:solidFill>
                <a:round/>
                <a:headEnd/>
                <a:tailEnd/>
              </a:ln>
              <a:effectLst/>
            </p:spPr>
            <p:txBody>
              <a:bodyPr wrap="none" anchor="ctr"/>
              <a:lstStyle/>
              <a:p>
                <a:endParaRPr lang="en-US"/>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0" y="0"/>
            <a:ext cx="1756698" cy="369332"/>
          </a:xfrm>
          <a:prstGeom prst="rect">
            <a:avLst/>
          </a:prstGeom>
        </p:spPr>
        <p:txBody>
          <a:bodyPr wrap="none">
            <a:spAutoFit/>
          </a:bodyPr>
          <a:lstStyle/>
          <a:p>
            <a:pPr algn="ctr"/>
            <a:r>
              <a:rPr lang="en-US" b="1" dirty="0" err="1" smtClean="0">
                <a:solidFill>
                  <a:schemeClr val="tx2"/>
                </a:solidFill>
              </a:rPr>
              <a:t>TPump</a:t>
            </a:r>
            <a:r>
              <a:rPr lang="en-US" b="1" dirty="0" smtClean="0">
                <a:solidFill>
                  <a:schemeClr val="tx2"/>
                </a:solidFill>
              </a:rPr>
              <a:t> Statistics</a:t>
            </a:r>
            <a:endParaRPr lang="en-US" b="1" dirty="0">
              <a:solidFill>
                <a:schemeClr val="tx2"/>
              </a:solidFill>
            </a:endParaRPr>
          </a:p>
        </p:txBody>
      </p:sp>
      <p:grpSp>
        <p:nvGrpSpPr>
          <p:cNvPr id="3" name="Group 17"/>
          <p:cNvGrpSpPr>
            <a:grpSpLocks/>
          </p:cNvGrpSpPr>
          <p:nvPr/>
        </p:nvGrpSpPr>
        <p:grpSpPr bwMode="auto">
          <a:xfrm>
            <a:off x="457200" y="1066800"/>
            <a:ext cx="8610600" cy="5670550"/>
            <a:chOff x="288" y="672"/>
            <a:chExt cx="5424" cy="3572"/>
          </a:xfrm>
        </p:grpSpPr>
        <p:sp>
          <p:nvSpPr>
            <p:cNvPr id="4" name="Text Box 18"/>
            <p:cNvSpPr txBox="1">
              <a:spLocks noChangeArrowheads="1"/>
            </p:cNvSpPr>
            <p:nvPr/>
          </p:nvSpPr>
          <p:spPr bwMode="auto">
            <a:xfrm>
              <a:off x="288" y="672"/>
              <a:ext cx="5290" cy="3572"/>
            </a:xfrm>
            <a:prstGeom prst="rect">
              <a:avLst/>
            </a:prstGeom>
            <a:noFill/>
            <a:ln w="9525">
              <a:noFill/>
              <a:miter lim="800000"/>
              <a:headEnd/>
              <a:tailEnd/>
            </a:ln>
            <a:effectLst/>
          </p:spPr>
          <p:txBody>
            <a:bodyPr>
              <a:spAutoFit/>
            </a:bodyPr>
            <a:lstStyle/>
            <a:p>
              <a:r>
                <a:rPr lang="en-US" sz="1400" b="1" dirty="0"/>
                <a:t> .                                      	 	IMPORT  1		Total thus far</a:t>
              </a:r>
            </a:p>
            <a:p>
              <a:r>
                <a:rPr lang="en-US" sz="1400" b="1" dirty="0"/>
                <a:t> .                                       		=========	===========</a:t>
              </a:r>
            </a:p>
            <a:p>
              <a:r>
                <a:rPr lang="en-US" sz="1400" b="1" dirty="0"/>
                <a:t> Candidate records considered:.....…	200		200</a:t>
              </a:r>
            </a:p>
            <a:p>
              <a:r>
                <a:rPr lang="en-US" sz="1400" b="1" dirty="0"/>
                <a:t> Apply conditions satisfied:.......…	200		200</a:t>
              </a:r>
            </a:p>
            <a:p>
              <a:r>
                <a:rPr lang="en-US" sz="1400" b="1" dirty="0"/>
                <a:t> Candidate records not applied:.......           	0		0</a:t>
              </a:r>
            </a:p>
            <a:p>
              <a:r>
                <a:rPr lang="en-US" sz="1400" b="1" dirty="0"/>
                <a:t> Candidate records rejected:..........           	0		0</a:t>
              </a:r>
            </a:p>
            <a:p>
              <a:endParaRPr lang="en-US" sz="1000" b="1" dirty="0"/>
            </a:p>
            <a:p>
              <a:r>
                <a:rPr lang="en-US" sz="1400" b="1" dirty="0"/>
                <a:t>** Statistics for Apply Label : UPS_ACCOUNT</a:t>
              </a:r>
            </a:p>
            <a:p>
              <a:r>
                <a:rPr lang="en-US" sz="1400" b="1" dirty="0"/>
                <a:t>	Type      	Database          	Table or Macro Name     	Activity</a:t>
              </a:r>
            </a:p>
            <a:p>
              <a:r>
                <a:rPr lang="en-US" sz="1400" b="1" dirty="0"/>
                <a:t>   	  U              TLJC25            	Accounts          		100</a:t>
              </a:r>
            </a:p>
            <a:p>
              <a:r>
                <a:rPr lang="en-US" sz="1400" b="1" dirty="0"/>
                <a:t>  	  I               	TLJC25           	Accounts          		100</a:t>
              </a:r>
            </a:p>
            <a:p>
              <a:endParaRPr lang="en-US" sz="1400" b="1" dirty="0"/>
            </a:p>
            <a:p>
              <a:r>
                <a:rPr lang="en-US" sz="1400" b="1" dirty="0"/>
                <a:t>**** 17:33:50 UTY0821 Error table TLJC25.errtable_tpp is EMPTY, dropping table.</a:t>
              </a:r>
            </a:p>
            <a:p>
              <a:endParaRPr lang="en-US" sz="1400" b="1" dirty="0"/>
            </a:p>
            <a:p>
              <a:r>
                <a:rPr lang="en-US" sz="1400" b="1" dirty="0"/>
                <a:t>0018 .LOGOFF;</a:t>
              </a:r>
            </a:p>
            <a:p>
              <a:r>
                <a:rPr lang="en-US" sz="1400" b="1" dirty="0"/>
                <a:t>     =====================================================================</a:t>
              </a:r>
            </a:p>
            <a:p>
              <a:pPr>
                <a:lnSpc>
                  <a:spcPct val="75000"/>
                </a:lnSpc>
              </a:pPr>
              <a:r>
                <a:rPr lang="en-US" sz="1400" b="1" dirty="0"/>
                <a:t>     =								=</a:t>
              </a:r>
            </a:p>
            <a:p>
              <a:r>
                <a:rPr lang="en-US" sz="1400" b="1" dirty="0"/>
                <a:t>     =          Logoff/Disconnect                             				=</a:t>
              </a:r>
            </a:p>
            <a:p>
              <a:pPr>
                <a:lnSpc>
                  <a:spcPct val="75000"/>
                </a:lnSpc>
              </a:pPr>
              <a:r>
                <a:rPr lang="en-US" sz="1400" b="1" dirty="0"/>
                <a:t>     =                                                                    			  	=</a:t>
              </a:r>
            </a:p>
            <a:p>
              <a:r>
                <a:rPr lang="en-US" sz="1400" b="1" dirty="0"/>
                <a:t>     =====================================================================</a:t>
              </a:r>
            </a:p>
            <a:p>
              <a:endParaRPr lang="en-US" sz="1400" b="1" dirty="0"/>
            </a:p>
            <a:p>
              <a:r>
                <a:rPr lang="en-US" sz="1400" b="1" dirty="0"/>
                <a:t>**** 17:34:08 UTY6216 The restart log table has been dropped.</a:t>
              </a:r>
            </a:p>
            <a:p>
              <a:r>
                <a:rPr lang="en-US" sz="1400" b="1" dirty="0"/>
                <a:t>**** 17:34:08 UTY6212 A successful disconnect was made from the RDBMS.</a:t>
              </a:r>
            </a:p>
            <a:p>
              <a:r>
                <a:rPr lang="en-US" sz="1400" b="1" dirty="0"/>
                <a:t>**** 17:34:08 UTY2410 Total processor time used = '2.43 Seconds'</a:t>
              </a:r>
            </a:p>
            <a:p>
              <a:r>
                <a:rPr lang="en-US" sz="1400" b="1" dirty="0"/>
                <a:t>     .       Start : 17:33:13 - TUE MAY 06, 2003</a:t>
              </a:r>
            </a:p>
            <a:p>
              <a:r>
                <a:rPr lang="en-US" sz="1400" b="1" dirty="0"/>
                <a:t>     .       End   : 17:34:08 - TUE MAY 06, 2003</a:t>
              </a:r>
            </a:p>
            <a:p>
              <a:r>
                <a:rPr lang="en-US" sz="1400" b="1" dirty="0"/>
                <a:t>     .       Highest return code encountered = '0'.</a:t>
              </a:r>
            </a:p>
          </p:txBody>
        </p:sp>
        <p:sp>
          <p:nvSpPr>
            <p:cNvPr id="5" name="Text Box 19"/>
            <p:cNvSpPr txBox="1">
              <a:spLocks noChangeArrowheads="1"/>
            </p:cNvSpPr>
            <p:nvPr/>
          </p:nvSpPr>
          <p:spPr bwMode="auto">
            <a:xfrm>
              <a:off x="4454" y="3456"/>
              <a:ext cx="1258" cy="740"/>
            </a:xfrm>
            <a:prstGeom prst="rect">
              <a:avLst/>
            </a:prstGeom>
            <a:solidFill>
              <a:srgbClr val="FFFF00"/>
            </a:solidFill>
            <a:ln w="19050">
              <a:solidFill>
                <a:schemeClr val="tx1"/>
              </a:solidFill>
              <a:miter lim="800000"/>
              <a:headEnd/>
              <a:tailEnd/>
            </a:ln>
            <a:effectLst/>
          </p:spPr>
          <p:txBody>
            <a:bodyPr>
              <a:spAutoFit/>
            </a:bodyPr>
            <a:lstStyle/>
            <a:p>
              <a:r>
                <a:rPr lang="en-US" sz="1400" b="1"/>
                <a:t>Note:  These statistics are </a:t>
              </a:r>
              <a:r>
                <a:rPr lang="en-US" sz="1400" b="1" u="sng"/>
                <a:t>not</a:t>
              </a:r>
              <a:r>
                <a:rPr lang="en-US" sz="1400" b="1"/>
                <a:t> for the example TPump job shown earlier in this module.</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0" y="0"/>
            <a:ext cx="1697260" cy="369332"/>
          </a:xfrm>
          <a:prstGeom prst="rect">
            <a:avLst/>
          </a:prstGeom>
        </p:spPr>
        <p:txBody>
          <a:bodyPr wrap="none">
            <a:spAutoFit/>
          </a:bodyPr>
          <a:lstStyle/>
          <a:p>
            <a:pPr algn="ctr"/>
            <a:r>
              <a:rPr lang="en-US" b="1" dirty="0" err="1" smtClean="0"/>
              <a:t>TPump</a:t>
            </a:r>
            <a:r>
              <a:rPr lang="en-US" b="1" dirty="0" smtClean="0"/>
              <a:t> Monitor</a:t>
            </a:r>
            <a:endParaRPr lang="en-US" b="1" dirty="0"/>
          </a:p>
        </p:txBody>
      </p:sp>
      <p:sp>
        <p:nvSpPr>
          <p:cNvPr id="3" name="Text Box 7"/>
          <p:cNvSpPr txBox="1">
            <a:spLocks noChangeArrowheads="1"/>
          </p:cNvSpPr>
          <p:nvPr/>
        </p:nvSpPr>
        <p:spPr bwMode="auto">
          <a:xfrm>
            <a:off x="0" y="533400"/>
            <a:ext cx="8915400" cy="5553075"/>
          </a:xfrm>
          <a:prstGeom prst="rect">
            <a:avLst/>
          </a:prstGeom>
          <a:noFill/>
          <a:ln w="9525">
            <a:noFill/>
            <a:miter lim="800000"/>
            <a:headEnd/>
            <a:tailEnd/>
          </a:ln>
          <a:effectLst/>
        </p:spPr>
        <p:txBody>
          <a:bodyPr>
            <a:spAutoFit/>
          </a:bodyPr>
          <a:lstStyle/>
          <a:p>
            <a:pPr marL="292100" indent="-292100">
              <a:buSzPct val="125000"/>
            </a:pPr>
            <a:r>
              <a:rPr lang="en-US" b="1" dirty="0">
                <a:solidFill>
                  <a:srgbClr val="0033CC"/>
                </a:solidFill>
              </a:rPr>
              <a:t>Tool to control and track </a:t>
            </a:r>
            <a:r>
              <a:rPr lang="en-US" b="1" dirty="0" err="1">
                <a:solidFill>
                  <a:srgbClr val="0033CC"/>
                </a:solidFill>
              </a:rPr>
              <a:t>TPump</a:t>
            </a:r>
            <a:r>
              <a:rPr lang="en-US" b="1" dirty="0">
                <a:solidFill>
                  <a:srgbClr val="0033CC"/>
                </a:solidFill>
              </a:rPr>
              <a:t> imports.</a:t>
            </a:r>
          </a:p>
          <a:p>
            <a:pPr marL="749300" lvl="1" indent="-292100">
              <a:spcBef>
                <a:spcPct val="35000"/>
              </a:spcBef>
              <a:buSzPct val="120000"/>
              <a:buFontTx/>
              <a:buChar char="•"/>
            </a:pPr>
            <a:r>
              <a:rPr lang="en-US" b="1" dirty="0"/>
              <a:t>The table </a:t>
            </a:r>
            <a:r>
              <a:rPr lang="en-US" b="1" dirty="0" err="1"/>
              <a:t>SysAdmin.TPumpStatusTbl</a:t>
            </a:r>
            <a:r>
              <a:rPr lang="en-US" b="1" dirty="0"/>
              <a:t> is updated once a minute.</a:t>
            </a:r>
          </a:p>
          <a:p>
            <a:pPr marL="749300" lvl="1" indent="-292100">
              <a:spcBef>
                <a:spcPct val="35000"/>
              </a:spcBef>
              <a:buSzPct val="120000"/>
              <a:buFontTx/>
              <a:buChar char="•"/>
            </a:pPr>
            <a:r>
              <a:rPr lang="en-US" b="1" dirty="0"/>
              <a:t>Alter the statement rate on an import by updating this table using macros.</a:t>
            </a:r>
          </a:p>
          <a:p>
            <a:pPr marL="749300" lvl="1" indent="-292100">
              <a:spcBef>
                <a:spcPct val="35000"/>
              </a:spcBef>
              <a:buSzPct val="120000"/>
              <a:buFontTx/>
              <a:buChar char="•"/>
            </a:pPr>
            <a:r>
              <a:rPr lang="en-US" b="1" dirty="0"/>
              <a:t>Use macros and views to access this table.</a:t>
            </a:r>
          </a:p>
          <a:p>
            <a:pPr marL="292100" indent="-292100"/>
            <a:endParaRPr lang="en-US" b="1" dirty="0"/>
          </a:p>
          <a:p>
            <a:pPr marL="292100" indent="-292100">
              <a:buSzPct val="125000"/>
            </a:pPr>
            <a:r>
              <a:rPr lang="en-US" b="1" dirty="0">
                <a:solidFill>
                  <a:srgbClr val="0033CC"/>
                </a:solidFill>
              </a:rPr>
              <a:t>DBA Tools</a:t>
            </a:r>
            <a:r>
              <a:rPr lang="en-US" b="1" dirty="0">
                <a:solidFill>
                  <a:schemeClr val="accent2"/>
                </a:solidFill>
              </a:rPr>
              <a:t> </a:t>
            </a:r>
          </a:p>
          <a:p>
            <a:pPr marL="292100" indent="-292100">
              <a:spcBef>
                <a:spcPct val="30000"/>
              </a:spcBef>
              <a:buSzPct val="125000"/>
            </a:pPr>
            <a:r>
              <a:rPr lang="en-US" b="1" dirty="0"/>
              <a:t>	</a:t>
            </a:r>
            <a:r>
              <a:rPr lang="en-US" b="1" u="sng" dirty="0"/>
              <a:t>View</a:t>
            </a:r>
            <a:endParaRPr lang="en-US" b="1" dirty="0"/>
          </a:p>
          <a:p>
            <a:pPr marL="749300" lvl="1" indent="-292100">
              <a:spcBef>
                <a:spcPct val="30000"/>
              </a:spcBef>
              <a:buSzPct val="120000"/>
              <a:buFontTx/>
              <a:buChar char="•"/>
            </a:pPr>
            <a:r>
              <a:rPr lang="en-US" sz="1600" b="1" dirty="0" err="1"/>
              <a:t>SysAdmin.TPumpStatus</a:t>
            </a:r>
            <a:r>
              <a:rPr lang="en-US" sz="1600" b="1" dirty="0"/>
              <a:t> - view allows DBAs to view all of the </a:t>
            </a:r>
            <a:r>
              <a:rPr lang="en-US" sz="1600" b="1" dirty="0" err="1"/>
              <a:t>TPump</a:t>
            </a:r>
            <a:r>
              <a:rPr lang="en-US" sz="1600" b="1" dirty="0"/>
              <a:t> jobs.</a:t>
            </a:r>
          </a:p>
          <a:p>
            <a:pPr marL="292100" indent="-292100">
              <a:spcBef>
                <a:spcPct val="30000"/>
              </a:spcBef>
              <a:buSzPct val="125000"/>
            </a:pPr>
            <a:r>
              <a:rPr lang="en-US" b="1" dirty="0"/>
              <a:t>	</a:t>
            </a:r>
            <a:r>
              <a:rPr lang="en-US" b="1" u="sng" dirty="0"/>
              <a:t>Macro</a:t>
            </a:r>
            <a:r>
              <a:rPr lang="en-US" b="1" dirty="0"/>
              <a:t>	</a:t>
            </a:r>
          </a:p>
          <a:p>
            <a:pPr marL="749300" lvl="1" indent="-292100">
              <a:spcBef>
                <a:spcPct val="30000"/>
              </a:spcBef>
              <a:buSzPct val="120000"/>
              <a:buFontTx/>
              <a:buChar char="•"/>
            </a:pPr>
            <a:r>
              <a:rPr lang="en-US" sz="1600" b="1" dirty="0" err="1"/>
              <a:t>SysAdmin.TPumpUpdateSelect</a:t>
            </a:r>
            <a:r>
              <a:rPr lang="en-US" sz="1600" b="1" dirty="0"/>
              <a:t> - allows DBAs to manage individual </a:t>
            </a:r>
            <a:r>
              <a:rPr lang="en-US" sz="1600" b="1" dirty="0" err="1"/>
              <a:t>TPump</a:t>
            </a:r>
            <a:r>
              <a:rPr lang="en-US" sz="1600" b="1" dirty="0"/>
              <a:t> jobs.</a:t>
            </a:r>
          </a:p>
          <a:p>
            <a:pPr marL="292100" indent="-292100">
              <a:buSzPct val="125000"/>
            </a:pPr>
            <a:endParaRPr lang="en-US" b="1" dirty="0"/>
          </a:p>
          <a:p>
            <a:pPr marL="292100" indent="-292100">
              <a:buSzPct val="125000"/>
            </a:pPr>
            <a:r>
              <a:rPr lang="en-US" b="1" dirty="0">
                <a:solidFill>
                  <a:srgbClr val="0033CC"/>
                </a:solidFill>
              </a:rPr>
              <a:t>User Tools</a:t>
            </a:r>
            <a:r>
              <a:rPr lang="en-US" b="1" dirty="0"/>
              <a:t> </a:t>
            </a:r>
          </a:p>
          <a:p>
            <a:pPr marL="292100" indent="-292100">
              <a:spcBef>
                <a:spcPct val="30000"/>
              </a:spcBef>
              <a:buSzPct val="125000"/>
            </a:pPr>
            <a:r>
              <a:rPr lang="en-US" b="1" dirty="0"/>
              <a:t>	</a:t>
            </a:r>
            <a:r>
              <a:rPr lang="en-US" b="1" u="sng" dirty="0"/>
              <a:t>View</a:t>
            </a:r>
            <a:endParaRPr lang="en-US" b="1" dirty="0"/>
          </a:p>
          <a:p>
            <a:pPr marL="749300" lvl="1" indent="-292100">
              <a:spcBef>
                <a:spcPct val="30000"/>
              </a:spcBef>
              <a:buSzPct val="120000"/>
              <a:buFontTx/>
              <a:buChar char="•"/>
            </a:pPr>
            <a:r>
              <a:rPr lang="en-US" sz="1600" b="1" dirty="0" err="1"/>
              <a:t>SysAdmin.TPumpStatusX</a:t>
            </a:r>
            <a:r>
              <a:rPr lang="en-US" sz="1600" b="1" dirty="0"/>
              <a:t> - allows users to view their own </a:t>
            </a:r>
            <a:r>
              <a:rPr lang="en-US" sz="1600" b="1" dirty="0" err="1"/>
              <a:t>TPump</a:t>
            </a:r>
            <a:r>
              <a:rPr lang="en-US" sz="1600" b="1" dirty="0"/>
              <a:t> jobs.</a:t>
            </a:r>
          </a:p>
          <a:p>
            <a:pPr marL="292100" indent="-292100">
              <a:spcBef>
                <a:spcPct val="30000"/>
              </a:spcBef>
              <a:buSzPct val="125000"/>
            </a:pPr>
            <a:r>
              <a:rPr lang="en-US" b="1" dirty="0"/>
              <a:t>	</a:t>
            </a:r>
            <a:r>
              <a:rPr lang="en-US" b="1" u="sng" dirty="0"/>
              <a:t>Macro</a:t>
            </a:r>
            <a:r>
              <a:rPr lang="en-US" b="1" dirty="0"/>
              <a:t>	</a:t>
            </a:r>
          </a:p>
          <a:p>
            <a:pPr marL="749300" lvl="1" indent="-292100">
              <a:spcBef>
                <a:spcPct val="30000"/>
              </a:spcBef>
              <a:buSzPct val="120000"/>
              <a:buFontTx/>
              <a:buChar char="•"/>
            </a:pPr>
            <a:r>
              <a:rPr lang="en-US" sz="1600" b="1" dirty="0" err="1"/>
              <a:t>TPumpMacro.UserUpdateSelect</a:t>
            </a:r>
            <a:r>
              <a:rPr lang="en-US" sz="1600" b="1" dirty="0"/>
              <a:t> - allows users to manage their own jobs.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38600" y="228600"/>
            <a:ext cx="1097800" cy="369332"/>
          </a:xfrm>
          <a:prstGeom prst="rect">
            <a:avLst/>
          </a:prstGeom>
        </p:spPr>
        <p:txBody>
          <a:bodyPr wrap="none">
            <a:spAutoFit/>
          </a:bodyPr>
          <a:lstStyle/>
          <a:p>
            <a:pPr algn="ctr"/>
            <a:r>
              <a:rPr lang="en-US" b="1" dirty="0" smtClean="0">
                <a:solidFill>
                  <a:schemeClr val="tx2"/>
                </a:solidFill>
              </a:rPr>
              <a:t>Summary</a:t>
            </a:r>
            <a:endParaRPr lang="en-US" b="1" dirty="0">
              <a:solidFill>
                <a:schemeClr val="tx2"/>
              </a:solidFill>
            </a:endParaRPr>
          </a:p>
        </p:txBody>
      </p:sp>
      <p:sp>
        <p:nvSpPr>
          <p:cNvPr id="3" name="Text Box 15"/>
          <p:cNvSpPr txBox="1">
            <a:spLocks noChangeArrowheads="1"/>
          </p:cNvSpPr>
          <p:nvPr/>
        </p:nvSpPr>
        <p:spPr bwMode="auto">
          <a:xfrm>
            <a:off x="228600" y="1219200"/>
            <a:ext cx="8686800" cy="3941763"/>
          </a:xfrm>
          <a:prstGeom prst="rect">
            <a:avLst/>
          </a:prstGeom>
          <a:noFill/>
          <a:ln w="9525">
            <a:noFill/>
            <a:miter lim="800000"/>
            <a:headEnd/>
            <a:tailEnd/>
          </a:ln>
          <a:effectLst/>
        </p:spPr>
        <p:txBody>
          <a:bodyPr>
            <a:spAutoFit/>
          </a:bodyPr>
          <a:lstStyle/>
          <a:p>
            <a:pPr marL="292100" indent="-292100">
              <a:spcBef>
                <a:spcPct val="50000"/>
              </a:spcBef>
              <a:buSzPct val="125000"/>
              <a:buFontTx/>
              <a:buChar char="•"/>
            </a:pPr>
            <a:r>
              <a:rPr lang="en-US" b="1" dirty="0"/>
              <a:t>Allows near real-time updates from transactional systems into the warehouse.</a:t>
            </a:r>
          </a:p>
          <a:p>
            <a:pPr marL="292100" indent="-292100">
              <a:spcBef>
                <a:spcPct val="50000"/>
              </a:spcBef>
              <a:buSzPct val="125000"/>
              <a:buFontTx/>
              <a:buChar char="•"/>
            </a:pPr>
            <a:r>
              <a:rPr lang="en-US" b="1" dirty="0"/>
              <a:t>Performs INSERTs, UPDATEs, and DELETEs to more than 60 tables at a time.</a:t>
            </a:r>
          </a:p>
          <a:p>
            <a:pPr marL="292100" indent="-292100">
              <a:spcBef>
                <a:spcPct val="50000"/>
              </a:spcBef>
              <a:buSzPct val="125000"/>
              <a:buFontTx/>
              <a:buChar char="•"/>
            </a:pPr>
            <a:r>
              <a:rPr lang="en-US" b="1" dirty="0"/>
              <a:t>Alternative to </a:t>
            </a:r>
            <a:r>
              <a:rPr lang="en-US" b="1" dirty="0" err="1"/>
              <a:t>MultiLoad</a:t>
            </a:r>
            <a:r>
              <a:rPr lang="en-US" b="1" dirty="0"/>
              <a:t> for low-batch maintenance of large databases; replacement for </a:t>
            </a:r>
            <a:r>
              <a:rPr lang="en-US" b="1" dirty="0" err="1"/>
              <a:t>BulkLoad</a:t>
            </a:r>
            <a:r>
              <a:rPr lang="en-US" b="1" dirty="0"/>
              <a:t>. </a:t>
            </a:r>
          </a:p>
          <a:p>
            <a:pPr marL="292100" indent="-292100">
              <a:spcBef>
                <a:spcPct val="50000"/>
              </a:spcBef>
              <a:buSzPct val="125000"/>
              <a:buFontTx/>
              <a:buChar char="•"/>
            </a:pPr>
            <a:r>
              <a:rPr lang="en-US" b="1" dirty="0"/>
              <a:t>Uses row-hash locks, allowing concurrent updates on the same table.  </a:t>
            </a:r>
          </a:p>
          <a:p>
            <a:pPr marL="292100" indent="-292100">
              <a:spcBef>
                <a:spcPct val="50000"/>
              </a:spcBef>
              <a:buSzPct val="125000"/>
              <a:buFontTx/>
              <a:buChar char="•"/>
            </a:pPr>
            <a:r>
              <a:rPr lang="en-US" b="1" dirty="0"/>
              <a:t>Can always be stopped and locks dropped with no ill effect.  </a:t>
            </a:r>
          </a:p>
          <a:p>
            <a:pPr marL="292100" indent="-292100">
              <a:spcBef>
                <a:spcPct val="50000"/>
              </a:spcBef>
              <a:buSzPct val="125000"/>
              <a:buFontTx/>
              <a:buChar char="•"/>
            </a:pPr>
            <a:r>
              <a:rPr lang="en-US" b="1" dirty="0"/>
              <a:t>User can specify how many updates occur minute by minute; can be changed as the job runs.  </a:t>
            </a:r>
          </a:p>
          <a:p>
            <a:pPr marL="292100" indent="-292100">
              <a:spcBef>
                <a:spcPct val="50000"/>
              </a:spcBef>
              <a:buSzPct val="125000"/>
              <a:buFontTx/>
              <a:buChar char="•"/>
            </a:pPr>
            <a:r>
              <a:rPr lang="en-US" b="1" dirty="0"/>
              <a:t>No arithmetic functions or file concatenations.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0" y="152400"/>
            <a:ext cx="1890005" cy="369332"/>
          </a:xfrm>
          <a:prstGeom prst="rect">
            <a:avLst/>
          </a:prstGeom>
        </p:spPr>
        <p:txBody>
          <a:bodyPr wrap="none">
            <a:spAutoFit/>
          </a:bodyPr>
          <a:lstStyle/>
          <a:p>
            <a:pPr algn="ctr"/>
            <a:r>
              <a:rPr lang="en-US" b="1" dirty="0" smtClean="0">
                <a:solidFill>
                  <a:schemeClr val="tx2"/>
                </a:solidFill>
              </a:rPr>
              <a:t>Review Questions</a:t>
            </a:r>
            <a:endParaRPr lang="en-US" b="1" dirty="0">
              <a:solidFill>
                <a:schemeClr val="tx2"/>
              </a:solidFill>
            </a:endParaRPr>
          </a:p>
        </p:txBody>
      </p:sp>
      <p:sp>
        <p:nvSpPr>
          <p:cNvPr id="3" name="Text Box 7"/>
          <p:cNvSpPr txBox="1">
            <a:spLocks noChangeArrowheads="1"/>
          </p:cNvSpPr>
          <p:nvPr/>
        </p:nvSpPr>
        <p:spPr bwMode="auto">
          <a:xfrm>
            <a:off x="227013" y="1219200"/>
            <a:ext cx="8915400" cy="3070225"/>
          </a:xfrm>
          <a:prstGeom prst="rect">
            <a:avLst/>
          </a:prstGeom>
          <a:noFill/>
          <a:ln w="9525">
            <a:noFill/>
            <a:miter lim="800000"/>
            <a:headEnd/>
            <a:tailEnd/>
          </a:ln>
          <a:effectLst/>
        </p:spPr>
        <p:txBody>
          <a:bodyPr>
            <a:spAutoFit/>
          </a:bodyPr>
          <a:lstStyle/>
          <a:p>
            <a:pPr marL="2971800" indent="-2971800"/>
            <a:r>
              <a:rPr lang="en-US" sz="1400" b="1" i="1" dirty="0">
                <a:solidFill>
                  <a:srgbClr val="0000CC"/>
                </a:solidFill>
              </a:rPr>
              <a:t>Match the item in the first column to its corresponding statement in the second column.</a:t>
            </a:r>
            <a:endParaRPr lang="en-US" sz="1400" b="1" i="1" dirty="0"/>
          </a:p>
          <a:p>
            <a:pPr marL="2971800" indent="-2971800"/>
            <a:endParaRPr lang="en-US" sz="1400" b="1" dirty="0"/>
          </a:p>
          <a:p>
            <a:pPr marL="2971800" indent="-2971800"/>
            <a:r>
              <a:rPr lang="en-US" sz="1400" b="1" dirty="0"/>
              <a:t>_____  1. </a:t>
            </a:r>
            <a:r>
              <a:rPr lang="en-US" sz="1400" b="1" dirty="0" err="1"/>
              <a:t>TPump</a:t>
            </a:r>
            <a:r>
              <a:rPr lang="en-US" sz="1400" b="1" dirty="0"/>
              <a:t> purpose 	 A. Query against </a:t>
            </a:r>
            <a:r>
              <a:rPr lang="en-US" sz="1400" b="1" dirty="0" err="1"/>
              <a:t>TPump</a:t>
            </a:r>
            <a:r>
              <a:rPr lang="en-US" sz="1400" b="1" dirty="0"/>
              <a:t> status table </a:t>
            </a:r>
          </a:p>
          <a:p>
            <a:pPr marL="2971800" indent="-2971800"/>
            <a:endParaRPr lang="en-US" sz="1400" b="1" dirty="0"/>
          </a:p>
          <a:p>
            <a:pPr marL="2971800" indent="-2971800"/>
            <a:r>
              <a:rPr lang="en-US" sz="1400" b="1" dirty="0"/>
              <a:t>_____  2. </a:t>
            </a:r>
            <a:r>
              <a:rPr lang="en-US" sz="1400" b="1" dirty="0" err="1"/>
              <a:t>MultiLoad</a:t>
            </a:r>
            <a:r>
              <a:rPr lang="en-US" sz="1400" b="1" dirty="0"/>
              <a:t> purpose 	 B. Concurrent updates on same table</a:t>
            </a:r>
          </a:p>
          <a:p>
            <a:pPr marL="2971800" indent="-2971800"/>
            <a:endParaRPr lang="en-US" sz="1400" b="1" dirty="0"/>
          </a:p>
          <a:p>
            <a:pPr marL="2971800" indent="-2971800"/>
            <a:r>
              <a:rPr lang="en-US" sz="1400" b="1" dirty="0"/>
              <a:t>_____  3.  Row hash locking	 C. Low-volume changes</a:t>
            </a:r>
          </a:p>
          <a:p>
            <a:pPr marL="2971800" indent="-2971800"/>
            <a:endParaRPr lang="en-US" sz="1400" b="1" dirty="0"/>
          </a:p>
          <a:p>
            <a:pPr marL="2971800" indent="-2971800"/>
            <a:r>
              <a:rPr lang="en-US" sz="1400" b="1" dirty="0"/>
              <a:t>_____  4.  PACK	 D. Use to specify how many statements to put in a multi-statement </a:t>
            </a:r>
          </a:p>
          <a:p>
            <a:pPr marL="2971800" indent="-2971800"/>
            <a:r>
              <a:rPr lang="en-US" sz="1400" b="1" dirty="0"/>
              <a:t>	      request</a:t>
            </a:r>
          </a:p>
          <a:p>
            <a:pPr marL="2971800" indent="-2971800"/>
            <a:endParaRPr lang="en-US" sz="1400" b="1" dirty="0"/>
          </a:p>
          <a:p>
            <a:pPr marL="2971800" indent="-2971800"/>
            <a:r>
              <a:rPr lang="en-US" sz="1400" b="1" dirty="0"/>
              <a:t>_____  5.  MACRO	 E. Large volume changes</a:t>
            </a:r>
          </a:p>
          <a:p>
            <a:pPr marL="2971800" indent="-2971800"/>
            <a:endParaRPr lang="en-US" sz="1400" b="1" dirty="0"/>
          </a:p>
          <a:p>
            <a:pPr marL="2971800" indent="-2971800"/>
            <a:r>
              <a:rPr lang="en-US" sz="1400" b="1" dirty="0"/>
              <a:t>_____  6. Statement rate change	 F. Used instead of DML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5600" y="228600"/>
            <a:ext cx="2660087" cy="369332"/>
          </a:xfrm>
          <a:prstGeom prst="rect">
            <a:avLst/>
          </a:prstGeom>
        </p:spPr>
        <p:txBody>
          <a:bodyPr wrap="none">
            <a:spAutoFit/>
          </a:bodyPr>
          <a:lstStyle/>
          <a:p>
            <a:r>
              <a:rPr lang="en-US" b="1" dirty="0" smtClean="0">
                <a:solidFill>
                  <a:schemeClr val="tx2"/>
                </a:solidFill>
              </a:rPr>
              <a:t>Review Question Answers</a:t>
            </a:r>
            <a:endParaRPr lang="en-US" dirty="0"/>
          </a:p>
        </p:txBody>
      </p:sp>
      <p:sp>
        <p:nvSpPr>
          <p:cNvPr id="3" name="Text Box 14"/>
          <p:cNvSpPr txBox="1">
            <a:spLocks noChangeArrowheads="1"/>
          </p:cNvSpPr>
          <p:nvPr/>
        </p:nvSpPr>
        <p:spPr bwMode="auto">
          <a:xfrm>
            <a:off x="227013" y="1219200"/>
            <a:ext cx="8915400" cy="3070225"/>
          </a:xfrm>
          <a:prstGeom prst="rect">
            <a:avLst/>
          </a:prstGeom>
          <a:noFill/>
          <a:ln w="9525">
            <a:noFill/>
            <a:miter lim="800000"/>
            <a:headEnd/>
            <a:tailEnd/>
          </a:ln>
          <a:effectLst/>
        </p:spPr>
        <p:txBody>
          <a:bodyPr>
            <a:spAutoFit/>
          </a:bodyPr>
          <a:lstStyle/>
          <a:p>
            <a:pPr marL="2971800" indent="-2971800"/>
            <a:r>
              <a:rPr lang="en-US" sz="1400" b="1" i="1" dirty="0">
                <a:solidFill>
                  <a:srgbClr val="0000CC"/>
                </a:solidFill>
              </a:rPr>
              <a:t>Match the item in the first column to its corresponding statement in the second column.</a:t>
            </a:r>
            <a:endParaRPr lang="en-US" sz="1400" b="1" i="1" dirty="0"/>
          </a:p>
          <a:p>
            <a:pPr marL="2971800" indent="-2971800"/>
            <a:endParaRPr lang="en-US" sz="1400" b="1" dirty="0"/>
          </a:p>
          <a:p>
            <a:pPr marL="2971800" indent="-2971800"/>
            <a:r>
              <a:rPr lang="en-US" sz="1400" b="1" dirty="0"/>
              <a:t>__</a:t>
            </a:r>
            <a:r>
              <a:rPr lang="en-US" sz="1400" b="1" i="1" dirty="0">
                <a:solidFill>
                  <a:srgbClr val="0000CC"/>
                </a:solidFill>
              </a:rPr>
              <a:t>C</a:t>
            </a:r>
            <a:r>
              <a:rPr lang="en-US" sz="1400" b="1" dirty="0"/>
              <a:t>__  1. </a:t>
            </a:r>
            <a:r>
              <a:rPr lang="en-US" sz="1400" b="1" dirty="0" err="1"/>
              <a:t>TPump</a:t>
            </a:r>
            <a:r>
              <a:rPr lang="en-US" sz="1400" b="1" dirty="0"/>
              <a:t> purpose 	 A. Query against </a:t>
            </a:r>
            <a:r>
              <a:rPr lang="en-US" sz="1400" b="1" dirty="0" err="1"/>
              <a:t>TPump</a:t>
            </a:r>
            <a:r>
              <a:rPr lang="en-US" sz="1400" b="1" dirty="0"/>
              <a:t> status table </a:t>
            </a:r>
          </a:p>
          <a:p>
            <a:pPr marL="2971800" indent="-2971800"/>
            <a:endParaRPr lang="en-US" sz="1400" b="1" dirty="0"/>
          </a:p>
          <a:p>
            <a:pPr marL="2971800" indent="-2971800"/>
            <a:r>
              <a:rPr lang="en-US" sz="1400" b="1" dirty="0"/>
              <a:t>__</a:t>
            </a:r>
            <a:r>
              <a:rPr lang="en-US" sz="1400" b="1" i="1" dirty="0">
                <a:solidFill>
                  <a:srgbClr val="0000CC"/>
                </a:solidFill>
              </a:rPr>
              <a:t>E</a:t>
            </a:r>
            <a:r>
              <a:rPr lang="en-US" sz="1400" b="1" dirty="0"/>
              <a:t>__  2. </a:t>
            </a:r>
            <a:r>
              <a:rPr lang="en-US" sz="1400" b="1" dirty="0" err="1"/>
              <a:t>MultiLoad</a:t>
            </a:r>
            <a:r>
              <a:rPr lang="en-US" sz="1400" b="1" dirty="0"/>
              <a:t> purpose 	 B. Concurrent updates on same table</a:t>
            </a:r>
          </a:p>
          <a:p>
            <a:pPr marL="2971800" indent="-2971800"/>
            <a:endParaRPr lang="en-US" sz="1400" b="1" dirty="0"/>
          </a:p>
          <a:p>
            <a:pPr marL="2971800" indent="-2971800"/>
            <a:r>
              <a:rPr lang="en-US" sz="1400" b="1" dirty="0"/>
              <a:t>__</a:t>
            </a:r>
            <a:r>
              <a:rPr lang="en-US" sz="1400" b="1" i="1" dirty="0">
                <a:solidFill>
                  <a:srgbClr val="0000CC"/>
                </a:solidFill>
              </a:rPr>
              <a:t>B</a:t>
            </a:r>
            <a:r>
              <a:rPr lang="en-US" sz="1400" b="1" dirty="0"/>
              <a:t>__  3.  Row hash locking	 C. Low-volume changes</a:t>
            </a:r>
          </a:p>
          <a:p>
            <a:pPr marL="2971800" indent="-2971800"/>
            <a:endParaRPr lang="en-US" sz="1400" b="1" dirty="0"/>
          </a:p>
          <a:p>
            <a:pPr marL="2971800" indent="-2971800"/>
            <a:r>
              <a:rPr lang="en-US" sz="1400" b="1" dirty="0"/>
              <a:t>__</a:t>
            </a:r>
            <a:r>
              <a:rPr lang="en-US" sz="1400" b="1" i="1" dirty="0">
                <a:solidFill>
                  <a:srgbClr val="0000CC"/>
                </a:solidFill>
              </a:rPr>
              <a:t>D</a:t>
            </a:r>
            <a:r>
              <a:rPr lang="en-US" sz="1400" b="1" dirty="0"/>
              <a:t>__  4.  PACK	 D. Use to specify how many statements to put in a multi-statement </a:t>
            </a:r>
          </a:p>
          <a:p>
            <a:pPr marL="2971800" indent="-2971800"/>
            <a:r>
              <a:rPr lang="en-US" sz="1400" b="1" dirty="0"/>
              <a:t>	      request</a:t>
            </a:r>
          </a:p>
          <a:p>
            <a:pPr marL="2971800" indent="-2971800"/>
            <a:endParaRPr lang="en-US" sz="1400" b="1" dirty="0"/>
          </a:p>
          <a:p>
            <a:pPr marL="2971800" indent="-2971800"/>
            <a:r>
              <a:rPr lang="en-US" sz="1400" b="1" dirty="0"/>
              <a:t>__</a:t>
            </a:r>
            <a:r>
              <a:rPr lang="en-US" sz="1400" b="1" i="1" dirty="0">
                <a:solidFill>
                  <a:srgbClr val="0000CC"/>
                </a:solidFill>
              </a:rPr>
              <a:t>F</a:t>
            </a:r>
            <a:r>
              <a:rPr lang="en-US" sz="1400" b="1" dirty="0"/>
              <a:t>__  5.  MACRO	 E. Large volume changes</a:t>
            </a:r>
          </a:p>
          <a:p>
            <a:pPr marL="2971800" indent="-2971800"/>
            <a:endParaRPr lang="en-US" sz="1400" b="1" dirty="0"/>
          </a:p>
          <a:p>
            <a:pPr marL="2971800" indent="-2971800"/>
            <a:r>
              <a:rPr lang="en-US" sz="1400" b="1" dirty="0"/>
              <a:t>__</a:t>
            </a:r>
            <a:r>
              <a:rPr lang="en-US" sz="1400" b="1" i="1" dirty="0">
                <a:solidFill>
                  <a:srgbClr val="0000CC"/>
                </a:solidFill>
              </a:rPr>
              <a:t>A</a:t>
            </a:r>
            <a:r>
              <a:rPr lang="en-US" sz="1400" b="1" dirty="0"/>
              <a:t>__  6. Statement rate change	 F. Used instead of DML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TPUMP</a:t>
            </a:r>
            <a:endParaRPr lang="en-US" dirty="0"/>
          </a:p>
        </p:txBody>
      </p:sp>
      <p:sp>
        <p:nvSpPr>
          <p:cNvPr id="4" name="Rectangle 15"/>
          <p:cNvSpPr>
            <a:spLocks noGrp="1" noChangeArrowheads="1"/>
          </p:cNvSpPr>
          <p:nvPr>
            <p:ph idx="1"/>
          </p:nvPr>
        </p:nvSpPr>
        <p:spPr bwMode="auto">
          <a:prstGeom prst="rect">
            <a:avLst/>
          </a:prstGeom>
          <a:noFill/>
          <a:ln w="9525">
            <a:noFill/>
            <a:miter lim="800000"/>
            <a:headEnd/>
            <a:tailEnd/>
          </a:ln>
          <a:effectLst/>
        </p:spPr>
        <p:txBody>
          <a:bodyPr wrap="none">
            <a:spAutoFit/>
          </a:bodyPr>
          <a:lstStyle/>
          <a:p>
            <a:r>
              <a:rPr lang="en-US" b="1" dirty="0"/>
              <a:t>After completing this module, you will be able to:</a:t>
            </a:r>
          </a:p>
          <a:p>
            <a:pPr lvl="1" indent="-284163"/>
            <a:endParaRPr lang="en-US" b="1" dirty="0"/>
          </a:p>
          <a:p>
            <a:pPr lvl="1" indent="-284163">
              <a:buFont typeface="Symbol" pitchFamily="18" charset="2"/>
              <a:buChar char="·"/>
            </a:pPr>
            <a:r>
              <a:rPr lang="en-US" b="1" dirty="0"/>
              <a:t>State the capabilities and limitations of </a:t>
            </a:r>
            <a:r>
              <a:rPr lang="en-US" b="1" dirty="0" err="1"/>
              <a:t>TPump</a:t>
            </a:r>
            <a:r>
              <a:rPr lang="en-US" b="1" dirty="0"/>
              <a:t>.</a:t>
            </a:r>
          </a:p>
          <a:p>
            <a:pPr lvl="1" indent="-284163"/>
            <a:endParaRPr lang="en-US" b="1" dirty="0"/>
          </a:p>
          <a:p>
            <a:pPr lvl="1" indent="-284163">
              <a:buFont typeface="Symbol" pitchFamily="18" charset="2"/>
              <a:buChar char="·"/>
            </a:pPr>
            <a:r>
              <a:rPr lang="en-US" b="1" dirty="0"/>
              <a:t>Describe </a:t>
            </a:r>
            <a:r>
              <a:rPr lang="en-US" b="1" dirty="0" err="1"/>
              <a:t>TPump</a:t>
            </a:r>
            <a:r>
              <a:rPr lang="en-US" b="1" dirty="0"/>
              <a:t> commands and parameters.</a:t>
            </a:r>
          </a:p>
          <a:p>
            <a:pPr lvl="1" indent="-284163"/>
            <a:endParaRPr lang="en-US" b="1" dirty="0"/>
          </a:p>
          <a:p>
            <a:pPr lvl="1" indent="-284163">
              <a:buFont typeface="Symbol" pitchFamily="18" charset="2"/>
              <a:buChar char="·"/>
            </a:pPr>
            <a:r>
              <a:rPr lang="en-US" b="1" dirty="0"/>
              <a:t>Prepare a </a:t>
            </a:r>
            <a:r>
              <a:rPr lang="en-US" b="1" dirty="0" err="1"/>
              <a:t>TPump</a:t>
            </a:r>
            <a:r>
              <a:rPr lang="en-US" b="1" dirty="0"/>
              <a:t> script.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5"/>
          <p:cNvSpPr>
            <a:spLocks noChangeArrowheads="1"/>
          </p:cNvSpPr>
          <p:nvPr/>
        </p:nvSpPr>
        <p:spPr bwMode="auto">
          <a:xfrm>
            <a:off x="0" y="0"/>
            <a:ext cx="9144000" cy="5325177"/>
          </a:xfrm>
          <a:prstGeom prst="rect">
            <a:avLst/>
          </a:prstGeom>
          <a:noFill/>
          <a:ln w="9525">
            <a:noFill/>
            <a:miter lim="800000"/>
            <a:headEnd/>
            <a:tailEnd/>
          </a:ln>
          <a:effectLst/>
        </p:spPr>
        <p:txBody>
          <a:bodyPr wrap="square" lIns="92075" tIns="46038" rIns="92075" bIns="46038">
            <a:spAutoFit/>
          </a:bodyPr>
          <a:lstStyle/>
          <a:p>
            <a:pPr marL="284163" indent="-284163">
              <a:tabLst>
                <a:tab pos="630238" algn="l"/>
                <a:tab pos="1027113" algn="l"/>
                <a:tab pos="1373188" algn="l"/>
                <a:tab pos="1719263" algn="l"/>
              </a:tabLst>
            </a:pPr>
            <a:r>
              <a:rPr lang="en-US" b="1" dirty="0" smtClean="0">
                <a:solidFill>
                  <a:srgbClr val="CC0000"/>
                </a:solidFill>
              </a:rPr>
              <a:t> </a:t>
            </a:r>
            <a:r>
              <a:rPr lang="en-US" b="1" dirty="0">
                <a:solidFill>
                  <a:srgbClr val="CC0000"/>
                </a:solidFill>
              </a:rPr>
              <a:t>Exercise </a:t>
            </a:r>
            <a:r>
              <a:rPr lang="en-US" b="1" dirty="0" smtClean="0">
                <a:solidFill>
                  <a:srgbClr val="CC0000"/>
                </a:solidFill>
              </a:rPr>
              <a:t>-</a:t>
            </a:r>
            <a:r>
              <a:rPr lang="en-US" b="1" dirty="0">
                <a:solidFill>
                  <a:srgbClr val="CC0000"/>
                </a:solidFill>
              </a:rPr>
              <a:t>1</a:t>
            </a:r>
          </a:p>
          <a:p>
            <a:pPr marL="284163" indent="-284163">
              <a:tabLst>
                <a:tab pos="630238" algn="l"/>
                <a:tab pos="1027113" algn="l"/>
                <a:tab pos="1373188" algn="l"/>
                <a:tab pos="1719263" algn="l"/>
              </a:tabLst>
            </a:pPr>
            <a:endParaRPr lang="en-US" sz="1400" b="1" u="sng" dirty="0">
              <a:solidFill>
                <a:srgbClr val="003399"/>
              </a:solidFill>
            </a:endParaRPr>
          </a:p>
          <a:p>
            <a:pPr marL="284163" indent="-284163">
              <a:tabLst>
                <a:tab pos="630238" algn="l"/>
                <a:tab pos="1027113" algn="l"/>
                <a:tab pos="1373188" algn="l"/>
                <a:tab pos="1719263" algn="l"/>
              </a:tabLst>
            </a:pPr>
            <a:r>
              <a:rPr lang="en-US" sz="1400" b="1" u="sng" dirty="0">
                <a:solidFill>
                  <a:srgbClr val="003399"/>
                </a:solidFill>
              </a:rPr>
              <a:t>Purpose</a:t>
            </a:r>
            <a:endParaRPr lang="en-US" sz="1400" b="1" dirty="0"/>
          </a:p>
          <a:p>
            <a:pPr marL="284163" indent="-284163">
              <a:tabLst>
                <a:tab pos="630238" algn="l"/>
                <a:tab pos="1027113" algn="l"/>
                <a:tab pos="1373188" algn="l"/>
                <a:tab pos="1719263" algn="l"/>
              </a:tabLst>
            </a:pPr>
            <a:r>
              <a:rPr lang="en-US" sz="1400" b="1" dirty="0"/>
              <a:t>	In this lab, you will perform an operation similar to lab 7-2, using </a:t>
            </a:r>
            <a:r>
              <a:rPr lang="en-US" sz="1400" b="1" dirty="0" err="1"/>
              <a:t>TPump</a:t>
            </a:r>
            <a:r>
              <a:rPr lang="en-US" sz="1400" b="1" dirty="0"/>
              <a:t> instead of </a:t>
            </a:r>
            <a:r>
              <a:rPr lang="en-US" sz="1400" b="1" dirty="0" err="1"/>
              <a:t>MultiLoad</a:t>
            </a:r>
            <a:r>
              <a:rPr lang="en-US" sz="1400" b="1" dirty="0"/>
              <a:t>.  For this exercise, use a PACK of 20 and a RATE of 2400.</a:t>
            </a:r>
          </a:p>
          <a:p>
            <a:pPr marL="284163" indent="-284163">
              <a:tabLst>
                <a:tab pos="630238" algn="l"/>
                <a:tab pos="1027113" algn="l"/>
                <a:tab pos="1373188" algn="l"/>
                <a:tab pos="1719263" algn="l"/>
              </a:tabLst>
            </a:pPr>
            <a:endParaRPr lang="en-US" sz="1400" b="1" dirty="0"/>
          </a:p>
          <a:p>
            <a:pPr marL="284163" indent="-284163">
              <a:tabLst>
                <a:tab pos="630238" algn="l"/>
                <a:tab pos="1027113" algn="l"/>
                <a:tab pos="1373188" algn="l"/>
                <a:tab pos="1719263" algn="l"/>
              </a:tabLst>
            </a:pPr>
            <a:r>
              <a:rPr lang="en-US" sz="1400" b="1" u="sng" dirty="0">
                <a:solidFill>
                  <a:srgbClr val="003399"/>
                </a:solidFill>
              </a:rPr>
              <a:t>What you need</a:t>
            </a:r>
            <a:endParaRPr lang="en-US" sz="1400" b="1" dirty="0"/>
          </a:p>
          <a:p>
            <a:pPr marL="284163" indent="-284163">
              <a:tabLst>
                <a:tab pos="630238" algn="l"/>
                <a:tab pos="1027113" algn="l"/>
                <a:tab pos="1373188" algn="l"/>
                <a:tab pos="1719263" algn="l"/>
              </a:tabLst>
            </a:pPr>
            <a:r>
              <a:rPr lang="en-US" sz="1400" b="1" dirty="0"/>
              <a:t>	Data file (</a:t>
            </a:r>
            <a:r>
              <a:rPr lang="en-US" sz="1400" b="1" i="1" dirty="0"/>
              <a:t>data8_1</a:t>
            </a:r>
            <a:r>
              <a:rPr lang="en-US" sz="1400" b="1" dirty="0"/>
              <a:t>) created from macro AU.Lab8_1.</a:t>
            </a:r>
          </a:p>
          <a:p>
            <a:pPr marL="284163" indent="-284163">
              <a:tabLst>
                <a:tab pos="630238" algn="l"/>
                <a:tab pos="1027113" algn="l"/>
                <a:tab pos="1373188" algn="l"/>
                <a:tab pos="1719263" algn="l"/>
              </a:tabLst>
            </a:pPr>
            <a:endParaRPr lang="en-US" sz="1400" b="1" dirty="0"/>
          </a:p>
          <a:p>
            <a:pPr marL="284163" indent="-284163">
              <a:tabLst>
                <a:tab pos="630238" algn="l"/>
                <a:tab pos="1027113" algn="l"/>
                <a:tab pos="1373188" algn="l"/>
                <a:tab pos="1719263" algn="l"/>
              </a:tabLst>
            </a:pPr>
            <a:r>
              <a:rPr lang="en-US" sz="1400" b="1" u="sng" dirty="0">
                <a:solidFill>
                  <a:srgbClr val="003399"/>
                </a:solidFill>
              </a:rPr>
              <a:t>Tasks</a:t>
            </a:r>
          </a:p>
          <a:p>
            <a:pPr marL="284163" indent="-284163">
              <a:tabLst>
                <a:tab pos="630238" algn="l"/>
                <a:tab pos="1027113" algn="l"/>
                <a:tab pos="1373188" algn="l"/>
                <a:tab pos="1719263" algn="l"/>
              </a:tabLst>
            </a:pPr>
            <a:r>
              <a:rPr lang="en-US" sz="1400" b="1" dirty="0"/>
              <a:t>1.	Delete all rows from the Accounts Table and use the following INSERT/SELECT to create 100 rows of test data:</a:t>
            </a:r>
          </a:p>
          <a:p>
            <a:pPr marL="284163" indent="-284163">
              <a:tabLst>
                <a:tab pos="630238" algn="l"/>
                <a:tab pos="1027113" algn="l"/>
                <a:tab pos="1373188" algn="l"/>
                <a:tab pos="1719263" algn="l"/>
              </a:tabLst>
            </a:pPr>
            <a:endParaRPr lang="en-US" sz="1400" b="1" dirty="0"/>
          </a:p>
          <a:p>
            <a:pPr marL="284163" indent="-284163">
              <a:tabLst>
                <a:tab pos="630238" algn="l"/>
                <a:tab pos="1027113" algn="l"/>
                <a:tab pos="1373188" algn="l"/>
                <a:tab pos="1719263" algn="l"/>
              </a:tabLst>
            </a:pPr>
            <a:r>
              <a:rPr lang="en-US" sz="1400" b="1" dirty="0"/>
              <a:t>	     INSERT INTO Accounts  SELECT * FROM  </a:t>
            </a:r>
            <a:r>
              <a:rPr lang="en-US" sz="1400" b="1" dirty="0" err="1"/>
              <a:t>AU.Accounts</a:t>
            </a:r>
            <a:r>
              <a:rPr lang="en-US" sz="1400" b="1" dirty="0"/>
              <a:t>  WHERE </a:t>
            </a:r>
            <a:r>
              <a:rPr lang="en-US" sz="1400" b="1" dirty="0" err="1"/>
              <a:t>Account_Number</a:t>
            </a:r>
            <a:r>
              <a:rPr lang="en-US" sz="1400" b="1" dirty="0"/>
              <a:t> LT 20024101 ;</a:t>
            </a:r>
          </a:p>
          <a:p>
            <a:pPr lvl="1">
              <a:tabLst>
                <a:tab pos="630238" algn="l"/>
                <a:tab pos="1027113" algn="l"/>
                <a:tab pos="1373188" algn="l"/>
                <a:tab pos="1719263" algn="l"/>
              </a:tabLst>
            </a:pPr>
            <a:endParaRPr lang="en-US" sz="1400" b="1" dirty="0"/>
          </a:p>
          <a:p>
            <a:pPr marL="284163" indent="-284163">
              <a:tabLst>
                <a:tab pos="630238" algn="l"/>
                <a:tab pos="1027113" algn="l"/>
                <a:tab pos="1373188" algn="l"/>
                <a:tab pos="1719263" algn="l"/>
              </a:tabLst>
            </a:pPr>
            <a:r>
              <a:rPr lang="en-US" sz="1400" b="1" dirty="0"/>
              <a:t>2.	Export data to the file </a:t>
            </a:r>
            <a:r>
              <a:rPr lang="en-US" sz="1400" b="1" i="1" dirty="0"/>
              <a:t>data8_1</a:t>
            </a:r>
            <a:r>
              <a:rPr lang="en-US" sz="1400" b="1" dirty="0"/>
              <a:t> using the macro AU.lab8_1.</a:t>
            </a:r>
          </a:p>
          <a:p>
            <a:pPr marL="284163" indent="-284163">
              <a:tabLst>
                <a:tab pos="630238" algn="l"/>
                <a:tab pos="1027113" algn="l"/>
                <a:tab pos="1373188" algn="l"/>
                <a:tab pos="1719263" algn="l"/>
              </a:tabLst>
            </a:pPr>
            <a:endParaRPr lang="en-US" sz="1400" b="1" dirty="0"/>
          </a:p>
          <a:p>
            <a:pPr marL="284163" indent="-284163">
              <a:tabLst>
                <a:tab pos="630238" algn="l"/>
                <a:tab pos="1027113" algn="l"/>
                <a:tab pos="1373188" algn="l"/>
                <a:tab pos="1719263" algn="l"/>
              </a:tabLst>
            </a:pPr>
            <a:r>
              <a:rPr lang="en-US" sz="1400" b="1" dirty="0"/>
              <a:t>3.	Prepare a </a:t>
            </a:r>
            <a:r>
              <a:rPr lang="en-US" sz="1400" b="1" dirty="0" err="1"/>
              <a:t>TPump</a:t>
            </a:r>
            <a:r>
              <a:rPr lang="en-US" sz="1400" b="1" dirty="0"/>
              <a:t> script which performs an UPSERT operation (INSERT MISSING UPDATE) on your Accounts table as a single operation. Use the data from </a:t>
            </a:r>
            <a:r>
              <a:rPr lang="en-US" sz="1400" b="1" i="1" dirty="0"/>
              <a:t>data8_1 </a:t>
            </a:r>
            <a:r>
              <a:rPr lang="en-US" sz="1400" b="1" dirty="0"/>
              <a:t>as input to the UPSERT script. If the row exists, UPDATE the </a:t>
            </a:r>
            <a:r>
              <a:rPr lang="en-US" sz="1400" b="1" dirty="0" err="1"/>
              <a:t>Balance_Current</a:t>
            </a:r>
            <a:r>
              <a:rPr lang="en-US" sz="1400" b="1" dirty="0"/>
              <a:t> with the appropriate incoming value. If not, INSERT a row into the Accounts table.  In your script, be sure to set a statement rate.</a:t>
            </a:r>
          </a:p>
          <a:p>
            <a:pPr marL="284163" indent="-284163">
              <a:tabLst>
                <a:tab pos="630238" algn="l"/>
                <a:tab pos="1027113" algn="l"/>
                <a:tab pos="1373188" algn="l"/>
                <a:tab pos="1719263" algn="l"/>
              </a:tabLst>
            </a:pPr>
            <a:endParaRPr lang="en-US" sz="1400" b="1" dirty="0"/>
          </a:p>
          <a:p>
            <a:pPr marL="284163" indent="-284163">
              <a:tabLst>
                <a:tab pos="630238" algn="l"/>
                <a:tab pos="1027113" algn="l"/>
                <a:tab pos="1373188" algn="l"/>
                <a:tab pos="1719263" algn="l"/>
              </a:tabLst>
            </a:pPr>
            <a:r>
              <a:rPr lang="en-US" sz="1400" b="1" dirty="0"/>
              <a:t>4.	Run the script.</a:t>
            </a:r>
          </a:p>
          <a:p>
            <a:pPr marL="284163" indent="-284163">
              <a:tabLst>
                <a:tab pos="630238" algn="l"/>
                <a:tab pos="1027113" algn="l"/>
                <a:tab pos="1373188" algn="l"/>
                <a:tab pos="1719263" algn="l"/>
              </a:tabLst>
            </a:pPr>
            <a:endParaRPr lang="en-US" sz="1400" b="1" dirty="0"/>
          </a:p>
          <a:p>
            <a:pPr marL="284163" indent="-284163">
              <a:tabLst>
                <a:tab pos="630238" algn="l"/>
                <a:tab pos="1027113" algn="l"/>
                <a:tab pos="1373188" algn="l"/>
                <a:tab pos="1719263" algn="l"/>
              </a:tabLst>
            </a:pPr>
            <a:r>
              <a:rPr lang="en-US" sz="1400" b="1" dirty="0"/>
              <a:t>5.	Validate your results.  </a:t>
            </a:r>
            <a:r>
              <a:rPr lang="en-US" sz="1400" b="1" dirty="0" err="1"/>
              <a:t>TPump</a:t>
            </a:r>
            <a:r>
              <a:rPr lang="en-US" sz="1400" b="1" dirty="0"/>
              <a:t> should have performed 100 UPDATES and 100 INSERTS with a final return code of zero.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0" y="228600"/>
            <a:ext cx="8610600" cy="6186951"/>
          </a:xfrm>
          <a:prstGeom prst="rect">
            <a:avLst/>
          </a:prstGeom>
          <a:noFill/>
          <a:ln w="9525">
            <a:noFill/>
            <a:miter lim="800000"/>
            <a:headEnd/>
            <a:tailEnd/>
          </a:ln>
          <a:effectLst/>
        </p:spPr>
        <p:txBody>
          <a:bodyPr lIns="92075" tIns="46038" rIns="92075" bIns="46038">
            <a:spAutoFit/>
          </a:bodyPr>
          <a:lstStyle/>
          <a:p>
            <a:pPr>
              <a:tabLst>
                <a:tab pos="1257300" algn="l"/>
                <a:tab pos="2806700" algn="l"/>
                <a:tab pos="3200400" algn="l"/>
              </a:tabLst>
            </a:pPr>
            <a:r>
              <a:rPr lang="en-US" sz="1400" b="1" dirty="0" smtClean="0">
                <a:solidFill>
                  <a:srgbClr val="0000CC"/>
                </a:solidFill>
              </a:rPr>
              <a:t>Solution : 1</a:t>
            </a:r>
          </a:p>
          <a:p>
            <a:pPr>
              <a:tabLst>
                <a:tab pos="1257300" algn="l"/>
                <a:tab pos="2806700" algn="l"/>
                <a:tab pos="3200400" algn="l"/>
              </a:tabLst>
            </a:pPr>
            <a:endParaRPr lang="en-US" sz="1400" b="1" dirty="0" smtClean="0">
              <a:solidFill>
                <a:srgbClr val="0000CC"/>
              </a:solidFill>
            </a:endParaRPr>
          </a:p>
          <a:p>
            <a:pPr>
              <a:tabLst>
                <a:tab pos="1257300" algn="l"/>
                <a:tab pos="2806700" algn="l"/>
                <a:tab pos="3200400" algn="l"/>
              </a:tabLst>
            </a:pPr>
            <a:r>
              <a:rPr lang="en-US" sz="1400" b="1" dirty="0" smtClean="0">
                <a:solidFill>
                  <a:srgbClr val="0000CC"/>
                </a:solidFill>
              </a:rPr>
              <a:t>cat </a:t>
            </a:r>
            <a:r>
              <a:rPr lang="en-US" sz="1400" b="1" dirty="0">
                <a:solidFill>
                  <a:srgbClr val="0000CC"/>
                </a:solidFill>
              </a:rPr>
              <a:t>lab813.tpp</a:t>
            </a:r>
          </a:p>
          <a:p>
            <a:pPr marL="228600" lvl="1">
              <a:tabLst>
                <a:tab pos="1257300" algn="l"/>
                <a:tab pos="2806700" algn="l"/>
                <a:tab pos="3200400" algn="l"/>
              </a:tabLst>
            </a:pPr>
            <a:r>
              <a:rPr lang="en-US" sz="1400" b="1" dirty="0"/>
              <a:t>.LOGTABLE Restartlog813_tpp ;</a:t>
            </a:r>
          </a:p>
          <a:p>
            <a:pPr marL="228600" lvl="1">
              <a:tabLst>
                <a:tab pos="1257300" algn="l"/>
                <a:tab pos="2806700" algn="l"/>
                <a:tab pos="3200400" algn="l"/>
              </a:tabLst>
            </a:pPr>
            <a:r>
              <a:rPr lang="en-US" sz="1400" b="1" dirty="0"/>
              <a:t>.LOGON u4455/tljc30,tljc30 ;</a:t>
            </a:r>
          </a:p>
          <a:p>
            <a:pPr marL="228600" lvl="1">
              <a:tabLst>
                <a:tab pos="1257300" algn="l"/>
                <a:tab pos="2806700" algn="l"/>
                <a:tab pos="3200400" algn="l"/>
              </a:tabLst>
            </a:pPr>
            <a:r>
              <a:rPr lang="en-US" sz="1400" b="1" dirty="0">
                <a:solidFill>
                  <a:srgbClr val="0000CC"/>
                </a:solidFill>
              </a:rPr>
              <a:t>.BEGIN LOAD SESSIONS 4  PACK 40  RATE 4800;</a:t>
            </a:r>
            <a:endParaRPr lang="en-US" sz="1400" b="1" dirty="0"/>
          </a:p>
          <a:p>
            <a:pPr marL="228600" lvl="1">
              <a:tabLst>
                <a:tab pos="1257300" algn="l"/>
                <a:tab pos="2806700" algn="l"/>
                <a:tab pos="3200400" algn="l"/>
              </a:tabLst>
            </a:pPr>
            <a:r>
              <a:rPr lang="en-US" sz="1400" b="1" dirty="0"/>
              <a:t>.LAYOUT Record_Layout_813;</a:t>
            </a:r>
          </a:p>
          <a:p>
            <a:pPr marL="457200" lvl="2">
              <a:tabLst>
                <a:tab pos="1257300" algn="l"/>
                <a:tab pos="2806700" algn="l"/>
                <a:tab pos="3200400" algn="l"/>
              </a:tabLst>
            </a:pPr>
            <a:r>
              <a:rPr lang="en-US" sz="1400" b="1" dirty="0"/>
              <a:t>.FIELD 	</a:t>
            </a:r>
            <a:r>
              <a:rPr lang="en-US" sz="1400" b="1" dirty="0" err="1"/>
              <a:t>in_accountno</a:t>
            </a:r>
            <a:r>
              <a:rPr lang="en-US" sz="1400" b="1" dirty="0"/>
              <a:t>     	1 	INTEGER	</a:t>
            </a:r>
            <a:r>
              <a:rPr lang="en-US" sz="1400" b="1" dirty="0">
                <a:solidFill>
                  <a:srgbClr val="CC0000"/>
                </a:solidFill>
              </a:rPr>
              <a:t>KEY</a:t>
            </a:r>
            <a:r>
              <a:rPr lang="en-US" sz="1400" b="1" dirty="0"/>
              <a:t>;</a:t>
            </a:r>
          </a:p>
          <a:p>
            <a:pPr marL="457200" lvl="2">
              <a:tabLst>
                <a:tab pos="1257300" algn="l"/>
                <a:tab pos="2806700" algn="l"/>
                <a:tab pos="3200400" algn="l"/>
              </a:tabLst>
            </a:pPr>
            <a:r>
              <a:rPr lang="en-US" sz="1400" b="1" dirty="0"/>
              <a:t>.FIELD 	</a:t>
            </a:r>
            <a:r>
              <a:rPr lang="en-US" sz="1400" b="1" dirty="0" err="1"/>
              <a:t>in_number</a:t>
            </a:r>
            <a:r>
              <a:rPr lang="en-US" sz="1400" b="1" dirty="0"/>
              <a:t>        	* 	INTEGER;</a:t>
            </a:r>
          </a:p>
          <a:p>
            <a:pPr marL="457200" lvl="2">
              <a:tabLst>
                <a:tab pos="1257300" algn="l"/>
                <a:tab pos="2806700" algn="l"/>
                <a:tab pos="3200400" algn="l"/>
              </a:tabLst>
            </a:pPr>
            <a:r>
              <a:rPr lang="en-US" sz="1400" b="1" dirty="0"/>
              <a:t>.FIELD 	</a:t>
            </a:r>
            <a:r>
              <a:rPr lang="en-US" sz="1400" b="1" dirty="0" err="1"/>
              <a:t>in_street</a:t>
            </a:r>
            <a:r>
              <a:rPr lang="en-US" sz="1400" b="1" dirty="0"/>
              <a:t>        	* 	CHAR(25);</a:t>
            </a:r>
          </a:p>
          <a:p>
            <a:pPr marL="457200" lvl="2">
              <a:tabLst>
                <a:tab pos="1257300" algn="l"/>
                <a:tab pos="2806700" algn="l"/>
                <a:tab pos="3200400" algn="l"/>
              </a:tabLst>
            </a:pPr>
            <a:r>
              <a:rPr lang="en-US" sz="1400" b="1" dirty="0"/>
              <a:t>.FIELD 	</a:t>
            </a:r>
            <a:r>
              <a:rPr lang="en-US" sz="1400" b="1" dirty="0" err="1"/>
              <a:t>in_city</a:t>
            </a:r>
            <a:r>
              <a:rPr lang="en-US" sz="1400" b="1" dirty="0"/>
              <a:t>          	* 	CHAR(20);</a:t>
            </a:r>
          </a:p>
          <a:p>
            <a:pPr marL="457200" lvl="2">
              <a:tabLst>
                <a:tab pos="1257300" algn="l"/>
                <a:tab pos="2806700" algn="l"/>
                <a:tab pos="3200400" algn="l"/>
              </a:tabLst>
            </a:pPr>
            <a:r>
              <a:rPr lang="en-US" sz="1400" b="1" dirty="0"/>
              <a:t>.FIELD 	</a:t>
            </a:r>
            <a:r>
              <a:rPr lang="en-US" sz="1400" b="1" dirty="0" err="1"/>
              <a:t>in_state</a:t>
            </a:r>
            <a:r>
              <a:rPr lang="en-US" sz="1400" b="1" dirty="0"/>
              <a:t>         	* 	CHAR(2);</a:t>
            </a:r>
          </a:p>
          <a:p>
            <a:pPr marL="457200" lvl="2">
              <a:tabLst>
                <a:tab pos="1257300" algn="l"/>
                <a:tab pos="2806700" algn="l"/>
                <a:tab pos="3200400" algn="l"/>
              </a:tabLst>
            </a:pPr>
            <a:r>
              <a:rPr lang="en-US" sz="1400" b="1" dirty="0"/>
              <a:t>.FIELD 	</a:t>
            </a:r>
            <a:r>
              <a:rPr lang="en-US" sz="1400" b="1" dirty="0" err="1"/>
              <a:t>in_zip_code</a:t>
            </a:r>
            <a:r>
              <a:rPr lang="en-US" sz="1400" b="1" dirty="0"/>
              <a:t>      	* 	INTEGER;</a:t>
            </a:r>
          </a:p>
          <a:p>
            <a:pPr marL="457200" lvl="2">
              <a:tabLst>
                <a:tab pos="1257300" algn="l"/>
                <a:tab pos="2806700" algn="l"/>
                <a:tab pos="3200400" algn="l"/>
              </a:tabLst>
            </a:pPr>
            <a:r>
              <a:rPr lang="en-US" sz="1400" b="1" dirty="0"/>
              <a:t>.FIELD 	</a:t>
            </a:r>
            <a:r>
              <a:rPr lang="en-US" sz="1400" b="1" dirty="0" err="1"/>
              <a:t>in_balancefor</a:t>
            </a:r>
            <a:r>
              <a:rPr lang="en-US" sz="1400" b="1" dirty="0"/>
              <a:t>    	* 	DECIMAL (10,2);</a:t>
            </a:r>
          </a:p>
          <a:p>
            <a:pPr marL="457200" lvl="2">
              <a:tabLst>
                <a:tab pos="1257300" algn="l"/>
                <a:tab pos="2806700" algn="l"/>
                <a:tab pos="3200400" algn="l"/>
              </a:tabLst>
            </a:pPr>
            <a:r>
              <a:rPr lang="en-US" sz="1400" b="1" dirty="0"/>
              <a:t>.FIELD 	</a:t>
            </a:r>
            <a:r>
              <a:rPr lang="en-US" sz="1400" b="1" dirty="0" err="1"/>
              <a:t>in_balancecur</a:t>
            </a:r>
            <a:r>
              <a:rPr lang="en-US" sz="1400" b="1" dirty="0"/>
              <a:t>    	* 	DECIMAL (10,2);</a:t>
            </a:r>
          </a:p>
          <a:p>
            <a:pPr marL="228600" lvl="1">
              <a:tabLst>
                <a:tab pos="1257300" algn="l"/>
                <a:tab pos="2806700" algn="l"/>
                <a:tab pos="3200400" algn="l"/>
              </a:tabLst>
            </a:pPr>
            <a:endParaRPr lang="en-US" sz="800" b="1" dirty="0"/>
          </a:p>
          <a:p>
            <a:pPr marL="228600" lvl="1">
              <a:tabLst>
                <a:tab pos="1257300" algn="l"/>
                <a:tab pos="2806700" algn="l"/>
                <a:tab pos="3200400" algn="l"/>
              </a:tabLst>
            </a:pPr>
            <a:r>
              <a:rPr lang="en-US" sz="1400" b="1" dirty="0"/>
              <a:t>.DML LABEL </a:t>
            </a:r>
            <a:r>
              <a:rPr lang="en-US" sz="1400" b="1" dirty="0" err="1"/>
              <a:t>Fix_Account</a:t>
            </a:r>
            <a:r>
              <a:rPr lang="en-US" sz="1400" b="1" dirty="0"/>
              <a:t>  </a:t>
            </a:r>
            <a:r>
              <a:rPr lang="en-US" sz="1400" b="1" dirty="0">
                <a:solidFill>
                  <a:srgbClr val="CC0000"/>
                </a:solidFill>
              </a:rPr>
              <a:t>DO INSERT FOR MISSING UPDATE ROWS</a:t>
            </a:r>
            <a:r>
              <a:rPr lang="en-US" sz="1400" b="1" dirty="0"/>
              <a:t> ;</a:t>
            </a:r>
          </a:p>
          <a:p>
            <a:pPr marL="228600" lvl="1">
              <a:tabLst>
                <a:tab pos="1257300" algn="l"/>
                <a:tab pos="2806700" algn="l"/>
                <a:tab pos="3200400" algn="l"/>
              </a:tabLst>
            </a:pPr>
            <a:r>
              <a:rPr lang="en-US" sz="1400" b="1" dirty="0"/>
              <a:t>	</a:t>
            </a:r>
          </a:p>
          <a:p>
            <a:pPr marL="228600" lvl="1">
              <a:tabLst>
                <a:tab pos="1257300" algn="l"/>
                <a:tab pos="2806700" algn="l"/>
                <a:tab pos="3200400" algn="l"/>
              </a:tabLst>
            </a:pPr>
            <a:r>
              <a:rPr lang="en-US" sz="1400" b="1" dirty="0"/>
              <a:t>  UPDATE  Accounts 	SET 	</a:t>
            </a:r>
            <a:r>
              <a:rPr lang="en-US" sz="1400" b="1" dirty="0" err="1"/>
              <a:t>Balance_Current</a:t>
            </a:r>
            <a:r>
              <a:rPr lang="en-US" sz="1400" b="1" dirty="0"/>
              <a:t> = :</a:t>
            </a:r>
            <a:r>
              <a:rPr lang="en-US" sz="1400" b="1" dirty="0" err="1"/>
              <a:t>in_balancecur</a:t>
            </a:r>
            <a:endParaRPr lang="en-US" sz="1400" b="1" dirty="0"/>
          </a:p>
          <a:p>
            <a:pPr marL="228600" lvl="1">
              <a:tabLst>
                <a:tab pos="1257300" algn="l"/>
                <a:tab pos="2806700" algn="l"/>
                <a:tab pos="3200400" algn="l"/>
              </a:tabLst>
            </a:pPr>
            <a:r>
              <a:rPr lang="en-US" sz="1400" b="1" dirty="0"/>
              <a:t>		WHERE 	</a:t>
            </a:r>
            <a:r>
              <a:rPr lang="en-US" sz="1400" b="1" dirty="0" err="1"/>
              <a:t>Account_Number</a:t>
            </a:r>
            <a:r>
              <a:rPr lang="en-US" sz="1400" b="1" dirty="0"/>
              <a:t> = :</a:t>
            </a:r>
            <a:r>
              <a:rPr lang="en-US" sz="1400" b="1" dirty="0" err="1"/>
              <a:t>in_accountno</a:t>
            </a:r>
            <a:r>
              <a:rPr lang="en-US" sz="1400" b="1" dirty="0"/>
              <a:t> ;</a:t>
            </a:r>
          </a:p>
          <a:p>
            <a:pPr marL="228600" lvl="1">
              <a:tabLst>
                <a:tab pos="1257300" algn="l"/>
                <a:tab pos="2806700" algn="l"/>
                <a:tab pos="3200400" algn="l"/>
              </a:tabLst>
            </a:pPr>
            <a:r>
              <a:rPr lang="en-US" sz="800" b="1" dirty="0"/>
              <a:t>	</a:t>
            </a:r>
          </a:p>
          <a:p>
            <a:pPr marL="228600" lvl="1">
              <a:tabLst>
                <a:tab pos="1257300" algn="l"/>
                <a:tab pos="2806700" algn="l"/>
                <a:tab pos="3200400" algn="l"/>
              </a:tabLst>
            </a:pPr>
            <a:r>
              <a:rPr lang="en-US" sz="1400" b="1" dirty="0"/>
              <a:t>  INSERT INTO Accounts VALUES  (:</a:t>
            </a:r>
            <a:r>
              <a:rPr lang="en-US" sz="1400" b="1" dirty="0" err="1"/>
              <a:t>in_accountno</a:t>
            </a:r>
            <a:r>
              <a:rPr lang="en-US" sz="1400" b="1" dirty="0"/>
              <a:t>, :</a:t>
            </a:r>
            <a:r>
              <a:rPr lang="en-US" sz="1400" b="1" dirty="0" err="1"/>
              <a:t>in_number</a:t>
            </a:r>
            <a:r>
              <a:rPr lang="en-US" sz="1400" b="1" dirty="0"/>
              <a:t>, :</a:t>
            </a:r>
            <a:r>
              <a:rPr lang="en-US" sz="1400" b="1" dirty="0" err="1"/>
              <a:t>in_street</a:t>
            </a:r>
            <a:r>
              <a:rPr lang="en-US" sz="1400" b="1" dirty="0"/>
              <a:t>, :</a:t>
            </a:r>
            <a:r>
              <a:rPr lang="en-US" sz="1400" b="1" dirty="0" err="1"/>
              <a:t>in_city</a:t>
            </a:r>
            <a:r>
              <a:rPr lang="en-US" sz="1400" b="1" dirty="0"/>
              <a:t>,</a:t>
            </a:r>
          </a:p>
          <a:p>
            <a:pPr marL="228600" lvl="1">
              <a:tabLst>
                <a:tab pos="1257300" algn="l"/>
                <a:tab pos="2806700" algn="l"/>
                <a:tab pos="3200400" algn="l"/>
              </a:tabLst>
            </a:pPr>
            <a:r>
              <a:rPr lang="en-US" sz="1400" b="1" dirty="0"/>
              <a:t>	 		 :</a:t>
            </a:r>
            <a:r>
              <a:rPr lang="en-US" sz="1400" b="1" dirty="0" err="1"/>
              <a:t>in_state</a:t>
            </a:r>
            <a:r>
              <a:rPr lang="en-US" sz="1400" b="1" dirty="0"/>
              <a:t>, :</a:t>
            </a:r>
            <a:r>
              <a:rPr lang="en-US" sz="1400" b="1" dirty="0" err="1"/>
              <a:t>in_zip_code</a:t>
            </a:r>
            <a:r>
              <a:rPr lang="en-US" sz="1400" b="1" dirty="0"/>
              <a:t>, :</a:t>
            </a:r>
            <a:r>
              <a:rPr lang="en-US" sz="1400" b="1" dirty="0" err="1"/>
              <a:t>in_balancefor</a:t>
            </a:r>
            <a:r>
              <a:rPr lang="en-US" sz="1400" b="1" dirty="0"/>
              <a:t>, :</a:t>
            </a:r>
            <a:r>
              <a:rPr lang="en-US" sz="1400" b="1" dirty="0" err="1"/>
              <a:t>in_balancecur</a:t>
            </a:r>
            <a:r>
              <a:rPr lang="en-US" sz="1400" b="1" dirty="0"/>
              <a:t>);</a:t>
            </a:r>
          </a:p>
          <a:p>
            <a:pPr marL="228600" lvl="1">
              <a:tabLst>
                <a:tab pos="1257300" algn="l"/>
                <a:tab pos="2806700" algn="l"/>
                <a:tab pos="3200400" algn="l"/>
              </a:tabLst>
            </a:pPr>
            <a:endParaRPr lang="en-US" sz="800" b="1" dirty="0"/>
          </a:p>
          <a:p>
            <a:pPr marL="228600" lvl="1">
              <a:tabLst>
                <a:tab pos="1257300" algn="l"/>
                <a:tab pos="2806700" algn="l"/>
                <a:tab pos="3200400" algn="l"/>
              </a:tabLst>
            </a:pPr>
            <a:r>
              <a:rPr lang="en-US" sz="1400" b="1" dirty="0"/>
              <a:t>.IMPORT INFILE data8_1  LAYOUT 	Record_Layout_813   APPLY </a:t>
            </a:r>
            <a:r>
              <a:rPr lang="en-US" sz="1400" b="1" dirty="0" err="1"/>
              <a:t>Fix_Account</a:t>
            </a:r>
            <a:r>
              <a:rPr lang="en-US" sz="1400" b="1" dirty="0"/>
              <a:t>;</a:t>
            </a:r>
          </a:p>
          <a:p>
            <a:pPr marL="228600" lvl="1">
              <a:tabLst>
                <a:tab pos="1257300" algn="l"/>
                <a:tab pos="2806700" algn="l"/>
                <a:tab pos="3200400" algn="l"/>
              </a:tabLst>
            </a:pPr>
            <a:endParaRPr lang="en-US" sz="800" b="1" dirty="0"/>
          </a:p>
          <a:p>
            <a:pPr marL="228600" lvl="1">
              <a:tabLst>
                <a:tab pos="1257300" algn="l"/>
                <a:tab pos="2806700" algn="l"/>
                <a:tab pos="3200400" algn="l"/>
              </a:tabLst>
            </a:pPr>
            <a:r>
              <a:rPr lang="en-US" sz="1400" b="1" dirty="0">
                <a:solidFill>
                  <a:srgbClr val="0000CC"/>
                </a:solidFill>
              </a:rPr>
              <a:t>.END LOAD;</a:t>
            </a:r>
            <a:endParaRPr lang="en-US" sz="1400" b="1" dirty="0"/>
          </a:p>
          <a:p>
            <a:pPr marL="228600" lvl="1">
              <a:tabLst>
                <a:tab pos="1257300" algn="l"/>
                <a:tab pos="2806700" algn="l"/>
                <a:tab pos="3200400" algn="l"/>
              </a:tabLst>
            </a:pPr>
            <a:r>
              <a:rPr lang="en-US" sz="1400" b="1" dirty="0"/>
              <a:t>.LOGOFF;</a:t>
            </a:r>
            <a:endParaRPr lang="en-US" sz="2400" dirty="0"/>
          </a:p>
          <a:p>
            <a:pPr>
              <a:tabLst>
                <a:tab pos="1257300" algn="l"/>
                <a:tab pos="2806700" algn="l"/>
                <a:tab pos="3200400" algn="l"/>
              </a:tabLst>
            </a:pPr>
            <a:endParaRPr lang="en-US" sz="1400" b="1" dirty="0"/>
          </a:p>
          <a:p>
            <a:pPr>
              <a:tabLst>
                <a:tab pos="1257300" algn="l"/>
                <a:tab pos="2806700" algn="l"/>
                <a:tab pos="3200400" algn="l"/>
              </a:tabLst>
            </a:pPr>
            <a:r>
              <a:rPr lang="en-US" sz="1400" b="1" dirty="0" err="1">
                <a:solidFill>
                  <a:srgbClr val="0000CC"/>
                </a:solidFill>
              </a:rPr>
              <a:t>tpump</a:t>
            </a:r>
            <a:r>
              <a:rPr lang="en-US" sz="1400" b="1" dirty="0">
                <a:solidFill>
                  <a:srgbClr val="0000CC"/>
                </a:solidFill>
              </a:rPr>
              <a:t> &lt; lab813.tpp &gt; lab813.out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61"/>
          <p:cNvSpPr txBox="1">
            <a:spLocks noChangeArrowheads="1"/>
          </p:cNvSpPr>
          <p:nvPr/>
        </p:nvSpPr>
        <p:spPr bwMode="auto">
          <a:xfrm>
            <a:off x="227013" y="228600"/>
            <a:ext cx="8915400" cy="5398401"/>
          </a:xfrm>
          <a:prstGeom prst="rect">
            <a:avLst/>
          </a:prstGeom>
          <a:noFill/>
          <a:ln w="9525">
            <a:noFill/>
            <a:miter lim="800000"/>
            <a:headEnd/>
            <a:tailEnd/>
          </a:ln>
          <a:effectLst/>
        </p:spPr>
        <p:txBody>
          <a:bodyPr wrap="square">
            <a:spAutoFit/>
          </a:bodyPr>
          <a:lstStyle/>
          <a:p>
            <a:pPr marL="292100" indent="-292100">
              <a:spcBef>
                <a:spcPct val="25000"/>
              </a:spcBef>
              <a:buSzPct val="120000"/>
              <a:buFontTx/>
              <a:buChar char="•"/>
            </a:pPr>
            <a:r>
              <a:rPr lang="en-US" sz="1600" b="1" dirty="0"/>
              <a:t>Allows near real-time updates from transactional systems into the warehouse.</a:t>
            </a:r>
          </a:p>
          <a:p>
            <a:pPr marL="292100" indent="-292100">
              <a:spcBef>
                <a:spcPct val="25000"/>
              </a:spcBef>
              <a:buSzPct val="120000"/>
              <a:buFontTx/>
              <a:buChar char="•"/>
            </a:pPr>
            <a:r>
              <a:rPr lang="en-US" sz="1600" b="1" dirty="0">
                <a:solidFill>
                  <a:srgbClr val="0000CC"/>
                </a:solidFill>
              </a:rPr>
              <a:t>Performs INSERT, UPDATE, and DELETE operations, or a combination, from the same source.  Up to 63 DML statements can be included for one IMPORT task.</a:t>
            </a:r>
          </a:p>
          <a:p>
            <a:pPr marL="292100" indent="-292100">
              <a:spcBef>
                <a:spcPct val="25000"/>
              </a:spcBef>
              <a:buSzPct val="120000"/>
              <a:buFontTx/>
              <a:buChar char="•"/>
            </a:pPr>
            <a:r>
              <a:rPr lang="en-US" sz="1600" b="1" dirty="0"/>
              <a:t>Alternative to </a:t>
            </a:r>
            <a:r>
              <a:rPr lang="en-US" sz="1600" b="1" dirty="0" err="1"/>
              <a:t>MultiLoad</a:t>
            </a:r>
            <a:r>
              <a:rPr lang="en-US" sz="1600" b="1" dirty="0"/>
              <a:t> for low-volume batch maintenance of large databases; replacement for </a:t>
            </a:r>
            <a:r>
              <a:rPr lang="en-US" sz="1600" b="1" dirty="0" err="1"/>
              <a:t>BulkLoad</a:t>
            </a:r>
            <a:r>
              <a:rPr lang="en-US" sz="1600" b="1" dirty="0"/>
              <a:t>. </a:t>
            </a:r>
          </a:p>
          <a:p>
            <a:pPr marL="292100" indent="-292100">
              <a:spcBef>
                <a:spcPct val="25000"/>
              </a:spcBef>
              <a:buSzPct val="120000"/>
              <a:buFontTx/>
              <a:buChar char="•"/>
            </a:pPr>
            <a:r>
              <a:rPr lang="en-US" sz="1600" b="1" dirty="0">
                <a:solidFill>
                  <a:srgbClr val="0000CC"/>
                </a:solidFill>
              </a:rPr>
              <a:t>Allows target tables to:</a:t>
            </a:r>
          </a:p>
          <a:p>
            <a:pPr marL="749300" lvl="1" indent="-292100">
              <a:spcBef>
                <a:spcPct val="20000"/>
              </a:spcBef>
              <a:buSzPct val="120000"/>
              <a:buFontTx/>
              <a:buChar char="–"/>
            </a:pPr>
            <a:r>
              <a:rPr lang="en-US" sz="1600" b="1" dirty="0"/>
              <a:t>Have secondary indexes and Referential Integrity constraints.</a:t>
            </a:r>
          </a:p>
          <a:p>
            <a:pPr marL="749300" lvl="1" indent="-292100">
              <a:spcBef>
                <a:spcPct val="20000"/>
              </a:spcBef>
              <a:buSzPct val="120000"/>
              <a:buFontTx/>
              <a:buChar char="–"/>
            </a:pPr>
            <a:r>
              <a:rPr lang="en-US" sz="1600" b="1" dirty="0"/>
              <a:t>Be MULTISET or SET.</a:t>
            </a:r>
          </a:p>
          <a:p>
            <a:pPr marL="749300" lvl="1" indent="-292100">
              <a:spcBef>
                <a:spcPct val="20000"/>
              </a:spcBef>
              <a:buSzPct val="120000"/>
              <a:buFontTx/>
              <a:buChar char="–"/>
            </a:pPr>
            <a:r>
              <a:rPr lang="en-US" sz="1600" b="1" dirty="0"/>
              <a:t>Be populated or empty.</a:t>
            </a:r>
          </a:p>
          <a:p>
            <a:pPr marL="749300" lvl="1" indent="-292100">
              <a:spcBef>
                <a:spcPct val="20000"/>
              </a:spcBef>
              <a:buSzPct val="120000"/>
              <a:buFontTx/>
              <a:buChar char="–"/>
            </a:pPr>
            <a:r>
              <a:rPr lang="en-US" sz="1600" b="1" dirty="0"/>
              <a:t>Have triggers - invoked as necessary</a:t>
            </a:r>
          </a:p>
          <a:p>
            <a:pPr marL="292100" indent="-292100">
              <a:spcBef>
                <a:spcPct val="25000"/>
              </a:spcBef>
              <a:buSzPct val="120000"/>
              <a:buFontTx/>
              <a:buChar char="•"/>
            </a:pPr>
            <a:r>
              <a:rPr lang="en-US" sz="1600" b="1" dirty="0"/>
              <a:t>Allows conditional processing.</a:t>
            </a:r>
          </a:p>
          <a:p>
            <a:pPr marL="292100" indent="-292100">
              <a:spcBef>
                <a:spcPct val="25000"/>
              </a:spcBef>
              <a:buSzPct val="120000"/>
              <a:buFontTx/>
              <a:buChar char="•"/>
            </a:pPr>
            <a:r>
              <a:rPr lang="en-US" sz="1600" b="1" dirty="0"/>
              <a:t>Supports automatic restarts; uses Support Environment.</a:t>
            </a:r>
          </a:p>
          <a:p>
            <a:pPr marL="292100" indent="-292100">
              <a:spcBef>
                <a:spcPct val="25000"/>
              </a:spcBef>
              <a:buSzPct val="120000"/>
              <a:buFontTx/>
              <a:buChar char="•"/>
            </a:pPr>
            <a:r>
              <a:rPr lang="en-US" sz="1600" b="1" dirty="0"/>
              <a:t>No session limit — use as many sessions as necessary.</a:t>
            </a:r>
          </a:p>
          <a:p>
            <a:pPr marL="292100" indent="-292100">
              <a:spcBef>
                <a:spcPct val="25000"/>
              </a:spcBef>
              <a:buSzPct val="120000"/>
              <a:buFontTx/>
              <a:buChar char="•"/>
            </a:pPr>
            <a:r>
              <a:rPr lang="en-US" sz="1600" b="1" dirty="0"/>
              <a:t>No limit to the number of concurrent instances.</a:t>
            </a:r>
          </a:p>
          <a:p>
            <a:pPr marL="292100" indent="-292100">
              <a:spcBef>
                <a:spcPct val="25000"/>
              </a:spcBef>
              <a:buSzPct val="120000"/>
              <a:buFontTx/>
              <a:buChar char="•"/>
            </a:pPr>
            <a:r>
              <a:rPr lang="en-US" sz="1600" b="1" dirty="0">
                <a:solidFill>
                  <a:srgbClr val="0000CC"/>
                </a:solidFill>
              </a:rPr>
              <a:t>Uses row-hash locks, allowing concurrent updates on the same table.  </a:t>
            </a:r>
          </a:p>
          <a:p>
            <a:pPr marL="292100" indent="-292100">
              <a:spcBef>
                <a:spcPct val="25000"/>
              </a:spcBef>
              <a:buSzPct val="120000"/>
              <a:buFontTx/>
              <a:buChar char="•"/>
            </a:pPr>
            <a:r>
              <a:rPr lang="en-US" sz="1600" b="1" dirty="0"/>
              <a:t>Can always be stopped and locks dropped with no ill effect.  </a:t>
            </a:r>
          </a:p>
          <a:p>
            <a:pPr marL="292100" indent="-292100">
              <a:spcBef>
                <a:spcPct val="25000"/>
              </a:spcBef>
              <a:buSzPct val="120000"/>
              <a:buFontTx/>
              <a:buChar char="•"/>
            </a:pPr>
            <a:r>
              <a:rPr lang="en-US" sz="1600" b="1" dirty="0"/>
              <a:t>Designed for highest possible throughput.</a:t>
            </a:r>
          </a:p>
          <a:p>
            <a:pPr marL="292100" indent="-292100">
              <a:spcBef>
                <a:spcPct val="25000"/>
              </a:spcBef>
              <a:buSzPct val="120000"/>
              <a:buFontTx/>
              <a:buChar char="•"/>
            </a:pPr>
            <a:r>
              <a:rPr lang="en-US" sz="1600" b="1" dirty="0"/>
              <a:t>User can specify how many updates occur minute by minute; can be changed as the job runs.</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0400" y="228600"/>
            <a:ext cx="1970860" cy="369332"/>
          </a:xfrm>
          <a:prstGeom prst="rect">
            <a:avLst/>
          </a:prstGeom>
        </p:spPr>
        <p:txBody>
          <a:bodyPr wrap="none">
            <a:spAutoFit/>
          </a:bodyPr>
          <a:lstStyle/>
          <a:p>
            <a:pPr algn="ctr"/>
            <a:r>
              <a:rPr lang="en-US" b="1" dirty="0" err="1" smtClean="0">
                <a:solidFill>
                  <a:schemeClr val="tx2"/>
                </a:solidFill>
              </a:rPr>
              <a:t>TPump</a:t>
            </a:r>
            <a:r>
              <a:rPr lang="en-US" b="1" dirty="0" smtClean="0">
                <a:solidFill>
                  <a:schemeClr val="tx2"/>
                </a:solidFill>
              </a:rPr>
              <a:t> Limitations</a:t>
            </a:r>
            <a:endParaRPr lang="en-US" b="1" dirty="0">
              <a:solidFill>
                <a:schemeClr val="tx2"/>
              </a:solidFill>
            </a:endParaRPr>
          </a:p>
        </p:txBody>
      </p:sp>
      <p:sp>
        <p:nvSpPr>
          <p:cNvPr id="5" name="Text Box 13"/>
          <p:cNvSpPr txBox="1">
            <a:spLocks noChangeArrowheads="1"/>
          </p:cNvSpPr>
          <p:nvPr/>
        </p:nvSpPr>
        <p:spPr bwMode="auto">
          <a:xfrm>
            <a:off x="211138" y="1179513"/>
            <a:ext cx="8931275" cy="4462462"/>
          </a:xfrm>
          <a:prstGeom prst="rect">
            <a:avLst/>
          </a:prstGeom>
          <a:noFill/>
          <a:ln w="9525">
            <a:noFill/>
            <a:miter lim="800000"/>
            <a:headEnd/>
            <a:tailEnd/>
          </a:ln>
          <a:effectLst/>
        </p:spPr>
        <p:txBody>
          <a:bodyPr>
            <a:spAutoFit/>
          </a:bodyPr>
          <a:lstStyle/>
          <a:p>
            <a:pPr marL="292100" indent="-292100">
              <a:spcBef>
                <a:spcPct val="50000"/>
              </a:spcBef>
              <a:buSzPct val="120000"/>
              <a:buFontTx/>
              <a:buChar char="•"/>
            </a:pPr>
            <a:r>
              <a:rPr lang="en-US" b="1" dirty="0"/>
              <a:t>Use of SELECT is not allowed.</a:t>
            </a:r>
          </a:p>
          <a:p>
            <a:pPr marL="292100" indent="-292100">
              <a:spcBef>
                <a:spcPct val="50000"/>
              </a:spcBef>
              <a:buSzPct val="120000"/>
              <a:buFontTx/>
              <a:buChar char="•"/>
            </a:pPr>
            <a:r>
              <a:rPr lang="en-US" b="1" dirty="0"/>
              <a:t>Concatenation of data files is not supported.</a:t>
            </a:r>
          </a:p>
          <a:p>
            <a:pPr marL="292100" indent="-292100">
              <a:spcBef>
                <a:spcPct val="50000"/>
              </a:spcBef>
              <a:buSzPct val="120000"/>
              <a:buFontTx/>
              <a:buChar char="•"/>
            </a:pPr>
            <a:r>
              <a:rPr lang="en-US" b="1" dirty="0"/>
              <a:t>Exponential operators are not allowed.</a:t>
            </a:r>
          </a:p>
          <a:p>
            <a:pPr marL="292100" indent="-292100">
              <a:spcBef>
                <a:spcPct val="50000"/>
              </a:spcBef>
              <a:buSzPct val="120000"/>
              <a:buFontTx/>
              <a:buChar char="•"/>
            </a:pPr>
            <a:r>
              <a:rPr lang="en-US" b="1" dirty="0"/>
              <a:t>Aggregate operators are not allowed.</a:t>
            </a:r>
          </a:p>
          <a:p>
            <a:pPr marL="292100" indent="-292100">
              <a:spcBef>
                <a:spcPct val="50000"/>
              </a:spcBef>
              <a:buSzPct val="120000"/>
              <a:buFontTx/>
              <a:buChar char="•"/>
            </a:pPr>
            <a:r>
              <a:rPr lang="en-US" b="1" dirty="0"/>
              <a:t>Arithmetic functions are not supported.</a:t>
            </a:r>
          </a:p>
          <a:p>
            <a:pPr marL="292100" indent="-292100">
              <a:spcBef>
                <a:spcPct val="50000"/>
              </a:spcBef>
              <a:buSzPct val="120000"/>
              <a:buFontTx/>
              <a:buChar char="•"/>
            </a:pPr>
            <a:r>
              <a:rPr lang="en-US" b="1" dirty="0"/>
              <a:t>There is a limit of four IMPORT commands within a single </a:t>
            </a:r>
            <a:r>
              <a:rPr lang="en-US" b="1" dirty="0" err="1"/>
              <a:t>TPump</a:t>
            </a:r>
            <a:r>
              <a:rPr lang="en-US" b="1" dirty="0"/>
              <a:t> "load" task.</a:t>
            </a:r>
          </a:p>
          <a:p>
            <a:pPr marL="292100" indent="-292100">
              <a:spcBef>
                <a:spcPct val="50000"/>
              </a:spcBef>
              <a:buSzPct val="120000"/>
              <a:buFontTx/>
              <a:buChar char="•"/>
            </a:pPr>
            <a:r>
              <a:rPr lang="en-US" b="1" dirty="0"/>
              <a:t>In using </a:t>
            </a:r>
            <a:r>
              <a:rPr lang="en-US" b="1" dirty="0" err="1"/>
              <a:t>TPump</a:t>
            </a:r>
            <a:r>
              <a:rPr lang="en-US" b="1" dirty="0"/>
              <a:t> with dates before 1900 or after 1999, the year portion of the date must be represented by four numerals (</a:t>
            </a:r>
            <a:r>
              <a:rPr lang="en-US" b="1" dirty="0" err="1"/>
              <a:t>yyyy</a:t>
            </a:r>
            <a:r>
              <a:rPr lang="en-US" b="1" dirty="0"/>
              <a:t>).</a:t>
            </a:r>
          </a:p>
          <a:p>
            <a:pPr marL="749300" lvl="1" indent="-292100">
              <a:spcBef>
                <a:spcPct val="50000"/>
              </a:spcBef>
              <a:buSzPct val="120000"/>
              <a:buFontTx/>
              <a:buChar char="–"/>
            </a:pPr>
            <a:r>
              <a:rPr lang="en-US" sz="1600" b="1" dirty="0"/>
              <a:t>The default of two numerals (</a:t>
            </a:r>
            <a:r>
              <a:rPr lang="en-US" sz="1600" b="1" dirty="0" err="1"/>
              <a:t>yy</a:t>
            </a:r>
            <a:r>
              <a:rPr lang="en-US" sz="1600" b="1" dirty="0"/>
              <a:t>) to represent the year is interpreted to be the 20th century.</a:t>
            </a:r>
          </a:p>
          <a:p>
            <a:pPr marL="749300" lvl="1" indent="-292100">
              <a:spcBef>
                <a:spcPct val="50000"/>
              </a:spcBef>
              <a:buSzPct val="120000"/>
              <a:buFontTx/>
              <a:buChar char="–"/>
            </a:pPr>
            <a:r>
              <a:rPr lang="en-US" sz="1600" b="1" dirty="0"/>
              <a:t>The correct date format must be specified at the time of table creation.</a:t>
            </a:r>
          </a:p>
          <a:p>
            <a:pPr marL="292100" indent="-292100">
              <a:spcBef>
                <a:spcPct val="50000"/>
              </a:spcBef>
            </a:pPr>
            <a:endParaRPr lang="en-US" sz="1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152400"/>
            <a:ext cx="2477921" cy="369332"/>
          </a:xfrm>
          <a:prstGeom prst="rect">
            <a:avLst/>
          </a:prstGeom>
        </p:spPr>
        <p:txBody>
          <a:bodyPr wrap="none">
            <a:spAutoFit/>
          </a:bodyPr>
          <a:lstStyle/>
          <a:p>
            <a:pPr algn="ctr"/>
            <a:r>
              <a:rPr lang="en-US" b="1" dirty="0" smtClean="0">
                <a:solidFill>
                  <a:schemeClr val="tx2"/>
                </a:solidFill>
              </a:rPr>
              <a:t>.BEGIN LOAD Statement</a:t>
            </a:r>
            <a:endParaRPr lang="en-US" b="1" dirty="0">
              <a:solidFill>
                <a:schemeClr val="tx2"/>
              </a:solidFill>
            </a:endParaRPr>
          </a:p>
        </p:txBody>
      </p:sp>
      <p:grpSp>
        <p:nvGrpSpPr>
          <p:cNvPr id="3" name="Group 14"/>
          <p:cNvGrpSpPr>
            <a:grpSpLocks/>
          </p:cNvGrpSpPr>
          <p:nvPr/>
        </p:nvGrpSpPr>
        <p:grpSpPr bwMode="auto">
          <a:xfrm>
            <a:off x="228600" y="1066800"/>
            <a:ext cx="8915400" cy="5715000"/>
            <a:chOff x="144" y="672"/>
            <a:chExt cx="5616" cy="3600"/>
          </a:xfrm>
        </p:grpSpPr>
        <p:sp>
          <p:nvSpPr>
            <p:cNvPr id="4" name="Text Box 15"/>
            <p:cNvSpPr txBox="1">
              <a:spLocks noChangeArrowheads="1"/>
            </p:cNvSpPr>
            <p:nvPr/>
          </p:nvSpPr>
          <p:spPr bwMode="auto">
            <a:xfrm>
              <a:off x="144" y="672"/>
              <a:ext cx="4964" cy="231"/>
            </a:xfrm>
            <a:prstGeom prst="rect">
              <a:avLst/>
            </a:prstGeom>
            <a:noFill/>
            <a:ln w="9525">
              <a:noFill/>
              <a:miter lim="800000"/>
              <a:headEnd/>
              <a:tailEnd/>
            </a:ln>
            <a:effectLst/>
          </p:spPr>
          <p:txBody>
            <a:bodyPr wrap="none">
              <a:spAutoFit/>
            </a:bodyPr>
            <a:lstStyle/>
            <a:p>
              <a:r>
                <a:rPr lang="en-US" b="1"/>
                <a:t>Many of the .BEGIN parameters are comparable to those for MultiLoad.</a:t>
              </a:r>
            </a:p>
          </p:txBody>
        </p:sp>
        <p:sp>
          <p:nvSpPr>
            <p:cNvPr id="5" name="Text Box 16"/>
            <p:cNvSpPr txBox="1">
              <a:spLocks noChangeArrowheads="1"/>
            </p:cNvSpPr>
            <p:nvPr/>
          </p:nvSpPr>
          <p:spPr bwMode="auto">
            <a:xfrm>
              <a:off x="1056" y="1018"/>
              <a:ext cx="3648" cy="1286"/>
            </a:xfrm>
            <a:prstGeom prst="rect">
              <a:avLst/>
            </a:prstGeom>
            <a:solidFill>
              <a:srgbClr val="FFFF00"/>
            </a:solidFill>
            <a:ln w="19050">
              <a:solidFill>
                <a:schemeClr val="tx1"/>
              </a:solidFill>
              <a:miter lim="800000"/>
              <a:headEnd/>
              <a:tailEnd/>
            </a:ln>
            <a:effectLst/>
          </p:spPr>
          <p:txBody>
            <a:bodyPr>
              <a:spAutoFit/>
            </a:bodyPr>
            <a:lstStyle/>
            <a:p>
              <a:pPr>
                <a:spcBef>
                  <a:spcPct val="15000"/>
                </a:spcBef>
                <a:tabLst>
                  <a:tab pos="1717675" algn="l"/>
                  <a:tab pos="1774825" algn="l"/>
                  <a:tab pos="2857500" algn="l"/>
                  <a:tab pos="3030538" algn="l"/>
                </a:tabLst>
              </a:pPr>
              <a:r>
                <a:rPr lang="en-US" sz="1600" b="1">
                  <a:solidFill>
                    <a:srgbClr val="000099"/>
                  </a:solidFill>
                </a:rPr>
                <a:t>.BEGIN LOAD </a:t>
              </a:r>
            </a:p>
            <a:p>
              <a:pPr marL="225425" lvl="1">
                <a:spcBef>
                  <a:spcPct val="15000"/>
                </a:spcBef>
                <a:tabLst>
                  <a:tab pos="1717675" algn="l"/>
                  <a:tab pos="1774825" algn="l"/>
                  <a:tab pos="2857500" algn="l"/>
                  <a:tab pos="3030538" algn="l"/>
                </a:tabLst>
              </a:pPr>
              <a:r>
                <a:rPr lang="en-US" sz="1600" b="1">
                  <a:solidFill>
                    <a:srgbClr val="000099"/>
                  </a:solidFill>
                </a:rPr>
                <a:t>SESSIONS	</a:t>
              </a:r>
              <a:r>
                <a:rPr lang="en-US" sz="1600" b="1" i="1"/>
                <a:t>max  </a:t>
              </a:r>
              <a:r>
                <a:rPr lang="en-US" sz="1600" b="1"/>
                <a:t>[</a:t>
              </a:r>
              <a:r>
                <a:rPr lang="en-US" sz="1600" b="1" i="1"/>
                <a:t>min</a:t>
              </a:r>
              <a:r>
                <a:rPr lang="en-US" sz="1600" b="1"/>
                <a:t>]</a:t>
              </a:r>
              <a:r>
                <a:rPr lang="en-US" sz="1600" b="1" i="1"/>
                <a:t>		</a:t>
              </a:r>
              <a:r>
                <a:rPr lang="en-US" sz="1600" b="1"/>
                <a:t>(required)</a:t>
              </a:r>
              <a:endParaRPr lang="en-US" sz="1600" b="1">
                <a:solidFill>
                  <a:srgbClr val="000099"/>
                </a:solidFill>
              </a:endParaRPr>
            </a:p>
            <a:p>
              <a:pPr marL="225425" lvl="1">
                <a:spcBef>
                  <a:spcPct val="15000"/>
                </a:spcBef>
                <a:tabLst>
                  <a:tab pos="1717675" algn="l"/>
                  <a:tab pos="1774825" algn="l"/>
                  <a:tab pos="2857500" algn="l"/>
                  <a:tab pos="3030538" algn="l"/>
                </a:tabLst>
              </a:pPr>
              <a:r>
                <a:rPr lang="en-US" sz="1600" b="1">
                  <a:solidFill>
                    <a:srgbClr val="000099"/>
                  </a:solidFill>
                </a:rPr>
                <a:t>ERRORTABLE</a:t>
              </a:r>
              <a:r>
                <a:rPr lang="en-US" sz="1600" b="1"/>
                <a:t>	</a:t>
              </a:r>
              <a:r>
                <a:rPr lang="en-US" sz="1600" b="1" i="1"/>
                <a:t>tablename		</a:t>
              </a:r>
              <a:r>
                <a:rPr lang="en-US" sz="1600" b="1"/>
                <a:t>(defaults to  jobname_ET)</a:t>
              </a:r>
            </a:p>
            <a:p>
              <a:pPr marL="225425" lvl="1">
                <a:spcBef>
                  <a:spcPct val="15000"/>
                </a:spcBef>
                <a:tabLst>
                  <a:tab pos="1717675" algn="l"/>
                  <a:tab pos="1774825" algn="l"/>
                  <a:tab pos="2857500" algn="l"/>
                  <a:tab pos="3030538" algn="l"/>
                </a:tabLst>
              </a:pPr>
              <a:r>
                <a:rPr lang="en-US" sz="1600" b="1">
                  <a:solidFill>
                    <a:srgbClr val="000099"/>
                  </a:solidFill>
                </a:rPr>
                <a:t>ERRLIMIT</a:t>
              </a:r>
              <a:r>
                <a:rPr lang="en-US" sz="1600" b="1"/>
                <a:t>	</a:t>
              </a:r>
              <a:r>
                <a:rPr lang="en-US" sz="1600" b="1" i="1"/>
                <a:t>errcount</a:t>
              </a:r>
              <a:r>
                <a:rPr lang="en-US" sz="1600" b="1"/>
                <a:t>		[</a:t>
              </a:r>
              <a:r>
                <a:rPr lang="en-US" sz="1600" b="1" i="1"/>
                <a:t>errpercent</a:t>
              </a:r>
              <a:r>
                <a:rPr lang="en-US" sz="1600" b="1"/>
                <a:t>]</a:t>
              </a:r>
            </a:p>
            <a:p>
              <a:pPr marL="225425" lvl="1">
                <a:spcBef>
                  <a:spcPct val="15000"/>
                </a:spcBef>
                <a:tabLst>
                  <a:tab pos="1717675" algn="l"/>
                  <a:tab pos="1774825" algn="l"/>
                  <a:tab pos="2857500" algn="l"/>
                  <a:tab pos="3030538" algn="l"/>
                </a:tabLst>
              </a:pPr>
              <a:r>
                <a:rPr lang="en-US" sz="1600" b="1">
                  <a:solidFill>
                    <a:srgbClr val="000099"/>
                  </a:solidFill>
                </a:rPr>
                <a:t>CHECKPOINT</a:t>
              </a:r>
              <a:r>
                <a:rPr lang="en-US" sz="1600" b="1"/>
                <a:t>	</a:t>
              </a:r>
              <a:r>
                <a:rPr lang="en-US" sz="1600" b="1" i="1"/>
                <a:t>frequency 		</a:t>
              </a:r>
              <a:r>
                <a:rPr lang="en-US" sz="1600" b="1"/>
                <a:t>(default is 15 minutes)</a:t>
              </a:r>
            </a:p>
            <a:p>
              <a:pPr marL="225425" lvl="1">
                <a:spcBef>
                  <a:spcPct val="15000"/>
                </a:spcBef>
                <a:tabLst>
                  <a:tab pos="1717675" algn="l"/>
                  <a:tab pos="1774825" algn="l"/>
                  <a:tab pos="2857500" algn="l"/>
                  <a:tab pos="3030538" algn="l"/>
                </a:tabLst>
              </a:pPr>
              <a:r>
                <a:rPr lang="en-US" sz="1600" b="1">
                  <a:solidFill>
                    <a:srgbClr val="000099"/>
                  </a:solidFill>
                </a:rPr>
                <a:t>TENACITY</a:t>
              </a:r>
              <a:r>
                <a:rPr lang="en-US" sz="1600" b="1"/>
                <a:t>	</a:t>
              </a:r>
              <a:r>
                <a:rPr lang="en-US" sz="1600" b="1" i="1"/>
                <a:t>hours		</a:t>
              </a:r>
              <a:r>
                <a:rPr lang="en-US" sz="1600" b="1"/>
                <a:t>(default is 4)</a:t>
              </a:r>
            </a:p>
            <a:p>
              <a:pPr marL="225425" lvl="1">
                <a:spcBef>
                  <a:spcPct val="15000"/>
                </a:spcBef>
                <a:tabLst>
                  <a:tab pos="1717675" algn="l"/>
                  <a:tab pos="1774825" algn="l"/>
                  <a:tab pos="2857500" algn="l"/>
                  <a:tab pos="3030538" algn="l"/>
                </a:tabLst>
              </a:pPr>
              <a:r>
                <a:rPr lang="en-US" sz="1600" b="1">
                  <a:solidFill>
                    <a:srgbClr val="000099"/>
                  </a:solidFill>
                </a:rPr>
                <a:t>SLEEP</a:t>
              </a:r>
              <a:r>
                <a:rPr lang="en-US" sz="1600" b="1"/>
                <a:t>	</a:t>
              </a:r>
              <a:r>
                <a:rPr lang="en-US" sz="1600" b="1" i="1"/>
                <a:t>minutes		</a:t>
              </a:r>
              <a:r>
                <a:rPr lang="en-US" sz="1600" b="1"/>
                <a:t>(default is 6)</a:t>
              </a:r>
              <a:endParaRPr lang="en-US" sz="1600" b="1" i="1"/>
            </a:p>
          </p:txBody>
        </p:sp>
        <p:sp>
          <p:nvSpPr>
            <p:cNvPr id="6" name="Text Box 17"/>
            <p:cNvSpPr txBox="1">
              <a:spLocks noChangeArrowheads="1"/>
            </p:cNvSpPr>
            <p:nvPr/>
          </p:nvSpPr>
          <p:spPr bwMode="auto">
            <a:xfrm>
              <a:off x="182" y="2352"/>
              <a:ext cx="5578" cy="404"/>
            </a:xfrm>
            <a:prstGeom prst="rect">
              <a:avLst/>
            </a:prstGeom>
            <a:noFill/>
            <a:ln w="9525">
              <a:noFill/>
              <a:miter lim="800000"/>
              <a:headEnd/>
              <a:tailEnd/>
            </a:ln>
            <a:effectLst/>
          </p:spPr>
          <p:txBody>
            <a:bodyPr>
              <a:spAutoFit/>
            </a:bodyPr>
            <a:lstStyle/>
            <a:p>
              <a:r>
                <a:rPr lang="en-US" b="1"/>
                <a:t>However, TPump has numerous parameters on the .BEGIN LOAD statement that are unique to TPump.</a:t>
              </a:r>
            </a:p>
          </p:txBody>
        </p:sp>
        <p:sp>
          <p:nvSpPr>
            <p:cNvPr id="7" name="Text Box 18"/>
            <p:cNvSpPr txBox="1">
              <a:spLocks noChangeArrowheads="1"/>
            </p:cNvSpPr>
            <p:nvPr/>
          </p:nvSpPr>
          <p:spPr bwMode="auto">
            <a:xfrm>
              <a:off x="1056" y="2809"/>
              <a:ext cx="3648" cy="1463"/>
            </a:xfrm>
            <a:prstGeom prst="rect">
              <a:avLst/>
            </a:prstGeom>
            <a:solidFill>
              <a:srgbClr val="FFFF00"/>
            </a:solidFill>
            <a:ln w="19050">
              <a:solidFill>
                <a:schemeClr val="tx1"/>
              </a:solidFill>
              <a:miter lim="800000"/>
              <a:headEnd/>
              <a:tailEnd/>
            </a:ln>
            <a:effectLst/>
          </p:spPr>
          <p:txBody>
            <a:bodyPr>
              <a:spAutoFit/>
            </a:bodyPr>
            <a:lstStyle/>
            <a:p>
              <a:pPr marL="225425" lvl="1">
                <a:spcBef>
                  <a:spcPct val="15000"/>
                </a:spcBef>
                <a:tabLst>
                  <a:tab pos="1708150" algn="l"/>
                  <a:tab pos="2808288" algn="l"/>
                </a:tabLst>
              </a:pPr>
              <a:r>
                <a:rPr lang="en-US" sz="1600" b="1">
                  <a:solidFill>
                    <a:srgbClr val="000099"/>
                  </a:solidFill>
                </a:rPr>
                <a:t>SERIALIZE	</a:t>
              </a:r>
              <a:r>
                <a:rPr lang="en-US" sz="1600" b="1" i="1" u="sng"/>
                <a:t>ON</a:t>
              </a:r>
              <a:r>
                <a:rPr lang="en-US" sz="1600" b="1" i="1"/>
                <a:t> </a:t>
              </a:r>
              <a:r>
                <a:rPr lang="en-US" sz="1600" b="1"/>
                <a:t>| </a:t>
              </a:r>
              <a:r>
                <a:rPr lang="en-US" sz="1600" b="1" i="1"/>
                <a:t>OFF	</a:t>
              </a:r>
              <a:r>
                <a:rPr lang="en-US" sz="1600" b="1"/>
                <a:t>(default ON if UPSERT)</a:t>
              </a:r>
              <a:endParaRPr lang="en-US" sz="1600" b="1">
                <a:solidFill>
                  <a:srgbClr val="000099"/>
                </a:solidFill>
              </a:endParaRPr>
            </a:p>
            <a:p>
              <a:pPr marL="225425" lvl="1">
                <a:spcBef>
                  <a:spcPct val="15000"/>
                </a:spcBef>
                <a:tabLst>
                  <a:tab pos="1708150" algn="l"/>
                  <a:tab pos="2808288" algn="l"/>
                </a:tabLst>
              </a:pPr>
              <a:r>
                <a:rPr lang="en-US" sz="1600" b="1">
                  <a:solidFill>
                    <a:srgbClr val="000099"/>
                  </a:solidFill>
                </a:rPr>
                <a:t>PACK</a:t>
              </a:r>
              <a:r>
                <a:rPr lang="en-US" sz="1600" b="1"/>
                <a:t>	</a:t>
              </a:r>
              <a:r>
                <a:rPr lang="en-US" sz="1600" b="1" i="1"/>
                <a:t>number 	</a:t>
              </a:r>
              <a:r>
                <a:rPr lang="en-US" sz="1600" b="1"/>
                <a:t>(default is 20, max is </a:t>
              </a:r>
              <a:r>
                <a:rPr lang="en-US" sz="1600" b="1">
                  <a:solidFill>
                    <a:srgbClr val="CC0000"/>
                  </a:solidFill>
                </a:rPr>
                <a:t>600</a:t>
              </a:r>
              <a:r>
                <a:rPr lang="en-US" sz="1600" b="1"/>
                <a:t>)</a:t>
              </a:r>
            </a:p>
            <a:p>
              <a:pPr marL="225425" lvl="1">
                <a:spcBef>
                  <a:spcPct val="15000"/>
                </a:spcBef>
                <a:tabLst>
                  <a:tab pos="1708150" algn="l"/>
                  <a:tab pos="2808288" algn="l"/>
                </a:tabLst>
              </a:pPr>
              <a:r>
                <a:rPr lang="en-US" sz="1600" b="1">
                  <a:solidFill>
                    <a:srgbClr val="000099"/>
                  </a:solidFill>
                </a:rPr>
                <a:t>PACKMAXIMUM</a:t>
              </a:r>
              <a:r>
                <a:rPr lang="en-US" sz="1600" b="1"/>
                <a:t>	(use maximum pack factor)</a:t>
              </a:r>
            </a:p>
            <a:p>
              <a:pPr marL="225425" lvl="1">
                <a:spcBef>
                  <a:spcPct val="15000"/>
                </a:spcBef>
                <a:tabLst>
                  <a:tab pos="1708150" algn="l"/>
                  <a:tab pos="2808288" algn="l"/>
                </a:tabLst>
              </a:pPr>
              <a:r>
                <a:rPr lang="en-US" sz="1600" b="1">
                  <a:solidFill>
                    <a:srgbClr val="000099"/>
                  </a:solidFill>
                </a:rPr>
                <a:t>RATE</a:t>
              </a:r>
              <a:r>
                <a:rPr lang="en-US" sz="1600" b="1"/>
                <a:t>	</a:t>
              </a:r>
              <a:r>
                <a:rPr lang="en-US" sz="1600" b="1" i="1"/>
                <a:t>number</a:t>
              </a:r>
              <a:r>
                <a:rPr lang="en-US" sz="1600" b="1"/>
                <a:t>	(default is unlimited)</a:t>
              </a:r>
            </a:p>
            <a:p>
              <a:pPr marL="225425" lvl="1">
                <a:spcBef>
                  <a:spcPct val="15000"/>
                </a:spcBef>
                <a:tabLst>
                  <a:tab pos="1708150" algn="l"/>
                  <a:tab pos="2808288" algn="l"/>
                </a:tabLst>
              </a:pPr>
              <a:r>
                <a:rPr lang="en-US" sz="1600" b="1">
                  <a:solidFill>
                    <a:srgbClr val="000099"/>
                  </a:solidFill>
                </a:rPr>
                <a:t>LATENCY</a:t>
              </a:r>
              <a:r>
                <a:rPr lang="en-US" sz="1600" b="1"/>
                <a:t>	</a:t>
              </a:r>
              <a:r>
                <a:rPr lang="en-US" sz="1600" b="1" i="1"/>
                <a:t>number</a:t>
              </a:r>
              <a:r>
                <a:rPr lang="en-US" sz="1600" b="1"/>
                <a:t>	(range is 10 </a:t>
              </a:r>
              <a:r>
                <a:rPr lang="en-US" sz="1600" b="1">
                  <a:cs typeface="Arial" pitchFamily="34" charset="0"/>
                </a:rPr>
                <a:t>– </a:t>
              </a:r>
              <a:r>
                <a:rPr lang="en-US" sz="1600" b="1"/>
                <a:t>600 seconds)</a:t>
              </a:r>
            </a:p>
            <a:p>
              <a:pPr marL="225425" lvl="1">
                <a:spcBef>
                  <a:spcPct val="15000"/>
                </a:spcBef>
                <a:tabLst>
                  <a:tab pos="1708150" algn="l"/>
                  <a:tab pos="2808288" algn="l"/>
                </a:tabLst>
              </a:pPr>
              <a:r>
                <a:rPr lang="en-US" sz="1600" b="1">
                  <a:solidFill>
                    <a:srgbClr val="000099"/>
                  </a:solidFill>
                </a:rPr>
                <a:t>NOMONITOR</a:t>
              </a:r>
              <a:r>
                <a:rPr lang="en-US" sz="1600" b="1"/>
                <a:t>	</a:t>
              </a:r>
              <a:r>
                <a:rPr lang="en-US" sz="1600" b="1" i="1"/>
                <a:t>	</a:t>
              </a:r>
              <a:r>
                <a:rPr lang="en-US" sz="1600" b="1"/>
                <a:t>(default is monitoring on)</a:t>
              </a:r>
            </a:p>
            <a:p>
              <a:pPr marL="225425" lvl="1">
                <a:spcBef>
                  <a:spcPct val="15000"/>
                </a:spcBef>
                <a:tabLst>
                  <a:tab pos="1708150" algn="l"/>
                  <a:tab pos="2808288" algn="l"/>
                </a:tabLst>
              </a:pPr>
              <a:r>
                <a:rPr lang="en-US" sz="1600" b="1">
                  <a:solidFill>
                    <a:srgbClr val="000099"/>
                  </a:solidFill>
                </a:rPr>
                <a:t>ROBUST</a:t>
              </a:r>
              <a:r>
                <a:rPr lang="en-US" sz="1600" b="1"/>
                <a:t>	</a:t>
              </a:r>
              <a:r>
                <a:rPr lang="en-US" sz="1600" b="1" i="1" u="sng"/>
                <a:t>ON</a:t>
              </a:r>
              <a:r>
                <a:rPr lang="en-US" sz="1600" b="1" i="1"/>
                <a:t> </a:t>
              </a:r>
              <a:r>
                <a:rPr lang="en-US" sz="1600" b="1"/>
                <a:t>| </a:t>
              </a:r>
              <a:r>
                <a:rPr lang="en-US" sz="1600" b="1" i="1"/>
                <a:t>OFF 	</a:t>
              </a:r>
              <a:r>
                <a:rPr lang="en-US" sz="1600" b="1"/>
                <a:t>(default is ON)</a:t>
              </a:r>
            </a:p>
            <a:p>
              <a:pPr marL="225425" lvl="1">
                <a:spcBef>
                  <a:spcPct val="15000"/>
                </a:spcBef>
                <a:tabLst>
                  <a:tab pos="1708150" algn="l"/>
                  <a:tab pos="2808288" algn="l"/>
                </a:tabLst>
              </a:pPr>
              <a:r>
                <a:rPr lang="en-US" sz="1600" b="1">
                  <a:solidFill>
                    <a:srgbClr val="000099"/>
                  </a:solidFill>
                </a:rPr>
                <a:t>MACRODB</a:t>
              </a:r>
              <a:r>
                <a:rPr lang="en-US" sz="1600" b="1"/>
                <a:t>	</a:t>
              </a:r>
              <a:r>
                <a:rPr lang="en-US" sz="1600" b="1" i="1"/>
                <a:t>dbname	</a:t>
              </a:r>
              <a:r>
                <a:rPr lang="en-US" sz="1600" b="1"/>
                <a:t>(default is logtable dbase)  ;</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0400" y="0"/>
            <a:ext cx="2098523" cy="369332"/>
          </a:xfrm>
          <a:prstGeom prst="rect">
            <a:avLst/>
          </a:prstGeom>
        </p:spPr>
        <p:txBody>
          <a:bodyPr wrap="none">
            <a:spAutoFit/>
          </a:bodyPr>
          <a:lstStyle/>
          <a:p>
            <a:r>
              <a:rPr lang="en-US" dirty="0" smtClean="0"/>
              <a:t>.BEGIN LOAD – PACK</a:t>
            </a:r>
            <a:endParaRPr lang="en-US" dirty="0"/>
          </a:p>
        </p:txBody>
      </p:sp>
      <p:sp>
        <p:nvSpPr>
          <p:cNvPr id="4" name="Text Box 4"/>
          <p:cNvSpPr txBox="1">
            <a:spLocks noChangeArrowheads="1"/>
          </p:cNvSpPr>
          <p:nvPr/>
        </p:nvSpPr>
        <p:spPr bwMode="auto">
          <a:xfrm>
            <a:off x="76200" y="1219200"/>
            <a:ext cx="8972550" cy="4489450"/>
          </a:xfrm>
          <a:prstGeom prst="rect">
            <a:avLst/>
          </a:prstGeom>
          <a:noFill/>
          <a:ln w="9525">
            <a:noFill/>
            <a:miter lim="800000"/>
            <a:headEnd/>
            <a:tailEnd/>
          </a:ln>
          <a:effectLst/>
        </p:spPr>
        <p:txBody>
          <a:bodyPr>
            <a:spAutoFit/>
          </a:bodyPr>
          <a:lstStyle/>
          <a:p>
            <a:pPr marL="292100" indent="-292100">
              <a:buSzPct val="120000"/>
              <a:buFontTx/>
              <a:buChar char="•"/>
            </a:pPr>
            <a:r>
              <a:rPr lang="en-US" b="1" dirty="0"/>
              <a:t>PACK specifies the number of statements to pack into a multi-statement request. </a:t>
            </a:r>
          </a:p>
          <a:p>
            <a:pPr marL="292100" indent="-292100">
              <a:buSzPct val="120000"/>
              <a:buFontTx/>
              <a:buChar char="•"/>
            </a:pPr>
            <a:endParaRPr lang="en-US" b="1" dirty="0"/>
          </a:p>
          <a:p>
            <a:pPr marL="292100" indent="-292100">
              <a:buSzPct val="120000"/>
              <a:buFontTx/>
              <a:buChar char="•"/>
            </a:pPr>
            <a:r>
              <a:rPr lang="en-US" b="1" dirty="0">
                <a:solidFill>
                  <a:srgbClr val="0000CC"/>
                </a:solidFill>
              </a:rPr>
              <a:t>Improves network/channel efficiency by reducing the number of sends and </a:t>
            </a:r>
            <a:br>
              <a:rPr lang="en-US" b="1" dirty="0">
                <a:solidFill>
                  <a:srgbClr val="0000CC"/>
                </a:solidFill>
              </a:rPr>
            </a:br>
            <a:r>
              <a:rPr lang="en-US" b="1" dirty="0">
                <a:solidFill>
                  <a:srgbClr val="0000CC"/>
                </a:solidFill>
              </a:rPr>
              <a:t>receives between the application and </a:t>
            </a:r>
            <a:r>
              <a:rPr lang="en-US" b="1" dirty="0" err="1">
                <a:solidFill>
                  <a:srgbClr val="0000CC"/>
                </a:solidFill>
              </a:rPr>
              <a:t>Teradata</a:t>
            </a:r>
            <a:r>
              <a:rPr lang="en-US" b="1" dirty="0">
                <a:solidFill>
                  <a:srgbClr val="0000CC"/>
                </a:solidFill>
              </a:rPr>
              <a:t>. </a:t>
            </a:r>
          </a:p>
          <a:p>
            <a:pPr marL="292100" indent="-292100">
              <a:buSzPct val="120000"/>
              <a:buFontTx/>
              <a:buChar char="•"/>
            </a:pPr>
            <a:endParaRPr lang="en-US" b="1" dirty="0">
              <a:solidFill>
                <a:srgbClr val="0000CC"/>
              </a:solidFill>
            </a:endParaRPr>
          </a:p>
          <a:p>
            <a:pPr marL="292100" indent="-292100">
              <a:buSzPct val="120000"/>
              <a:buFontTx/>
              <a:buChar char="•"/>
            </a:pPr>
            <a:r>
              <a:rPr lang="en-US" b="1" dirty="0"/>
              <a:t>Increasing the PACK rate improves throughput performance – to a certain level.</a:t>
            </a:r>
          </a:p>
          <a:p>
            <a:pPr marL="292100" indent="-292100">
              <a:buSzPct val="120000"/>
              <a:buFontTx/>
              <a:buChar char="•"/>
            </a:pPr>
            <a:endParaRPr lang="en-US" b="1" dirty="0"/>
          </a:p>
          <a:p>
            <a:pPr marL="292100" indent="-292100">
              <a:buSzPct val="120000"/>
              <a:buFontTx/>
              <a:buChar char="•"/>
            </a:pPr>
            <a:r>
              <a:rPr lang="en-US" b="1" dirty="0"/>
              <a:t>Restrictions to consider:</a:t>
            </a:r>
          </a:p>
          <a:p>
            <a:pPr marL="749300" lvl="1" indent="-292100">
              <a:spcBef>
                <a:spcPct val="50000"/>
              </a:spcBef>
              <a:buSzPct val="120000"/>
              <a:buFont typeface="Arial" pitchFamily="34" charset="0"/>
              <a:buChar char="–"/>
            </a:pPr>
            <a:r>
              <a:rPr lang="en-US" b="1" dirty="0"/>
              <a:t>64K message size limit</a:t>
            </a:r>
          </a:p>
          <a:p>
            <a:pPr marL="749300" lvl="1" indent="-292100">
              <a:spcBef>
                <a:spcPct val="50000"/>
              </a:spcBef>
              <a:buSzPct val="120000"/>
              <a:buFont typeface="Arial" pitchFamily="34" charset="0"/>
              <a:buChar char="–"/>
            </a:pPr>
            <a:r>
              <a:rPr lang="en-US" b="1" dirty="0" err="1"/>
              <a:t>TPump</a:t>
            </a:r>
            <a:r>
              <a:rPr lang="en-US" b="1" dirty="0"/>
              <a:t> limit of 600 statements</a:t>
            </a:r>
          </a:p>
          <a:p>
            <a:pPr marL="749300" lvl="1" indent="-292100">
              <a:spcBef>
                <a:spcPct val="50000"/>
              </a:spcBef>
              <a:buSzPct val="120000"/>
              <a:buFont typeface="Arial" pitchFamily="34" charset="0"/>
              <a:buChar char="–"/>
            </a:pPr>
            <a:r>
              <a:rPr lang="en-US" b="1" dirty="0" err="1"/>
              <a:t>Teradata</a:t>
            </a:r>
            <a:r>
              <a:rPr lang="en-US" b="1" dirty="0"/>
              <a:t> USING clause limit of 2560 columns (from 507)</a:t>
            </a:r>
          </a:p>
          <a:p>
            <a:pPr marL="749300" lvl="1" indent="-292100">
              <a:spcBef>
                <a:spcPct val="50000"/>
              </a:spcBef>
              <a:buSzPct val="120000"/>
              <a:buFont typeface="Arial" pitchFamily="34" charset="0"/>
              <a:buChar char="–"/>
            </a:pPr>
            <a:r>
              <a:rPr lang="en-US" b="1" dirty="0" err="1"/>
              <a:t>Teradata</a:t>
            </a:r>
            <a:r>
              <a:rPr lang="en-US" b="1" dirty="0"/>
              <a:t> Plastic Steps limit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9400" y="0"/>
            <a:ext cx="2947538" cy="369332"/>
          </a:xfrm>
          <a:prstGeom prst="rect">
            <a:avLst/>
          </a:prstGeom>
        </p:spPr>
        <p:txBody>
          <a:bodyPr wrap="none">
            <a:spAutoFit/>
          </a:bodyPr>
          <a:lstStyle/>
          <a:p>
            <a:r>
              <a:rPr lang="en-US" dirty="0" smtClean="0"/>
              <a:t>.BEGIN LOAD – SERIALIZE OFF</a:t>
            </a:r>
            <a:endParaRPr lang="en-US" dirty="0"/>
          </a:p>
        </p:txBody>
      </p:sp>
      <p:grpSp>
        <p:nvGrpSpPr>
          <p:cNvPr id="3" name="Group 4"/>
          <p:cNvGrpSpPr>
            <a:grpSpLocks/>
          </p:cNvGrpSpPr>
          <p:nvPr/>
        </p:nvGrpSpPr>
        <p:grpSpPr bwMode="auto">
          <a:xfrm>
            <a:off x="76200" y="685800"/>
            <a:ext cx="9067800" cy="5675313"/>
            <a:chOff x="48" y="720"/>
            <a:chExt cx="5712" cy="3575"/>
          </a:xfrm>
        </p:grpSpPr>
        <p:sp>
          <p:nvSpPr>
            <p:cNvPr id="4" name="Text Box 5"/>
            <p:cNvSpPr txBox="1">
              <a:spLocks noChangeArrowheads="1"/>
            </p:cNvSpPr>
            <p:nvPr/>
          </p:nvSpPr>
          <p:spPr bwMode="auto">
            <a:xfrm>
              <a:off x="48" y="720"/>
              <a:ext cx="5712" cy="751"/>
            </a:xfrm>
            <a:prstGeom prst="rect">
              <a:avLst/>
            </a:prstGeom>
            <a:noFill/>
            <a:ln w="9525">
              <a:noFill/>
              <a:miter lim="800000"/>
              <a:headEnd/>
              <a:tailEnd/>
            </a:ln>
            <a:effectLst/>
          </p:spPr>
          <p:txBody>
            <a:bodyPr>
              <a:spAutoFit/>
            </a:bodyPr>
            <a:lstStyle/>
            <a:p>
              <a:pPr marL="292100" indent="-292100">
                <a:spcBef>
                  <a:spcPct val="50000"/>
                </a:spcBef>
                <a:buSzPct val="120000"/>
                <a:buFontTx/>
                <a:buChar char="•"/>
              </a:pPr>
              <a:r>
                <a:rPr lang="en-US" sz="1600" b="1">
                  <a:cs typeface="Times New Roman" pitchFamily="18" charset="0"/>
                </a:rPr>
                <a:t>With SERIALIZE OFF, transactions are processed in the order they are encountered and placed in the first available buffer.   Buffers are sent to PE sessions and different PEs process the data independently of other PEs.</a:t>
              </a:r>
            </a:p>
            <a:p>
              <a:pPr marL="292100" indent="-292100">
                <a:spcBef>
                  <a:spcPct val="50000"/>
                </a:spcBef>
                <a:buSzPct val="120000"/>
                <a:buFontTx/>
                <a:buChar char="•"/>
              </a:pPr>
              <a:r>
                <a:rPr lang="en-US" sz="1600" b="1">
                  <a:solidFill>
                    <a:srgbClr val="0000CC"/>
                  </a:solidFill>
                  <a:cs typeface="Times New Roman" pitchFamily="18" charset="0"/>
                </a:rPr>
                <a:t>SERIALIZE OFF does not guarantee the order in which transactions are processed.</a:t>
              </a:r>
            </a:p>
          </p:txBody>
        </p:sp>
        <p:grpSp>
          <p:nvGrpSpPr>
            <p:cNvPr id="5" name="Group 6"/>
            <p:cNvGrpSpPr>
              <a:grpSpLocks/>
            </p:cNvGrpSpPr>
            <p:nvPr/>
          </p:nvGrpSpPr>
          <p:grpSpPr bwMode="auto">
            <a:xfrm>
              <a:off x="240" y="1920"/>
              <a:ext cx="5376" cy="2375"/>
              <a:chOff x="240" y="1920"/>
              <a:chExt cx="5376" cy="2375"/>
            </a:xfrm>
          </p:grpSpPr>
          <p:sp>
            <p:nvSpPr>
              <p:cNvPr id="7" name="Text Box 7"/>
              <p:cNvSpPr txBox="1">
                <a:spLocks noChangeArrowheads="1"/>
              </p:cNvSpPr>
              <p:nvPr/>
            </p:nvSpPr>
            <p:spPr bwMode="auto">
              <a:xfrm>
                <a:off x="240" y="1920"/>
                <a:ext cx="768" cy="2375"/>
              </a:xfrm>
              <a:prstGeom prst="rect">
                <a:avLst/>
              </a:prstGeom>
              <a:solidFill>
                <a:srgbClr val="99FFCC"/>
              </a:solidFill>
              <a:ln w="19050">
                <a:solidFill>
                  <a:schemeClr val="tx1"/>
                </a:solidFill>
                <a:miter lim="800000"/>
                <a:headEnd/>
                <a:tailEnd/>
              </a:ln>
              <a:effectLst/>
            </p:spPr>
            <p:txBody>
              <a:bodyPr>
                <a:spAutoFit/>
              </a:bodyPr>
              <a:lstStyle/>
              <a:p>
                <a:pPr algn="ctr">
                  <a:tabLst>
                    <a:tab pos="571500" algn="l"/>
                  </a:tabLst>
                </a:pPr>
                <a:r>
                  <a:rPr lang="en-US" sz="1400" b="1"/>
                  <a:t>Transaction File</a:t>
                </a:r>
              </a:p>
              <a:p>
                <a:pPr>
                  <a:spcBef>
                    <a:spcPct val="20000"/>
                  </a:spcBef>
                  <a:tabLst>
                    <a:tab pos="571500" algn="l"/>
                  </a:tabLst>
                </a:pPr>
                <a:r>
                  <a:rPr lang="en-US" sz="1400" b="1" u="sng"/>
                  <a:t>PI</a:t>
                </a:r>
                <a:r>
                  <a:rPr lang="en-US" sz="1400" b="1"/>
                  <a:t>  	</a:t>
                </a:r>
                <a:r>
                  <a:rPr lang="en-US" sz="1400" b="1" u="sng"/>
                  <a:t>Time</a:t>
                </a:r>
              </a:p>
              <a:p>
                <a:pPr>
                  <a:tabLst>
                    <a:tab pos="571500" algn="l"/>
                  </a:tabLst>
                </a:pPr>
                <a:r>
                  <a:rPr lang="en-US" sz="1400" b="1"/>
                  <a:t>01	8:00</a:t>
                </a:r>
              </a:p>
              <a:p>
                <a:pPr>
                  <a:tabLst>
                    <a:tab pos="571500" algn="l"/>
                  </a:tabLst>
                </a:pPr>
                <a:r>
                  <a:rPr lang="en-US" sz="1400" b="1"/>
                  <a:t>03	8:01</a:t>
                </a:r>
              </a:p>
              <a:p>
                <a:pPr>
                  <a:tabLst>
                    <a:tab pos="571500" algn="l"/>
                  </a:tabLst>
                </a:pPr>
                <a:r>
                  <a:rPr lang="en-US" sz="1400" b="1"/>
                  <a:t>02	8:02</a:t>
                </a:r>
              </a:p>
              <a:p>
                <a:pPr>
                  <a:tabLst>
                    <a:tab pos="571500" algn="l"/>
                  </a:tabLst>
                </a:pPr>
                <a:r>
                  <a:rPr lang="en-US" sz="1400" b="1"/>
                  <a:t>01	8:03</a:t>
                </a:r>
              </a:p>
              <a:p>
                <a:pPr>
                  <a:tabLst>
                    <a:tab pos="571500" algn="l"/>
                  </a:tabLst>
                </a:pPr>
                <a:r>
                  <a:rPr lang="en-US" sz="1400" b="1"/>
                  <a:t>04	8:04</a:t>
                </a:r>
              </a:p>
              <a:p>
                <a:pPr>
                  <a:tabLst>
                    <a:tab pos="571500" algn="l"/>
                  </a:tabLst>
                </a:pPr>
                <a:r>
                  <a:rPr lang="en-US" sz="1400" b="1"/>
                  <a:t>05	8:05</a:t>
                </a:r>
              </a:p>
              <a:p>
                <a:pPr>
                  <a:tabLst>
                    <a:tab pos="571500" algn="l"/>
                  </a:tabLst>
                </a:pPr>
                <a:r>
                  <a:rPr lang="en-US" sz="1400" b="1"/>
                  <a:t>03	8:06</a:t>
                </a:r>
              </a:p>
              <a:p>
                <a:pPr>
                  <a:tabLst>
                    <a:tab pos="571500" algn="l"/>
                  </a:tabLst>
                </a:pPr>
                <a:r>
                  <a:rPr lang="en-US" sz="1400" b="1"/>
                  <a:t>01	8:07</a:t>
                </a:r>
              </a:p>
              <a:p>
                <a:pPr>
                  <a:tabLst>
                    <a:tab pos="571500" algn="l"/>
                  </a:tabLst>
                </a:pPr>
                <a:r>
                  <a:rPr lang="en-US" sz="1400" b="1"/>
                  <a:t>08	8:08</a:t>
                </a:r>
              </a:p>
              <a:p>
                <a:pPr>
                  <a:tabLst>
                    <a:tab pos="571500" algn="l"/>
                  </a:tabLst>
                </a:pPr>
                <a:r>
                  <a:rPr lang="en-US" sz="1400" b="1"/>
                  <a:t>06	8:09</a:t>
                </a:r>
              </a:p>
              <a:p>
                <a:pPr>
                  <a:tabLst>
                    <a:tab pos="571500" algn="l"/>
                  </a:tabLst>
                </a:pPr>
                <a:r>
                  <a:rPr lang="en-US" sz="1400" b="1"/>
                  <a:t>07	8:10</a:t>
                </a:r>
              </a:p>
              <a:p>
                <a:pPr>
                  <a:tabLst>
                    <a:tab pos="571500" algn="l"/>
                  </a:tabLst>
                </a:pPr>
                <a:r>
                  <a:rPr lang="en-US" sz="1400" b="1"/>
                  <a:t>01	8:11</a:t>
                </a:r>
              </a:p>
              <a:p>
                <a:pPr>
                  <a:tabLst>
                    <a:tab pos="571500" algn="l"/>
                  </a:tabLst>
                </a:pPr>
                <a:r>
                  <a:rPr lang="en-US" sz="1400" b="1"/>
                  <a:t>03	8:12</a:t>
                </a:r>
              </a:p>
              <a:p>
                <a:pPr>
                  <a:tabLst>
                    <a:tab pos="571500" algn="l"/>
                  </a:tabLst>
                </a:pPr>
                <a:r>
                  <a:rPr lang="en-US" sz="1400" b="1"/>
                  <a:t>02	8:13</a:t>
                </a:r>
              </a:p>
            </p:txBody>
          </p:sp>
          <p:sp>
            <p:nvSpPr>
              <p:cNvPr id="8" name="Text Box 8"/>
              <p:cNvSpPr txBox="1">
                <a:spLocks noChangeArrowheads="1"/>
              </p:cNvSpPr>
              <p:nvPr/>
            </p:nvSpPr>
            <p:spPr bwMode="auto">
              <a:xfrm>
                <a:off x="3120" y="2112"/>
                <a:ext cx="720" cy="1478"/>
              </a:xfrm>
              <a:prstGeom prst="rect">
                <a:avLst/>
              </a:prstGeom>
              <a:solidFill>
                <a:schemeClr val="bg1"/>
              </a:solidFill>
              <a:ln w="19050">
                <a:solidFill>
                  <a:schemeClr val="tx1"/>
                </a:solidFill>
                <a:miter lim="800000"/>
                <a:headEnd/>
                <a:tailEnd/>
              </a:ln>
              <a:effectLst/>
            </p:spPr>
            <p:txBody>
              <a:bodyPr>
                <a:spAutoFit/>
              </a:bodyPr>
              <a:lstStyle/>
              <a:p>
                <a:pPr algn="ctr">
                  <a:tabLst>
                    <a:tab pos="571500" algn="l"/>
                  </a:tabLst>
                </a:pPr>
                <a:r>
                  <a:rPr lang="en-US" sz="1400" b="1">
                    <a:solidFill>
                      <a:srgbClr val="0000CC"/>
                    </a:solidFill>
                  </a:rPr>
                  <a:t>Session 1</a:t>
                </a:r>
              </a:p>
              <a:p>
                <a:pPr>
                  <a:spcBef>
                    <a:spcPct val="25000"/>
                  </a:spcBef>
                  <a:tabLst>
                    <a:tab pos="571500" algn="l"/>
                  </a:tabLst>
                </a:pPr>
                <a:r>
                  <a:rPr lang="en-US" sz="1400" b="1">
                    <a:solidFill>
                      <a:srgbClr val="0000CC"/>
                    </a:solidFill>
                  </a:rPr>
                  <a:t>01	8:00</a:t>
                </a:r>
              </a:p>
              <a:p>
                <a:pPr>
                  <a:tabLst>
                    <a:tab pos="571500" algn="l"/>
                  </a:tabLst>
                </a:pPr>
                <a:r>
                  <a:rPr lang="en-US" sz="1400" b="1">
                    <a:solidFill>
                      <a:srgbClr val="0000CC"/>
                    </a:solidFill>
                  </a:rPr>
                  <a:t>03	8:01</a:t>
                </a:r>
              </a:p>
              <a:p>
                <a:pPr>
                  <a:tabLst>
                    <a:tab pos="571500" algn="l"/>
                  </a:tabLst>
                </a:pPr>
                <a:r>
                  <a:rPr lang="en-US" sz="1400" b="1">
                    <a:solidFill>
                      <a:srgbClr val="0000CC"/>
                    </a:solidFill>
                  </a:rPr>
                  <a:t>02	8:02</a:t>
                </a:r>
              </a:p>
              <a:p>
                <a:pPr>
                  <a:tabLst>
                    <a:tab pos="571500" algn="l"/>
                  </a:tabLst>
                </a:pPr>
                <a:r>
                  <a:rPr lang="en-US" sz="1400" b="1">
                    <a:solidFill>
                      <a:srgbClr val="0000CC"/>
                    </a:solidFill>
                  </a:rPr>
                  <a:t>01	8:03</a:t>
                </a:r>
              </a:p>
              <a:p>
                <a:pPr>
                  <a:spcBef>
                    <a:spcPct val="25000"/>
                  </a:spcBef>
                  <a:tabLst>
                    <a:tab pos="571500" algn="l"/>
                  </a:tabLst>
                </a:pPr>
                <a:r>
                  <a:rPr lang="en-US" sz="1400" b="1">
                    <a:solidFill>
                      <a:srgbClr val="0000CC"/>
                    </a:solidFill>
                  </a:rPr>
                  <a:t>08	8:08</a:t>
                </a:r>
              </a:p>
              <a:p>
                <a:pPr>
                  <a:tabLst>
                    <a:tab pos="571500" algn="l"/>
                  </a:tabLst>
                </a:pPr>
                <a:r>
                  <a:rPr lang="en-US" sz="1400" b="1">
                    <a:solidFill>
                      <a:srgbClr val="0000CC"/>
                    </a:solidFill>
                  </a:rPr>
                  <a:t>06	8:09</a:t>
                </a:r>
              </a:p>
              <a:p>
                <a:pPr>
                  <a:tabLst>
                    <a:tab pos="571500" algn="l"/>
                  </a:tabLst>
                </a:pPr>
                <a:r>
                  <a:rPr lang="en-US" sz="1400" b="1">
                    <a:solidFill>
                      <a:srgbClr val="0000CC"/>
                    </a:solidFill>
                  </a:rPr>
                  <a:t>07	8:10</a:t>
                </a:r>
              </a:p>
              <a:p>
                <a:pPr>
                  <a:tabLst>
                    <a:tab pos="571500" algn="l"/>
                  </a:tabLst>
                </a:pPr>
                <a:r>
                  <a:rPr lang="en-US" sz="1400" b="1">
                    <a:solidFill>
                      <a:srgbClr val="0000CC"/>
                    </a:solidFill>
                  </a:rPr>
                  <a:t>01	8:11</a:t>
                </a:r>
              </a:p>
              <a:p>
                <a:pPr>
                  <a:tabLst>
                    <a:tab pos="571500" algn="l"/>
                  </a:tabLst>
                </a:pPr>
                <a:endParaRPr lang="en-US" sz="1400" b="1">
                  <a:solidFill>
                    <a:srgbClr val="0000CC"/>
                  </a:solidFill>
                </a:endParaRPr>
              </a:p>
            </p:txBody>
          </p:sp>
          <p:sp>
            <p:nvSpPr>
              <p:cNvPr id="9" name="Text Box 9"/>
              <p:cNvSpPr txBox="1">
                <a:spLocks noChangeArrowheads="1"/>
              </p:cNvSpPr>
              <p:nvPr/>
            </p:nvSpPr>
            <p:spPr bwMode="auto">
              <a:xfrm>
                <a:off x="4416" y="2112"/>
                <a:ext cx="720" cy="1478"/>
              </a:xfrm>
              <a:prstGeom prst="rect">
                <a:avLst/>
              </a:prstGeom>
              <a:solidFill>
                <a:schemeClr val="bg1"/>
              </a:solidFill>
              <a:ln w="19050" algn="ctr">
                <a:solidFill>
                  <a:schemeClr val="tx1"/>
                </a:solidFill>
                <a:miter lim="800000"/>
                <a:headEnd/>
                <a:tailEnd/>
              </a:ln>
              <a:effectLst/>
            </p:spPr>
            <p:txBody>
              <a:bodyPr>
                <a:spAutoFit/>
              </a:bodyPr>
              <a:lstStyle/>
              <a:p>
                <a:pPr>
                  <a:tabLst>
                    <a:tab pos="571500" algn="l"/>
                  </a:tabLst>
                </a:pPr>
                <a:r>
                  <a:rPr lang="en-US" sz="1400" b="1">
                    <a:solidFill>
                      <a:srgbClr val="CC0000"/>
                    </a:solidFill>
                  </a:rPr>
                  <a:t>Session 2</a:t>
                </a:r>
              </a:p>
              <a:p>
                <a:pPr>
                  <a:spcBef>
                    <a:spcPct val="25000"/>
                  </a:spcBef>
                  <a:tabLst>
                    <a:tab pos="571500" algn="l"/>
                  </a:tabLst>
                </a:pPr>
                <a:r>
                  <a:rPr lang="en-US" sz="1400" b="1">
                    <a:solidFill>
                      <a:srgbClr val="CC0000"/>
                    </a:solidFill>
                  </a:rPr>
                  <a:t>04	8:04</a:t>
                </a:r>
              </a:p>
              <a:p>
                <a:pPr>
                  <a:tabLst>
                    <a:tab pos="571500" algn="l"/>
                  </a:tabLst>
                </a:pPr>
                <a:r>
                  <a:rPr lang="en-US" sz="1400" b="1">
                    <a:solidFill>
                      <a:srgbClr val="CC0000"/>
                    </a:solidFill>
                  </a:rPr>
                  <a:t>05	8:05</a:t>
                </a:r>
              </a:p>
              <a:p>
                <a:pPr>
                  <a:tabLst>
                    <a:tab pos="571500" algn="l"/>
                  </a:tabLst>
                </a:pPr>
                <a:r>
                  <a:rPr lang="en-US" sz="1400" b="1">
                    <a:solidFill>
                      <a:srgbClr val="CC0000"/>
                    </a:solidFill>
                  </a:rPr>
                  <a:t>03	8:06</a:t>
                </a:r>
              </a:p>
              <a:p>
                <a:pPr>
                  <a:tabLst>
                    <a:tab pos="571500" algn="l"/>
                  </a:tabLst>
                </a:pPr>
                <a:r>
                  <a:rPr lang="en-US" sz="1400" b="1">
                    <a:solidFill>
                      <a:srgbClr val="CC0000"/>
                    </a:solidFill>
                  </a:rPr>
                  <a:t>01	8:07</a:t>
                </a:r>
              </a:p>
              <a:p>
                <a:pPr>
                  <a:spcBef>
                    <a:spcPct val="25000"/>
                  </a:spcBef>
                  <a:tabLst>
                    <a:tab pos="571500" algn="l"/>
                  </a:tabLst>
                </a:pPr>
                <a:r>
                  <a:rPr lang="en-US" sz="1400" b="1">
                    <a:solidFill>
                      <a:srgbClr val="CC0000"/>
                    </a:solidFill>
                  </a:rPr>
                  <a:t>03	8:12</a:t>
                </a:r>
              </a:p>
              <a:p>
                <a:pPr>
                  <a:tabLst>
                    <a:tab pos="571500" algn="l"/>
                  </a:tabLst>
                </a:pPr>
                <a:r>
                  <a:rPr lang="en-US" sz="1400" b="1">
                    <a:solidFill>
                      <a:srgbClr val="CC0000"/>
                    </a:solidFill>
                  </a:rPr>
                  <a:t>02	8:13</a:t>
                </a:r>
              </a:p>
              <a:p>
                <a:pPr>
                  <a:tabLst>
                    <a:tab pos="571500" algn="l"/>
                  </a:tabLst>
                </a:pPr>
                <a:endParaRPr lang="en-US" sz="1400" b="1">
                  <a:solidFill>
                    <a:srgbClr val="CC0000"/>
                  </a:solidFill>
                </a:endParaRPr>
              </a:p>
              <a:p>
                <a:pPr>
                  <a:tabLst>
                    <a:tab pos="571500" algn="l"/>
                  </a:tabLst>
                </a:pPr>
                <a:endParaRPr lang="en-US" sz="1400" b="1">
                  <a:solidFill>
                    <a:srgbClr val="CC0000"/>
                  </a:solidFill>
                </a:endParaRPr>
              </a:p>
              <a:p>
                <a:pPr>
                  <a:tabLst>
                    <a:tab pos="571500" algn="l"/>
                  </a:tabLst>
                </a:pPr>
                <a:endParaRPr lang="en-US" sz="1400" b="1"/>
              </a:p>
            </p:txBody>
          </p:sp>
          <p:sp>
            <p:nvSpPr>
              <p:cNvPr id="10" name="Text Box 10"/>
              <p:cNvSpPr txBox="1">
                <a:spLocks noChangeArrowheads="1"/>
              </p:cNvSpPr>
              <p:nvPr/>
            </p:nvSpPr>
            <p:spPr bwMode="auto">
              <a:xfrm>
                <a:off x="2736" y="3744"/>
                <a:ext cx="408" cy="338"/>
              </a:xfrm>
              <a:prstGeom prst="rect">
                <a:avLst/>
              </a:prstGeom>
              <a:solidFill>
                <a:srgbClr val="99FF99"/>
              </a:solidFill>
              <a:ln w="19050">
                <a:solidFill>
                  <a:schemeClr val="tx1"/>
                </a:solidFill>
                <a:miter lim="800000"/>
                <a:headEnd/>
                <a:tailEnd/>
              </a:ln>
              <a:effectLst/>
            </p:spPr>
            <p:txBody>
              <a:bodyPr wrap="none">
                <a:spAutoFit/>
              </a:bodyPr>
              <a:lstStyle/>
              <a:p>
                <a:pPr algn="ctr"/>
                <a:r>
                  <a:rPr lang="en-US" sz="1400" b="1"/>
                  <a:t>AMP </a:t>
                </a:r>
              </a:p>
              <a:p>
                <a:pPr algn="ctr"/>
                <a:r>
                  <a:rPr lang="en-US" sz="1400" b="1"/>
                  <a:t>0</a:t>
                </a:r>
              </a:p>
            </p:txBody>
          </p:sp>
          <p:sp>
            <p:nvSpPr>
              <p:cNvPr id="11" name="Text Box 11"/>
              <p:cNvSpPr txBox="1">
                <a:spLocks noChangeArrowheads="1"/>
              </p:cNvSpPr>
              <p:nvPr/>
            </p:nvSpPr>
            <p:spPr bwMode="auto">
              <a:xfrm>
                <a:off x="3216" y="3744"/>
                <a:ext cx="408" cy="338"/>
              </a:xfrm>
              <a:prstGeom prst="rect">
                <a:avLst/>
              </a:prstGeom>
              <a:solidFill>
                <a:srgbClr val="99FF99"/>
              </a:solidFill>
              <a:ln w="19050">
                <a:solidFill>
                  <a:schemeClr val="tx1"/>
                </a:solidFill>
                <a:miter lim="800000"/>
                <a:headEnd/>
                <a:tailEnd/>
              </a:ln>
              <a:effectLst/>
            </p:spPr>
            <p:txBody>
              <a:bodyPr wrap="none">
                <a:spAutoFit/>
              </a:bodyPr>
              <a:lstStyle/>
              <a:p>
                <a:pPr algn="ctr"/>
                <a:r>
                  <a:rPr lang="en-US" sz="1400" b="1"/>
                  <a:t>AMP </a:t>
                </a:r>
              </a:p>
              <a:p>
                <a:pPr algn="ctr"/>
                <a:r>
                  <a:rPr lang="en-US" sz="1400" b="1"/>
                  <a:t>1</a:t>
                </a:r>
              </a:p>
            </p:txBody>
          </p:sp>
          <p:sp>
            <p:nvSpPr>
              <p:cNvPr id="12" name="Text Box 12"/>
              <p:cNvSpPr txBox="1">
                <a:spLocks noChangeArrowheads="1"/>
              </p:cNvSpPr>
              <p:nvPr/>
            </p:nvSpPr>
            <p:spPr bwMode="auto">
              <a:xfrm>
                <a:off x="3696" y="3744"/>
                <a:ext cx="408" cy="338"/>
              </a:xfrm>
              <a:prstGeom prst="rect">
                <a:avLst/>
              </a:prstGeom>
              <a:solidFill>
                <a:srgbClr val="99FF99"/>
              </a:solidFill>
              <a:ln w="19050">
                <a:solidFill>
                  <a:schemeClr val="tx1"/>
                </a:solidFill>
                <a:miter lim="800000"/>
                <a:headEnd/>
                <a:tailEnd/>
              </a:ln>
              <a:effectLst/>
            </p:spPr>
            <p:txBody>
              <a:bodyPr wrap="none">
                <a:spAutoFit/>
              </a:bodyPr>
              <a:lstStyle/>
              <a:p>
                <a:pPr algn="ctr"/>
                <a:r>
                  <a:rPr lang="en-US" sz="1400" b="1"/>
                  <a:t>AMP </a:t>
                </a:r>
              </a:p>
              <a:p>
                <a:pPr algn="ctr"/>
                <a:r>
                  <a:rPr lang="en-US" sz="1400" b="1"/>
                  <a:t>2</a:t>
                </a:r>
              </a:p>
            </p:txBody>
          </p:sp>
          <p:sp>
            <p:nvSpPr>
              <p:cNvPr id="13" name="Text Box 13"/>
              <p:cNvSpPr txBox="1">
                <a:spLocks noChangeArrowheads="1"/>
              </p:cNvSpPr>
              <p:nvPr/>
            </p:nvSpPr>
            <p:spPr bwMode="auto">
              <a:xfrm>
                <a:off x="4176" y="3744"/>
                <a:ext cx="408" cy="338"/>
              </a:xfrm>
              <a:prstGeom prst="rect">
                <a:avLst/>
              </a:prstGeom>
              <a:solidFill>
                <a:srgbClr val="99FF99"/>
              </a:solidFill>
              <a:ln w="19050">
                <a:solidFill>
                  <a:schemeClr val="tx1"/>
                </a:solidFill>
                <a:miter lim="800000"/>
                <a:headEnd/>
                <a:tailEnd/>
              </a:ln>
              <a:effectLst/>
            </p:spPr>
            <p:txBody>
              <a:bodyPr wrap="none">
                <a:spAutoFit/>
              </a:bodyPr>
              <a:lstStyle/>
              <a:p>
                <a:pPr algn="ctr"/>
                <a:r>
                  <a:rPr lang="en-US" sz="1400" b="1"/>
                  <a:t>AMP </a:t>
                </a:r>
              </a:p>
              <a:p>
                <a:pPr algn="ctr"/>
                <a:r>
                  <a:rPr lang="en-US" sz="1400" b="1"/>
                  <a:t>3</a:t>
                </a:r>
              </a:p>
            </p:txBody>
          </p:sp>
          <p:sp>
            <p:nvSpPr>
              <p:cNvPr id="14" name="Text Box 14"/>
              <p:cNvSpPr txBox="1">
                <a:spLocks noChangeArrowheads="1"/>
              </p:cNvSpPr>
              <p:nvPr/>
            </p:nvSpPr>
            <p:spPr bwMode="auto">
              <a:xfrm>
                <a:off x="5136" y="3744"/>
                <a:ext cx="408" cy="338"/>
              </a:xfrm>
              <a:prstGeom prst="rect">
                <a:avLst/>
              </a:prstGeom>
              <a:solidFill>
                <a:srgbClr val="99FF99"/>
              </a:solidFill>
              <a:ln w="19050">
                <a:solidFill>
                  <a:schemeClr val="tx1"/>
                </a:solidFill>
                <a:miter lim="800000"/>
                <a:headEnd/>
                <a:tailEnd/>
              </a:ln>
              <a:effectLst/>
            </p:spPr>
            <p:txBody>
              <a:bodyPr wrap="none">
                <a:spAutoFit/>
              </a:bodyPr>
              <a:lstStyle/>
              <a:p>
                <a:pPr algn="ctr"/>
                <a:r>
                  <a:rPr lang="en-US" sz="1400" b="1"/>
                  <a:t>AMP </a:t>
                </a:r>
              </a:p>
              <a:p>
                <a:pPr algn="ctr"/>
                <a:r>
                  <a:rPr lang="en-US" sz="1400" b="1"/>
                  <a:t>N</a:t>
                </a:r>
              </a:p>
            </p:txBody>
          </p:sp>
          <p:sp>
            <p:nvSpPr>
              <p:cNvPr id="15" name="Text Box 15"/>
              <p:cNvSpPr txBox="1">
                <a:spLocks noChangeArrowheads="1"/>
              </p:cNvSpPr>
              <p:nvPr/>
            </p:nvSpPr>
            <p:spPr bwMode="auto">
              <a:xfrm>
                <a:off x="4656" y="3744"/>
                <a:ext cx="408" cy="338"/>
              </a:xfrm>
              <a:prstGeom prst="rect">
                <a:avLst/>
              </a:prstGeom>
              <a:solidFill>
                <a:srgbClr val="99FF99"/>
              </a:solidFill>
              <a:ln w="19050">
                <a:solidFill>
                  <a:schemeClr val="tx1"/>
                </a:solidFill>
                <a:miter lim="800000"/>
                <a:headEnd/>
                <a:tailEnd/>
              </a:ln>
              <a:effectLst/>
            </p:spPr>
            <p:txBody>
              <a:bodyPr wrap="none">
                <a:spAutoFit/>
              </a:bodyPr>
              <a:lstStyle/>
              <a:p>
                <a:pPr algn="ctr"/>
                <a:r>
                  <a:rPr lang="en-US" sz="1400" b="1"/>
                  <a:t>AMP </a:t>
                </a:r>
              </a:p>
              <a:p>
                <a:pPr algn="ctr"/>
                <a:r>
                  <a:rPr lang="en-US" sz="1400" b="1"/>
                  <a:t>…</a:t>
                </a:r>
              </a:p>
            </p:txBody>
          </p:sp>
          <p:sp>
            <p:nvSpPr>
              <p:cNvPr id="16" name="Text Box 16"/>
              <p:cNvSpPr txBox="1">
                <a:spLocks noChangeArrowheads="1"/>
              </p:cNvSpPr>
              <p:nvPr/>
            </p:nvSpPr>
            <p:spPr bwMode="auto">
              <a:xfrm>
                <a:off x="1248" y="1920"/>
                <a:ext cx="720" cy="2329"/>
              </a:xfrm>
              <a:prstGeom prst="rect">
                <a:avLst/>
              </a:prstGeom>
              <a:solidFill>
                <a:srgbClr val="FFFF00"/>
              </a:solidFill>
              <a:ln w="19050" algn="ctr">
                <a:solidFill>
                  <a:schemeClr val="tx1"/>
                </a:solidFill>
                <a:miter lim="800000"/>
                <a:headEnd/>
                <a:tailEnd/>
              </a:ln>
              <a:effectLst/>
            </p:spPr>
            <p:txBody>
              <a:bodyPr>
                <a:spAutoFit/>
              </a:bodyPr>
              <a:lstStyle/>
              <a:p>
                <a:pPr algn="ctr">
                  <a:tabLst>
                    <a:tab pos="571500" algn="l"/>
                  </a:tabLst>
                </a:pPr>
                <a:r>
                  <a:rPr lang="en-US" sz="1400" b="1"/>
                  <a:t>TPump Buffers</a:t>
                </a:r>
              </a:p>
              <a:p>
                <a:pPr>
                  <a:spcBef>
                    <a:spcPct val="25000"/>
                  </a:spcBef>
                  <a:tabLst>
                    <a:tab pos="571500" algn="l"/>
                  </a:tabLst>
                </a:pPr>
                <a:r>
                  <a:rPr lang="en-US" sz="1400" b="1"/>
                  <a:t>01	8:00</a:t>
                </a:r>
              </a:p>
              <a:p>
                <a:pPr>
                  <a:tabLst>
                    <a:tab pos="571500" algn="l"/>
                  </a:tabLst>
                </a:pPr>
                <a:r>
                  <a:rPr lang="en-US" sz="1400" b="1"/>
                  <a:t>03	8:01</a:t>
                </a:r>
              </a:p>
              <a:p>
                <a:pPr>
                  <a:tabLst>
                    <a:tab pos="571500" algn="l"/>
                  </a:tabLst>
                </a:pPr>
                <a:r>
                  <a:rPr lang="en-US" sz="1400" b="1"/>
                  <a:t>02	8:02</a:t>
                </a:r>
              </a:p>
              <a:p>
                <a:pPr>
                  <a:tabLst>
                    <a:tab pos="571500" algn="l"/>
                  </a:tabLst>
                </a:pPr>
                <a:r>
                  <a:rPr lang="en-US" sz="1400" b="1"/>
                  <a:t>01	8:03</a:t>
                </a:r>
              </a:p>
              <a:p>
                <a:pPr>
                  <a:spcBef>
                    <a:spcPct val="20000"/>
                  </a:spcBef>
                  <a:tabLst>
                    <a:tab pos="571500" algn="l"/>
                  </a:tabLst>
                </a:pPr>
                <a:r>
                  <a:rPr lang="en-US" sz="1400" b="1"/>
                  <a:t>04	8:04</a:t>
                </a:r>
              </a:p>
              <a:p>
                <a:pPr>
                  <a:tabLst>
                    <a:tab pos="571500" algn="l"/>
                  </a:tabLst>
                </a:pPr>
                <a:r>
                  <a:rPr lang="en-US" sz="1400" b="1"/>
                  <a:t>05	8:05</a:t>
                </a:r>
              </a:p>
              <a:p>
                <a:pPr>
                  <a:tabLst>
                    <a:tab pos="571500" algn="l"/>
                  </a:tabLst>
                </a:pPr>
                <a:r>
                  <a:rPr lang="en-US" sz="1400" b="1"/>
                  <a:t>03	8:06</a:t>
                </a:r>
              </a:p>
              <a:p>
                <a:pPr>
                  <a:tabLst>
                    <a:tab pos="571500" algn="l"/>
                  </a:tabLst>
                </a:pPr>
                <a:r>
                  <a:rPr lang="en-US" sz="1400" b="1"/>
                  <a:t>01	8:07</a:t>
                </a:r>
              </a:p>
              <a:p>
                <a:pPr>
                  <a:spcBef>
                    <a:spcPct val="20000"/>
                  </a:spcBef>
                  <a:tabLst>
                    <a:tab pos="571500" algn="l"/>
                  </a:tabLst>
                </a:pPr>
                <a:r>
                  <a:rPr lang="en-US" sz="1400" b="1"/>
                  <a:t>08	8:08</a:t>
                </a:r>
              </a:p>
              <a:p>
                <a:pPr>
                  <a:tabLst>
                    <a:tab pos="571500" algn="l"/>
                  </a:tabLst>
                </a:pPr>
                <a:r>
                  <a:rPr lang="en-US" sz="1400" b="1"/>
                  <a:t>06	8:09</a:t>
                </a:r>
              </a:p>
              <a:p>
                <a:pPr>
                  <a:tabLst>
                    <a:tab pos="571500" algn="l"/>
                  </a:tabLst>
                </a:pPr>
                <a:r>
                  <a:rPr lang="en-US" sz="1400" b="1"/>
                  <a:t>07	8:10</a:t>
                </a:r>
              </a:p>
              <a:p>
                <a:pPr>
                  <a:tabLst>
                    <a:tab pos="571500" algn="l"/>
                  </a:tabLst>
                </a:pPr>
                <a:r>
                  <a:rPr lang="en-US" sz="1400" b="1"/>
                  <a:t>01	8:11</a:t>
                </a:r>
              </a:p>
              <a:p>
                <a:pPr algn="ctr">
                  <a:spcBef>
                    <a:spcPct val="20000"/>
                  </a:spcBef>
                  <a:tabLst>
                    <a:tab pos="571500" algn="l"/>
                  </a:tabLst>
                </a:pPr>
                <a:r>
                  <a:rPr lang="en-US" sz="1400" b="1"/>
                  <a:t>:</a:t>
                </a:r>
              </a:p>
              <a:p>
                <a:pPr algn="ctr">
                  <a:tabLst>
                    <a:tab pos="571500" algn="l"/>
                  </a:tabLst>
                </a:pPr>
                <a:r>
                  <a:rPr lang="en-US" sz="1400" b="1"/>
                  <a:t>:</a:t>
                </a:r>
              </a:p>
            </p:txBody>
          </p:sp>
          <p:sp>
            <p:nvSpPr>
              <p:cNvPr id="17" name="Line 17"/>
              <p:cNvSpPr>
                <a:spLocks noChangeShapeType="1"/>
              </p:cNvSpPr>
              <p:nvPr/>
            </p:nvSpPr>
            <p:spPr bwMode="auto">
              <a:xfrm>
                <a:off x="1245" y="2805"/>
                <a:ext cx="720" cy="0"/>
              </a:xfrm>
              <a:prstGeom prst="line">
                <a:avLst/>
              </a:prstGeom>
              <a:noFill/>
              <a:ln w="15875">
                <a:solidFill>
                  <a:schemeClr val="tx1"/>
                </a:solidFill>
                <a:prstDash val="dash"/>
                <a:round/>
                <a:headEnd/>
                <a:tailEnd/>
              </a:ln>
              <a:effectLst/>
            </p:spPr>
            <p:txBody>
              <a:bodyPr/>
              <a:lstStyle/>
              <a:p>
                <a:endParaRPr lang="en-US"/>
              </a:p>
            </p:txBody>
          </p:sp>
          <p:sp>
            <p:nvSpPr>
              <p:cNvPr id="18" name="Line 18"/>
              <p:cNvSpPr>
                <a:spLocks noChangeShapeType="1"/>
              </p:cNvSpPr>
              <p:nvPr/>
            </p:nvSpPr>
            <p:spPr bwMode="auto">
              <a:xfrm>
                <a:off x="1248" y="3360"/>
                <a:ext cx="720" cy="0"/>
              </a:xfrm>
              <a:prstGeom prst="line">
                <a:avLst/>
              </a:prstGeom>
              <a:noFill/>
              <a:ln w="15875">
                <a:solidFill>
                  <a:schemeClr val="tx1"/>
                </a:solidFill>
                <a:prstDash val="dash"/>
                <a:round/>
                <a:headEnd/>
                <a:tailEnd/>
              </a:ln>
              <a:effectLst/>
            </p:spPr>
            <p:txBody>
              <a:bodyPr/>
              <a:lstStyle/>
              <a:p>
                <a:endParaRPr lang="en-US"/>
              </a:p>
            </p:txBody>
          </p:sp>
          <p:sp>
            <p:nvSpPr>
              <p:cNvPr id="19" name="Line 19"/>
              <p:cNvSpPr>
                <a:spLocks noChangeShapeType="1"/>
              </p:cNvSpPr>
              <p:nvPr/>
            </p:nvSpPr>
            <p:spPr bwMode="auto">
              <a:xfrm>
                <a:off x="1248" y="3936"/>
                <a:ext cx="720" cy="0"/>
              </a:xfrm>
              <a:prstGeom prst="line">
                <a:avLst/>
              </a:prstGeom>
              <a:noFill/>
              <a:ln w="15875">
                <a:solidFill>
                  <a:schemeClr val="tx1"/>
                </a:solidFill>
                <a:prstDash val="dash"/>
                <a:round/>
                <a:headEnd/>
                <a:tailEnd/>
              </a:ln>
              <a:effectLst/>
            </p:spPr>
            <p:txBody>
              <a:bodyPr/>
              <a:lstStyle/>
              <a:p>
                <a:endParaRPr lang="en-US"/>
              </a:p>
            </p:txBody>
          </p:sp>
          <p:sp>
            <p:nvSpPr>
              <p:cNvPr id="20" name="Line 20"/>
              <p:cNvSpPr>
                <a:spLocks noChangeShapeType="1"/>
              </p:cNvSpPr>
              <p:nvPr/>
            </p:nvSpPr>
            <p:spPr bwMode="auto">
              <a:xfrm>
                <a:off x="1248" y="2256"/>
                <a:ext cx="720" cy="0"/>
              </a:xfrm>
              <a:prstGeom prst="line">
                <a:avLst/>
              </a:prstGeom>
              <a:noFill/>
              <a:ln w="15875">
                <a:solidFill>
                  <a:schemeClr val="tx1"/>
                </a:solidFill>
                <a:prstDash val="dash"/>
                <a:round/>
                <a:headEnd/>
                <a:tailEnd/>
              </a:ln>
              <a:effectLst/>
            </p:spPr>
            <p:txBody>
              <a:bodyPr/>
              <a:lstStyle/>
              <a:p>
                <a:endParaRPr lang="en-US"/>
              </a:p>
            </p:txBody>
          </p:sp>
          <p:sp>
            <p:nvSpPr>
              <p:cNvPr id="21" name="Line 21"/>
              <p:cNvSpPr>
                <a:spLocks noChangeShapeType="1"/>
              </p:cNvSpPr>
              <p:nvPr/>
            </p:nvSpPr>
            <p:spPr bwMode="auto">
              <a:xfrm>
                <a:off x="3120" y="2304"/>
                <a:ext cx="720" cy="0"/>
              </a:xfrm>
              <a:prstGeom prst="line">
                <a:avLst/>
              </a:prstGeom>
              <a:noFill/>
              <a:ln w="15875">
                <a:solidFill>
                  <a:schemeClr val="tx1"/>
                </a:solidFill>
                <a:prstDash val="dash"/>
                <a:round/>
                <a:headEnd/>
                <a:tailEnd/>
              </a:ln>
              <a:effectLst/>
            </p:spPr>
            <p:txBody>
              <a:bodyPr/>
              <a:lstStyle/>
              <a:p>
                <a:endParaRPr lang="en-US"/>
              </a:p>
            </p:txBody>
          </p:sp>
          <p:sp>
            <p:nvSpPr>
              <p:cNvPr id="22" name="Line 22"/>
              <p:cNvSpPr>
                <a:spLocks noChangeShapeType="1"/>
              </p:cNvSpPr>
              <p:nvPr/>
            </p:nvSpPr>
            <p:spPr bwMode="auto">
              <a:xfrm>
                <a:off x="4416" y="2304"/>
                <a:ext cx="720" cy="0"/>
              </a:xfrm>
              <a:prstGeom prst="line">
                <a:avLst/>
              </a:prstGeom>
              <a:noFill/>
              <a:ln w="15875">
                <a:solidFill>
                  <a:schemeClr val="tx1"/>
                </a:solidFill>
                <a:prstDash val="dash"/>
                <a:round/>
                <a:headEnd/>
                <a:tailEnd/>
              </a:ln>
              <a:effectLst/>
            </p:spPr>
            <p:txBody>
              <a:bodyPr/>
              <a:lstStyle/>
              <a:p>
                <a:endParaRPr lang="en-US"/>
              </a:p>
            </p:txBody>
          </p:sp>
          <p:sp>
            <p:nvSpPr>
              <p:cNvPr id="23" name="AutoShape 23"/>
              <p:cNvSpPr>
                <a:spLocks/>
              </p:cNvSpPr>
              <p:nvPr/>
            </p:nvSpPr>
            <p:spPr bwMode="auto">
              <a:xfrm>
                <a:off x="2064" y="2304"/>
                <a:ext cx="144" cy="528"/>
              </a:xfrm>
              <a:prstGeom prst="rightBrace">
                <a:avLst>
                  <a:gd name="adj1" fmla="val 30556"/>
                  <a:gd name="adj2" fmla="val 50000"/>
                </a:avLst>
              </a:prstGeom>
              <a:noFill/>
              <a:ln w="19050">
                <a:solidFill>
                  <a:srgbClr val="0000CC"/>
                </a:solidFill>
                <a:round/>
                <a:headEnd/>
                <a:tailEnd/>
              </a:ln>
              <a:effectLst/>
            </p:spPr>
            <p:txBody>
              <a:bodyPr wrap="none" anchor="ctr"/>
              <a:lstStyle/>
              <a:p>
                <a:endParaRPr lang="en-US"/>
              </a:p>
            </p:txBody>
          </p:sp>
          <p:sp>
            <p:nvSpPr>
              <p:cNvPr id="24" name="AutoShape 24"/>
              <p:cNvSpPr>
                <a:spLocks/>
              </p:cNvSpPr>
              <p:nvPr/>
            </p:nvSpPr>
            <p:spPr bwMode="auto">
              <a:xfrm>
                <a:off x="2064" y="2832"/>
                <a:ext cx="144" cy="528"/>
              </a:xfrm>
              <a:prstGeom prst="rightBrace">
                <a:avLst>
                  <a:gd name="adj1" fmla="val 30556"/>
                  <a:gd name="adj2" fmla="val 50000"/>
                </a:avLst>
              </a:prstGeom>
              <a:noFill/>
              <a:ln w="19050">
                <a:solidFill>
                  <a:srgbClr val="CC0000"/>
                </a:solidFill>
                <a:round/>
                <a:headEnd/>
                <a:tailEnd/>
              </a:ln>
              <a:effectLst/>
            </p:spPr>
            <p:txBody>
              <a:bodyPr wrap="none" anchor="ctr"/>
              <a:lstStyle/>
              <a:p>
                <a:endParaRPr lang="en-US"/>
              </a:p>
            </p:txBody>
          </p:sp>
          <p:sp>
            <p:nvSpPr>
              <p:cNvPr id="25" name="AutoShape 25"/>
              <p:cNvSpPr>
                <a:spLocks/>
              </p:cNvSpPr>
              <p:nvPr/>
            </p:nvSpPr>
            <p:spPr bwMode="auto">
              <a:xfrm>
                <a:off x="2064" y="3360"/>
                <a:ext cx="144" cy="528"/>
              </a:xfrm>
              <a:prstGeom prst="rightBrace">
                <a:avLst>
                  <a:gd name="adj1" fmla="val 30556"/>
                  <a:gd name="adj2" fmla="val 50000"/>
                </a:avLst>
              </a:prstGeom>
              <a:noFill/>
              <a:ln w="19050">
                <a:solidFill>
                  <a:srgbClr val="0000CC"/>
                </a:solidFill>
                <a:round/>
                <a:headEnd/>
                <a:tailEnd/>
              </a:ln>
              <a:effectLst/>
            </p:spPr>
            <p:txBody>
              <a:bodyPr wrap="none" anchor="ctr"/>
              <a:lstStyle/>
              <a:p>
                <a:endParaRPr lang="en-US"/>
              </a:p>
            </p:txBody>
          </p:sp>
          <p:sp>
            <p:nvSpPr>
              <p:cNvPr id="26" name="Freeform 26"/>
              <p:cNvSpPr>
                <a:spLocks/>
              </p:cNvSpPr>
              <p:nvPr/>
            </p:nvSpPr>
            <p:spPr bwMode="auto">
              <a:xfrm>
                <a:off x="2268" y="2441"/>
                <a:ext cx="756" cy="121"/>
              </a:xfrm>
              <a:custGeom>
                <a:avLst/>
                <a:gdLst/>
                <a:ahLst/>
                <a:cxnLst>
                  <a:cxn ang="0">
                    <a:pos x="0" y="115"/>
                  </a:cxn>
                  <a:cxn ang="0">
                    <a:pos x="162" y="1"/>
                  </a:cxn>
                  <a:cxn ang="0">
                    <a:pos x="504" y="121"/>
                  </a:cxn>
                </a:cxnLst>
                <a:rect l="0" t="0" r="r" b="b"/>
                <a:pathLst>
                  <a:path w="504" h="121">
                    <a:moveTo>
                      <a:pt x="0" y="115"/>
                    </a:moveTo>
                    <a:cubicBezTo>
                      <a:pt x="27" y="96"/>
                      <a:pt x="78" y="0"/>
                      <a:pt x="162" y="1"/>
                    </a:cubicBezTo>
                    <a:cubicBezTo>
                      <a:pt x="246" y="2"/>
                      <a:pt x="433" y="96"/>
                      <a:pt x="504" y="121"/>
                    </a:cubicBezTo>
                  </a:path>
                </a:pathLst>
              </a:custGeom>
              <a:noFill/>
              <a:ln w="19050">
                <a:solidFill>
                  <a:srgbClr val="0000CC"/>
                </a:solidFill>
                <a:round/>
                <a:headEnd/>
                <a:tailEnd type="stealth" w="lg" len="med"/>
              </a:ln>
              <a:effectLst/>
            </p:spPr>
            <p:txBody>
              <a:bodyPr/>
              <a:lstStyle/>
              <a:p>
                <a:endParaRPr lang="en-US"/>
              </a:p>
            </p:txBody>
          </p:sp>
          <p:sp>
            <p:nvSpPr>
              <p:cNvPr id="27" name="Freeform 27"/>
              <p:cNvSpPr>
                <a:spLocks/>
              </p:cNvSpPr>
              <p:nvPr/>
            </p:nvSpPr>
            <p:spPr bwMode="auto">
              <a:xfrm>
                <a:off x="2256" y="1980"/>
                <a:ext cx="2064" cy="1157"/>
              </a:xfrm>
              <a:custGeom>
                <a:avLst/>
                <a:gdLst/>
                <a:ahLst/>
                <a:cxnLst>
                  <a:cxn ang="0">
                    <a:pos x="0" y="1111"/>
                  </a:cxn>
                  <a:cxn ang="0">
                    <a:pos x="162" y="997"/>
                  </a:cxn>
                  <a:cxn ang="0">
                    <a:pos x="348" y="150"/>
                  </a:cxn>
                  <a:cxn ang="0">
                    <a:pos x="1494" y="96"/>
                  </a:cxn>
                  <a:cxn ang="0">
                    <a:pos x="1566" y="510"/>
                  </a:cxn>
                  <a:cxn ang="0">
                    <a:pos x="1812" y="582"/>
                  </a:cxn>
                </a:cxnLst>
                <a:rect l="0" t="0" r="r" b="b"/>
                <a:pathLst>
                  <a:path w="1812" h="1157">
                    <a:moveTo>
                      <a:pt x="0" y="1111"/>
                    </a:moveTo>
                    <a:cubicBezTo>
                      <a:pt x="27" y="1092"/>
                      <a:pt x="104" y="1157"/>
                      <a:pt x="162" y="997"/>
                    </a:cubicBezTo>
                    <a:cubicBezTo>
                      <a:pt x="220" y="837"/>
                      <a:pt x="126" y="300"/>
                      <a:pt x="348" y="150"/>
                    </a:cubicBezTo>
                    <a:cubicBezTo>
                      <a:pt x="570" y="0"/>
                      <a:pt x="1291" y="36"/>
                      <a:pt x="1494" y="96"/>
                    </a:cubicBezTo>
                    <a:cubicBezTo>
                      <a:pt x="1697" y="156"/>
                      <a:pt x="1513" y="429"/>
                      <a:pt x="1566" y="510"/>
                    </a:cubicBezTo>
                    <a:cubicBezTo>
                      <a:pt x="1619" y="591"/>
                      <a:pt x="1761" y="567"/>
                      <a:pt x="1812" y="582"/>
                    </a:cubicBezTo>
                  </a:path>
                </a:pathLst>
              </a:custGeom>
              <a:noFill/>
              <a:ln w="19050">
                <a:solidFill>
                  <a:srgbClr val="CC0000"/>
                </a:solidFill>
                <a:round/>
                <a:headEnd/>
                <a:tailEnd type="stealth" w="lg" len="med"/>
              </a:ln>
              <a:effectLst/>
            </p:spPr>
            <p:txBody>
              <a:bodyPr/>
              <a:lstStyle/>
              <a:p>
                <a:endParaRPr lang="en-US"/>
              </a:p>
            </p:txBody>
          </p:sp>
          <p:sp>
            <p:nvSpPr>
              <p:cNvPr id="28" name="Freeform 28"/>
              <p:cNvSpPr>
                <a:spLocks/>
              </p:cNvSpPr>
              <p:nvPr/>
            </p:nvSpPr>
            <p:spPr bwMode="auto">
              <a:xfrm>
                <a:off x="2238" y="3063"/>
                <a:ext cx="786" cy="585"/>
              </a:xfrm>
              <a:custGeom>
                <a:avLst/>
                <a:gdLst/>
                <a:ahLst/>
                <a:cxnLst>
                  <a:cxn ang="0">
                    <a:pos x="0" y="573"/>
                  </a:cxn>
                  <a:cxn ang="0">
                    <a:pos x="284" y="502"/>
                  </a:cxn>
                  <a:cxn ang="0">
                    <a:pos x="323" y="74"/>
                  </a:cxn>
                  <a:cxn ang="0">
                    <a:pos x="786" y="57"/>
                  </a:cxn>
                </a:cxnLst>
                <a:rect l="0" t="0" r="r" b="b"/>
                <a:pathLst>
                  <a:path w="786" h="585">
                    <a:moveTo>
                      <a:pt x="0" y="573"/>
                    </a:moveTo>
                    <a:cubicBezTo>
                      <a:pt x="47" y="561"/>
                      <a:pt x="230" y="585"/>
                      <a:pt x="284" y="502"/>
                    </a:cubicBezTo>
                    <a:cubicBezTo>
                      <a:pt x="338" y="419"/>
                      <a:pt x="239" y="148"/>
                      <a:pt x="323" y="74"/>
                    </a:cubicBezTo>
                    <a:cubicBezTo>
                      <a:pt x="407" y="0"/>
                      <a:pt x="690" y="61"/>
                      <a:pt x="786" y="57"/>
                    </a:cubicBezTo>
                  </a:path>
                </a:pathLst>
              </a:custGeom>
              <a:noFill/>
              <a:ln w="19050" cap="flat" cmpd="sng">
                <a:solidFill>
                  <a:srgbClr val="0000CC"/>
                </a:solidFill>
                <a:prstDash val="solid"/>
                <a:round/>
                <a:headEnd type="none" w="med" len="med"/>
                <a:tailEnd type="stealth" w="lg" len="med"/>
              </a:ln>
              <a:effectLst/>
            </p:spPr>
            <p:txBody>
              <a:bodyPr/>
              <a:lstStyle/>
              <a:p>
                <a:endParaRPr lang="en-US"/>
              </a:p>
            </p:txBody>
          </p:sp>
          <p:sp>
            <p:nvSpPr>
              <p:cNvPr id="29" name="Line 29"/>
              <p:cNvSpPr>
                <a:spLocks noChangeShapeType="1"/>
              </p:cNvSpPr>
              <p:nvPr/>
            </p:nvSpPr>
            <p:spPr bwMode="auto">
              <a:xfrm>
                <a:off x="3120" y="2880"/>
                <a:ext cx="720" cy="0"/>
              </a:xfrm>
              <a:prstGeom prst="line">
                <a:avLst/>
              </a:prstGeom>
              <a:noFill/>
              <a:ln w="15875">
                <a:solidFill>
                  <a:schemeClr val="tx1"/>
                </a:solidFill>
                <a:prstDash val="dash"/>
                <a:round/>
                <a:headEnd/>
                <a:tailEnd/>
              </a:ln>
              <a:effectLst/>
            </p:spPr>
            <p:txBody>
              <a:bodyPr/>
              <a:lstStyle/>
              <a:p>
                <a:endParaRPr lang="en-US"/>
              </a:p>
            </p:txBody>
          </p:sp>
          <p:sp>
            <p:nvSpPr>
              <p:cNvPr id="30" name="Line 30"/>
              <p:cNvSpPr>
                <a:spLocks noChangeShapeType="1"/>
              </p:cNvSpPr>
              <p:nvPr/>
            </p:nvSpPr>
            <p:spPr bwMode="auto">
              <a:xfrm>
                <a:off x="4416" y="2880"/>
                <a:ext cx="720" cy="0"/>
              </a:xfrm>
              <a:prstGeom prst="line">
                <a:avLst/>
              </a:prstGeom>
              <a:noFill/>
              <a:ln w="15875">
                <a:solidFill>
                  <a:schemeClr val="tx1"/>
                </a:solidFill>
                <a:prstDash val="dash"/>
                <a:round/>
                <a:headEnd/>
                <a:tailEnd/>
              </a:ln>
              <a:effectLst/>
            </p:spPr>
            <p:txBody>
              <a:bodyPr/>
              <a:lstStyle/>
              <a:p>
                <a:endParaRPr lang="en-US"/>
              </a:p>
            </p:txBody>
          </p:sp>
          <p:sp>
            <p:nvSpPr>
              <p:cNvPr id="31" name="Rectangle 31"/>
              <p:cNvSpPr>
                <a:spLocks noChangeArrowheads="1"/>
              </p:cNvSpPr>
              <p:nvPr/>
            </p:nvSpPr>
            <p:spPr bwMode="auto">
              <a:xfrm>
                <a:off x="2688" y="1920"/>
                <a:ext cx="2928" cy="2352"/>
              </a:xfrm>
              <a:prstGeom prst="rect">
                <a:avLst/>
              </a:prstGeom>
              <a:noFill/>
              <a:ln w="19050">
                <a:solidFill>
                  <a:schemeClr val="tx1"/>
                </a:solidFill>
                <a:miter lim="800000"/>
                <a:headEnd/>
                <a:tailEnd/>
              </a:ln>
              <a:effectLst/>
            </p:spPr>
            <p:txBody>
              <a:bodyPr wrap="none" anchor="ctr"/>
              <a:lstStyle/>
              <a:p>
                <a:endParaRPr lang="en-US"/>
              </a:p>
            </p:txBody>
          </p:sp>
          <p:sp>
            <p:nvSpPr>
              <p:cNvPr id="32" name="Text Box 32"/>
              <p:cNvSpPr txBox="1">
                <a:spLocks noChangeArrowheads="1"/>
              </p:cNvSpPr>
              <p:nvPr/>
            </p:nvSpPr>
            <p:spPr bwMode="auto">
              <a:xfrm>
                <a:off x="3840" y="4080"/>
                <a:ext cx="581" cy="192"/>
              </a:xfrm>
              <a:prstGeom prst="rect">
                <a:avLst/>
              </a:prstGeom>
              <a:noFill/>
              <a:ln w="9525">
                <a:noFill/>
                <a:miter lim="800000"/>
                <a:headEnd/>
                <a:tailEnd/>
              </a:ln>
              <a:effectLst/>
            </p:spPr>
            <p:txBody>
              <a:bodyPr wrap="none">
                <a:spAutoFit/>
              </a:bodyPr>
              <a:lstStyle/>
              <a:p>
                <a:r>
                  <a:rPr lang="en-US" sz="1400" b="1"/>
                  <a:t>Teradata</a:t>
                </a:r>
              </a:p>
            </p:txBody>
          </p:sp>
        </p:grpSp>
        <p:sp>
          <p:nvSpPr>
            <p:cNvPr id="6" name="AutoShape 33"/>
            <p:cNvSpPr>
              <a:spLocks noChangeArrowheads="1"/>
            </p:cNvSpPr>
            <p:nvPr/>
          </p:nvSpPr>
          <p:spPr bwMode="auto">
            <a:xfrm>
              <a:off x="4048" y="1504"/>
              <a:ext cx="1584" cy="384"/>
            </a:xfrm>
            <a:prstGeom prst="wedgeRoundRectCallout">
              <a:avLst>
                <a:gd name="adj1" fmla="val 3282"/>
                <a:gd name="adj2" fmla="val 102866"/>
                <a:gd name="adj3" fmla="val 16667"/>
              </a:avLst>
            </a:prstGeom>
            <a:solidFill>
              <a:srgbClr val="FFFF00"/>
            </a:solidFill>
            <a:ln w="19050">
              <a:solidFill>
                <a:schemeClr val="tx1"/>
              </a:solidFill>
              <a:miter lim="800000"/>
              <a:headEnd/>
              <a:tailEnd/>
            </a:ln>
            <a:effectLst/>
          </p:spPr>
          <p:txBody>
            <a:bodyPr/>
            <a:lstStyle/>
            <a:p>
              <a:pPr algn="ctr"/>
              <a:r>
                <a:rPr lang="en-US" sz="1400" b="1"/>
                <a:t>This set of transactions may be processed first.</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5600" y="0"/>
            <a:ext cx="2885021" cy="369332"/>
          </a:xfrm>
          <a:prstGeom prst="rect">
            <a:avLst/>
          </a:prstGeom>
        </p:spPr>
        <p:txBody>
          <a:bodyPr wrap="none">
            <a:spAutoFit/>
          </a:bodyPr>
          <a:lstStyle/>
          <a:p>
            <a:r>
              <a:rPr lang="en-US" dirty="0" smtClean="0"/>
              <a:t>.BEGIN LOAD – SERIALIZE ON</a:t>
            </a:r>
            <a:endParaRPr lang="en-US" dirty="0"/>
          </a:p>
        </p:txBody>
      </p:sp>
      <p:grpSp>
        <p:nvGrpSpPr>
          <p:cNvPr id="3" name="Group 4"/>
          <p:cNvGrpSpPr>
            <a:grpSpLocks/>
          </p:cNvGrpSpPr>
          <p:nvPr/>
        </p:nvGrpSpPr>
        <p:grpSpPr bwMode="auto">
          <a:xfrm>
            <a:off x="76200" y="1143000"/>
            <a:ext cx="9067800" cy="5675313"/>
            <a:chOff x="48" y="720"/>
            <a:chExt cx="5712" cy="3575"/>
          </a:xfrm>
        </p:grpSpPr>
        <p:sp>
          <p:nvSpPr>
            <p:cNvPr id="4" name="Text Box 5"/>
            <p:cNvSpPr txBox="1">
              <a:spLocks noChangeArrowheads="1"/>
            </p:cNvSpPr>
            <p:nvPr/>
          </p:nvSpPr>
          <p:spPr bwMode="auto">
            <a:xfrm>
              <a:off x="48" y="720"/>
              <a:ext cx="5712" cy="1136"/>
            </a:xfrm>
            <a:prstGeom prst="rect">
              <a:avLst/>
            </a:prstGeom>
            <a:noFill/>
            <a:ln w="9525">
              <a:noFill/>
              <a:miter lim="800000"/>
              <a:headEnd/>
              <a:tailEnd/>
            </a:ln>
            <a:effectLst/>
          </p:spPr>
          <p:txBody>
            <a:bodyPr>
              <a:spAutoFit/>
            </a:bodyPr>
            <a:lstStyle/>
            <a:p>
              <a:pPr marL="292100" indent="-292100">
                <a:spcBef>
                  <a:spcPct val="50000"/>
                </a:spcBef>
                <a:buSzPct val="120000"/>
                <a:buFontTx/>
                <a:buChar char="•"/>
              </a:pPr>
              <a:r>
                <a:rPr lang="en-US" sz="1600" b="1">
                  <a:cs typeface="Times New Roman" pitchFamily="18" charset="0"/>
                </a:rPr>
                <a:t>SERIALIZE ON can eliminate lock delays or potential deadlocks caused by primary index collisions, improving performance.</a:t>
              </a:r>
            </a:p>
            <a:p>
              <a:pPr marL="292100" indent="-292100">
                <a:spcBef>
                  <a:spcPct val="50000"/>
                </a:spcBef>
                <a:buSzPct val="120000"/>
                <a:buFontTx/>
                <a:buChar char="•"/>
              </a:pPr>
              <a:r>
                <a:rPr lang="en-US" sz="1600" b="1">
                  <a:cs typeface="Times New Roman" pitchFamily="18" charset="0"/>
                </a:rPr>
                <a:t>SERIALIZE guarantees both input record order and all records with the same PI value will be handled in the same session.  It is recommended to specify the PI in the statement column(s) as KEY.</a:t>
              </a:r>
            </a:p>
            <a:p>
              <a:pPr marL="292100" indent="-292100">
                <a:spcBef>
                  <a:spcPct val="50000"/>
                </a:spcBef>
                <a:buSzPct val="120000"/>
                <a:buFontTx/>
                <a:buChar char="•"/>
              </a:pPr>
              <a:r>
                <a:rPr lang="en-US" sz="1600" b="1">
                  <a:cs typeface="Times New Roman" pitchFamily="18" charset="0"/>
                </a:rPr>
                <a:t>KEY Fields determine the PE session in which TPump send the transaction to.</a:t>
              </a:r>
            </a:p>
          </p:txBody>
        </p:sp>
        <p:sp>
          <p:nvSpPr>
            <p:cNvPr id="5" name="Text Box 6"/>
            <p:cNvSpPr txBox="1">
              <a:spLocks noChangeArrowheads="1"/>
            </p:cNvSpPr>
            <p:nvPr/>
          </p:nvSpPr>
          <p:spPr bwMode="auto">
            <a:xfrm>
              <a:off x="240" y="1920"/>
              <a:ext cx="768" cy="2375"/>
            </a:xfrm>
            <a:prstGeom prst="rect">
              <a:avLst/>
            </a:prstGeom>
            <a:solidFill>
              <a:srgbClr val="99FFCC"/>
            </a:solidFill>
            <a:ln w="19050">
              <a:solidFill>
                <a:schemeClr val="tx1"/>
              </a:solidFill>
              <a:miter lim="800000"/>
              <a:headEnd/>
              <a:tailEnd/>
            </a:ln>
            <a:effectLst/>
          </p:spPr>
          <p:txBody>
            <a:bodyPr>
              <a:spAutoFit/>
            </a:bodyPr>
            <a:lstStyle/>
            <a:p>
              <a:pPr algn="ctr">
                <a:tabLst>
                  <a:tab pos="571500" algn="l"/>
                </a:tabLst>
              </a:pPr>
              <a:r>
                <a:rPr lang="en-US" sz="1400" b="1"/>
                <a:t>Transaction File</a:t>
              </a:r>
            </a:p>
            <a:p>
              <a:pPr>
                <a:spcBef>
                  <a:spcPct val="20000"/>
                </a:spcBef>
                <a:tabLst>
                  <a:tab pos="571500" algn="l"/>
                </a:tabLst>
              </a:pPr>
              <a:r>
                <a:rPr lang="en-US" sz="1400" b="1" u="sng"/>
                <a:t>PI</a:t>
              </a:r>
              <a:r>
                <a:rPr lang="en-US" sz="1400" b="1"/>
                <a:t>  	</a:t>
              </a:r>
              <a:r>
                <a:rPr lang="en-US" sz="1400" b="1" u="sng"/>
                <a:t>Time</a:t>
              </a:r>
            </a:p>
            <a:p>
              <a:pPr>
                <a:tabLst>
                  <a:tab pos="571500" algn="l"/>
                </a:tabLst>
              </a:pPr>
              <a:r>
                <a:rPr lang="en-US" sz="1400" b="1"/>
                <a:t>01	8:00</a:t>
              </a:r>
            </a:p>
            <a:p>
              <a:pPr>
                <a:tabLst>
                  <a:tab pos="571500" algn="l"/>
                </a:tabLst>
              </a:pPr>
              <a:r>
                <a:rPr lang="en-US" sz="1400" b="1"/>
                <a:t>03	8:01</a:t>
              </a:r>
            </a:p>
            <a:p>
              <a:pPr>
                <a:tabLst>
                  <a:tab pos="571500" algn="l"/>
                </a:tabLst>
              </a:pPr>
              <a:r>
                <a:rPr lang="en-US" sz="1400" b="1"/>
                <a:t>02	8:02</a:t>
              </a:r>
            </a:p>
            <a:p>
              <a:pPr>
                <a:tabLst>
                  <a:tab pos="571500" algn="l"/>
                </a:tabLst>
              </a:pPr>
              <a:r>
                <a:rPr lang="en-US" sz="1400" b="1"/>
                <a:t>01	8:03</a:t>
              </a:r>
            </a:p>
            <a:p>
              <a:pPr>
                <a:tabLst>
                  <a:tab pos="571500" algn="l"/>
                </a:tabLst>
              </a:pPr>
              <a:r>
                <a:rPr lang="en-US" sz="1400" b="1"/>
                <a:t>04	8:04</a:t>
              </a:r>
            </a:p>
            <a:p>
              <a:pPr>
                <a:tabLst>
                  <a:tab pos="571500" algn="l"/>
                </a:tabLst>
              </a:pPr>
              <a:r>
                <a:rPr lang="en-US" sz="1400" b="1"/>
                <a:t>05	8:05</a:t>
              </a:r>
            </a:p>
            <a:p>
              <a:pPr>
                <a:tabLst>
                  <a:tab pos="571500" algn="l"/>
                </a:tabLst>
              </a:pPr>
              <a:r>
                <a:rPr lang="en-US" sz="1400" b="1"/>
                <a:t>03	8:06</a:t>
              </a:r>
            </a:p>
            <a:p>
              <a:pPr>
                <a:tabLst>
                  <a:tab pos="571500" algn="l"/>
                </a:tabLst>
              </a:pPr>
              <a:r>
                <a:rPr lang="en-US" sz="1400" b="1"/>
                <a:t>01	8:07</a:t>
              </a:r>
            </a:p>
            <a:p>
              <a:pPr>
                <a:tabLst>
                  <a:tab pos="571500" algn="l"/>
                </a:tabLst>
              </a:pPr>
              <a:r>
                <a:rPr lang="en-US" sz="1400" b="1"/>
                <a:t>08	8:08</a:t>
              </a:r>
            </a:p>
            <a:p>
              <a:pPr>
                <a:tabLst>
                  <a:tab pos="571500" algn="l"/>
                </a:tabLst>
              </a:pPr>
              <a:r>
                <a:rPr lang="en-US" sz="1400" b="1"/>
                <a:t>06	8:09</a:t>
              </a:r>
            </a:p>
            <a:p>
              <a:pPr>
                <a:tabLst>
                  <a:tab pos="571500" algn="l"/>
                </a:tabLst>
              </a:pPr>
              <a:r>
                <a:rPr lang="en-US" sz="1400" b="1"/>
                <a:t>07	8:10</a:t>
              </a:r>
            </a:p>
            <a:p>
              <a:pPr>
                <a:tabLst>
                  <a:tab pos="571500" algn="l"/>
                </a:tabLst>
              </a:pPr>
              <a:r>
                <a:rPr lang="en-US" sz="1400" b="1"/>
                <a:t>01	8:11</a:t>
              </a:r>
            </a:p>
            <a:p>
              <a:pPr>
                <a:tabLst>
                  <a:tab pos="571500" algn="l"/>
                </a:tabLst>
              </a:pPr>
              <a:r>
                <a:rPr lang="en-US" sz="1400" b="1"/>
                <a:t>03	8:12</a:t>
              </a:r>
            </a:p>
            <a:p>
              <a:pPr>
                <a:tabLst>
                  <a:tab pos="571500" algn="l"/>
                </a:tabLst>
              </a:pPr>
              <a:r>
                <a:rPr lang="en-US" sz="1400" b="1"/>
                <a:t>02	8:13</a:t>
              </a:r>
            </a:p>
          </p:txBody>
        </p:sp>
        <p:sp>
          <p:nvSpPr>
            <p:cNvPr id="6" name="Text Box 7"/>
            <p:cNvSpPr txBox="1">
              <a:spLocks noChangeArrowheads="1"/>
            </p:cNvSpPr>
            <p:nvPr/>
          </p:nvSpPr>
          <p:spPr bwMode="auto">
            <a:xfrm>
              <a:off x="3120" y="2112"/>
              <a:ext cx="720" cy="1478"/>
            </a:xfrm>
            <a:prstGeom prst="rect">
              <a:avLst/>
            </a:prstGeom>
            <a:solidFill>
              <a:schemeClr val="bg1"/>
            </a:solidFill>
            <a:ln w="19050">
              <a:solidFill>
                <a:schemeClr val="tx1"/>
              </a:solidFill>
              <a:miter lim="800000"/>
              <a:headEnd/>
              <a:tailEnd/>
            </a:ln>
            <a:effectLst/>
          </p:spPr>
          <p:txBody>
            <a:bodyPr>
              <a:spAutoFit/>
            </a:bodyPr>
            <a:lstStyle/>
            <a:p>
              <a:pPr algn="ctr">
                <a:tabLst>
                  <a:tab pos="571500" algn="l"/>
                </a:tabLst>
              </a:pPr>
              <a:r>
                <a:rPr lang="en-US" sz="1400" b="1">
                  <a:solidFill>
                    <a:srgbClr val="0000CC"/>
                  </a:solidFill>
                </a:rPr>
                <a:t>Session 1</a:t>
              </a:r>
            </a:p>
            <a:p>
              <a:pPr>
                <a:spcBef>
                  <a:spcPct val="25000"/>
                </a:spcBef>
                <a:tabLst>
                  <a:tab pos="571500" algn="l"/>
                </a:tabLst>
              </a:pPr>
              <a:r>
                <a:rPr lang="en-US" sz="1400" b="1">
                  <a:solidFill>
                    <a:srgbClr val="0000CC"/>
                  </a:solidFill>
                </a:rPr>
                <a:t>01	8:00</a:t>
              </a:r>
            </a:p>
            <a:p>
              <a:pPr>
                <a:tabLst>
                  <a:tab pos="571500" algn="l"/>
                </a:tabLst>
              </a:pPr>
              <a:r>
                <a:rPr lang="en-US" sz="1400" b="1">
                  <a:solidFill>
                    <a:srgbClr val="0000CC"/>
                  </a:solidFill>
                </a:rPr>
                <a:t>02	8:02</a:t>
              </a:r>
            </a:p>
            <a:p>
              <a:pPr>
                <a:tabLst>
                  <a:tab pos="571500" algn="l"/>
                </a:tabLst>
              </a:pPr>
              <a:r>
                <a:rPr lang="en-US" sz="1400" b="1">
                  <a:solidFill>
                    <a:srgbClr val="0000CC"/>
                  </a:solidFill>
                </a:rPr>
                <a:t>01	8:03</a:t>
              </a:r>
            </a:p>
            <a:p>
              <a:pPr>
                <a:tabLst>
                  <a:tab pos="571500" algn="l"/>
                </a:tabLst>
              </a:pPr>
              <a:r>
                <a:rPr lang="en-US" sz="1400" b="1">
                  <a:solidFill>
                    <a:srgbClr val="0000CC"/>
                  </a:solidFill>
                </a:rPr>
                <a:t>01	8:07</a:t>
              </a:r>
            </a:p>
            <a:p>
              <a:pPr>
                <a:spcBef>
                  <a:spcPct val="25000"/>
                </a:spcBef>
                <a:tabLst>
                  <a:tab pos="571500" algn="l"/>
                </a:tabLst>
              </a:pPr>
              <a:r>
                <a:rPr lang="en-US" sz="1400" b="1">
                  <a:solidFill>
                    <a:srgbClr val="0000CC"/>
                  </a:solidFill>
                </a:rPr>
                <a:t>08	8:08</a:t>
              </a:r>
            </a:p>
            <a:p>
              <a:pPr>
                <a:tabLst>
                  <a:tab pos="571500" algn="l"/>
                </a:tabLst>
              </a:pPr>
              <a:r>
                <a:rPr lang="en-US" sz="1400" b="1">
                  <a:solidFill>
                    <a:srgbClr val="0000CC"/>
                  </a:solidFill>
                </a:rPr>
                <a:t>06	8:09</a:t>
              </a:r>
            </a:p>
            <a:p>
              <a:pPr>
                <a:tabLst>
                  <a:tab pos="571500" algn="l"/>
                </a:tabLst>
              </a:pPr>
              <a:r>
                <a:rPr lang="en-US" sz="1400" b="1">
                  <a:solidFill>
                    <a:srgbClr val="0000CC"/>
                  </a:solidFill>
                </a:rPr>
                <a:t>01	8:11</a:t>
              </a:r>
            </a:p>
            <a:p>
              <a:pPr>
                <a:tabLst>
                  <a:tab pos="571500" algn="l"/>
                </a:tabLst>
              </a:pPr>
              <a:r>
                <a:rPr lang="en-US" sz="1400" b="1">
                  <a:solidFill>
                    <a:srgbClr val="0000CC"/>
                  </a:solidFill>
                </a:rPr>
                <a:t>02	8:13</a:t>
              </a:r>
            </a:p>
            <a:p>
              <a:pPr>
                <a:tabLst>
                  <a:tab pos="571500" algn="l"/>
                </a:tabLst>
              </a:pPr>
              <a:endParaRPr lang="en-US" sz="1400" b="1">
                <a:solidFill>
                  <a:srgbClr val="0000CC"/>
                </a:solidFill>
              </a:endParaRPr>
            </a:p>
          </p:txBody>
        </p:sp>
        <p:sp>
          <p:nvSpPr>
            <p:cNvPr id="7" name="Text Box 8"/>
            <p:cNvSpPr txBox="1">
              <a:spLocks noChangeArrowheads="1"/>
            </p:cNvSpPr>
            <p:nvPr/>
          </p:nvSpPr>
          <p:spPr bwMode="auto">
            <a:xfrm>
              <a:off x="4416" y="2112"/>
              <a:ext cx="720" cy="1478"/>
            </a:xfrm>
            <a:prstGeom prst="rect">
              <a:avLst/>
            </a:prstGeom>
            <a:solidFill>
              <a:schemeClr val="bg1"/>
            </a:solidFill>
            <a:ln w="19050" algn="ctr">
              <a:solidFill>
                <a:schemeClr val="tx1"/>
              </a:solidFill>
              <a:miter lim="800000"/>
              <a:headEnd/>
              <a:tailEnd/>
            </a:ln>
            <a:effectLst/>
          </p:spPr>
          <p:txBody>
            <a:bodyPr>
              <a:spAutoFit/>
            </a:bodyPr>
            <a:lstStyle/>
            <a:p>
              <a:pPr>
                <a:tabLst>
                  <a:tab pos="571500" algn="l"/>
                </a:tabLst>
              </a:pPr>
              <a:r>
                <a:rPr lang="en-US" sz="1400" b="1">
                  <a:solidFill>
                    <a:srgbClr val="CC0000"/>
                  </a:solidFill>
                </a:rPr>
                <a:t>Session 2</a:t>
              </a:r>
            </a:p>
            <a:p>
              <a:pPr>
                <a:spcBef>
                  <a:spcPct val="25000"/>
                </a:spcBef>
                <a:tabLst>
                  <a:tab pos="571500" algn="l"/>
                </a:tabLst>
              </a:pPr>
              <a:r>
                <a:rPr lang="en-US" sz="1400" b="1">
                  <a:solidFill>
                    <a:srgbClr val="CC0000"/>
                  </a:solidFill>
                </a:rPr>
                <a:t>03	8:01</a:t>
              </a:r>
            </a:p>
            <a:p>
              <a:pPr>
                <a:tabLst>
                  <a:tab pos="571500" algn="l"/>
                </a:tabLst>
              </a:pPr>
              <a:r>
                <a:rPr lang="en-US" sz="1400" b="1">
                  <a:solidFill>
                    <a:srgbClr val="CC0000"/>
                  </a:solidFill>
                </a:rPr>
                <a:t>04	8:04</a:t>
              </a:r>
            </a:p>
            <a:p>
              <a:pPr>
                <a:tabLst>
                  <a:tab pos="571500" algn="l"/>
                </a:tabLst>
              </a:pPr>
              <a:r>
                <a:rPr lang="en-US" sz="1400" b="1">
                  <a:solidFill>
                    <a:srgbClr val="CC0000"/>
                  </a:solidFill>
                </a:rPr>
                <a:t>05	8:05</a:t>
              </a:r>
            </a:p>
            <a:p>
              <a:pPr>
                <a:tabLst>
                  <a:tab pos="571500" algn="l"/>
                </a:tabLst>
              </a:pPr>
              <a:r>
                <a:rPr lang="en-US" sz="1400" b="1">
                  <a:solidFill>
                    <a:srgbClr val="CC0000"/>
                  </a:solidFill>
                </a:rPr>
                <a:t>03	8:06</a:t>
              </a:r>
            </a:p>
            <a:p>
              <a:pPr>
                <a:spcBef>
                  <a:spcPct val="25000"/>
                </a:spcBef>
                <a:tabLst>
                  <a:tab pos="571500" algn="l"/>
                </a:tabLst>
              </a:pPr>
              <a:r>
                <a:rPr lang="en-US" sz="1400" b="1">
                  <a:solidFill>
                    <a:srgbClr val="CC0000"/>
                  </a:solidFill>
                </a:rPr>
                <a:t>07	8:10</a:t>
              </a:r>
            </a:p>
            <a:p>
              <a:pPr>
                <a:tabLst>
                  <a:tab pos="571500" algn="l"/>
                </a:tabLst>
              </a:pPr>
              <a:r>
                <a:rPr lang="en-US" sz="1400" b="1">
                  <a:solidFill>
                    <a:srgbClr val="CC0000"/>
                  </a:solidFill>
                </a:rPr>
                <a:t>03	8:12</a:t>
              </a:r>
            </a:p>
            <a:p>
              <a:pPr>
                <a:tabLst>
                  <a:tab pos="571500" algn="l"/>
                </a:tabLst>
              </a:pPr>
              <a:endParaRPr lang="en-US" sz="1400" b="1">
                <a:solidFill>
                  <a:srgbClr val="CC0000"/>
                </a:solidFill>
              </a:endParaRPr>
            </a:p>
            <a:p>
              <a:pPr>
                <a:tabLst>
                  <a:tab pos="571500" algn="l"/>
                </a:tabLst>
              </a:pPr>
              <a:endParaRPr lang="en-US" sz="1400" b="1">
                <a:solidFill>
                  <a:srgbClr val="CC0000"/>
                </a:solidFill>
              </a:endParaRPr>
            </a:p>
            <a:p>
              <a:pPr>
                <a:tabLst>
                  <a:tab pos="571500" algn="l"/>
                </a:tabLst>
              </a:pPr>
              <a:endParaRPr lang="en-US" sz="1400" b="1"/>
            </a:p>
          </p:txBody>
        </p:sp>
        <p:sp>
          <p:nvSpPr>
            <p:cNvPr id="8" name="Text Box 9"/>
            <p:cNvSpPr txBox="1">
              <a:spLocks noChangeArrowheads="1"/>
            </p:cNvSpPr>
            <p:nvPr/>
          </p:nvSpPr>
          <p:spPr bwMode="auto">
            <a:xfrm>
              <a:off x="2736" y="3744"/>
              <a:ext cx="408" cy="338"/>
            </a:xfrm>
            <a:prstGeom prst="rect">
              <a:avLst/>
            </a:prstGeom>
            <a:solidFill>
              <a:srgbClr val="99FF99"/>
            </a:solidFill>
            <a:ln w="19050">
              <a:solidFill>
                <a:schemeClr val="tx1"/>
              </a:solidFill>
              <a:miter lim="800000"/>
              <a:headEnd/>
              <a:tailEnd/>
            </a:ln>
            <a:effectLst/>
          </p:spPr>
          <p:txBody>
            <a:bodyPr wrap="none">
              <a:spAutoFit/>
            </a:bodyPr>
            <a:lstStyle/>
            <a:p>
              <a:pPr algn="ctr"/>
              <a:r>
                <a:rPr lang="en-US" sz="1400" b="1"/>
                <a:t>AMP </a:t>
              </a:r>
            </a:p>
            <a:p>
              <a:pPr algn="ctr"/>
              <a:r>
                <a:rPr lang="en-US" sz="1400" b="1"/>
                <a:t>0</a:t>
              </a:r>
            </a:p>
          </p:txBody>
        </p:sp>
        <p:sp>
          <p:nvSpPr>
            <p:cNvPr id="9" name="Text Box 10"/>
            <p:cNvSpPr txBox="1">
              <a:spLocks noChangeArrowheads="1"/>
            </p:cNvSpPr>
            <p:nvPr/>
          </p:nvSpPr>
          <p:spPr bwMode="auto">
            <a:xfrm>
              <a:off x="3216" y="3744"/>
              <a:ext cx="408" cy="338"/>
            </a:xfrm>
            <a:prstGeom prst="rect">
              <a:avLst/>
            </a:prstGeom>
            <a:solidFill>
              <a:srgbClr val="99FF99"/>
            </a:solidFill>
            <a:ln w="19050">
              <a:solidFill>
                <a:schemeClr val="tx1"/>
              </a:solidFill>
              <a:miter lim="800000"/>
              <a:headEnd/>
              <a:tailEnd/>
            </a:ln>
            <a:effectLst/>
          </p:spPr>
          <p:txBody>
            <a:bodyPr wrap="none">
              <a:spAutoFit/>
            </a:bodyPr>
            <a:lstStyle/>
            <a:p>
              <a:pPr algn="ctr"/>
              <a:r>
                <a:rPr lang="en-US" sz="1400" b="1"/>
                <a:t>AMP </a:t>
              </a:r>
            </a:p>
            <a:p>
              <a:pPr algn="ctr"/>
              <a:r>
                <a:rPr lang="en-US" sz="1400" b="1"/>
                <a:t>1</a:t>
              </a:r>
            </a:p>
          </p:txBody>
        </p:sp>
        <p:sp>
          <p:nvSpPr>
            <p:cNvPr id="10" name="Text Box 11"/>
            <p:cNvSpPr txBox="1">
              <a:spLocks noChangeArrowheads="1"/>
            </p:cNvSpPr>
            <p:nvPr/>
          </p:nvSpPr>
          <p:spPr bwMode="auto">
            <a:xfrm>
              <a:off x="3696" y="3744"/>
              <a:ext cx="408" cy="338"/>
            </a:xfrm>
            <a:prstGeom prst="rect">
              <a:avLst/>
            </a:prstGeom>
            <a:solidFill>
              <a:srgbClr val="99FF99"/>
            </a:solidFill>
            <a:ln w="19050">
              <a:solidFill>
                <a:schemeClr val="tx1"/>
              </a:solidFill>
              <a:miter lim="800000"/>
              <a:headEnd/>
              <a:tailEnd/>
            </a:ln>
            <a:effectLst/>
          </p:spPr>
          <p:txBody>
            <a:bodyPr wrap="none">
              <a:spAutoFit/>
            </a:bodyPr>
            <a:lstStyle/>
            <a:p>
              <a:pPr algn="ctr"/>
              <a:r>
                <a:rPr lang="en-US" sz="1400" b="1"/>
                <a:t>AMP </a:t>
              </a:r>
            </a:p>
            <a:p>
              <a:pPr algn="ctr"/>
              <a:r>
                <a:rPr lang="en-US" sz="1400" b="1"/>
                <a:t>2</a:t>
              </a:r>
            </a:p>
          </p:txBody>
        </p:sp>
        <p:sp>
          <p:nvSpPr>
            <p:cNvPr id="11" name="Text Box 12"/>
            <p:cNvSpPr txBox="1">
              <a:spLocks noChangeArrowheads="1"/>
            </p:cNvSpPr>
            <p:nvPr/>
          </p:nvSpPr>
          <p:spPr bwMode="auto">
            <a:xfrm>
              <a:off x="4176" y="3744"/>
              <a:ext cx="408" cy="338"/>
            </a:xfrm>
            <a:prstGeom prst="rect">
              <a:avLst/>
            </a:prstGeom>
            <a:solidFill>
              <a:srgbClr val="99FF99"/>
            </a:solidFill>
            <a:ln w="19050">
              <a:solidFill>
                <a:schemeClr val="tx1"/>
              </a:solidFill>
              <a:miter lim="800000"/>
              <a:headEnd/>
              <a:tailEnd/>
            </a:ln>
            <a:effectLst/>
          </p:spPr>
          <p:txBody>
            <a:bodyPr wrap="none">
              <a:spAutoFit/>
            </a:bodyPr>
            <a:lstStyle/>
            <a:p>
              <a:pPr algn="ctr"/>
              <a:r>
                <a:rPr lang="en-US" sz="1400" b="1"/>
                <a:t>AMP </a:t>
              </a:r>
            </a:p>
            <a:p>
              <a:pPr algn="ctr"/>
              <a:r>
                <a:rPr lang="en-US" sz="1400" b="1"/>
                <a:t>3</a:t>
              </a:r>
            </a:p>
          </p:txBody>
        </p:sp>
        <p:sp>
          <p:nvSpPr>
            <p:cNvPr id="12" name="Text Box 13"/>
            <p:cNvSpPr txBox="1">
              <a:spLocks noChangeArrowheads="1"/>
            </p:cNvSpPr>
            <p:nvPr/>
          </p:nvSpPr>
          <p:spPr bwMode="auto">
            <a:xfrm>
              <a:off x="5136" y="3744"/>
              <a:ext cx="408" cy="338"/>
            </a:xfrm>
            <a:prstGeom prst="rect">
              <a:avLst/>
            </a:prstGeom>
            <a:solidFill>
              <a:srgbClr val="99FF99"/>
            </a:solidFill>
            <a:ln w="19050">
              <a:solidFill>
                <a:schemeClr val="tx1"/>
              </a:solidFill>
              <a:miter lim="800000"/>
              <a:headEnd/>
              <a:tailEnd/>
            </a:ln>
            <a:effectLst/>
          </p:spPr>
          <p:txBody>
            <a:bodyPr wrap="none">
              <a:spAutoFit/>
            </a:bodyPr>
            <a:lstStyle/>
            <a:p>
              <a:pPr algn="ctr"/>
              <a:r>
                <a:rPr lang="en-US" sz="1400" b="1"/>
                <a:t>AMP </a:t>
              </a:r>
            </a:p>
            <a:p>
              <a:pPr algn="ctr"/>
              <a:r>
                <a:rPr lang="en-US" sz="1400" b="1"/>
                <a:t>N</a:t>
              </a:r>
            </a:p>
          </p:txBody>
        </p:sp>
        <p:sp>
          <p:nvSpPr>
            <p:cNvPr id="13" name="Text Box 14"/>
            <p:cNvSpPr txBox="1">
              <a:spLocks noChangeArrowheads="1"/>
            </p:cNvSpPr>
            <p:nvPr/>
          </p:nvSpPr>
          <p:spPr bwMode="auto">
            <a:xfrm>
              <a:off x="4656" y="3744"/>
              <a:ext cx="408" cy="338"/>
            </a:xfrm>
            <a:prstGeom prst="rect">
              <a:avLst/>
            </a:prstGeom>
            <a:solidFill>
              <a:srgbClr val="99FF99"/>
            </a:solidFill>
            <a:ln w="19050">
              <a:solidFill>
                <a:schemeClr val="tx1"/>
              </a:solidFill>
              <a:miter lim="800000"/>
              <a:headEnd/>
              <a:tailEnd/>
            </a:ln>
            <a:effectLst/>
          </p:spPr>
          <p:txBody>
            <a:bodyPr wrap="none">
              <a:spAutoFit/>
            </a:bodyPr>
            <a:lstStyle/>
            <a:p>
              <a:pPr algn="ctr"/>
              <a:r>
                <a:rPr lang="en-US" sz="1400" b="1"/>
                <a:t>AMP </a:t>
              </a:r>
            </a:p>
            <a:p>
              <a:pPr algn="ctr"/>
              <a:r>
                <a:rPr lang="en-US" sz="1400" b="1"/>
                <a:t>…</a:t>
              </a:r>
            </a:p>
          </p:txBody>
        </p:sp>
        <p:sp>
          <p:nvSpPr>
            <p:cNvPr id="14" name="Text Box 15"/>
            <p:cNvSpPr txBox="1">
              <a:spLocks noChangeArrowheads="1"/>
            </p:cNvSpPr>
            <p:nvPr/>
          </p:nvSpPr>
          <p:spPr bwMode="auto">
            <a:xfrm>
              <a:off x="1248" y="1920"/>
              <a:ext cx="720" cy="2329"/>
            </a:xfrm>
            <a:prstGeom prst="rect">
              <a:avLst/>
            </a:prstGeom>
            <a:solidFill>
              <a:srgbClr val="FFFF00"/>
            </a:solidFill>
            <a:ln w="19050" algn="ctr">
              <a:solidFill>
                <a:schemeClr val="tx1"/>
              </a:solidFill>
              <a:miter lim="800000"/>
              <a:headEnd/>
              <a:tailEnd/>
            </a:ln>
            <a:effectLst/>
          </p:spPr>
          <p:txBody>
            <a:bodyPr>
              <a:spAutoFit/>
            </a:bodyPr>
            <a:lstStyle/>
            <a:p>
              <a:pPr algn="ctr">
                <a:tabLst>
                  <a:tab pos="571500" algn="l"/>
                </a:tabLst>
              </a:pPr>
              <a:r>
                <a:rPr lang="en-US" sz="1400" b="1"/>
                <a:t>TPump Buffers</a:t>
              </a:r>
            </a:p>
            <a:p>
              <a:pPr>
                <a:spcBef>
                  <a:spcPct val="25000"/>
                </a:spcBef>
                <a:tabLst>
                  <a:tab pos="571500" algn="l"/>
                </a:tabLst>
              </a:pPr>
              <a:r>
                <a:rPr lang="en-US" sz="1400" b="1"/>
                <a:t>01	8:00</a:t>
              </a:r>
            </a:p>
            <a:p>
              <a:pPr>
                <a:tabLst>
                  <a:tab pos="571500" algn="l"/>
                </a:tabLst>
              </a:pPr>
              <a:r>
                <a:rPr lang="en-US" sz="1400" b="1"/>
                <a:t>02	8:02</a:t>
              </a:r>
            </a:p>
            <a:p>
              <a:pPr>
                <a:tabLst>
                  <a:tab pos="571500" algn="l"/>
                </a:tabLst>
              </a:pPr>
              <a:r>
                <a:rPr lang="en-US" sz="1400" b="1"/>
                <a:t>01	8:03</a:t>
              </a:r>
            </a:p>
            <a:p>
              <a:pPr>
                <a:tabLst>
                  <a:tab pos="571500" algn="l"/>
                </a:tabLst>
              </a:pPr>
              <a:r>
                <a:rPr lang="en-US" sz="1400" b="1"/>
                <a:t>01	8:07</a:t>
              </a:r>
            </a:p>
            <a:p>
              <a:pPr>
                <a:spcBef>
                  <a:spcPct val="20000"/>
                </a:spcBef>
                <a:tabLst>
                  <a:tab pos="571500" algn="l"/>
                </a:tabLst>
              </a:pPr>
              <a:r>
                <a:rPr lang="en-US" sz="1400" b="1"/>
                <a:t>03	8:01</a:t>
              </a:r>
            </a:p>
            <a:p>
              <a:pPr>
                <a:tabLst>
                  <a:tab pos="571500" algn="l"/>
                </a:tabLst>
              </a:pPr>
              <a:r>
                <a:rPr lang="en-US" sz="1400" b="1"/>
                <a:t>04	8:04</a:t>
              </a:r>
            </a:p>
            <a:p>
              <a:pPr>
                <a:tabLst>
                  <a:tab pos="571500" algn="l"/>
                </a:tabLst>
              </a:pPr>
              <a:r>
                <a:rPr lang="en-US" sz="1400" b="1"/>
                <a:t>05	8:05</a:t>
              </a:r>
            </a:p>
            <a:p>
              <a:pPr>
                <a:tabLst>
                  <a:tab pos="571500" algn="l"/>
                </a:tabLst>
              </a:pPr>
              <a:r>
                <a:rPr lang="en-US" sz="1400" b="1"/>
                <a:t>03	8:06</a:t>
              </a:r>
            </a:p>
            <a:p>
              <a:pPr>
                <a:spcBef>
                  <a:spcPct val="20000"/>
                </a:spcBef>
                <a:tabLst>
                  <a:tab pos="571500" algn="l"/>
                </a:tabLst>
              </a:pPr>
              <a:r>
                <a:rPr lang="en-US" sz="1400" b="1"/>
                <a:t>08	8:08</a:t>
              </a:r>
            </a:p>
            <a:p>
              <a:pPr>
                <a:tabLst>
                  <a:tab pos="571500" algn="l"/>
                </a:tabLst>
              </a:pPr>
              <a:r>
                <a:rPr lang="en-US" sz="1400" b="1"/>
                <a:t>06	8:09</a:t>
              </a:r>
            </a:p>
            <a:p>
              <a:pPr>
                <a:tabLst>
                  <a:tab pos="571500" algn="l"/>
                </a:tabLst>
              </a:pPr>
              <a:r>
                <a:rPr lang="en-US" sz="1400" b="1"/>
                <a:t>01	8:11</a:t>
              </a:r>
            </a:p>
            <a:p>
              <a:pPr>
                <a:tabLst>
                  <a:tab pos="571500" algn="l"/>
                </a:tabLst>
              </a:pPr>
              <a:r>
                <a:rPr lang="en-US" sz="1400" b="1"/>
                <a:t>02	8:13</a:t>
              </a:r>
            </a:p>
            <a:p>
              <a:pPr algn="ctr">
                <a:spcBef>
                  <a:spcPct val="20000"/>
                </a:spcBef>
                <a:tabLst>
                  <a:tab pos="571500" algn="l"/>
                </a:tabLst>
              </a:pPr>
              <a:r>
                <a:rPr lang="en-US" sz="1400" b="1"/>
                <a:t>:</a:t>
              </a:r>
            </a:p>
            <a:p>
              <a:pPr algn="ctr">
                <a:tabLst>
                  <a:tab pos="571500" algn="l"/>
                </a:tabLst>
              </a:pPr>
              <a:r>
                <a:rPr lang="en-US" sz="1400" b="1"/>
                <a:t>:</a:t>
              </a:r>
            </a:p>
          </p:txBody>
        </p:sp>
        <p:sp>
          <p:nvSpPr>
            <p:cNvPr id="15" name="Line 16"/>
            <p:cNvSpPr>
              <a:spLocks noChangeShapeType="1"/>
            </p:cNvSpPr>
            <p:nvPr/>
          </p:nvSpPr>
          <p:spPr bwMode="auto">
            <a:xfrm>
              <a:off x="1245" y="2805"/>
              <a:ext cx="720" cy="0"/>
            </a:xfrm>
            <a:prstGeom prst="line">
              <a:avLst/>
            </a:prstGeom>
            <a:noFill/>
            <a:ln w="15875">
              <a:solidFill>
                <a:schemeClr val="tx1"/>
              </a:solidFill>
              <a:prstDash val="dash"/>
              <a:round/>
              <a:headEnd/>
              <a:tailEnd/>
            </a:ln>
            <a:effectLst/>
          </p:spPr>
          <p:txBody>
            <a:bodyPr/>
            <a:lstStyle/>
            <a:p>
              <a:endParaRPr lang="en-US"/>
            </a:p>
          </p:txBody>
        </p:sp>
        <p:sp>
          <p:nvSpPr>
            <p:cNvPr id="16" name="Line 17"/>
            <p:cNvSpPr>
              <a:spLocks noChangeShapeType="1"/>
            </p:cNvSpPr>
            <p:nvPr/>
          </p:nvSpPr>
          <p:spPr bwMode="auto">
            <a:xfrm>
              <a:off x="1248" y="3360"/>
              <a:ext cx="720" cy="0"/>
            </a:xfrm>
            <a:prstGeom prst="line">
              <a:avLst/>
            </a:prstGeom>
            <a:noFill/>
            <a:ln w="15875">
              <a:solidFill>
                <a:schemeClr val="tx1"/>
              </a:solidFill>
              <a:prstDash val="dash"/>
              <a:round/>
              <a:headEnd/>
              <a:tailEnd/>
            </a:ln>
            <a:effectLst/>
          </p:spPr>
          <p:txBody>
            <a:bodyPr/>
            <a:lstStyle/>
            <a:p>
              <a:endParaRPr lang="en-US"/>
            </a:p>
          </p:txBody>
        </p:sp>
        <p:sp>
          <p:nvSpPr>
            <p:cNvPr id="17" name="Line 18"/>
            <p:cNvSpPr>
              <a:spLocks noChangeShapeType="1"/>
            </p:cNvSpPr>
            <p:nvPr/>
          </p:nvSpPr>
          <p:spPr bwMode="auto">
            <a:xfrm>
              <a:off x="1248" y="3936"/>
              <a:ext cx="720" cy="0"/>
            </a:xfrm>
            <a:prstGeom prst="line">
              <a:avLst/>
            </a:prstGeom>
            <a:noFill/>
            <a:ln w="15875">
              <a:solidFill>
                <a:schemeClr val="tx1"/>
              </a:solidFill>
              <a:prstDash val="dash"/>
              <a:round/>
              <a:headEnd/>
              <a:tailEnd/>
            </a:ln>
            <a:effectLst/>
          </p:spPr>
          <p:txBody>
            <a:bodyPr/>
            <a:lstStyle/>
            <a:p>
              <a:endParaRPr lang="en-US"/>
            </a:p>
          </p:txBody>
        </p:sp>
        <p:sp>
          <p:nvSpPr>
            <p:cNvPr id="18" name="Line 19"/>
            <p:cNvSpPr>
              <a:spLocks noChangeShapeType="1"/>
            </p:cNvSpPr>
            <p:nvPr/>
          </p:nvSpPr>
          <p:spPr bwMode="auto">
            <a:xfrm>
              <a:off x="1248" y="2256"/>
              <a:ext cx="720" cy="0"/>
            </a:xfrm>
            <a:prstGeom prst="line">
              <a:avLst/>
            </a:prstGeom>
            <a:noFill/>
            <a:ln w="15875">
              <a:solidFill>
                <a:schemeClr val="tx1"/>
              </a:solidFill>
              <a:prstDash val="dash"/>
              <a:round/>
              <a:headEnd/>
              <a:tailEnd/>
            </a:ln>
            <a:effectLst/>
          </p:spPr>
          <p:txBody>
            <a:bodyPr/>
            <a:lstStyle/>
            <a:p>
              <a:endParaRPr lang="en-US"/>
            </a:p>
          </p:txBody>
        </p:sp>
        <p:sp>
          <p:nvSpPr>
            <p:cNvPr id="19" name="Line 20"/>
            <p:cNvSpPr>
              <a:spLocks noChangeShapeType="1"/>
            </p:cNvSpPr>
            <p:nvPr/>
          </p:nvSpPr>
          <p:spPr bwMode="auto">
            <a:xfrm>
              <a:off x="3120" y="2304"/>
              <a:ext cx="720" cy="0"/>
            </a:xfrm>
            <a:prstGeom prst="line">
              <a:avLst/>
            </a:prstGeom>
            <a:noFill/>
            <a:ln w="15875">
              <a:solidFill>
                <a:schemeClr val="tx1"/>
              </a:solidFill>
              <a:prstDash val="dash"/>
              <a:round/>
              <a:headEnd/>
              <a:tailEnd/>
            </a:ln>
            <a:effectLst/>
          </p:spPr>
          <p:txBody>
            <a:bodyPr/>
            <a:lstStyle/>
            <a:p>
              <a:endParaRPr lang="en-US"/>
            </a:p>
          </p:txBody>
        </p:sp>
        <p:sp>
          <p:nvSpPr>
            <p:cNvPr id="20" name="Line 21"/>
            <p:cNvSpPr>
              <a:spLocks noChangeShapeType="1"/>
            </p:cNvSpPr>
            <p:nvPr/>
          </p:nvSpPr>
          <p:spPr bwMode="auto">
            <a:xfrm>
              <a:off x="4416" y="2304"/>
              <a:ext cx="720" cy="0"/>
            </a:xfrm>
            <a:prstGeom prst="line">
              <a:avLst/>
            </a:prstGeom>
            <a:noFill/>
            <a:ln w="15875">
              <a:solidFill>
                <a:schemeClr val="tx1"/>
              </a:solidFill>
              <a:prstDash val="dash"/>
              <a:round/>
              <a:headEnd/>
              <a:tailEnd/>
            </a:ln>
            <a:effectLst/>
          </p:spPr>
          <p:txBody>
            <a:bodyPr/>
            <a:lstStyle/>
            <a:p>
              <a:endParaRPr lang="en-US"/>
            </a:p>
          </p:txBody>
        </p:sp>
        <p:sp>
          <p:nvSpPr>
            <p:cNvPr id="21" name="AutoShape 22"/>
            <p:cNvSpPr>
              <a:spLocks/>
            </p:cNvSpPr>
            <p:nvPr/>
          </p:nvSpPr>
          <p:spPr bwMode="auto">
            <a:xfrm>
              <a:off x="2064" y="2304"/>
              <a:ext cx="144" cy="528"/>
            </a:xfrm>
            <a:prstGeom prst="rightBrace">
              <a:avLst>
                <a:gd name="adj1" fmla="val 30556"/>
                <a:gd name="adj2" fmla="val 50000"/>
              </a:avLst>
            </a:prstGeom>
            <a:noFill/>
            <a:ln w="19050">
              <a:solidFill>
                <a:srgbClr val="0000CC"/>
              </a:solidFill>
              <a:round/>
              <a:headEnd/>
              <a:tailEnd/>
            </a:ln>
            <a:effectLst/>
          </p:spPr>
          <p:txBody>
            <a:bodyPr wrap="none" anchor="ctr"/>
            <a:lstStyle/>
            <a:p>
              <a:endParaRPr lang="en-US"/>
            </a:p>
          </p:txBody>
        </p:sp>
        <p:sp>
          <p:nvSpPr>
            <p:cNvPr id="22" name="AutoShape 23"/>
            <p:cNvSpPr>
              <a:spLocks/>
            </p:cNvSpPr>
            <p:nvPr/>
          </p:nvSpPr>
          <p:spPr bwMode="auto">
            <a:xfrm>
              <a:off x="2064" y="2832"/>
              <a:ext cx="144" cy="528"/>
            </a:xfrm>
            <a:prstGeom prst="rightBrace">
              <a:avLst>
                <a:gd name="adj1" fmla="val 30556"/>
                <a:gd name="adj2" fmla="val 50000"/>
              </a:avLst>
            </a:prstGeom>
            <a:noFill/>
            <a:ln w="19050">
              <a:solidFill>
                <a:srgbClr val="CC0000"/>
              </a:solidFill>
              <a:round/>
              <a:headEnd/>
              <a:tailEnd/>
            </a:ln>
            <a:effectLst/>
          </p:spPr>
          <p:txBody>
            <a:bodyPr wrap="none" anchor="ctr"/>
            <a:lstStyle/>
            <a:p>
              <a:endParaRPr lang="en-US"/>
            </a:p>
          </p:txBody>
        </p:sp>
        <p:sp>
          <p:nvSpPr>
            <p:cNvPr id="23" name="AutoShape 24"/>
            <p:cNvSpPr>
              <a:spLocks/>
            </p:cNvSpPr>
            <p:nvPr/>
          </p:nvSpPr>
          <p:spPr bwMode="auto">
            <a:xfrm>
              <a:off x="2064" y="3360"/>
              <a:ext cx="144" cy="528"/>
            </a:xfrm>
            <a:prstGeom prst="rightBrace">
              <a:avLst>
                <a:gd name="adj1" fmla="val 30556"/>
                <a:gd name="adj2" fmla="val 50000"/>
              </a:avLst>
            </a:prstGeom>
            <a:noFill/>
            <a:ln w="19050">
              <a:solidFill>
                <a:srgbClr val="0000CC"/>
              </a:solidFill>
              <a:round/>
              <a:headEnd/>
              <a:tailEnd/>
            </a:ln>
            <a:effectLst/>
          </p:spPr>
          <p:txBody>
            <a:bodyPr wrap="none" anchor="ctr"/>
            <a:lstStyle/>
            <a:p>
              <a:endParaRPr lang="en-US"/>
            </a:p>
          </p:txBody>
        </p:sp>
        <p:sp>
          <p:nvSpPr>
            <p:cNvPr id="24" name="Freeform 25"/>
            <p:cNvSpPr>
              <a:spLocks/>
            </p:cNvSpPr>
            <p:nvPr/>
          </p:nvSpPr>
          <p:spPr bwMode="auto">
            <a:xfrm>
              <a:off x="2268" y="2441"/>
              <a:ext cx="756" cy="121"/>
            </a:xfrm>
            <a:custGeom>
              <a:avLst/>
              <a:gdLst/>
              <a:ahLst/>
              <a:cxnLst>
                <a:cxn ang="0">
                  <a:pos x="0" y="115"/>
                </a:cxn>
                <a:cxn ang="0">
                  <a:pos x="162" y="1"/>
                </a:cxn>
                <a:cxn ang="0">
                  <a:pos x="504" y="121"/>
                </a:cxn>
              </a:cxnLst>
              <a:rect l="0" t="0" r="r" b="b"/>
              <a:pathLst>
                <a:path w="504" h="121">
                  <a:moveTo>
                    <a:pt x="0" y="115"/>
                  </a:moveTo>
                  <a:cubicBezTo>
                    <a:pt x="27" y="96"/>
                    <a:pt x="78" y="0"/>
                    <a:pt x="162" y="1"/>
                  </a:cubicBezTo>
                  <a:cubicBezTo>
                    <a:pt x="246" y="2"/>
                    <a:pt x="433" y="96"/>
                    <a:pt x="504" y="121"/>
                  </a:cubicBezTo>
                </a:path>
              </a:pathLst>
            </a:custGeom>
            <a:noFill/>
            <a:ln w="19050">
              <a:solidFill>
                <a:srgbClr val="0000CC"/>
              </a:solidFill>
              <a:round/>
              <a:headEnd/>
              <a:tailEnd type="stealth" w="lg" len="med"/>
            </a:ln>
            <a:effectLst/>
          </p:spPr>
          <p:txBody>
            <a:bodyPr/>
            <a:lstStyle/>
            <a:p>
              <a:endParaRPr lang="en-US"/>
            </a:p>
          </p:txBody>
        </p:sp>
        <p:sp>
          <p:nvSpPr>
            <p:cNvPr id="25" name="Freeform 26"/>
            <p:cNvSpPr>
              <a:spLocks/>
            </p:cNvSpPr>
            <p:nvPr/>
          </p:nvSpPr>
          <p:spPr bwMode="auto">
            <a:xfrm>
              <a:off x="2256" y="1980"/>
              <a:ext cx="2064" cy="1157"/>
            </a:xfrm>
            <a:custGeom>
              <a:avLst/>
              <a:gdLst/>
              <a:ahLst/>
              <a:cxnLst>
                <a:cxn ang="0">
                  <a:pos x="0" y="1111"/>
                </a:cxn>
                <a:cxn ang="0">
                  <a:pos x="162" y="997"/>
                </a:cxn>
                <a:cxn ang="0">
                  <a:pos x="348" y="150"/>
                </a:cxn>
                <a:cxn ang="0">
                  <a:pos x="1494" y="96"/>
                </a:cxn>
                <a:cxn ang="0">
                  <a:pos x="1566" y="510"/>
                </a:cxn>
                <a:cxn ang="0">
                  <a:pos x="1812" y="582"/>
                </a:cxn>
              </a:cxnLst>
              <a:rect l="0" t="0" r="r" b="b"/>
              <a:pathLst>
                <a:path w="1812" h="1157">
                  <a:moveTo>
                    <a:pt x="0" y="1111"/>
                  </a:moveTo>
                  <a:cubicBezTo>
                    <a:pt x="27" y="1092"/>
                    <a:pt x="104" y="1157"/>
                    <a:pt x="162" y="997"/>
                  </a:cubicBezTo>
                  <a:cubicBezTo>
                    <a:pt x="220" y="837"/>
                    <a:pt x="126" y="300"/>
                    <a:pt x="348" y="150"/>
                  </a:cubicBezTo>
                  <a:cubicBezTo>
                    <a:pt x="570" y="0"/>
                    <a:pt x="1291" y="36"/>
                    <a:pt x="1494" y="96"/>
                  </a:cubicBezTo>
                  <a:cubicBezTo>
                    <a:pt x="1697" y="156"/>
                    <a:pt x="1513" y="429"/>
                    <a:pt x="1566" y="510"/>
                  </a:cubicBezTo>
                  <a:cubicBezTo>
                    <a:pt x="1619" y="591"/>
                    <a:pt x="1761" y="567"/>
                    <a:pt x="1812" y="582"/>
                  </a:cubicBezTo>
                </a:path>
              </a:pathLst>
            </a:custGeom>
            <a:noFill/>
            <a:ln w="19050">
              <a:solidFill>
                <a:srgbClr val="CC0000"/>
              </a:solidFill>
              <a:round/>
              <a:headEnd/>
              <a:tailEnd type="stealth" w="lg" len="med"/>
            </a:ln>
            <a:effectLst/>
          </p:spPr>
          <p:txBody>
            <a:bodyPr/>
            <a:lstStyle/>
            <a:p>
              <a:endParaRPr lang="en-US"/>
            </a:p>
          </p:txBody>
        </p:sp>
        <p:sp>
          <p:nvSpPr>
            <p:cNvPr id="26" name="Freeform 27"/>
            <p:cNvSpPr>
              <a:spLocks/>
            </p:cNvSpPr>
            <p:nvPr/>
          </p:nvSpPr>
          <p:spPr bwMode="auto">
            <a:xfrm>
              <a:off x="2238" y="3063"/>
              <a:ext cx="786" cy="585"/>
            </a:xfrm>
            <a:custGeom>
              <a:avLst/>
              <a:gdLst/>
              <a:ahLst/>
              <a:cxnLst>
                <a:cxn ang="0">
                  <a:pos x="0" y="573"/>
                </a:cxn>
                <a:cxn ang="0">
                  <a:pos x="284" y="502"/>
                </a:cxn>
                <a:cxn ang="0">
                  <a:pos x="323" y="74"/>
                </a:cxn>
                <a:cxn ang="0">
                  <a:pos x="786" y="57"/>
                </a:cxn>
              </a:cxnLst>
              <a:rect l="0" t="0" r="r" b="b"/>
              <a:pathLst>
                <a:path w="786" h="585">
                  <a:moveTo>
                    <a:pt x="0" y="573"/>
                  </a:moveTo>
                  <a:cubicBezTo>
                    <a:pt x="47" y="561"/>
                    <a:pt x="230" y="585"/>
                    <a:pt x="284" y="502"/>
                  </a:cubicBezTo>
                  <a:cubicBezTo>
                    <a:pt x="338" y="419"/>
                    <a:pt x="239" y="148"/>
                    <a:pt x="323" y="74"/>
                  </a:cubicBezTo>
                  <a:cubicBezTo>
                    <a:pt x="407" y="0"/>
                    <a:pt x="690" y="61"/>
                    <a:pt x="786" y="57"/>
                  </a:cubicBezTo>
                </a:path>
              </a:pathLst>
            </a:custGeom>
            <a:noFill/>
            <a:ln w="19050" cap="flat" cmpd="sng">
              <a:solidFill>
                <a:srgbClr val="0000CC"/>
              </a:solidFill>
              <a:prstDash val="solid"/>
              <a:round/>
              <a:headEnd type="none" w="med" len="med"/>
              <a:tailEnd type="stealth" w="lg" len="med"/>
            </a:ln>
            <a:effectLst/>
          </p:spPr>
          <p:txBody>
            <a:bodyPr/>
            <a:lstStyle/>
            <a:p>
              <a:endParaRPr lang="en-US"/>
            </a:p>
          </p:txBody>
        </p:sp>
        <p:sp>
          <p:nvSpPr>
            <p:cNvPr id="27" name="Line 28"/>
            <p:cNvSpPr>
              <a:spLocks noChangeShapeType="1"/>
            </p:cNvSpPr>
            <p:nvPr/>
          </p:nvSpPr>
          <p:spPr bwMode="auto">
            <a:xfrm>
              <a:off x="3120" y="2880"/>
              <a:ext cx="720" cy="0"/>
            </a:xfrm>
            <a:prstGeom prst="line">
              <a:avLst/>
            </a:prstGeom>
            <a:noFill/>
            <a:ln w="15875">
              <a:solidFill>
                <a:schemeClr val="tx1"/>
              </a:solidFill>
              <a:prstDash val="dash"/>
              <a:round/>
              <a:headEnd/>
              <a:tailEnd/>
            </a:ln>
            <a:effectLst/>
          </p:spPr>
          <p:txBody>
            <a:bodyPr/>
            <a:lstStyle/>
            <a:p>
              <a:endParaRPr lang="en-US"/>
            </a:p>
          </p:txBody>
        </p:sp>
        <p:sp>
          <p:nvSpPr>
            <p:cNvPr id="28" name="Line 29"/>
            <p:cNvSpPr>
              <a:spLocks noChangeShapeType="1"/>
            </p:cNvSpPr>
            <p:nvPr/>
          </p:nvSpPr>
          <p:spPr bwMode="auto">
            <a:xfrm>
              <a:off x="4416" y="2880"/>
              <a:ext cx="720" cy="0"/>
            </a:xfrm>
            <a:prstGeom prst="line">
              <a:avLst/>
            </a:prstGeom>
            <a:noFill/>
            <a:ln w="15875">
              <a:solidFill>
                <a:schemeClr val="tx1"/>
              </a:solidFill>
              <a:prstDash val="dash"/>
              <a:round/>
              <a:headEnd/>
              <a:tailEnd/>
            </a:ln>
            <a:effectLst/>
          </p:spPr>
          <p:txBody>
            <a:bodyPr/>
            <a:lstStyle/>
            <a:p>
              <a:endParaRPr lang="en-US"/>
            </a:p>
          </p:txBody>
        </p:sp>
        <p:sp>
          <p:nvSpPr>
            <p:cNvPr id="29" name="Rectangle 30"/>
            <p:cNvSpPr>
              <a:spLocks noChangeArrowheads="1"/>
            </p:cNvSpPr>
            <p:nvPr/>
          </p:nvSpPr>
          <p:spPr bwMode="auto">
            <a:xfrm>
              <a:off x="2688" y="1920"/>
              <a:ext cx="2928" cy="2352"/>
            </a:xfrm>
            <a:prstGeom prst="rect">
              <a:avLst/>
            </a:prstGeom>
            <a:noFill/>
            <a:ln w="19050">
              <a:solidFill>
                <a:schemeClr val="tx1"/>
              </a:solidFill>
              <a:miter lim="800000"/>
              <a:headEnd/>
              <a:tailEnd/>
            </a:ln>
            <a:effectLst/>
          </p:spPr>
          <p:txBody>
            <a:bodyPr wrap="none" anchor="ctr"/>
            <a:lstStyle/>
            <a:p>
              <a:endParaRPr lang="en-US"/>
            </a:p>
          </p:txBody>
        </p:sp>
        <p:sp>
          <p:nvSpPr>
            <p:cNvPr id="30" name="Text Box 31"/>
            <p:cNvSpPr txBox="1">
              <a:spLocks noChangeArrowheads="1"/>
            </p:cNvSpPr>
            <p:nvPr/>
          </p:nvSpPr>
          <p:spPr bwMode="auto">
            <a:xfrm>
              <a:off x="3840" y="4080"/>
              <a:ext cx="581" cy="192"/>
            </a:xfrm>
            <a:prstGeom prst="rect">
              <a:avLst/>
            </a:prstGeom>
            <a:noFill/>
            <a:ln w="9525">
              <a:noFill/>
              <a:miter lim="800000"/>
              <a:headEnd/>
              <a:tailEnd/>
            </a:ln>
            <a:effectLst/>
          </p:spPr>
          <p:txBody>
            <a:bodyPr wrap="none">
              <a:spAutoFit/>
            </a:bodyPr>
            <a:lstStyle/>
            <a:p>
              <a:r>
                <a:rPr lang="en-US" sz="1400" b="1"/>
                <a:t>Teradata</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52400"/>
            <a:ext cx="2740109" cy="369332"/>
          </a:xfrm>
          <a:prstGeom prst="rect">
            <a:avLst/>
          </a:prstGeom>
        </p:spPr>
        <p:txBody>
          <a:bodyPr wrap="none">
            <a:spAutoFit/>
          </a:bodyPr>
          <a:lstStyle/>
          <a:p>
            <a:r>
              <a:rPr lang="en-US" dirty="0" smtClean="0"/>
              <a:t>.BEGIN LOAD – ROBUST ON</a:t>
            </a:r>
            <a:endParaRPr lang="en-US" dirty="0"/>
          </a:p>
        </p:txBody>
      </p:sp>
      <p:sp>
        <p:nvSpPr>
          <p:cNvPr id="3" name="Text Box 4"/>
          <p:cNvSpPr txBox="1">
            <a:spLocks noChangeArrowheads="1"/>
          </p:cNvSpPr>
          <p:nvPr/>
        </p:nvSpPr>
        <p:spPr bwMode="auto">
          <a:xfrm>
            <a:off x="0" y="685800"/>
            <a:ext cx="8991600" cy="5624513"/>
          </a:xfrm>
          <a:prstGeom prst="rect">
            <a:avLst/>
          </a:prstGeom>
          <a:noFill/>
          <a:ln w="9525">
            <a:noFill/>
            <a:miter lim="800000"/>
            <a:headEnd/>
            <a:tailEnd/>
          </a:ln>
          <a:effectLst/>
        </p:spPr>
        <p:txBody>
          <a:bodyPr>
            <a:spAutoFit/>
          </a:bodyPr>
          <a:lstStyle/>
          <a:p>
            <a:pPr marL="292100" indent="-292100">
              <a:spcBef>
                <a:spcPct val="60000"/>
              </a:spcBef>
              <a:buSzPct val="120000"/>
              <a:buFontTx/>
              <a:buChar char="•"/>
            </a:pPr>
            <a:r>
              <a:rPr lang="en-US" b="1" dirty="0"/>
              <a:t>ROBUST ON is the default for all TPUMP jobs.</a:t>
            </a:r>
          </a:p>
          <a:p>
            <a:pPr marL="292100" indent="-292100">
              <a:spcBef>
                <a:spcPct val="60000"/>
              </a:spcBef>
              <a:buSzPct val="120000"/>
              <a:buFontTx/>
              <a:buChar char="•"/>
            </a:pPr>
            <a:r>
              <a:rPr lang="en-US" b="1" dirty="0">
                <a:solidFill>
                  <a:srgbClr val="0000CC"/>
                </a:solidFill>
              </a:rPr>
              <a:t>This option avoids re-applying rows that have already been processed in the event of a restart.</a:t>
            </a:r>
          </a:p>
          <a:p>
            <a:pPr marL="292100" indent="-292100">
              <a:spcBef>
                <a:spcPct val="60000"/>
              </a:spcBef>
              <a:buSzPct val="120000"/>
              <a:buFontTx/>
              <a:buChar char="•"/>
            </a:pPr>
            <a:r>
              <a:rPr lang="en-US" b="1" dirty="0"/>
              <a:t>Causes a row to be written to the log table each time a buffer has successfully completed its updates.</a:t>
            </a:r>
          </a:p>
          <a:p>
            <a:pPr marL="749300" lvl="1" indent="-292100">
              <a:spcBef>
                <a:spcPct val="30000"/>
              </a:spcBef>
            </a:pPr>
            <a:r>
              <a:rPr lang="en-US" sz="1600" b="1" dirty="0">
                <a:cs typeface="Arial" pitchFamily="34" charset="0"/>
              </a:rPr>
              <a:t>–	</a:t>
            </a:r>
            <a:r>
              <a:rPr lang="en-US" sz="1600" b="1" dirty="0"/>
              <a:t>The larger the </a:t>
            </a:r>
            <a:r>
              <a:rPr lang="en-US" sz="1600" b="1" dirty="0" err="1"/>
              <a:t>TPump</a:t>
            </a:r>
            <a:r>
              <a:rPr lang="en-US" sz="1600" b="1" dirty="0"/>
              <a:t> PACK factor, the less overhead involved in this activity.</a:t>
            </a:r>
          </a:p>
          <a:p>
            <a:pPr marL="292100" indent="-292100">
              <a:spcBef>
                <a:spcPct val="60000"/>
              </a:spcBef>
              <a:buSzPct val="120000"/>
              <a:buFontTx/>
              <a:buChar char="•"/>
            </a:pPr>
            <a:r>
              <a:rPr lang="en-US" b="1" dirty="0"/>
              <a:t>These rows are deleted from the log when a checkpoint is taken.</a:t>
            </a:r>
          </a:p>
          <a:p>
            <a:pPr marL="292100" indent="-292100">
              <a:spcBef>
                <a:spcPct val="60000"/>
              </a:spcBef>
              <a:buSzPct val="120000"/>
              <a:buFontTx/>
              <a:buChar char="•"/>
            </a:pPr>
            <a:r>
              <a:rPr lang="en-US" b="1" dirty="0">
                <a:solidFill>
                  <a:srgbClr val="0000CC"/>
                </a:solidFill>
              </a:rPr>
              <a:t>ROBUST ON is recommended for these specific conditions:</a:t>
            </a:r>
          </a:p>
          <a:p>
            <a:pPr marL="749300" lvl="1" indent="-292100">
              <a:spcBef>
                <a:spcPct val="30000"/>
              </a:spcBef>
            </a:pPr>
            <a:r>
              <a:rPr lang="en-US" b="1" dirty="0"/>
              <a:t>–	</a:t>
            </a:r>
            <a:r>
              <a:rPr lang="en-US" sz="1600" b="1" dirty="0"/>
              <a:t>INSERTS into multi-set tables, as such tables will allow re-insertion of the same rows multiple times.</a:t>
            </a:r>
          </a:p>
          <a:p>
            <a:pPr marL="749300" lvl="1" indent="-292100">
              <a:spcBef>
                <a:spcPct val="30000"/>
              </a:spcBef>
            </a:pPr>
            <a:r>
              <a:rPr lang="en-US" b="1" dirty="0"/>
              <a:t>–	</a:t>
            </a:r>
            <a:r>
              <a:rPr lang="en-US" sz="1600" b="1" dirty="0"/>
              <a:t>When UPDATEs are based on calculations or percentage increases.</a:t>
            </a:r>
          </a:p>
          <a:p>
            <a:pPr marL="749300" lvl="1" indent="-292100">
              <a:spcBef>
                <a:spcPct val="30000"/>
              </a:spcBef>
            </a:pPr>
            <a:r>
              <a:rPr lang="en-US" b="1" dirty="0"/>
              <a:t>–	</a:t>
            </a:r>
            <a:r>
              <a:rPr lang="en-US" sz="1600" b="1" dirty="0"/>
              <a:t>If PACK factors are large, and applying and rejecting duplicates after a restart would be time-consuming.</a:t>
            </a:r>
          </a:p>
          <a:p>
            <a:pPr marL="749300" lvl="1" indent="-292100">
              <a:spcBef>
                <a:spcPct val="30000"/>
              </a:spcBef>
            </a:pPr>
            <a:r>
              <a:rPr lang="en-US" b="1" dirty="0"/>
              <a:t>–	</a:t>
            </a:r>
            <a:r>
              <a:rPr lang="en-US" sz="1600" b="1" dirty="0"/>
              <a:t>If data is time-stamped at the time it is inserted into the database.</a:t>
            </a:r>
          </a:p>
          <a:p>
            <a:pPr marL="292100" indent="-292100">
              <a:spcBef>
                <a:spcPct val="60000"/>
              </a:spcBef>
              <a:buSzPct val="120000"/>
              <a:buFontTx/>
              <a:buChar char="•"/>
            </a:pPr>
            <a:r>
              <a:rPr lang="en-US" b="1" dirty="0"/>
              <a:t>ROBUST ON is always a good idea for </a:t>
            </a:r>
            <a:r>
              <a:rPr lang="en-US" b="1" dirty="0" err="1"/>
              <a:t>TPump</a:t>
            </a:r>
            <a:r>
              <a:rPr lang="en-US" b="1" dirty="0"/>
              <a:t> jobs that read from queues.  It keeps duplicates from being re-inserted into the table in the event of a restart.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1041</Words>
  <Application>Microsoft Office PowerPoint</Application>
  <PresentationFormat>On-screen Show (4:3)</PresentationFormat>
  <Paragraphs>440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TPUMP</vt:lpstr>
      <vt:lpstr>TPUMP</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Manish</cp:lastModifiedBy>
  <cp:revision>4</cp:revision>
  <dcterms:created xsi:type="dcterms:W3CDTF">2006-08-16T00:00:00Z</dcterms:created>
  <dcterms:modified xsi:type="dcterms:W3CDTF">2010-05-15T18:10:31Z</dcterms:modified>
</cp:coreProperties>
</file>