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57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7E8DA7-AD44-4B76-9ACF-750A5A9A678E}" type="datetimeFigureOut">
              <a:rPr lang="en-US" smtClean="0"/>
              <a:t>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206E6E-708A-4D02-BFBA-FDD4EF08E99E}" type="slidenum">
              <a:rPr lang="en-US" smtClean="0"/>
              <a:t>‹#›</a:t>
            </a:fld>
            <a:endParaRPr lang="en-US"/>
          </a:p>
        </p:txBody>
      </p:sp>
    </p:spTree>
    <p:extLst>
      <p:ext uri="{BB962C8B-B14F-4D97-AF65-F5344CB8AC3E}">
        <p14:creationId xmlns:p14="http://schemas.microsoft.com/office/powerpoint/2010/main" val="4027703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73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DF0600-8694-40BF-9CD1-55780B70BA16}" type="slidenum">
              <a:rPr lang="en-US"/>
              <a:pPr fontAlgn="base">
                <a:spcBef>
                  <a:spcPct val="0"/>
                </a:spcBef>
                <a:spcAft>
                  <a:spcPct val="0"/>
                </a:spcAft>
              </a:pPr>
              <a:t>7</a:t>
            </a:fld>
            <a:endParaRPr lang="en-US"/>
          </a:p>
        </p:txBody>
      </p:sp>
    </p:spTree>
    <p:extLst>
      <p:ext uri="{BB962C8B-B14F-4D97-AF65-F5344CB8AC3E}">
        <p14:creationId xmlns:p14="http://schemas.microsoft.com/office/powerpoint/2010/main" val="2533156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83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677C0B4-B745-42AE-B23A-ADD76134ABB0}" type="slidenum">
              <a:rPr lang="en-US"/>
              <a:pPr fontAlgn="base">
                <a:spcBef>
                  <a:spcPct val="0"/>
                </a:spcBef>
                <a:spcAft>
                  <a:spcPct val="0"/>
                </a:spcAft>
              </a:pPr>
              <a:t>8</a:t>
            </a:fld>
            <a:endParaRPr lang="en-US"/>
          </a:p>
        </p:txBody>
      </p:sp>
    </p:spTree>
    <p:extLst>
      <p:ext uri="{BB962C8B-B14F-4D97-AF65-F5344CB8AC3E}">
        <p14:creationId xmlns:p14="http://schemas.microsoft.com/office/powerpoint/2010/main" val="3689231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Teradata supports the following table types to hold temporary data.</a:t>
            </a:r>
          </a:p>
          <a:p>
            <a:r>
              <a:rPr lang="en-US" sz="1200" b="1" i="0" kern="1200" dirty="0" smtClean="0">
                <a:solidFill>
                  <a:schemeClr val="tx1"/>
                </a:solidFill>
                <a:effectLst/>
                <a:latin typeface="+mn-lt"/>
                <a:ea typeface="+mn-ea"/>
                <a:cs typeface="+mn-cs"/>
              </a:rPr>
              <a:t>Volatile Table</a:t>
            </a:r>
          </a:p>
          <a:p>
            <a:r>
              <a:rPr lang="en-US" sz="1200" b="1" i="0" kern="1200" dirty="0" smtClean="0">
                <a:solidFill>
                  <a:schemeClr val="tx1"/>
                </a:solidFill>
                <a:effectLst/>
                <a:latin typeface="+mn-lt"/>
                <a:ea typeface="+mn-ea"/>
                <a:cs typeface="+mn-cs"/>
              </a:rPr>
              <a:t>Global Temporary Table</a:t>
            </a:r>
          </a:p>
          <a:p>
            <a:r>
              <a:rPr lang="en-US" sz="1200" b="1" i="0" kern="1200" dirty="0" smtClean="0">
                <a:solidFill>
                  <a:schemeClr val="tx1"/>
                </a:solidFill>
                <a:effectLst/>
                <a:latin typeface="+mn-lt"/>
                <a:ea typeface="+mn-ea"/>
                <a:cs typeface="+mn-cs"/>
              </a:rPr>
              <a:t>Derived </a:t>
            </a:r>
            <a:r>
              <a:rPr lang="en-US" sz="1200" b="0" i="0" kern="1200" dirty="0" err="1" smtClean="0">
                <a:solidFill>
                  <a:schemeClr val="tx1"/>
                </a:solidFill>
                <a:effectLst/>
                <a:latin typeface="+mn-lt"/>
                <a:ea typeface="+mn-ea"/>
                <a:cs typeface="+mn-cs"/>
              </a:rPr>
              <a:t>Table:Derived</a:t>
            </a:r>
            <a:r>
              <a:rPr lang="en-US" sz="1200" b="0" i="0" kern="1200" dirty="0" smtClean="0">
                <a:solidFill>
                  <a:schemeClr val="tx1"/>
                </a:solidFill>
                <a:effectLst/>
                <a:latin typeface="+mn-lt"/>
                <a:ea typeface="+mn-ea"/>
                <a:cs typeface="+mn-cs"/>
              </a:rPr>
              <a:t> tables are created, used and dropped within a query. These are used to store intermediate results within a query.</a:t>
            </a:r>
          </a:p>
          <a:p>
            <a:r>
              <a:rPr lang="en-US" dirty="0" smtClean="0">
                <a:effectLst/>
              </a:rPr>
              <a:t>SELECT </a:t>
            </a:r>
            <a:r>
              <a:rPr lang="en-US" sz="1200" kern="1200" dirty="0" err="1" smtClean="0">
                <a:solidFill>
                  <a:schemeClr val="tx1"/>
                </a:solidFill>
                <a:effectLst/>
                <a:latin typeface="+mn-lt"/>
                <a:ea typeface="+mn-ea"/>
                <a:cs typeface="+mn-cs"/>
              </a:rPr>
              <a:t>Emp.EmployeeNo</a:t>
            </a:r>
            <a:r>
              <a:rPr lang="en-US" sz="1200" kern="1200" dirty="0" smtClean="0">
                <a:solidFill>
                  <a:schemeClr val="tx1"/>
                </a:solidFill>
                <a:effectLst/>
                <a:latin typeface="+mn-lt"/>
                <a:ea typeface="+mn-ea"/>
                <a:cs typeface="+mn-cs"/>
              </a:rPr>
              <a:t>,</a:t>
            </a:r>
            <a:r>
              <a:rPr lang="en-US" dirty="0" smtClean="0">
                <a:effectLst/>
              </a:rPr>
              <a:t> </a:t>
            </a:r>
            <a:r>
              <a:rPr lang="en-US" sz="1200" kern="1200" dirty="0" err="1" smtClean="0">
                <a:solidFill>
                  <a:schemeClr val="tx1"/>
                </a:solidFill>
                <a:effectLst/>
                <a:latin typeface="+mn-lt"/>
                <a:ea typeface="+mn-ea"/>
                <a:cs typeface="+mn-cs"/>
              </a:rPr>
              <a:t>Emp.FirstName</a:t>
            </a:r>
            <a:r>
              <a:rPr lang="en-US" sz="1200" kern="1200" dirty="0" smtClean="0">
                <a:solidFill>
                  <a:schemeClr val="tx1"/>
                </a:solidFill>
                <a:effectLst/>
                <a:latin typeface="+mn-lt"/>
                <a:ea typeface="+mn-ea"/>
                <a:cs typeface="+mn-cs"/>
              </a:rPr>
              <a:t>,</a:t>
            </a:r>
            <a:r>
              <a:rPr lang="en-US" dirty="0" smtClean="0">
                <a:effectLst/>
              </a:rPr>
              <a:t> </a:t>
            </a:r>
            <a:r>
              <a:rPr lang="en-US" sz="1200" kern="1200" dirty="0" err="1" smtClean="0">
                <a:solidFill>
                  <a:schemeClr val="tx1"/>
                </a:solidFill>
                <a:effectLst/>
                <a:latin typeface="+mn-lt"/>
                <a:ea typeface="+mn-ea"/>
                <a:cs typeface="+mn-cs"/>
              </a:rPr>
              <a:t>Empsal.NetPay</a:t>
            </a:r>
            <a:r>
              <a:rPr lang="en-US" dirty="0" smtClean="0">
                <a:effectLst/>
              </a:rPr>
              <a:t> FROM </a:t>
            </a:r>
            <a:r>
              <a:rPr lang="en-US" sz="1200" kern="1200" dirty="0" smtClean="0">
                <a:solidFill>
                  <a:schemeClr val="tx1"/>
                </a:solidFill>
                <a:effectLst/>
                <a:latin typeface="+mn-lt"/>
                <a:ea typeface="+mn-ea"/>
                <a:cs typeface="+mn-cs"/>
              </a:rPr>
              <a:t>Employee</a:t>
            </a:r>
            <a:r>
              <a:rPr lang="en-US" dirty="0" smtClean="0">
                <a:effectLst/>
              </a:rPr>
              <a:t> </a:t>
            </a:r>
            <a:r>
              <a:rPr lang="en-US" sz="1200" kern="1200" dirty="0" err="1" smtClean="0">
                <a:solidFill>
                  <a:schemeClr val="tx1"/>
                </a:solidFill>
                <a:effectLst/>
                <a:latin typeface="+mn-lt"/>
                <a:ea typeface="+mn-ea"/>
                <a:cs typeface="+mn-cs"/>
              </a:rPr>
              <a:t>Emp</a:t>
            </a:r>
            <a:r>
              <a:rPr lang="en-US" sz="1200" kern="1200" dirty="0" smtClean="0">
                <a:solidFill>
                  <a:schemeClr val="tx1"/>
                </a:solidFill>
                <a:effectLst/>
                <a:latin typeface="+mn-lt"/>
                <a:ea typeface="+mn-ea"/>
                <a:cs typeface="+mn-cs"/>
              </a:rPr>
              <a:t>,</a:t>
            </a:r>
            <a:r>
              <a:rPr lang="en-US" dirty="0" smtClean="0">
                <a:effectLst/>
              </a:rPr>
              <a:t> </a:t>
            </a:r>
            <a:r>
              <a:rPr lang="en-US" sz="1200" kern="1200" dirty="0" smtClean="0">
                <a:solidFill>
                  <a:schemeClr val="tx1"/>
                </a:solidFill>
                <a:effectLst/>
                <a:latin typeface="+mn-lt"/>
                <a:ea typeface="+mn-ea"/>
                <a:cs typeface="+mn-cs"/>
              </a:rPr>
              <a:t>(select</a:t>
            </a:r>
            <a:r>
              <a:rPr lang="en-US" dirty="0" smtClean="0">
                <a:effectLst/>
              </a:rPr>
              <a:t> </a:t>
            </a:r>
            <a:r>
              <a:rPr lang="en-US" sz="1200" kern="1200" dirty="0" err="1" smtClean="0">
                <a:solidFill>
                  <a:schemeClr val="tx1"/>
                </a:solidFill>
                <a:effectLst/>
                <a:latin typeface="+mn-lt"/>
                <a:ea typeface="+mn-ea"/>
                <a:cs typeface="+mn-cs"/>
              </a:rPr>
              <a:t>EmployeeNo</a:t>
            </a:r>
            <a:r>
              <a:rPr lang="en-US" dirty="0" smtClean="0">
                <a:effectLst/>
              </a:rPr>
              <a:t> </a:t>
            </a:r>
            <a:r>
              <a:rPr lang="en-US" sz="1200" kern="1200" dirty="0" smtClean="0">
                <a:solidFill>
                  <a:schemeClr val="tx1"/>
                </a:solidFill>
                <a:effectLst/>
                <a:latin typeface="+mn-lt"/>
                <a:ea typeface="+mn-ea"/>
                <a:cs typeface="+mn-cs"/>
              </a:rPr>
              <a:t>,</a:t>
            </a:r>
            <a:r>
              <a:rPr lang="en-US" dirty="0" smtClean="0">
                <a:effectLst/>
              </a:rPr>
              <a:t> </a:t>
            </a:r>
            <a:r>
              <a:rPr lang="en-US" sz="1200" kern="1200" dirty="0" err="1" smtClean="0">
                <a:solidFill>
                  <a:schemeClr val="tx1"/>
                </a:solidFill>
                <a:effectLst/>
                <a:latin typeface="+mn-lt"/>
                <a:ea typeface="+mn-ea"/>
                <a:cs typeface="+mn-cs"/>
              </a:rPr>
              <a:t>NetPay</a:t>
            </a:r>
            <a:r>
              <a:rPr lang="en-US" dirty="0" smtClean="0">
                <a:effectLst/>
              </a:rPr>
              <a:t> </a:t>
            </a:r>
            <a:r>
              <a:rPr lang="en-US" sz="1200" kern="1200" dirty="0" smtClean="0">
                <a:solidFill>
                  <a:schemeClr val="tx1"/>
                </a:solidFill>
                <a:effectLst/>
                <a:latin typeface="+mn-lt"/>
                <a:ea typeface="+mn-ea"/>
                <a:cs typeface="+mn-cs"/>
              </a:rPr>
              <a:t>from</a:t>
            </a:r>
            <a:r>
              <a:rPr lang="en-US" dirty="0" smtClean="0">
                <a:effectLst/>
              </a:rPr>
              <a:t> </a:t>
            </a:r>
            <a:r>
              <a:rPr lang="en-US" sz="1200" kern="1200" dirty="0" smtClean="0">
                <a:solidFill>
                  <a:schemeClr val="tx1"/>
                </a:solidFill>
                <a:effectLst/>
                <a:latin typeface="+mn-lt"/>
                <a:ea typeface="+mn-ea"/>
                <a:cs typeface="+mn-cs"/>
              </a:rPr>
              <a:t>Salary</a:t>
            </a:r>
            <a:r>
              <a:rPr lang="en-US" dirty="0" smtClean="0">
                <a:effectLst/>
              </a:rPr>
              <a:t> </a:t>
            </a:r>
            <a:r>
              <a:rPr lang="en-US" sz="1200" kern="1200" dirty="0" smtClean="0">
                <a:solidFill>
                  <a:schemeClr val="tx1"/>
                </a:solidFill>
                <a:effectLst/>
                <a:latin typeface="+mn-lt"/>
                <a:ea typeface="+mn-ea"/>
                <a:cs typeface="+mn-cs"/>
              </a:rPr>
              <a:t>where</a:t>
            </a:r>
            <a:r>
              <a:rPr lang="en-US" dirty="0" smtClean="0">
                <a:effectLst/>
              </a:rPr>
              <a:t> </a:t>
            </a:r>
            <a:r>
              <a:rPr lang="en-US" sz="1200" kern="1200" dirty="0" err="1" smtClean="0">
                <a:solidFill>
                  <a:schemeClr val="tx1"/>
                </a:solidFill>
                <a:effectLst/>
                <a:latin typeface="+mn-lt"/>
                <a:ea typeface="+mn-ea"/>
                <a:cs typeface="+mn-cs"/>
              </a:rPr>
              <a:t>NetPay</a:t>
            </a:r>
            <a:r>
              <a:rPr lang="en-US" dirty="0" smtClean="0">
                <a:effectLst/>
              </a:rPr>
              <a:t> </a:t>
            </a:r>
            <a:r>
              <a:rPr lang="en-US" sz="1200" kern="1200" dirty="0" smtClean="0">
                <a:solidFill>
                  <a:schemeClr val="tx1"/>
                </a:solidFill>
                <a:effectLst/>
                <a:latin typeface="+mn-lt"/>
                <a:ea typeface="+mn-ea"/>
                <a:cs typeface="+mn-cs"/>
              </a:rPr>
              <a:t>&gt;=</a:t>
            </a:r>
            <a:r>
              <a:rPr lang="en-US" dirty="0" smtClean="0">
                <a:effectLst/>
              </a:rPr>
              <a:t> </a:t>
            </a:r>
            <a:r>
              <a:rPr lang="en-US" sz="1200" kern="1200" dirty="0" smtClean="0">
                <a:solidFill>
                  <a:schemeClr val="tx1"/>
                </a:solidFill>
                <a:effectLst/>
                <a:latin typeface="+mn-lt"/>
                <a:ea typeface="+mn-ea"/>
                <a:cs typeface="+mn-cs"/>
              </a:rPr>
              <a:t>75000)</a:t>
            </a:r>
            <a:r>
              <a:rPr lang="en-US" dirty="0" smtClean="0">
                <a:effectLst/>
              </a:rPr>
              <a:t> </a:t>
            </a:r>
            <a:r>
              <a:rPr lang="en-US" sz="1200" kern="1200" dirty="0" err="1" smtClean="0">
                <a:solidFill>
                  <a:schemeClr val="tx1"/>
                </a:solidFill>
                <a:effectLst/>
                <a:latin typeface="+mn-lt"/>
                <a:ea typeface="+mn-ea"/>
                <a:cs typeface="+mn-cs"/>
              </a:rPr>
              <a:t>Empsal</a:t>
            </a:r>
            <a:r>
              <a:rPr lang="en-US" dirty="0" smtClean="0">
                <a:effectLst/>
              </a:rPr>
              <a:t> </a:t>
            </a:r>
            <a:r>
              <a:rPr lang="en-US" sz="1200" kern="1200" dirty="0" smtClean="0">
                <a:solidFill>
                  <a:schemeClr val="tx1"/>
                </a:solidFill>
                <a:effectLst/>
                <a:latin typeface="+mn-lt"/>
                <a:ea typeface="+mn-ea"/>
                <a:cs typeface="+mn-cs"/>
              </a:rPr>
              <a:t>where</a:t>
            </a:r>
            <a:r>
              <a:rPr lang="en-US" dirty="0" smtClean="0">
                <a:effectLst/>
              </a:rPr>
              <a:t> </a:t>
            </a:r>
            <a:r>
              <a:rPr lang="en-US" sz="1200" kern="1200" dirty="0" err="1" smtClean="0">
                <a:solidFill>
                  <a:schemeClr val="tx1"/>
                </a:solidFill>
                <a:effectLst/>
                <a:latin typeface="+mn-lt"/>
                <a:ea typeface="+mn-ea"/>
                <a:cs typeface="+mn-cs"/>
              </a:rPr>
              <a:t>Emp.EmployeeNo</a:t>
            </a:r>
            <a:r>
              <a:rPr lang="en-US" dirty="0" smtClean="0">
                <a:effectLst/>
              </a:rPr>
              <a:t> </a:t>
            </a:r>
            <a:r>
              <a:rPr lang="en-US" sz="1200" kern="1200" dirty="0" smtClean="0">
                <a:solidFill>
                  <a:schemeClr val="tx1"/>
                </a:solidFill>
                <a:effectLst/>
                <a:latin typeface="+mn-lt"/>
                <a:ea typeface="+mn-ea"/>
                <a:cs typeface="+mn-cs"/>
              </a:rPr>
              <a:t>=</a:t>
            </a:r>
            <a:r>
              <a:rPr lang="en-US" dirty="0" smtClean="0">
                <a:effectLst/>
              </a:rPr>
              <a:t> </a:t>
            </a:r>
            <a:r>
              <a:rPr lang="en-US" sz="1200" kern="1200" dirty="0" err="1" smtClean="0">
                <a:solidFill>
                  <a:schemeClr val="tx1"/>
                </a:solidFill>
                <a:effectLst/>
                <a:latin typeface="+mn-lt"/>
                <a:ea typeface="+mn-ea"/>
                <a:cs typeface="+mn-cs"/>
              </a:rPr>
              <a:t>Empsal.EmployeeNo</a:t>
            </a:r>
            <a:r>
              <a:rPr lang="en-US" sz="120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dirty="0" smtClean="0"/>
              <a:t>Set multiset</a:t>
            </a:r>
            <a:endParaRPr lang="en-US" dirty="0"/>
          </a:p>
        </p:txBody>
      </p:sp>
      <p:sp>
        <p:nvSpPr>
          <p:cNvPr id="4" name="Slide Number Placeholder 3"/>
          <p:cNvSpPr>
            <a:spLocks noGrp="1"/>
          </p:cNvSpPr>
          <p:nvPr>
            <p:ph type="sldNum" sz="quarter" idx="10"/>
          </p:nvPr>
        </p:nvSpPr>
        <p:spPr/>
        <p:txBody>
          <a:bodyPr/>
          <a:lstStyle/>
          <a:p>
            <a:fld id="{2383B482-5479-4701-B54F-42D086ABD42F}" type="slidenum">
              <a:rPr lang="en-US" smtClean="0"/>
              <a:pPr/>
              <a:t>18</a:t>
            </a:fld>
            <a:endParaRPr lang="en-US"/>
          </a:p>
        </p:txBody>
      </p:sp>
    </p:spTree>
    <p:extLst>
      <p:ext uri="{BB962C8B-B14F-4D97-AF65-F5344CB8AC3E}">
        <p14:creationId xmlns:p14="http://schemas.microsoft.com/office/powerpoint/2010/main" val="2560381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b="0" i="0" kern="1200" dirty="0" smtClean="0">
                <a:solidFill>
                  <a:schemeClr val="tx1"/>
                </a:solidFill>
                <a:effectLst/>
                <a:latin typeface="+mn-lt"/>
                <a:ea typeface="+mn-ea"/>
                <a:cs typeface="+mn-cs"/>
              </a:rPr>
              <a:t>The ALL and ANY is quantifiers for 'LIKE' operator, these quantifiers are used to indicate how many string patterns must be found in the string expression.</a:t>
            </a:r>
          </a:p>
          <a:p>
            <a:pPr fontAlgn="base"/>
            <a:r>
              <a:rPr lang="en-US" sz="1200" b="0" i="0" kern="1200" dirty="0" smtClean="0">
                <a:solidFill>
                  <a:schemeClr val="tx1"/>
                </a:solidFill>
                <a:effectLst/>
                <a:latin typeface="+mn-lt"/>
                <a:ea typeface="+mn-ea"/>
                <a:cs typeface="+mn-cs"/>
              </a:rPr>
              <a:t>CREATE TABLE t (x INTEGER);</a:t>
            </a:r>
          </a:p>
          <a:p>
            <a:pPr fontAlgn="base"/>
            <a:r>
              <a:rPr lang="en-US" sz="1200" b="0" i="0" kern="1200" dirty="0" smtClean="0">
                <a:solidFill>
                  <a:schemeClr val="tx1"/>
                </a:solidFill>
                <a:effectLst/>
                <a:latin typeface="+mn-lt"/>
                <a:ea typeface="+mn-ea"/>
                <a:cs typeface="+mn-cs"/>
              </a:rPr>
              <a:t>   INSERT t (1);</a:t>
            </a:r>
          </a:p>
          <a:p>
            <a:pPr fontAlgn="base"/>
            <a:r>
              <a:rPr lang="en-US" sz="1200" b="0" i="0" kern="1200" dirty="0" smtClean="0">
                <a:solidFill>
                  <a:schemeClr val="tx1"/>
                </a:solidFill>
                <a:effectLst/>
                <a:latin typeface="+mn-lt"/>
                <a:ea typeface="+mn-ea"/>
                <a:cs typeface="+mn-cs"/>
              </a:rPr>
              <a:t>   INSERT t (2);</a:t>
            </a:r>
          </a:p>
          <a:p>
            <a:pPr fontAlgn="base"/>
            <a:r>
              <a:rPr lang="en-US" sz="1200" b="0" i="0" kern="1200" dirty="0" smtClean="0">
                <a:solidFill>
                  <a:schemeClr val="tx1"/>
                </a:solidFill>
                <a:effectLst/>
                <a:latin typeface="+mn-lt"/>
                <a:ea typeface="+mn-ea"/>
                <a:cs typeface="+mn-cs"/>
              </a:rPr>
              <a:t>   INSERT t (3);</a:t>
            </a:r>
          </a:p>
          <a:p>
            <a:pPr fontAlgn="base"/>
            <a:r>
              <a:rPr lang="en-US" sz="1200" b="0" i="0" kern="1200" dirty="0" smtClean="0">
                <a:solidFill>
                  <a:schemeClr val="tx1"/>
                </a:solidFill>
                <a:effectLst/>
                <a:latin typeface="+mn-lt"/>
                <a:ea typeface="+mn-ea"/>
                <a:cs typeface="+mn-cs"/>
              </a:rPr>
              <a:t>   INSERT t (4);</a:t>
            </a:r>
          </a:p>
          <a:p>
            <a:pPr fontAlgn="base"/>
            <a:r>
              <a:rPr lang="en-US" sz="1200" b="0" i="0" kern="1200" dirty="0" smtClean="0">
                <a:solidFill>
                  <a:schemeClr val="tx1"/>
                </a:solidFill>
                <a:effectLst/>
                <a:latin typeface="+mn-lt"/>
                <a:ea typeface="+mn-ea"/>
                <a:cs typeface="+mn-cs"/>
              </a:rPr>
              <a:t>   INSERT t (5);</a:t>
            </a:r>
          </a:p>
          <a:p>
            <a:pPr fontAlgn="base"/>
            <a:r>
              <a:rPr lang="en-US" sz="1200" b="0" i="0" kern="1200" dirty="0" smtClean="0">
                <a:solidFill>
                  <a:schemeClr val="tx1"/>
                </a:solidFill>
                <a:effectLst/>
                <a:latin typeface="+mn-lt"/>
                <a:ea typeface="+mn-ea"/>
                <a:cs typeface="+mn-cs"/>
              </a:rPr>
              <a:t> </a:t>
            </a:r>
          </a:p>
          <a:p>
            <a:pPr fontAlgn="base"/>
            <a:r>
              <a:rPr lang="en-US" sz="1200" b="1" i="0" kern="1200" dirty="0" smtClean="0">
                <a:solidFill>
                  <a:schemeClr val="tx1"/>
                </a:solidFill>
                <a:effectLst/>
                <a:latin typeface="+mn-lt"/>
                <a:ea typeface="+mn-ea"/>
                <a:cs typeface="+mn-cs"/>
              </a:rPr>
              <a:t>IF you use this query …</a:t>
            </a:r>
          </a:p>
          <a:p>
            <a:pPr fontAlgn="base"/>
            <a:r>
              <a:rPr lang="en-US" sz="1200" b="1" i="0" kern="1200" dirty="0" smtClean="0">
                <a:solidFill>
                  <a:schemeClr val="tx1"/>
                </a:solidFill>
                <a:effectLst/>
                <a:latin typeface="+mn-lt"/>
                <a:ea typeface="+mn-ea"/>
                <a:cs typeface="+mn-cs"/>
              </a:rPr>
              <a:t>THEN the result is …</a:t>
            </a:r>
          </a:p>
          <a:p>
            <a:pPr fontAlgn="base"/>
            <a:r>
              <a:rPr lang="en-US" sz="1200" b="0" i="0" kern="1200" dirty="0" smtClean="0">
                <a:solidFill>
                  <a:schemeClr val="tx1"/>
                </a:solidFill>
                <a:effectLst/>
                <a:latin typeface="+mn-lt"/>
                <a:ea typeface="+mn-ea"/>
                <a:cs typeface="+mn-cs"/>
              </a:rPr>
              <a:t>SELECT * FROM t WHERE x IN ANY (1,2)</a:t>
            </a:r>
          </a:p>
          <a:p>
            <a:pPr fontAlgn="base"/>
            <a:r>
              <a:rPr lang="en-US" sz="1200" b="0" i="0" kern="1200" dirty="0" smtClean="0">
                <a:solidFill>
                  <a:schemeClr val="tx1"/>
                </a:solidFill>
                <a:effectLst/>
                <a:latin typeface="+mn-lt"/>
                <a:ea typeface="+mn-ea"/>
                <a:cs typeface="+mn-cs"/>
              </a:rPr>
              <a:t>1, 2</a:t>
            </a:r>
          </a:p>
          <a:p>
            <a:pPr fontAlgn="base"/>
            <a:r>
              <a:rPr lang="en-US" sz="1200" b="0" i="0" kern="1200" dirty="0" smtClean="0">
                <a:solidFill>
                  <a:schemeClr val="tx1"/>
                </a:solidFill>
                <a:effectLst/>
                <a:latin typeface="+mn-lt"/>
                <a:ea typeface="+mn-ea"/>
                <a:cs typeface="+mn-cs"/>
              </a:rPr>
              <a:t>SELECT * FROM t WHERE x = SOME (1,2)</a:t>
            </a:r>
          </a:p>
          <a:p>
            <a:pPr fontAlgn="base"/>
            <a:r>
              <a:rPr lang="en-US" sz="1200" b="0" i="0" kern="1200" dirty="0" smtClean="0">
                <a:solidFill>
                  <a:schemeClr val="tx1"/>
                </a:solidFill>
                <a:effectLst/>
                <a:latin typeface="+mn-lt"/>
                <a:ea typeface="+mn-ea"/>
                <a:cs typeface="+mn-cs"/>
              </a:rPr>
              <a:t>1, 2</a:t>
            </a:r>
          </a:p>
          <a:p>
            <a:pPr fontAlgn="base"/>
            <a:r>
              <a:rPr lang="en-US" sz="1200" b="0" i="0" kern="1200" dirty="0" smtClean="0">
                <a:solidFill>
                  <a:schemeClr val="tx1"/>
                </a:solidFill>
                <a:effectLst/>
                <a:latin typeface="+mn-lt"/>
                <a:ea typeface="+mn-ea"/>
                <a:cs typeface="+mn-cs"/>
              </a:rPr>
              <a:t>SELECT * FROM t WHERE x NOT IN ALL (1,2)</a:t>
            </a:r>
          </a:p>
          <a:p>
            <a:pPr fontAlgn="base"/>
            <a:r>
              <a:rPr lang="en-US" sz="1200" b="0" i="0" kern="1200" dirty="0" smtClean="0">
                <a:solidFill>
                  <a:schemeClr val="tx1"/>
                </a:solidFill>
                <a:effectLst/>
                <a:latin typeface="+mn-lt"/>
                <a:ea typeface="+mn-ea"/>
                <a:cs typeface="+mn-cs"/>
              </a:rPr>
              <a:t>3, 4, 5</a:t>
            </a:r>
          </a:p>
          <a:p>
            <a:pPr fontAlgn="base"/>
            <a:r>
              <a:rPr lang="en-US" sz="1200" b="0" i="0" kern="1200" dirty="0" smtClean="0">
                <a:solidFill>
                  <a:schemeClr val="tx1"/>
                </a:solidFill>
                <a:effectLst/>
                <a:latin typeface="+mn-lt"/>
                <a:ea typeface="+mn-ea"/>
                <a:cs typeface="+mn-cs"/>
              </a:rPr>
              <a:t>SELECT * FROM t WHERE NOT (x IN ANY (1,2))</a:t>
            </a:r>
          </a:p>
          <a:p>
            <a:pPr fontAlgn="base"/>
            <a:r>
              <a:rPr lang="en-US" sz="1200" b="0" i="0" kern="1200" dirty="0" smtClean="0">
                <a:solidFill>
                  <a:schemeClr val="tx1"/>
                </a:solidFill>
                <a:effectLst/>
                <a:latin typeface="+mn-lt"/>
                <a:ea typeface="+mn-ea"/>
                <a:cs typeface="+mn-cs"/>
              </a:rPr>
              <a:t>3, 4, 5</a:t>
            </a:r>
          </a:p>
          <a:p>
            <a:pPr fontAlgn="base"/>
            <a:r>
              <a:rPr lang="en-US" sz="1200" b="0" i="0" kern="1200" dirty="0" smtClean="0">
                <a:solidFill>
                  <a:schemeClr val="tx1"/>
                </a:solidFill>
                <a:effectLst/>
                <a:latin typeface="+mn-lt"/>
                <a:ea typeface="+mn-ea"/>
                <a:cs typeface="+mn-cs"/>
              </a:rPr>
              <a:t>SELECT * FROM t WHERE NOT (x = SOME (1,2))</a:t>
            </a:r>
          </a:p>
          <a:p>
            <a:pPr fontAlgn="base"/>
            <a:r>
              <a:rPr lang="en-US" sz="1200" b="0" i="0" kern="1200" dirty="0" smtClean="0">
                <a:solidFill>
                  <a:schemeClr val="tx1"/>
                </a:solidFill>
                <a:effectLst/>
                <a:latin typeface="+mn-lt"/>
                <a:ea typeface="+mn-ea"/>
                <a:cs typeface="+mn-cs"/>
              </a:rPr>
              <a:t>3, 4, 5</a:t>
            </a:r>
          </a:p>
          <a:p>
            <a:pPr fontAlgn="base"/>
            <a:r>
              <a:rPr lang="en-US" sz="1200" b="0" i="0" kern="1200" dirty="0" smtClean="0">
                <a:solidFill>
                  <a:schemeClr val="tx1"/>
                </a:solidFill>
                <a:effectLst/>
                <a:latin typeface="+mn-lt"/>
                <a:ea typeface="+mn-ea"/>
                <a:cs typeface="+mn-cs"/>
              </a:rPr>
              <a:t>SELECT * FROM t WHERE x NOT IN SOME (1, 2)</a:t>
            </a:r>
          </a:p>
          <a:p>
            <a:pPr fontAlgn="base"/>
            <a:r>
              <a:rPr lang="en-US" sz="1200" b="0" i="0" kern="1200" dirty="0" smtClean="0">
                <a:solidFill>
                  <a:schemeClr val="tx1"/>
                </a:solidFill>
                <a:effectLst/>
                <a:latin typeface="+mn-lt"/>
                <a:ea typeface="+mn-ea"/>
                <a:cs typeface="+mn-cs"/>
              </a:rPr>
              <a:t>1, 2, 3, 4, 5</a:t>
            </a:r>
          </a:p>
          <a:p>
            <a:pPr fontAlgn="base"/>
            <a:r>
              <a:rPr lang="en-US" sz="1200" b="0" i="0" kern="1200" dirty="0" smtClean="0">
                <a:solidFill>
                  <a:schemeClr val="tx1"/>
                </a:solidFill>
                <a:effectLst/>
                <a:latin typeface="+mn-lt"/>
                <a:ea typeface="+mn-ea"/>
                <a:cs typeface="+mn-cs"/>
              </a:rPr>
              <a:t>SELECT * FROM t WHERE x NOT = ANY (1, 2)</a:t>
            </a:r>
          </a:p>
          <a:p>
            <a:pPr fontAlgn="base"/>
            <a:r>
              <a:rPr lang="en-US" sz="1200" b="0" i="0" kern="1200" dirty="0" smtClean="0">
                <a:solidFill>
                  <a:schemeClr val="tx1"/>
                </a:solidFill>
                <a:effectLst/>
                <a:latin typeface="+mn-lt"/>
                <a:ea typeface="+mn-ea"/>
                <a:cs typeface="+mn-cs"/>
              </a:rPr>
              <a:t>1, 2, 3, 4, 5</a:t>
            </a:r>
          </a:p>
          <a:p>
            <a:pPr fontAlgn="base"/>
            <a:r>
              <a:rPr lang="en-US" sz="1200" b="0" i="0" kern="1200" dirty="0" smtClean="0">
                <a:solidFill>
                  <a:schemeClr val="tx1"/>
                </a:solidFill>
                <a:effectLst/>
                <a:latin typeface="+mn-lt"/>
                <a:ea typeface="+mn-ea"/>
                <a:cs typeface="+mn-cs"/>
              </a:rPr>
              <a:t>SELECT * FROM t WHERE x IN ALL (1,2)</a:t>
            </a:r>
          </a:p>
          <a:p>
            <a:pPr fontAlgn="base"/>
            <a:r>
              <a:rPr lang="en-US" sz="1200" b="0" i="0" kern="1200" dirty="0" smtClean="0">
                <a:solidFill>
                  <a:schemeClr val="tx1"/>
                </a:solidFill>
                <a:effectLst/>
                <a:latin typeface="+mn-lt"/>
                <a:ea typeface="+mn-ea"/>
                <a:cs typeface="+mn-cs"/>
              </a:rPr>
              <a:t>no rows</a:t>
            </a:r>
          </a:p>
          <a:p>
            <a:pPr fontAlgn="base"/>
            <a:r>
              <a:rPr lang="en-US" sz="1200" b="0" i="0" kern="1200" dirty="0" smtClean="0">
                <a:solidFill>
                  <a:schemeClr val="tx1"/>
                </a:solidFill>
                <a:effectLst/>
                <a:latin typeface="+mn-lt"/>
                <a:ea typeface="+mn-ea"/>
                <a:cs typeface="+mn-cs"/>
              </a:rPr>
              <a:t>SELECT * FROM t WHERE NOT (x NOT IN SOME (1,2))</a:t>
            </a:r>
          </a:p>
          <a:p>
            <a:pPr fontAlgn="base"/>
            <a:r>
              <a:rPr lang="en-US" sz="1200" b="0" i="0" kern="1200" dirty="0" smtClean="0">
                <a:solidFill>
                  <a:schemeClr val="tx1"/>
                </a:solidFill>
                <a:effectLst/>
                <a:latin typeface="+mn-lt"/>
                <a:ea typeface="+mn-ea"/>
                <a:cs typeface="+mn-cs"/>
              </a:rPr>
              <a:t>no rows</a:t>
            </a:r>
          </a:p>
          <a:p>
            <a:pPr fontAlgn="base"/>
            <a:r>
              <a:rPr lang="en-US" sz="1200" b="0" i="0" kern="1200" dirty="0" smtClean="0">
                <a:solidFill>
                  <a:schemeClr val="tx1"/>
                </a:solidFill>
                <a:effectLst/>
                <a:latin typeface="+mn-lt"/>
                <a:ea typeface="+mn-ea"/>
                <a:cs typeface="+mn-cs"/>
              </a:rPr>
              <a:t>SELECT * FROM t WHERE x = ALL (1,2)</a:t>
            </a:r>
          </a:p>
          <a:p>
            <a:pPr fontAlgn="base"/>
            <a:r>
              <a:rPr lang="en-US" sz="1200" b="0" i="0" kern="1200" dirty="0" smtClean="0">
                <a:solidFill>
                  <a:schemeClr val="tx1"/>
                </a:solidFill>
                <a:effectLst/>
                <a:latin typeface="+mn-lt"/>
                <a:ea typeface="+mn-ea"/>
                <a:cs typeface="+mn-cs"/>
              </a:rPr>
              <a:t>no rows</a:t>
            </a:r>
          </a:p>
          <a:p>
            <a:pPr fontAlgn="base"/>
            <a:r>
              <a:rPr lang="en-US" sz="1200" b="0" i="0" kern="1200" dirty="0" smtClean="0">
                <a:solidFill>
                  <a:schemeClr val="tx1"/>
                </a:solidFill>
                <a:effectLst/>
                <a:latin typeface="+mn-lt"/>
                <a:ea typeface="+mn-ea"/>
                <a:cs typeface="+mn-cs"/>
              </a:rPr>
              <a:t>SELECT * FROM t WHERE NOT (x NOT = ANY (1,2))</a:t>
            </a:r>
          </a:p>
          <a:p>
            <a:pPr fontAlgn="base"/>
            <a:r>
              <a:rPr lang="en-US" sz="1200" b="0" i="0" kern="1200" dirty="0" smtClean="0">
                <a:solidFill>
                  <a:schemeClr val="tx1"/>
                </a:solidFill>
                <a:effectLst/>
                <a:latin typeface="+mn-lt"/>
                <a:ea typeface="+mn-ea"/>
                <a:cs typeface="+mn-cs"/>
              </a:rPr>
              <a:t>no rows</a:t>
            </a:r>
          </a:p>
          <a:p>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ANY - one or more pattern should match in the string expression</a:t>
            </a:r>
            <a:r>
              <a:rPr lang="en-US" dirty="0" smtClean="0"/>
              <a:t/>
            </a:r>
            <a:br>
              <a:rPr lang="en-US" dirty="0" smtClean="0"/>
            </a:br>
            <a:r>
              <a:rPr lang="en-US" sz="1200" b="0" i="0" kern="1200" dirty="0" smtClean="0">
                <a:solidFill>
                  <a:schemeClr val="tx1"/>
                </a:solidFill>
                <a:effectLst/>
                <a:latin typeface="+mn-lt"/>
                <a:ea typeface="+mn-ea"/>
                <a:cs typeface="+mn-cs"/>
              </a:rPr>
              <a:t>ALL - All patterns in the list should be match.</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first_name</a:t>
            </a:r>
            <a:r>
              <a:rPr lang="en-US" sz="1200" b="0" i="0" kern="1200" dirty="0" smtClean="0">
                <a:solidFill>
                  <a:schemeClr val="tx1"/>
                </a:solidFill>
                <a:effectLst/>
                <a:latin typeface="+mn-lt"/>
                <a:ea typeface="+mn-ea"/>
                <a:cs typeface="+mn-cs"/>
              </a:rPr>
              <a:t> like ANY ('ad%', 'w%', 'e%')</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will find </a:t>
            </a:r>
            <a:r>
              <a:rPr lang="en-US" sz="1200" b="0" i="0" kern="1200" dirty="0" err="1" smtClean="0">
                <a:solidFill>
                  <a:schemeClr val="tx1"/>
                </a:solidFill>
                <a:effectLst/>
                <a:latin typeface="+mn-lt"/>
                <a:ea typeface="+mn-ea"/>
                <a:cs typeface="+mn-cs"/>
              </a:rPr>
              <a:t>adrian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william</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eleanor</a:t>
            </a:r>
            <a:r>
              <a:rPr lang="en-US" dirty="0" smtClean="0"/>
              <a:t/>
            </a:r>
            <a:br>
              <a:rPr lang="en-US" dirty="0" smtClean="0"/>
            </a:br>
            <a:r>
              <a:rPr lang="en-US" dirty="0" smtClean="0"/>
              <a:t/>
            </a:r>
            <a:br>
              <a:rPr lang="en-US" dirty="0" smtClean="0"/>
            </a:br>
            <a:r>
              <a:rPr lang="en-US" sz="1200" b="0" i="0" kern="1200" dirty="0" err="1" smtClean="0">
                <a:solidFill>
                  <a:schemeClr val="tx1"/>
                </a:solidFill>
                <a:effectLst/>
                <a:latin typeface="+mn-lt"/>
                <a:ea typeface="+mn-ea"/>
                <a:cs typeface="+mn-cs"/>
              </a:rPr>
              <a:t>first_name</a:t>
            </a:r>
            <a:r>
              <a:rPr lang="en-US" sz="1200" b="0" i="0" kern="1200" dirty="0" smtClean="0">
                <a:solidFill>
                  <a:schemeClr val="tx1"/>
                </a:solidFill>
                <a:effectLst/>
                <a:latin typeface="+mn-lt"/>
                <a:ea typeface="+mn-ea"/>
                <a:cs typeface="+mn-cs"/>
              </a:rPr>
              <a:t> like ALL ('ad%', 'w%', 'e%')</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will not find anything because you cannot build a string which starts with AD, W and E! </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But first name like ALL ('%an%','%w%, '%e%')</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will find Andrew but not </a:t>
            </a:r>
            <a:r>
              <a:rPr lang="en-US" sz="1200" b="0" i="0" kern="1200" dirty="0" err="1" smtClean="0">
                <a:solidFill>
                  <a:schemeClr val="tx1"/>
                </a:solidFill>
                <a:effectLst/>
                <a:latin typeface="+mn-lt"/>
                <a:ea typeface="+mn-ea"/>
                <a:cs typeface="+mn-cs"/>
              </a:rPr>
              <a:t>adrian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william</a:t>
            </a:r>
            <a:r>
              <a:rPr lang="en-US" sz="1200" b="0" i="0" kern="1200" dirty="0" smtClean="0">
                <a:solidFill>
                  <a:schemeClr val="tx1"/>
                </a:solidFill>
                <a:effectLst/>
                <a:latin typeface="+mn-lt"/>
                <a:ea typeface="+mn-ea"/>
                <a:cs typeface="+mn-cs"/>
              </a:rPr>
              <a:t> or Eleanor.</a:t>
            </a:r>
            <a:endParaRPr lang="en-US" dirty="0"/>
          </a:p>
        </p:txBody>
      </p:sp>
      <p:sp>
        <p:nvSpPr>
          <p:cNvPr id="4" name="Slide Number Placeholder 3"/>
          <p:cNvSpPr>
            <a:spLocks noGrp="1"/>
          </p:cNvSpPr>
          <p:nvPr>
            <p:ph type="sldNum" sz="quarter" idx="10"/>
          </p:nvPr>
        </p:nvSpPr>
        <p:spPr/>
        <p:txBody>
          <a:bodyPr/>
          <a:lstStyle/>
          <a:p>
            <a:fld id="{2383B482-5479-4701-B54F-42D086ABD42F}" type="slidenum">
              <a:rPr lang="en-US" smtClean="0"/>
              <a:pPr/>
              <a:t>33</a:t>
            </a:fld>
            <a:endParaRPr lang="en-US"/>
          </a:p>
        </p:txBody>
      </p:sp>
    </p:spTree>
    <p:extLst>
      <p:ext uri="{BB962C8B-B14F-4D97-AF65-F5344CB8AC3E}">
        <p14:creationId xmlns:p14="http://schemas.microsoft.com/office/powerpoint/2010/main" val="3623052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 LAST_NAME,CASE(GRADE_PT)</a:t>
            </a:r>
          </a:p>
          <a:p>
            <a:r>
              <a:rPr lang="en-US" dirty="0" smtClean="0"/>
              <a:t>when(3.95) then '</a:t>
            </a:r>
            <a:r>
              <a:rPr lang="en-US" dirty="0" err="1" smtClean="0"/>
              <a:t>Hight</a:t>
            </a:r>
            <a:r>
              <a:rPr lang="en-US" dirty="0" smtClean="0"/>
              <a:t>'</a:t>
            </a:r>
          </a:p>
          <a:p>
            <a:r>
              <a:rPr lang="en-US" dirty="0" smtClean="0"/>
              <a:t>when(1.90) then 'LOW' </a:t>
            </a:r>
          </a:p>
          <a:p>
            <a:r>
              <a:rPr lang="en-US" dirty="0" smtClean="0"/>
              <a:t>ELSE 'MID'</a:t>
            </a:r>
          </a:p>
          <a:p>
            <a:r>
              <a:rPr lang="en-US" dirty="0" smtClean="0"/>
              <a:t>END</a:t>
            </a:r>
          </a:p>
          <a:p>
            <a:r>
              <a:rPr lang="en-US" dirty="0" smtClean="0"/>
              <a:t>from students;</a:t>
            </a:r>
            <a:endParaRPr lang="en-US" dirty="0"/>
          </a:p>
        </p:txBody>
      </p:sp>
      <p:sp>
        <p:nvSpPr>
          <p:cNvPr id="4" name="Slide Number Placeholder 3"/>
          <p:cNvSpPr>
            <a:spLocks noGrp="1"/>
          </p:cNvSpPr>
          <p:nvPr>
            <p:ph type="sldNum" sz="quarter" idx="10"/>
          </p:nvPr>
        </p:nvSpPr>
        <p:spPr/>
        <p:txBody>
          <a:bodyPr/>
          <a:lstStyle/>
          <a:p>
            <a:fld id="{2383B482-5479-4701-B54F-42D086ABD42F}" type="slidenum">
              <a:rPr lang="en-US" smtClean="0"/>
              <a:pPr/>
              <a:t>39</a:t>
            </a:fld>
            <a:endParaRPr lang="en-US"/>
          </a:p>
        </p:txBody>
      </p:sp>
    </p:spTree>
    <p:extLst>
      <p:ext uri="{BB962C8B-B14F-4D97-AF65-F5344CB8AC3E}">
        <p14:creationId xmlns:p14="http://schemas.microsoft.com/office/powerpoint/2010/main" val="1081097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create</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table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pay_table</a:t>
            </a:r>
            <a:r>
              <a:rPr lang="en-US" sz="1200" kern="1200" dirty="0" smtClean="0">
                <a:solidFill>
                  <a:schemeClr val="tx1"/>
                </a:solidFill>
                <a:effectLst/>
                <a:latin typeface="+mn-lt"/>
                <a:ea typeface="+mn-ea"/>
                <a:cs typeface="+mn-cs"/>
              </a:rPr>
              <a:t> (salary numeric);</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insert</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into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pay_table</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values</a:t>
            </a:r>
            <a:r>
              <a:rPr lang="en-US" sz="1200" kern="1200" dirty="0" smtClean="0">
                <a:solidFill>
                  <a:schemeClr val="tx1"/>
                </a:solidFill>
                <a:effectLst/>
                <a:latin typeface="+mn-lt"/>
                <a:ea typeface="+mn-ea"/>
                <a:cs typeface="+mn-cs"/>
              </a:rPr>
              <a:t>(1200)</a:t>
            </a:r>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insert</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into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pay_table</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values</a:t>
            </a:r>
            <a:r>
              <a:rPr lang="en-US" sz="1200" kern="1200" dirty="0" smtClean="0">
                <a:solidFill>
                  <a:schemeClr val="tx1"/>
                </a:solidFill>
                <a:effectLst/>
                <a:latin typeface="+mn-lt"/>
                <a:ea typeface="+mn-ea"/>
                <a:cs typeface="+mn-cs"/>
              </a:rPr>
              <a:t>(10000);</a:t>
            </a:r>
          </a:p>
          <a:p>
            <a:r>
              <a:rPr lang="en-US" sz="1200" b="1" kern="1200" dirty="0" smtClean="0">
                <a:solidFill>
                  <a:schemeClr val="tx1"/>
                </a:solidFill>
                <a:effectLst/>
                <a:latin typeface="+mn-lt"/>
                <a:ea typeface="+mn-ea"/>
                <a:cs typeface="+mn-cs"/>
              </a:rPr>
              <a:t>insert</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into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pay_table</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values</a:t>
            </a:r>
            <a:r>
              <a:rPr lang="en-US" sz="1200" kern="1200" dirty="0" smtClean="0">
                <a:solidFill>
                  <a:schemeClr val="tx1"/>
                </a:solidFill>
                <a:effectLst/>
                <a:latin typeface="+mn-lt"/>
                <a:ea typeface="+mn-ea"/>
                <a:cs typeface="+mn-cs"/>
              </a:rPr>
              <a:t>(20000)</a:t>
            </a:r>
            <a:endParaRPr lang="en-US" dirty="0"/>
          </a:p>
        </p:txBody>
      </p:sp>
      <p:sp>
        <p:nvSpPr>
          <p:cNvPr id="4" name="Slide Number Placeholder 3"/>
          <p:cNvSpPr>
            <a:spLocks noGrp="1"/>
          </p:cNvSpPr>
          <p:nvPr>
            <p:ph type="sldNum" sz="quarter" idx="10"/>
          </p:nvPr>
        </p:nvSpPr>
        <p:spPr/>
        <p:txBody>
          <a:bodyPr/>
          <a:lstStyle/>
          <a:p>
            <a:fld id="{2383B482-5479-4701-B54F-42D086ABD42F}" type="slidenum">
              <a:rPr lang="en-US" smtClean="0"/>
              <a:pPr/>
              <a:t>40</a:t>
            </a:fld>
            <a:endParaRPr lang="en-US"/>
          </a:p>
        </p:txBody>
      </p:sp>
    </p:spTree>
    <p:extLst>
      <p:ext uri="{BB962C8B-B14F-4D97-AF65-F5344CB8AC3E}">
        <p14:creationId xmlns:p14="http://schemas.microsoft.com/office/powerpoint/2010/main" val="2485369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1200" b="0" i="0" kern="1200" dirty="0" smtClean="0">
                <a:solidFill>
                  <a:schemeClr val="tx1"/>
                </a:solidFill>
                <a:effectLst/>
                <a:latin typeface="+mn-lt"/>
                <a:ea typeface="+mn-ea"/>
                <a:cs typeface="+mn-cs"/>
              </a:rPr>
              <a:t>The TOP N function produces</a:t>
            </a:r>
            <a:r>
              <a:rPr lang="en-US" dirty="0" smtClean="0"/>
              <a:t/>
            </a:r>
            <a:br>
              <a:rPr lang="en-US" dirty="0" smtClean="0"/>
            </a:br>
            <a:r>
              <a:rPr lang="en-US" sz="1200" b="0" i="0" kern="1200" dirty="0" smtClean="0">
                <a:solidFill>
                  <a:schemeClr val="tx1"/>
                </a:solidFill>
                <a:effectLst/>
                <a:latin typeface="+mn-lt"/>
                <a:ea typeface="+mn-ea"/>
                <a:cs typeface="+mn-cs"/>
              </a:rPr>
              <a:t>The top (or bottom) N rows of results based on specified criteria.</a:t>
            </a:r>
          </a:p>
          <a:p>
            <a:r>
              <a:rPr lang="en-US" sz="1200" b="0" i="0" kern="1200" dirty="0" smtClean="0">
                <a:solidFill>
                  <a:schemeClr val="tx1"/>
                </a:solidFill>
                <a:effectLst/>
                <a:latin typeface="+mn-lt"/>
                <a:ea typeface="+mn-ea"/>
                <a:cs typeface="+mn-cs"/>
              </a:rPr>
              <a:t>The top (or bottom) N percentage of rows based on specified criteria.</a:t>
            </a:r>
          </a:p>
          <a:p>
            <a:r>
              <a:rPr lang="en-US" sz="1200" b="0" i="0" kern="1200" dirty="0" smtClean="0">
                <a:solidFill>
                  <a:schemeClr val="tx1"/>
                </a:solidFill>
                <a:effectLst/>
                <a:latin typeface="+mn-lt"/>
                <a:ea typeface="+mn-ea"/>
                <a:cs typeface="+mn-cs"/>
              </a:rPr>
              <a:t>These results either with or without ties (more than one row has identical criteria values).</a:t>
            </a:r>
          </a:p>
          <a:p>
            <a:r>
              <a:rPr lang="en-US" sz="1200" b="0" i="0" kern="1200" dirty="0" smtClean="0">
                <a:solidFill>
                  <a:schemeClr val="tx1"/>
                </a:solidFill>
                <a:effectLst/>
                <a:latin typeface="+mn-lt"/>
                <a:ea typeface="+mn-ea"/>
                <a:cs typeface="+mn-cs"/>
              </a:rPr>
              <a:t>Sample rows arbitrarily without regard to rankings or order.</a:t>
            </a:r>
          </a:p>
          <a:p>
            <a:r>
              <a:rPr lang="en-US" sz="1200" b="0" i="0" kern="1200" dirty="0" smtClean="0">
                <a:solidFill>
                  <a:schemeClr val="tx1"/>
                </a:solidFill>
                <a:effectLst/>
                <a:latin typeface="+mn-lt"/>
                <a:ea typeface="+mn-ea"/>
                <a:cs typeface="+mn-cs"/>
              </a:rPr>
              <a:t>New syntax to the SQL lexicon:</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TOP {decimal | integer} [PERCENT] [WITH TIES]</a:t>
            </a:r>
            <a:r>
              <a:rPr lang="en-US" dirty="0" smtClean="0"/>
              <a:t/>
            </a:r>
            <a:br>
              <a:rPr lang="en-US" dirty="0" smtClean="0"/>
            </a:br>
            <a:endParaRPr lang="en-US" dirty="0" smtClean="0"/>
          </a:p>
          <a:p>
            <a:r>
              <a:rPr lang="en-US" sz="1200" b="0" i="0" kern="1200" dirty="0" smtClean="0">
                <a:solidFill>
                  <a:schemeClr val="tx1"/>
                </a:solidFill>
                <a:effectLst/>
                <a:latin typeface="+mn-lt"/>
                <a:ea typeface="+mn-ea"/>
                <a:cs typeface="+mn-cs"/>
              </a:rPr>
              <a:t>Below are the options with TOP.</a:t>
            </a:r>
            <a:r>
              <a:rPr lang="en-US" dirty="0" smtClean="0"/>
              <a:t/>
            </a:r>
            <a:br>
              <a:rPr lang="en-US" dirty="0" smtClean="0"/>
            </a:br>
            <a:r>
              <a:rPr lang="en-US" sz="1200" b="1" i="0" kern="1200" dirty="0" smtClean="0">
                <a:solidFill>
                  <a:schemeClr val="tx1"/>
                </a:solidFill>
                <a:effectLst/>
                <a:latin typeface="+mn-lt"/>
                <a:ea typeface="+mn-ea"/>
                <a:cs typeface="+mn-cs"/>
              </a:rPr>
              <a:t>TOP 10</a:t>
            </a:r>
            <a:r>
              <a:rPr lang="en-US" sz="1200" b="0" i="0" kern="1200" dirty="0" smtClean="0">
                <a:solidFill>
                  <a:schemeClr val="tx1"/>
                </a:solidFill>
                <a:effectLst/>
                <a:latin typeface="+mn-lt"/>
                <a:ea typeface="+mn-ea"/>
                <a:cs typeface="+mn-cs"/>
              </a:rPr>
              <a:t> – Return the top ten rows according to criteria</a:t>
            </a:r>
          </a:p>
          <a:p>
            <a:r>
              <a:rPr lang="en-US" sz="1200" b="1" i="0" kern="1200" dirty="0" smtClean="0">
                <a:solidFill>
                  <a:schemeClr val="tx1"/>
                </a:solidFill>
                <a:effectLst/>
                <a:latin typeface="+mn-lt"/>
                <a:ea typeface="+mn-ea"/>
                <a:cs typeface="+mn-cs"/>
              </a:rPr>
              <a:t>TOP 15 PERCENT</a:t>
            </a:r>
            <a:r>
              <a:rPr lang="en-US" sz="1200" b="0" i="0" kern="1200" dirty="0" smtClean="0">
                <a:solidFill>
                  <a:schemeClr val="tx1"/>
                </a:solidFill>
                <a:effectLst/>
                <a:latin typeface="+mn-lt"/>
                <a:ea typeface="+mn-ea"/>
                <a:cs typeface="+mn-cs"/>
              </a:rPr>
              <a:t> – Return the top 15% of rows according to criteria</a:t>
            </a:r>
          </a:p>
          <a:p>
            <a:r>
              <a:rPr lang="en-US" sz="1200" b="1" i="0" kern="1200" dirty="0" smtClean="0">
                <a:solidFill>
                  <a:schemeClr val="tx1"/>
                </a:solidFill>
                <a:effectLst/>
                <a:latin typeface="+mn-lt"/>
                <a:ea typeface="+mn-ea"/>
                <a:cs typeface="+mn-cs"/>
              </a:rPr>
              <a:t>TOP 10 WITH TIES</a:t>
            </a:r>
            <a:r>
              <a:rPr lang="en-US" sz="1200" b="0" i="0" kern="1200" dirty="0" smtClean="0">
                <a:solidFill>
                  <a:schemeClr val="tx1"/>
                </a:solidFill>
                <a:effectLst/>
                <a:latin typeface="+mn-lt"/>
                <a:ea typeface="+mn-ea"/>
                <a:cs typeface="+mn-cs"/>
              </a:rPr>
              <a:t> – If more that one row has the same criteria value, return all</a:t>
            </a:r>
          </a:p>
          <a:p>
            <a:r>
              <a:rPr lang="en-US" sz="1200" b="1" i="0" kern="1200" dirty="0" smtClean="0">
                <a:solidFill>
                  <a:schemeClr val="tx1"/>
                </a:solidFill>
                <a:effectLst/>
                <a:latin typeface="+mn-lt"/>
                <a:ea typeface="+mn-ea"/>
                <a:cs typeface="+mn-cs"/>
              </a:rPr>
              <a:t>TOP 15 PERCENT WITH TIES</a:t>
            </a:r>
            <a:r>
              <a:rPr lang="en-US" sz="1200" b="0" i="0" kern="1200" dirty="0" smtClean="0">
                <a:solidFill>
                  <a:schemeClr val="tx1"/>
                </a:solidFill>
                <a:effectLst/>
                <a:latin typeface="+mn-lt"/>
                <a:ea typeface="+mn-ea"/>
                <a:cs typeface="+mn-cs"/>
              </a:rPr>
              <a:t> – If more than one row has the same criteria value, return all</a:t>
            </a:r>
          </a:p>
          <a:p>
            <a:r>
              <a:rPr lang="en-US" sz="1200" b="1" i="1" kern="1200" dirty="0" smtClean="0">
                <a:solidFill>
                  <a:schemeClr val="tx1"/>
                </a:solidFill>
                <a:effectLst/>
                <a:latin typeface="+mn-lt"/>
                <a:ea typeface="+mn-ea"/>
                <a:cs typeface="+mn-cs"/>
              </a:rPr>
              <a:t>Example 1:</a:t>
            </a:r>
            <a:r>
              <a:rPr lang="en-US" dirty="0" smtClean="0"/>
              <a:t/>
            </a:r>
            <a:br>
              <a:rPr lang="en-US" dirty="0" smtClean="0"/>
            </a:br>
            <a:r>
              <a:rPr lang="en-US" sz="1200" b="1" i="0" kern="1200" dirty="0" smtClean="0">
                <a:solidFill>
                  <a:schemeClr val="tx1"/>
                </a:solidFill>
                <a:effectLst/>
                <a:latin typeface="+mn-lt"/>
                <a:ea typeface="+mn-ea"/>
                <a:cs typeface="+mn-cs"/>
              </a:rPr>
              <a:t>SELECT TOP 5</a:t>
            </a:r>
            <a:r>
              <a:rPr lang="en-US" dirty="0" smtClean="0"/>
              <a:t/>
            </a:r>
            <a:br>
              <a:rPr lang="en-US" dirty="0" smtClean="0"/>
            </a:b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department_number</a:t>
            </a:r>
            <a:r>
              <a:rPr lang="en-US" dirty="0" smtClean="0"/>
              <a:t/>
            </a:r>
            <a:br>
              <a:rPr lang="en-US" dirty="0" smtClean="0"/>
            </a:b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budget_amount</a:t>
            </a:r>
            <a:r>
              <a:rPr lang="en-US" dirty="0" smtClean="0"/>
              <a:t/>
            </a:r>
            <a:br>
              <a:rPr lang="en-US" dirty="0" smtClean="0"/>
            </a:br>
            <a:r>
              <a:rPr lang="en-US" sz="1200" b="1" i="0" kern="1200" dirty="0" smtClean="0">
                <a:solidFill>
                  <a:schemeClr val="tx1"/>
                </a:solidFill>
                <a:effectLst/>
                <a:latin typeface="+mn-lt"/>
                <a:ea typeface="+mn-ea"/>
                <a:cs typeface="+mn-cs"/>
              </a:rPr>
              <a:t>  FROM department</a:t>
            </a:r>
            <a:r>
              <a:rPr lang="en-US" dirty="0" smtClean="0"/>
              <a:t/>
            </a:r>
            <a:br>
              <a:rPr lang="en-US" dirty="0" smtClean="0"/>
            </a:br>
            <a:r>
              <a:rPr lang="en-US" sz="1200" b="1" i="0" kern="1200" dirty="0" smtClean="0">
                <a:solidFill>
                  <a:schemeClr val="tx1"/>
                </a:solidFill>
                <a:effectLst/>
                <a:latin typeface="+mn-lt"/>
                <a:ea typeface="+mn-ea"/>
                <a:cs typeface="+mn-cs"/>
              </a:rPr>
              <a:t>  ORDER BY 2 DESC;</a:t>
            </a:r>
            <a:r>
              <a:rPr lang="en-US" dirty="0" smtClean="0"/>
              <a:t/>
            </a:r>
            <a:br>
              <a:rPr lang="en-US" dirty="0" smtClean="0"/>
            </a:br>
            <a:r>
              <a:rPr lang="en-US" sz="1200" b="1" i="0" kern="1200" dirty="0" smtClean="0">
                <a:solidFill>
                  <a:schemeClr val="tx1"/>
                </a:solidFill>
                <a:effectLst/>
                <a:latin typeface="+mn-lt"/>
                <a:ea typeface="+mn-ea"/>
                <a:cs typeface="+mn-cs"/>
              </a:rPr>
              <a:t/>
            </a:r>
            <a:br>
              <a:rPr lang="en-US" sz="1200" b="1" i="0" kern="1200" dirty="0" smtClean="0">
                <a:solidFill>
                  <a:schemeClr val="tx1"/>
                </a:solidFill>
                <a:effectLst/>
                <a:latin typeface="+mn-lt"/>
                <a:ea typeface="+mn-ea"/>
                <a:cs typeface="+mn-cs"/>
              </a:rPr>
            </a:br>
            <a:r>
              <a:rPr lang="en-US" sz="1200" b="1" i="1" kern="1200" dirty="0" smtClean="0">
                <a:solidFill>
                  <a:schemeClr val="tx1"/>
                </a:solidFill>
                <a:effectLst/>
                <a:latin typeface="+mn-lt"/>
                <a:ea typeface="+mn-ea"/>
                <a:cs typeface="+mn-cs"/>
              </a:rPr>
              <a:t>Result</a:t>
            </a:r>
            <a:r>
              <a:rPr lang="en-US" dirty="0" smtClean="0"/>
              <a:t/>
            </a:r>
            <a:br>
              <a:rPr lang="en-US" dirty="0" smtClean="0"/>
            </a:br>
            <a:r>
              <a:rPr lang="en-US" sz="1200" b="1" i="0" kern="1200" dirty="0" err="1" smtClean="0">
                <a:solidFill>
                  <a:schemeClr val="tx1"/>
                </a:solidFill>
                <a:effectLst/>
                <a:latin typeface="+mn-lt"/>
                <a:ea typeface="+mn-ea"/>
                <a:cs typeface="+mn-cs"/>
              </a:rPr>
              <a:t>department_number</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budget_amount</a:t>
            </a:r>
            <a:r>
              <a:rPr lang="en-US" dirty="0" smtClean="0"/>
              <a:t/>
            </a:r>
            <a:br>
              <a:rPr lang="en-US" dirty="0" smtClean="0"/>
            </a:br>
            <a:r>
              <a:rPr lang="en-US" sz="1200" b="1" i="0" kern="1200" dirty="0" smtClean="0">
                <a:solidFill>
                  <a:schemeClr val="tx1"/>
                </a:solidFill>
                <a:effectLst/>
                <a:latin typeface="+mn-lt"/>
                <a:ea typeface="+mn-ea"/>
                <a:cs typeface="+mn-cs"/>
              </a:rPr>
              <a:t>-------------------------    -------------</a:t>
            </a:r>
            <a:r>
              <a:rPr lang="en-US" dirty="0" smtClean="0"/>
              <a:t/>
            </a:r>
            <a:br>
              <a:rPr lang="en-US" dirty="0" smtClean="0"/>
            </a:br>
            <a:r>
              <a:rPr lang="en-US" sz="1200" b="1" i="0" kern="1200" dirty="0" smtClean="0">
                <a:solidFill>
                  <a:schemeClr val="tx1"/>
                </a:solidFill>
                <a:effectLst/>
                <a:latin typeface="+mn-lt"/>
                <a:ea typeface="+mn-ea"/>
                <a:cs typeface="+mn-cs"/>
              </a:rPr>
              <a:t>                401              982300.00</a:t>
            </a:r>
            <a:r>
              <a:rPr lang="en-US" dirty="0" smtClean="0"/>
              <a:t/>
            </a:r>
            <a:br>
              <a:rPr lang="en-US" dirty="0" smtClean="0"/>
            </a:br>
            <a:r>
              <a:rPr lang="en-US" sz="1200" b="1" i="0" kern="1200" dirty="0" smtClean="0">
                <a:solidFill>
                  <a:schemeClr val="tx1"/>
                </a:solidFill>
                <a:effectLst/>
                <a:latin typeface="+mn-lt"/>
                <a:ea typeface="+mn-ea"/>
                <a:cs typeface="+mn-cs"/>
              </a:rPr>
              <a:t>                403              932000.00</a:t>
            </a:r>
            <a:r>
              <a:rPr lang="en-US" dirty="0" smtClean="0"/>
              <a:t/>
            </a:r>
            <a:br>
              <a:rPr lang="en-US" dirty="0" smtClean="0"/>
            </a:br>
            <a:r>
              <a:rPr lang="en-US" sz="1200" b="1" i="0" kern="1200" dirty="0" smtClean="0">
                <a:solidFill>
                  <a:schemeClr val="tx1"/>
                </a:solidFill>
                <a:effectLst/>
                <a:latin typeface="+mn-lt"/>
                <a:ea typeface="+mn-ea"/>
                <a:cs typeface="+mn-cs"/>
              </a:rPr>
              <a:t>                301              465600.00</a:t>
            </a:r>
            <a:r>
              <a:rPr lang="en-US" dirty="0" smtClean="0"/>
              <a:t/>
            </a:r>
            <a:br>
              <a:rPr lang="en-US" dirty="0" smtClean="0"/>
            </a:br>
            <a:r>
              <a:rPr lang="en-US" sz="1200" b="1" i="0" kern="1200" dirty="0" smtClean="0">
                <a:solidFill>
                  <a:schemeClr val="tx1"/>
                </a:solidFill>
                <a:effectLst/>
                <a:latin typeface="+mn-lt"/>
                <a:ea typeface="+mn-ea"/>
                <a:cs typeface="+mn-cs"/>
              </a:rPr>
              <a:t>                100              400000.00</a:t>
            </a:r>
            <a:r>
              <a:rPr lang="en-US" dirty="0" smtClean="0"/>
              <a:t/>
            </a:r>
            <a:br>
              <a:rPr lang="en-US" dirty="0" smtClean="0"/>
            </a:br>
            <a:r>
              <a:rPr lang="en-US" sz="1200" b="1" i="0" kern="1200" dirty="0" smtClean="0">
                <a:solidFill>
                  <a:schemeClr val="tx1"/>
                </a:solidFill>
                <a:effectLst/>
                <a:latin typeface="+mn-lt"/>
                <a:ea typeface="+mn-ea"/>
                <a:cs typeface="+mn-cs"/>
              </a:rPr>
              <a:t>                501              308000.00</a:t>
            </a:r>
            <a:r>
              <a:rPr lang="en-US" dirty="0" smtClean="0"/>
              <a:t/>
            </a:r>
            <a:br>
              <a:rPr lang="en-US" dirty="0" smtClean="0"/>
            </a:br>
            <a:r>
              <a:rPr lang="en-US" sz="1200" b="1" i="1" kern="1200" dirty="0" smtClean="0">
                <a:solidFill>
                  <a:schemeClr val="tx1"/>
                </a:solidFill>
                <a:effectLst/>
                <a:latin typeface="+mn-lt"/>
                <a:ea typeface="+mn-ea"/>
                <a:cs typeface="+mn-cs"/>
              </a:rPr>
              <a:t/>
            </a:r>
            <a:br>
              <a:rPr lang="en-US" sz="1200" b="1" i="1" kern="1200" dirty="0" smtClean="0">
                <a:solidFill>
                  <a:schemeClr val="tx1"/>
                </a:solidFill>
                <a:effectLst/>
                <a:latin typeface="+mn-lt"/>
                <a:ea typeface="+mn-ea"/>
                <a:cs typeface="+mn-cs"/>
              </a:rPr>
            </a:br>
            <a:r>
              <a:rPr lang="en-US" sz="1200" b="1" i="1" kern="1200" dirty="0" smtClean="0">
                <a:solidFill>
                  <a:schemeClr val="tx1"/>
                </a:solidFill>
                <a:effectLst/>
                <a:latin typeface="+mn-lt"/>
                <a:ea typeface="+mn-ea"/>
                <a:cs typeface="+mn-cs"/>
              </a:rPr>
              <a:t>Example 2:</a:t>
            </a:r>
            <a:r>
              <a:rPr lang="en-US" dirty="0" smtClean="0"/>
              <a:t/>
            </a:r>
            <a:br>
              <a:rPr lang="en-US" dirty="0" smtClean="0"/>
            </a:br>
            <a:r>
              <a:rPr lang="en-US" sz="1200" b="1" i="0" kern="1200" dirty="0" smtClean="0">
                <a:solidFill>
                  <a:schemeClr val="tx1"/>
                </a:solidFill>
                <a:effectLst/>
                <a:latin typeface="+mn-lt"/>
                <a:ea typeface="+mn-ea"/>
                <a:cs typeface="+mn-cs"/>
              </a:rPr>
              <a:t>SELECT TOP 5 WITH TIES</a:t>
            </a:r>
            <a:r>
              <a:rPr lang="en-US" dirty="0" smtClean="0"/>
              <a:t/>
            </a:r>
            <a:br>
              <a:rPr lang="en-US" dirty="0" smtClean="0"/>
            </a:br>
            <a:r>
              <a:rPr lang="en-US" sz="1200" b="1" i="0" kern="1200" dirty="0" err="1" smtClean="0">
                <a:solidFill>
                  <a:schemeClr val="tx1"/>
                </a:solidFill>
                <a:effectLst/>
                <a:latin typeface="+mn-lt"/>
                <a:ea typeface="+mn-ea"/>
                <a:cs typeface="+mn-cs"/>
              </a:rPr>
              <a:t>department_number</a:t>
            </a:r>
            <a:r>
              <a:rPr lang="en-US" dirty="0" smtClean="0"/>
              <a:t/>
            </a:r>
            <a:br>
              <a:rPr lang="en-US" dirty="0" smtClean="0"/>
            </a:b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budget_amount</a:t>
            </a:r>
            <a:r>
              <a:rPr lang="en-US" dirty="0" smtClean="0"/>
              <a:t/>
            </a:r>
            <a:br>
              <a:rPr lang="en-US" dirty="0" smtClean="0"/>
            </a:br>
            <a:r>
              <a:rPr lang="en-US" sz="1200" b="1" i="0" kern="1200" dirty="0" smtClean="0">
                <a:solidFill>
                  <a:schemeClr val="tx1"/>
                </a:solidFill>
                <a:effectLst/>
                <a:latin typeface="+mn-lt"/>
                <a:ea typeface="+mn-ea"/>
                <a:cs typeface="+mn-cs"/>
              </a:rPr>
              <a:t>FROM department</a:t>
            </a:r>
            <a:r>
              <a:rPr lang="en-US" dirty="0" smtClean="0"/>
              <a:t/>
            </a:r>
            <a:br>
              <a:rPr lang="en-US" dirty="0" smtClean="0"/>
            </a:br>
            <a:r>
              <a:rPr lang="en-US" sz="1200" b="1" i="0" kern="1200" dirty="0" smtClean="0">
                <a:solidFill>
                  <a:schemeClr val="tx1"/>
                </a:solidFill>
                <a:effectLst/>
                <a:latin typeface="+mn-lt"/>
                <a:ea typeface="+mn-ea"/>
                <a:cs typeface="+mn-cs"/>
              </a:rPr>
              <a:t>ORDER BY 2 DESC;</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department_number</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budget_amount</a:t>
            </a:r>
            <a:r>
              <a:rPr lang="en-US" dirty="0" smtClean="0"/>
              <a:t/>
            </a:r>
            <a:br>
              <a:rPr lang="en-US" dirty="0" smtClean="0"/>
            </a:br>
            <a:r>
              <a:rPr lang="en-US" sz="1200" b="1" i="0" kern="1200" dirty="0" smtClean="0">
                <a:solidFill>
                  <a:schemeClr val="tx1"/>
                </a:solidFill>
                <a:effectLst/>
                <a:latin typeface="+mn-lt"/>
                <a:ea typeface="+mn-ea"/>
                <a:cs typeface="+mn-cs"/>
              </a:rPr>
              <a:t>--------------------------    -------------</a:t>
            </a:r>
            <a:r>
              <a:rPr lang="en-US" dirty="0" smtClean="0"/>
              <a:t/>
            </a:r>
            <a:br>
              <a:rPr lang="en-US" dirty="0" smtClean="0"/>
            </a:br>
            <a:r>
              <a:rPr lang="en-US" sz="1200" b="1" i="0" kern="1200" dirty="0" smtClean="0">
                <a:solidFill>
                  <a:schemeClr val="tx1"/>
                </a:solidFill>
                <a:effectLst/>
                <a:latin typeface="+mn-lt"/>
                <a:ea typeface="+mn-ea"/>
                <a:cs typeface="+mn-cs"/>
              </a:rPr>
              <a:t>              401                 982300.00</a:t>
            </a:r>
            <a:r>
              <a:rPr lang="en-US" dirty="0" smtClean="0"/>
              <a:t/>
            </a:r>
            <a:br>
              <a:rPr lang="en-US" dirty="0" smtClean="0"/>
            </a:br>
            <a:r>
              <a:rPr lang="en-US" sz="1200" b="1" i="0" kern="1200" dirty="0" smtClean="0">
                <a:solidFill>
                  <a:schemeClr val="tx1"/>
                </a:solidFill>
                <a:effectLst/>
                <a:latin typeface="+mn-lt"/>
                <a:ea typeface="+mn-ea"/>
                <a:cs typeface="+mn-cs"/>
              </a:rPr>
              <a:t>              403                 932000.00</a:t>
            </a:r>
            <a:r>
              <a:rPr lang="en-US" dirty="0" smtClean="0"/>
              <a:t/>
            </a:r>
            <a:br>
              <a:rPr lang="en-US" dirty="0" smtClean="0"/>
            </a:br>
            <a:r>
              <a:rPr lang="en-US" sz="1200" b="1" i="0" kern="1200" dirty="0" smtClean="0">
                <a:solidFill>
                  <a:schemeClr val="tx1"/>
                </a:solidFill>
                <a:effectLst/>
                <a:latin typeface="+mn-lt"/>
                <a:ea typeface="+mn-ea"/>
                <a:cs typeface="+mn-cs"/>
              </a:rPr>
              <a:t>              301                 465600.00</a:t>
            </a:r>
            <a:r>
              <a:rPr lang="en-US" dirty="0" smtClean="0"/>
              <a:t/>
            </a:r>
            <a:br>
              <a:rPr lang="en-US" dirty="0" smtClean="0"/>
            </a:br>
            <a:r>
              <a:rPr lang="en-US" sz="1200" b="1" i="0" kern="1200" dirty="0" smtClean="0">
                <a:solidFill>
                  <a:schemeClr val="tx1"/>
                </a:solidFill>
                <a:effectLst/>
                <a:latin typeface="+mn-lt"/>
                <a:ea typeface="+mn-ea"/>
                <a:cs typeface="+mn-cs"/>
              </a:rPr>
              <a:t>              100                 400000.00</a:t>
            </a:r>
            <a:r>
              <a:rPr lang="en-US" dirty="0" smtClean="0"/>
              <a:t/>
            </a:r>
            <a:br>
              <a:rPr lang="en-US" dirty="0" smtClean="0"/>
            </a:br>
            <a:r>
              <a:rPr lang="en-US" sz="1200" b="1" i="0" kern="1200" dirty="0" smtClean="0">
                <a:solidFill>
                  <a:schemeClr val="tx1"/>
                </a:solidFill>
                <a:effectLst/>
                <a:latin typeface="+mn-lt"/>
                <a:ea typeface="+mn-ea"/>
                <a:cs typeface="+mn-cs"/>
              </a:rPr>
              <a:t>              501                 308000.00</a:t>
            </a:r>
            <a:r>
              <a:rPr lang="en-US" dirty="0" smtClean="0"/>
              <a:t/>
            </a:r>
            <a:br>
              <a:rPr lang="en-US" dirty="0" smtClean="0"/>
            </a:br>
            <a:r>
              <a:rPr lang="en-US" sz="1200" b="1" i="0" kern="1200" dirty="0" smtClean="0">
                <a:solidFill>
                  <a:schemeClr val="tx1"/>
                </a:solidFill>
                <a:effectLst/>
                <a:latin typeface="+mn-lt"/>
                <a:ea typeface="+mn-ea"/>
                <a:cs typeface="+mn-cs"/>
              </a:rPr>
              <a:t>              402                 308000.00</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sng" kern="1200" dirty="0" smtClean="0">
                <a:solidFill>
                  <a:schemeClr val="tx1"/>
                </a:solidFill>
                <a:effectLst/>
                <a:latin typeface="+mn-lt"/>
                <a:ea typeface="+mn-ea"/>
                <a:cs typeface="+mn-cs"/>
              </a:rPr>
              <a:t>Using the PERCENT Option</a:t>
            </a:r>
            <a:r>
              <a:rPr lang="en-US" dirty="0" smtClean="0"/>
              <a:t/>
            </a:r>
            <a:br>
              <a:rPr lang="en-US" dirty="0" smtClean="0"/>
            </a:br>
            <a:r>
              <a:rPr lang="en-US" sz="1200" b="0" i="0" kern="1200" dirty="0" smtClean="0">
                <a:solidFill>
                  <a:schemeClr val="tx1"/>
                </a:solidFill>
                <a:effectLst/>
                <a:latin typeface="+mn-lt"/>
                <a:ea typeface="+mn-ea"/>
                <a:cs typeface="+mn-cs"/>
              </a:rPr>
              <a:t>The TOP N function can also produce a percentage of rows in addition to an absolute number of rows.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Return employees whose salaries represent the top ten percent.</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SELECT TOP 10 PERCENT</a:t>
            </a:r>
            <a:r>
              <a:rPr lang="en-US" dirty="0" smtClean="0"/>
              <a:t/>
            </a:r>
            <a:br>
              <a:rPr lang="en-US" dirty="0" smtClean="0"/>
            </a:br>
            <a:r>
              <a:rPr lang="en-US" sz="1200" b="1" i="0" kern="1200" dirty="0" err="1" smtClean="0">
                <a:solidFill>
                  <a:schemeClr val="tx1"/>
                </a:solidFill>
                <a:effectLst/>
                <a:latin typeface="+mn-lt"/>
                <a:ea typeface="+mn-ea"/>
                <a:cs typeface="+mn-cs"/>
              </a:rPr>
              <a:t>employee_number</a:t>
            </a:r>
            <a:r>
              <a:rPr lang="en-US" dirty="0" smtClean="0"/>
              <a:t/>
            </a:r>
            <a:br>
              <a:rPr lang="en-US" dirty="0" smtClean="0"/>
            </a:b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salary_amount</a:t>
            </a:r>
            <a:r>
              <a:rPr lang="en-US" dirty="0" smtClean="0"/>
              <a:t/>
            </a:r>
            <a:br>
              <a:rPr lang="en-US" dirty="0" smtClean="0"/>
            </a:br>
            <a:r>
              <a:rPr lang="en-US" sz="1200" b="1" i="0" kern="1200" dirty="0" smtClean="0">
                <a:solidFill>
                  <a:schemeClr val="tx1"/>
                </a:solidFill>
                <a:effectLst/>
                <a:latin typeface="+mn-lt"/>
                <a:ea typeface="+mn-ea"/>
                <a:cs typeface="+mn-cs"/>
              </a:rPr>
              <a:t>FROM employee ORDER BY </a:t>
            </a:r>
            <a:r>
              <a:rPr lang="en-US" sz="1200" b="1" i="0" kern="1200" dirty="0" err="1" smtClean="0">
                <a:solidFill>
                  <a:schemeClr val="tx1"/>
                </a:solidFill>
                <a:effectLst/>
                <a:latin typeface="+mn-lt"/>
                <a:ea typeface="+mn-ea"/>
                <a:cs typeface="+mn-cs"/>
              </a:rPr>
              <a:t>salary_amount</a:t>
            </a:r>
            <a:r>
              <a:rPr lang="en-US" sz="1200" b="1" i="0" kern="1200" dirty="0" smtClean="0">
                <a:solidFill>
                  <a:schemeClr val="tx1"/>
                </a:solidFill>
                <a:effectLst/>
                <a:latin typeface="+mn-lt"/>
                <a:ea typeface="+mn-ea"/>
                <a:cs typeface="+mn-cs"/>
              </a:rPr>
              <a:t> DESC;</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employee_number</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salary_amount</a:t>
            </a:r>
            <a:r>
              <a:rPr lang="en-US" dirty="0" smtClean="0"/>
              <a:t/>
            </a:r>
            <a:br>
              <a:rPr lang="en-US" dirty="0" smtClean="0"/>
            </a:br>
            <a:r>
              <a:rPr lang="en-US" sz="1200" b="1" i="0" kern="1200" dirty="0" smtClean="0">
                <a:solidFill>
                  <a:schemeClr val="tx1"/>
                </a:solidFill>
                <a:effectLst/>
                <a:latin typeface="+mn-lt"/>
                <a:ea typeface="+mn-ea"/>
                <a:cs typeface="+mn-cs"/>
              </a:rPr>
              <a:t>  -------------------    -------------</a:t>
            </a:r>
            <a:r>
              <a:rPr lang="en-US" dirty="0" smtClean="0"/>
              <a:t/>
            </a:r>
            <a:br>
              <a:rPr lang="en-US" dirty="0" smtClean="0"/>
            </a:br>
            <a:r>
              <a:rPr lang="en-US" sz="1200" b="1" i="0" kern="1200" dirty="0" smtClean="0">
                <a:solidFill>
                  <a:schemeClr val="tx1"/>
                </a:solidFill>
                <a:effectLst/>
                <a:latin typeface="+mn-lt"/>
                <a:ea typeface="+mn-ea"/>
                <a:cs typeface="+mn-cs"/>
              </a:rPr>
              <a:t>            801            100000.00</a:t>
            </a:r>
            <a:r>
              <a:rPr lang="en-US" dirty="0" smtClean="0"/>
              <a:t/>
            </a:r>
            <a:br>
              <a:rPr lang="en-US" dirty="0" smtClean="0"/>
            </a:br>
            <a:r>
              <a:rPr lang="en-US" sz="1200" b="1" i="0" kern="1200" dirty="0" smtClean="0">
                <a:solidFill>
                  <a:schemeClr val="tx1"/>
                </a:solidFill>
                <a:effectLst/>
                <a:latin typeface="+mn-lt"/>
                <a:ea typeface="+mn-ea"/>
                <a:cs typeface="+mn-cs"/>
              </a:rPr>
              <a:t>           1017            66000.00</a:t>
            </a:r>
            <a:r>
              <a:rPr lang="en-US" dirty="0" smtClean="0"/>
              <a:t/>
            </a:r>
            <a:br>
              <a:rPr lang="en-US" dirty="0" smtClean="0"/>
            </a:br>
            <a:r>
              <a:rPr lang="en-US" sz="1200" b="1" i="0" kern="1200" dirty="0" smtClean="0">
                <a:solidFill>
                  <a:schemeClr val="tx1"/>
                </a:solidFill>
                <a:effectLst/>
                <a:latin typeface="+mn-lt"/>
                <a:ea typeface="+mn-ea"/>
                <a:cs typeface="+mn-cs"/>
              </a:rPr>
              <a:t>           1019            57700.00</a:t>
            </a:r>
            <a:r>
              <a:rPr lang="en-US" dirty="0" smtClean="0"/>
              <a:t/>
            </a:r>
            <a:br>
              <a:rPr lang="en-US" dirty="0" smtClean="0"/>
            </a:br>
            <a:r>
              <a:rPr lang="en-US" dirty="0" smtClean="0"/>
              <a:t/>
            </a:r>
            <a:br>
              <a:rPr lang="en-US" dirty="0" smtClean="0"/>
            </a:br>
            <a:r>
              <a:rPr lang="en-US" sz="1200" b="1" i="1" kern="1200" dirty="0" smtClean="0">
                <a:solidFill>
                  <a:schemeClr val="tx1"/>
                </a:solidFill>
                <a:effectLst/>
                <a:latin typeface="+mn-lt"/>
                <a:ea typeface="+mn-ea"/>
                <a:cs typeface="+mn-cs"/>
              </a:rPr>
              <a:t>Things to notice:</a:t>
            </a:r>
            <a:r>
              <a:rPr lang="en-US" dirty="0" smtClean="0"/>
              <a:t/>
            </a:r>
            <a:br>
              <a:rPr lang="en-US" dirty="0" smtClean="0"/>
            </a:br>
            <a:r>
              <a:rPr lang="en-US" sz="1200" b="0" i="0" kern="1200" dirty="0" smtClean="0">
                <a:solidFill>
                  <a:schemeClr val="tx1"/>
                </a:solidFill>
                <a:effectLst/>
                <a:latin typeface="+mn-lt"/>
                <a:ea typeface="+mn-ea"/>
                <a:cs typeface="+mn-cs"/>
              </a:rPr>
              <a:t>10% of 26 rows is 2.6 rows rounded to 3.</a:t>
            </a:r>
            <a:r>
              <a:rPr lang="en-US" dirty="0" smtClean="0"/>
              <a:t/>
            </a:r>
            <a:br>
              <a:rPr lang="en-US" dirty="0" smtClean="0"/>
            </a:br>
            <a:r>
              <a:rPr lang="en-US" sz="1200" b="0" i="0" kern="1200" dirty="0" smtClean="0">
                <a:solidFill>
                  <a:schemeClr val="tx1"/>
                </a:solidFill>
                <a:effectLst/>
                <a:latin typeface="+mn-lt"/>
                <a:ea typeface="+mn-ea"/>
                <a:cs typeface="+mn-cs"/>
              </a:rPr>
              <a:t>PERCENT must be a number between 0 and 100.</a:t>
            </a:r>
            <a:r>
              <a:rPr lang="en-US" dirty="0" smtClean="0"/>
              <a:t/>
            </a:r>
            <a:br>
              <a:rPr lang="en-US" dirty="0" smtClean="0"/>
            </a:br>
            <a:r>
              <a:rPr lang="en-US" sz="1200" b="0" i="0" kern="1200" dirty="0" smtClean="0">
                <a:solidFill>
                  <a:schemeClr val="tx1"/>
                </a:solidFill>
                <a:effectLst/>
                <a:latin typeface="+mn-lt"/>
                <a:ea typeface="+mn-ea"/>
                <a:cs typeface="+mn-cs"/>
              </a:rPr>
              <a:t>At least one row is always returned (if there is at least one row in the table).</a:t>
            </a:r>
            <a:r>
              <a:rPr lang="en-US" dirty="0" smtClean="0"/>
              <a:t/>
            </a:r>
            <a:br>
              <a:rPr lang="en-US" dirty="0" smtClean="0"/>
            </a:br>
            <a:r>
              <a:rPr lang="en-US" sz="1200" b="0" i="0" kern="1200" dirty="0" smtClean="0">
                <a:solidFill>
                  <a:schemeClr val="tx1"/>
                </a:solidFill>
                <a:effectLst/>
                <a:latin typeface="+mn-lt"/>
                <a:ea typeface="+mn-ea"/>
                <a:cs typeface="+mn-cs"/>
              </a:rPr>
              <a:t>A percentage resulting in a fractional number of rows is always rounded up:10% of 6 rows = .6 rows = 1 row output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20% of 6 rows = 1.2 rows = 2 rows output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30% of 6 rows = 1.8 rows = 2 rows output</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383B482-5479-4701-B54F-42D086ABD42F}" type="slidenum">
              <a:rPr lang="en-US" smtClean="0"/>
              <a:pPr/>
              <a:t>43</a:t>
            </a:fld>
            <a:endParaRPr lang="en-US"/>
          </a:p>
        </p:txBody>
      </p:sp>
    </p:spTree>
    <p:extLst>
      <p:ext uri="{BB962C8B-B14F-4D97-AF65-F5344CB8AC3E}">
        <p14:creationId xmlns:p14="http://schemas.microsoft.com/office/powerpoint/2010/main" val="3563697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83B482-5479-4701-B54F-42D086ABD42F}" type="slidenum">
              <a:rPr lang="en-US" smtClean="0"/>
              <a:pPr/>
              <a:t>44</a:t>
            </a:fld>
            <a:endParaRPr lang="en-US"/>
          </a:p>
        </p:txBody>
      </p:sp>
    </p:spTree>
    <p:extLst>
      <p:ext uri="{BB962C8B-B14F-4D97-AF65-F5344CB8AC3E}">
        <p14:creationId xmlns:p14="http://schemas.microsoft.com/office/powerpoint/2010/main" val="667076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A2BAD3-BF7C-4AAE-A81C-0BCB9243F0CD}"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C89D2B-AE03-4611-AC22-7F5A28561EFF}" type="slidenum">
              <a:rPr lang="en-US" smtClean="0"/>
              <a:t>‹#›</a:t>
            </a:fld>
            <a:endParaRPr lang="en-US"/>
          </a:p>
        </p:txBody>
      </p:sp>
    </p:spTree>
    <p:extLst>
      <p:ext uri="{BB962C8B-B14F-4D97-AF65-F5344CB8AC3E}">
        <p14:creationId xmlns:p14="http://schemas.microsoft.com/office/powerpoint/2010/main" val="369998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A2BAD3-BF7C-4AAE-A81C-0BCB9243F0CD}"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C89D2B-AE03-4611-AC22-7F5A28561EFF}" type="slidenum">
              <a:rPr lang="en-US" smtClean="0"/>
              <a:t>‹#›</a:t>
            </a:fld>
            <a:endParaRPr lang="en-US"/>
          </a:p>
        </p:txBody>
      </p:sp>
    </p:spTree>
    <p:extLst>
      <p:ext uri="{BB962C8B-B14F-4D97-AF65-F5344CB8AC3E}">
        <p14:creationId xmlns:p14="http://schemas.microsoft.com/office/powerpoint/2010/main" val="1609734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A2BAD3-BF7C-4AAE-A81C-0BCB9243F0CD}"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C89D2B-AE03-4611-AC22-7F5A28561EFF}" type="slidenum">
              <a:rPr lang="en-US" smtClean="0"/>
              <a:t>‹#›</a:t>
            </a:fld>
            <a:endParaRPr lang="en-US"/>
          </a:p>
        </p:txBody>
      </p:sp>
    </p:spTree>
    <p:extLst>
      <p:ext uri="{BB962C8B-B14F-4D97-AF65-F5344CB8AC3E}">
        <p14:creationId xmlns:p14="http://schemas.microsoft.com/office/powerpoint/2010/main" val="4248412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A2BAD3-BF7C-4AAE-A81C-0BCB9243F0CD}"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C89D2B-AE03-4611-AC22-7F5A28561EFF}" type="slidenum">
              <a:rPr lang="en-US" smtClean="0"/>
              <a:t>‹#›</a:t>
            </a:fld>
            <a:endParaRPr lang="en-US"/>
          </a:p>
        </p:txBody>
      </p:sp>
    </p:spTree>
    <p:extLst>
      <p:ext uri="{BB962C8B-B14F-4D97-AF65-F5344CB8AC3E}">
        <p14:creationId xmlns:p14="http://schemas.microsoft.com/office/powerpoint/2010/main" val="3691756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A2BAD3-BF7C-4AAE-A81C-0BCB9243F0CD}"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C89D2B-AE03-4611-AC22-7F5A28561EFF}" type="slidenum">
              <a:rPr lang="en-US" smtClean="0"/>
              <a:t>‹#›</a:t>
            </a:fld>
            <a:endParaRPr lang="en-US"/>
          </a:p>
        </p:txBody>
      </p:sp>
    </p:spTree>
    <p:extLst>
      <p:ext uri="{BB962C8B-B14F-4D97-AF65-F5344CB8AC3E}">
        <p14:creationId xmlns:p14="http://schemas.microsoft.com/office/powerpoint/2010/main" val="1997919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A2BAD3-BF7C-4AAE-A81C-0BCB9243F0CD}" type="datetimeFigureOut">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C89D2B-AE03-4611-AC22-7F5A28561EFF}" type="slidenum">
              <a:rPr lang="en-US" smtClean="0"/>
              <a:t>‹#›</a:t>
            </a:fld>
            <a:endParaRPr lang="en-US"/>
          </a:p>
        </p:txBody>
      </p:sp>
    </p:spTree>
    <p:extLst>
      <p:ext uri="{BB962C8B-B14F-4D97-AF65-F5344CB8AC3E}">
        <p14:creationId xmlns:p14="http://schemas.microsoft.com/office/powerpoint/2010/main" val="2724959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A2BAD3-BF7C-4AAE-A81C-0BCB9243F0CD}" type="datetimeFigureOut">
              <a:rPr lang="en-US" smtClean="0"/>
              <a:t>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C89D2B-AE03-4611-AC22-7F5A28561EFF}" type="slidenum">
              <a:rPr lang="en-US" smtClean="0"/>
              <a:t>‹#›</a:t>
            </a:fld>
            <a:endParaRPr lang="en-US"/>
          </a:p>
        </p:txBody>
      </p:sp>
    </p:spTree>
    <p:extLst>
      <p:ext uri="{BB962C8B-B14F-4D97-AF65-F5344CB8AC3E}">
        <p14:creationId xmlns:p14="http://schemas.microsoft.com/office/powerpoint/2010/main" val="3871752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A2BAD3-BF7C-4AAE-A81C-0BCB9243F0CD}" type="datetimeFigureOut">
              <a:rPr lang="en-US" smtClean="0"/>
              <a:t>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C89D2B-AE03-4611-AC22-7F5A28561EFF}" type="slidenum">
              <a:rPr lang="en-US" smtClean="0"/>
              <a:t>‹#›</a:t>
            </a:fld>
            <a:endParaRPr lang="en-US"/>
          </a:p>
        </p:txBody>
      </p:sp>
    </p:spTree>
    <p:extLst>
      <p:ext uri="{BB962C8B-B14F-4D97-AF65-F5344CB8AC3E}">
        <p14:creationId xmlns:p14="http://schemas.microsoft.com/office/powerpoint/2010/main" val="50344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A2BAD3-BF7C-4AAE-A81C-0BCB9243F0CD}" type="datetimeFigureOut">
              <a:rPr lang="en-US" smtClean="0"/>
              <a:t>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C89D2B-AE03-4611-AC22-7F5A28561EFF}" type="slidenum">
              <a:rPr lang="en-US" smtClean="0"/>
              <a:t>‹#›</a:t>
            </a:fld>
            <a:endParaRPr lang="en-US"/>
          </a:p>
        </p:txBody>
      </p:sp>
    </p:spTree>
    <p:extLst>
      <p:ext uri="{BB962C8B-B14F-4D97-AF65-F5344CB8AC3E}">
        <p14:creationId xmlns:p14="http://schemas.microsoft.com/office/powerpoint/2010/main" val="4154427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A2BAD3-BF7C-4AAE-A81C-0BCB9243F0CD}" type="datetimeFigureOut">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C89D2B-AE03-4611-AC22-7F5A28561EFF}" type="slidenum">
              <a:rPr lang="en-US" smtClean="0"/>
              <a:t>‹#›</a:t>
            </a:fld>
            <a:endParaRPr lang="en-US"/>
          </a:p>
        </p:txBody>
      </p:sp>
    </p:spTree>
    <p:extLst>
      <p:ext uri="{BB962C8B-B14F-4D97-AF65-F5344CB8AC3E}">
        <p14:creationId xmlns:p14="http://schemas.microsoft.com/office/powerpoint/2010/main" val="2776708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A2BAD3-BF7C-4AAE-A81C-0BCB9243F0CD}" type="datetimeFigureOut">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C89D2B-AE03-4611-AC22-7F5A28561EFF}" type="slidenum">
              <a:rPr lang="en-US" smtClean="0"/>
              <a:t>‹#›</a:t>
            </a:fld>
            <a:endParaRPr lang="en-US"/>
          </a:p>
        </p:txBody>
      </p:sp>
    </p:spTree>
    <p:extLst>
      <p:ext uri="{BB962C8B-B14F-4D97-AF65-F5344CB8AC3E}">
        <p14:creationId xmlns:p14="http://schemas.microsoft.com/office/powerpoint/2010/main" val="666762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A2BAD3-BF7C-4AAE-A81C-0BCB9243F0CD}" type="datetimeFigureOut">
              <a:rPr lang="en-US" smtClean="0"/>
              <a:t>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C89D2B-AE03-4611-AC22-7F5A28561EFF}" type="slidenum">
              <a:rPr lang="en-US" smtClean="0"/>
              <a:t>‹#›</a:t>
            </a:fld>
            <a:endParaRPr lang="en-US"/>
          </a:p>
        </p:txBody>
      </p:sp>
    </p:spTree>
    <p:extLst>
      <p:ext uri="{BB962C8B-B14F-4D97-AF65-F5344CB8AC3E}">
        <p14:creationId xmlns:p14="http://schemas.microsoft.com/office/powerpoint/2010/main" val="2558584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28800" y="682095"/>
            <a:ext cx="8534400" cy="6186309"/>
          </a:xfrm>
          <a:prstGeom prst="rect">
            <a:avLst/>
          </a:prstGeom>
        </p:spPr>
        <p:txBody>
          <a:bodyPr wrap="square">
            <a:spAutoFit/>
          </a:bodyPr>
          <a:lstStyle/>
          <a:p>
            <a:pPr>
              <a:lnSpc>
                <a:spcPct val="150000"/>
              </a:lnSpc>
            </a:pPr>
            <a:r>
              <a:rPr lang="en-US" sz="2400" b="1" dirty="0" err="1">
                <a:solidFill>
                  <a:srgbClr val="00B0F0"/>
                </a:solidFill>
              </a:rPr>
              <a:t>Teradata</a:t>
            </a:r>
            <a:r>
              <a:rPr lang="en-US" sz="2400" b="1" dirty="0">
                <a:solidFill>
                  <a:srgbClr val="00B0F0"/>
                </a:solidFill>
              </a:rPr>
              <a:t> is a Relational Database Management  System (RDBMS):</a:t>
            </a:r>
          </a:p>
          <a:p>
            <a:pPr marL="914400" lvl="1" indent="-457200">
              <a:lnSpc>
                <a:spcPct val="150000"/>
              </a:lnSpc>
              <a:buFont typeface="Calibri" pitchFamily="34" charset="0"/>
              <a:buAutoNum type="arabicPeriod"/>
            </a:pPr>
            <a:r>
              <a:rPr lang="en-US" sz="2400" dirty="0"/>
              <a:t>Designed to run the world’s largest commercial databases. </a:t>
            </a:r>
          </a:p>
          <a:p>
            <a:pPr marL="914400" lvl="1" indent="-457200">
              <a:lnSpc>
                <a:spcPct val="150000"/>
              </a:lnSpc>
              <a:buFont typeface="Calibri" pitchFamily="34" charset="0"/>
              <a:buAutoNum type="arabicPeriod"/>
            </a:pPr>
            <a:r>
              <a:rPr lang="en-US" sz="2400" dirty="0"/>
              <a:t>Preferred solution for enterprise data warehousing (OLAP).</a:t>
            </a:r>
          </a:p>
          <a:p>
            <a:pPr marL="914400" lvl="1" indent="-457200">
              <a:lnSpc>
                <a:spcPct val="150000"/>
              </a:lnSpc>
              <a:buFont typeface="Calibri" pitchFamily="34" charset="0"/>
              <a:buAutoNum type="arabicPeriod"/>
            </a:pPr>
            <a:r>
              <a:rPr lang="en-US" sz="2400" dirty="0"/>
              <a:t>Executes on UNIX-MP-RAS or NT-based system platforms</a:t>
            </a:r>
          </a:p>
          <a:p>
            <a:pPr marL="914400" lvl="1" indent="-457200">
              <a:lnSpc>
                <a:spcPct val="150000"/>
              </a:lnSpc>
              <a:buFont typeface="Calibri" pitchFamily="34" charset="0"/>
              <a:buAutoNum type="arabicPeriod"/>
            </a:pPr>
            <a:r>
              <a:rPr lang="en-US" sz="2400" dirty="0"/>
              <a:t>Compliant with ANSI industry standards</a:t>
            </a:r>
          </a:p>
          <a:p>
            <a:pPr marL="914400" lvl="1" indent="-457200">
              <a:lnSpc>
                <a:spcPct val="150000"/>
              </a:lnSpc>
              <a:buFont typeface="Calibri" pitchFamily="34" charset="0"/>
              <a:buAutoNum type="arabicPeriod"/>
            </a:pPr>
            <a:r>
              <a:rPr lang="en-US" sz="2400" dirty="0"/>
              <a:t>Runs on </a:t>
            </a:r>
            <a:r>
              <a:rPr lang="en-US" sz="2400"/>
              <a:t>single Symmetric Multi Processing </a:t>
            </a:r>
            <a:r>
              <a:rPr lang="en-US" sz="2400"/>
              <a:t>(</a:t>
            </a:r>
            <a:r>
              <a:rPr lang="en-US" sz="2400" dirty="0"/>
              <a:t>SMP) or </a:t>
            </a:r>
            <a:r>
              <a:rPr lang="en-US" sz="2400"/>
              <a:t>multiple massively parallel processing </a:t>
            </a:r>
            <a:r>
              <a:rPr lang="en-US" sz="2400"/>
              <a:t>(</a:t>
            </a:r>
            <a:r>
              <a:rPr lang="en-US" sz="2400" dirty="0"/>
              <a:t>MPP) nodes </a:t>
            </a:r>
          </a:p>
          <a:p>
            <a:pPr marL="914400" lvl="1" indent="-457200">
              <a:lnSpc>
                <a:spcPct val="150000"/>
              </a:lnSpc>
              <a:buFont typeface="Calibri" pitchFamily="34" charset="0"/>
              <a:buAutoNum type="arabicPeriod"/>
            </a:pPr>
            <a:r>
              <a:rPr lang="en-US" sz="2400" dirty="0"/>
              <a:t>Acts as “Database server” to client applications throughout the enterprise</a:t>
            </a:r>
          </a:p>
          <a:p>
            <a:pPr marL="914400" lvl="1" indent="-457200">
              <a:lnSpc>
                <a:spcPct val="150000"/>
              </a:lnSpc>
              <a:buFont typeface="Calibri" pitchFamily="34" charset="0"/>
              <a:buAutoNum type="arabicPeriod"/>
            </a:pPr>
            <a:r>
              <a:rPr lang="en-US" sz="2400" dirty="0"/>
              <a:t>Uses </a:t>
            </a:r>
            <a:r>
              <a:rPr lang="en-US" sz="2400" b="1" dirty="0"/>
              <a:t>Parallelism</a:t>
            </a:r>
            <a:r>
              <a:rPr lang="en-US" sz="2400" dirty="0"/>
              <a:t> to manage Terabytes of data</a:t>
            </a:r>
          </a:p>
          <a:p>
            <a:pPr marL="914400" lvl="1" indent="-457200">
              <a:lnSpc>
                <a:spcPct val="150000"/>
              </a:lnSpc>
              <a:buFont typeface="Calibri" pitchFamily="34" charset="0"/>
              <a:buAutoNum type="arabicPeriod"/>
            </a:pPr>
            <a:r>
              <a:rPr lang="en-US" sz="2400" dirty="0"/>
              <a:t>“Shared-Nothing Architecture”</a:t>
            </a:r>
          </a:p>
        </p:txBody>
      </p:sp>
    </p:spTree>
    <p:extLst>
      <p:ext uri="{BB962C8B-B14F-4D97-AF65-F5344CB8AC3E}">
        <p14:creationId xmlns:p14="http://schemas.microsoft.com/office/powerpoint/2010/main" val="315928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533400"/>
            <a:ext cx="1196866" cy="369332"/>
          </a:xfrm>
          <a:prstGeom prst="rect">
            <a:avLst/>
          </a:prstGeom>
        </p:spPr>
        <p:txBody>
          <a:bodyPr wrap="none">
            <a:spAutoFit/>
          </a:bodyPr>
          <a:lstStyle/>
          <a:p>
            <a:r>
              <a:rPr lang="en-US" b="1" dirty="0"/>
              <a:t>The AMPs </a:t>
            </a:r>
            <a:endParaRPr lang="en-US" dirty="0"/>
          </a:p>
        </p:txBody>
      </p:sp>
      <p:sp>
        <p:nvSpPr>
          <p:cNvPr id="3" name="Rectangle 2"/>
          <p:cNvSpPr/>
          <p:nvPr/>
        </p:nvSpPr>
        <p:spPr>
          <a:xfrm>
            <a:off x="1981200" y="990600"/>
            <a:ext cx="8458200" cy="2862322"/>
          </a:xfrm>
          <a:prstGeom prst="rect">
            <a:avLst/>
          </a:prstGeom>
        </p:spPr>
        <p:txBody>
          <a:bodyPr wrap="square">
            <a:spAutoFit/>
          </a:bodyPr>
          <a:lstStyle/>
          <a:p>
            <a:r>
              <a:rPr lang="en-US" dirty="0"/>
              <a:t>The PE passes the PLAN to the AMPs over the BYNET. The AMPs then retrieve the rows they own from their disks and pass it back to the PE over the </a:t>
            </a:r>
            <a:r>
              <a:rPr lang="en-US" dirty="0"/>
              <a:t>BYNET</a:t>
            </a:r>
          </a:p>
          <a:p>
            <a:endParaRPr lang="en-US" dirty="0"/>
          </a:p>
          <a:p>
            <a:r>
              <a:rPr lang="en-US" dirty="0"/>
              <a:t>The AMPs organize every table in separate blocks just like you might organize your clothes in separate dresser drawers </a:t>
            </a:r>
            <a:endParaRPr lang="en-US" dirty="0"/>
          </a:p>
          <a:p>
            <a:endParaRPr lang="en-US" dirty="0"/>
          </a:p>
          <a:p>
            <a:r>
              <a:rPr lang="en-US" dirty="0"/>
              <a:t>When a table is first created each AMP creates a table header on their disk </a:t>
            </a:r>
            <a:endParaRPr lang="en-US" dirty="0"/>
          </a:p>
          <a:p>
            <a:endParaRPr lang="en-US" dirty="0"/>
          </a:p>
          <a:p>
            <a:r>
              <a:rPr lang="en-US" dirty="0"/>
              <a:t>When the table is loaded each AMP receives rows for that table that they and only they own. </a:t>
            </a:r>
          </a:p>
        </p:txBody>
      </p:sp>
    </p:spTree>
    <p:extLst>
      <p:ext uri="{BB962C8B-B14F-4D97-AF65-F5344CB8AC3E}">
        <p14:creationId xmlns:p14="http://schemas.microsoft.com/office/powerpoint/2010/main" val="8632803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819400" y="533400"/>
            <a:ext cx="7010400" cy="5314950"/>
          </a:xfrm>
          <a:prstGeom prst="rect">
            <a:avLst/>
          </a:prstGeom>
          <a:noFill/>
          <a:ln w="9525">
            <a:noFill/>
            <a:miter lim="800000"/>
            <a:headEnd/>
            <a:tailEnd/>
          </a:ln>
          <a:effectLst/>
        </p:spPr>
      </p:pic>
    </p:spTree>
    <p:extLst>
      <p:ext uri="{BB962C8B-B14F-4D97-AF65-F5344CB8AC3E}">
        <p14:creationId xmlns:p14="http://schemas.microsoft.com/office/powerpoint/2010/main" val="24713145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895601" y="990601"/>
            <a:ext cx="6324599" cy="5148263"/>
          </a:xfrm>
          <a:prstGeom prst="rect">
            <a:avLst/>
          </a:prstGeom>
          <a:noFill/>
          <a:ln w="9525">
            <a:noFill/>
            <a:miter lim="800000"/>
            <a:headEnd/>
            <a:tailEnd/>
          </a:ln>
          <a:effectLst/>
        </p:spPr>
      </p:pic>
    </p:spTree>
    <p:extLst>
      <p:ext uri="{BB962C8B-B14F-4D97-AF65-F5344CB8AC3E}">
        <p14:creationId xmlns:p14="http://schemas.microsoft.com/office/powerpoint/2010/main" val="21997983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28800" y="381000"/>
            <a:ext cx="2384408" cy="400110"/>
          </a:xfrm>
          <a:prstGeom prst="rect">
            <a:avLst/>
          </a:prstGeom>
        </p:spPr>
        <p:txBody>
          <a:bodyPr wrap="square">
            <a:spAutoFit/>
          </a:bodyPr>
          <a:lstStyle/>
          <a:p>
            <a:r>
              <a:rPr lang="en-US" sz="2000" b="1" dirty="0"/>
              <a:t>The BYNET </a:t>
            </a:r>
            <a:endParaRPr lang="en-US" sz="2000" dirty="0"/>
          </a:p>
        </p:txBody>
      </p:sp>
      <p:sp>
        <p:nvSpPr>
          <p:cNvPr id="4" name="Rectangle 3"/>
          <p:cNvSpPr/>
          <p:nvPr/>
        </p:nvSpPr>
        <p:spPr>
          <a:xfrm>
            <a:off x="1905000" y="990601"/>
            <a:ext cx="8153400" cy="2862322"/>
          </a:xfrm>
          <a:prstGeom prst="rect">
            <a:avLst/>
          </a:prstGeom>
        </p:spPr>
        <p:txBody>
          <a:bodyPr wrap="square">
            <a:spAutoFit/>
          </a:bodyPr>
          <a:lstStyle/>
          <a:p>
            <a:r>
              <a:rPr lang="en-US" dirty="0"/>
              <a:t>The BYNET gets its name from the Banyan tree. The Banyan tree has the ability to continually plant new roots to grow forever </a:t>
            </a:r>
            <a:endParaRPr lang="en-US" dirty="0"/>
          </a:p>
          <a:p>
            <a:endParaRPr lang="en-US" dirty="0"/>
          </a:p>
          <a:p>
            <a:r>
              <a:rPr lang="en-US" dirty="0"/>
              <a:t>The </a:t>
            </a:r>
            <a:r>
              <a:rPr lang="en-US" dirty="0"/>
              <a:t>BYNET is the communication network between AMPs and PE‘s</a:t>
            </a:r>
            <a:r>
              <a:rPr lang="en-US" dirty="0"/>
              <a:t>.</a:t>
            </a:r>
          </a:p>
          <a:p>
            <a:endParaRPr lang="en-US" dirty="0"/>
          </a:p>
          <a:p>
            <a:r>
              <a:rPr lang="en-US" dirty="0"/>
              <a:t>The AMPs then retrieve the data requested by the PE and they deliver their portion of the answer set to the PE over the BYNET. </a:t>
            </a:r>
            <a:endParaRPr lang="en-US" dirty="0"/>
          </a:p>
          <a:p>
            <a:endParaRPr lang="en-US" dirty="0"/>
          </a:p>
          <a:p>
            <a:r>
              <a:rPr lang="en-US" dirty="0"/>
              <a:t>There are always two BYNETs for redundancy and extra bandwidth. </a:t>
            </a:r>
          </a:p>
          <a:p>
            <a:r>
              <a:rPr lang="en-US" dirty="0"/>
              <a:t> </a:t>
            </a:r>
            <a:endParaRPr lang="en-US" dirty="0"/>
          </a:p>
        </p:txBody>
      </p:sp>
    </p:spTree>
    <p:extLst>
      <p:ext uri="{BB962C8B-B14F-4D97-AF65-F5344CB8AC3E}">
        <p14:creationId xmlns:p14="http://schemas.microsoft.com/office/powerpoint/2010/main" val="25996251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srcRect/>
          <a:stretch>
            <a:fillRect/>
          </a:stretch>
        </p:blipFill>
        <p:spPr bwMode="auto">
          <a:xfrm>
            <a:off x="1981200" y="1095375"/>
            <a:ext cx="7467600" cy="4667250"/>
          </a:xfrm>
          <a:prstGeom prst="rect">
            <a:avLst/>
          </a:prstGeom>
          <a:noFill/>
          <a:ln w="9525">
            <a:noFill/>
            <a:miter lim="800000"/>
            <a:headEnd/>
            <a:tailEnd/>
          </a:ln>
          <a:effectLst/>
        </p:spPr>
      </p:pic>
    </p:spTree>
    <p:extLst>
      <p:ext uri="{BB962C8B-B14F-4D97-AF65-F5344CB8AC3E}">
        <p14:creationId xmlns:p14="http://schemas.microsoft.com/office/powerpoint/2010/main" val="21966222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2133601" y="947739"/>
            <a:ext cx="7162799" cy="4962525"/>
          </a:xfrm>
          <a:prstGeom prst="rect">
            <a:avLst/>
          </a:prstGeom>
          <a:noFill/>
          <a:ln w="9525">
            <a:noFill/>
            <a:miter lim="800000"/>
            <a:headEnd/>
            <a:tailEnd/>
          </a:ln>
          <a:effectLst/>
        </p:spPr>
      </p:pic>
    </p:spTree>
    <p:extLst>
      <p:ext uri="{BB962C8B-B14F-4D97-AF65-F5344CB8AC3E}">
        <p14:creationId xmlns:p14="http://schemas.microsoft.com/office/powerpoint/2010/main" val="14671569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3429000" y="685800"/>
            <a:ext cx="5334000" cy="5867400"/>
          </a:xfrm>
          <a:prstGeom prst="rect">
            <a:avLst/>
          </a:prstGeom>
          <a:noFill/>
          <a:ln w="9525">
            <a:noFill/>
            <a:miter lim="800000"/>
            <a:headEnd/>
            <a:tailEnd/>
          </a:ln>
          <a:effectLst/>
        </p:spPr>
      </p:pic>
      <p:sp>
        <p:nvSpPr>
          <p:cNvPr id="6" name="TextBox 5"/>
          <p:cNvSpPr txBox="1"/>
          <p:nvPr/>
        </p:nvSpPr>
        <p:spPr>
          <a:xfrm>
            <a:off x="1905001" y="0"/>
            <a:ext cx="2804675" cy="400110"/>
          </a:xfrm>
          <a:prstGeom prst="rect">
            <a:avLst/>
          </a:prstGeom>
          <a:noFill/>
        </p:spPr>
        <p:txBody>
          <a:bodyPr wrap="square" rtlCol="0">
            <a:spAutoFit/>
          </a:bodyPr>
          <a:lstStyle/>
          <a:p>
            <a:r>
              <a:rPr lang="en-US" sz="2000" b="1" dirty="0" err="1"/>
              <a:t>Teradata</a:t>
            </a:r>
            <a:r>
              <a:rPr lang="en-US" sz="2000" b="1" dirty="0"/>
              <a:t> Data types</a:t>
            </a:r>
            <a:endParaRPr lang="en-US" sz="2000" b="1" dirty="0"/>
          </a:p>
        </p:txBody>
      </p:sp>
    </p:spTree>
    <p:extLst>
      <p:ext uri="{BB962C8B-B14F-4D97-AF65-F5344CB8AC3E}">
        <p14:creationId xmlns:p14="http://schemas.microsoft.com/office/powerpoint/2010/main" val="1345023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2895600" y="1066801"/>
            <a:ext cx="6267450" cy="5172075"/>
          </a:xfrm>
          <a:prstGeom prst="rect">
            <a:avLst/>
          </a:prstGeom>
          <a:noFill/>
          <a:ln w="9525">
            <a:noFill/>
            <a:miter lim="800000"/>
            <a:headEnd/>
            <a:tailEnd/>
          </a:ln>
          <a:effectLst/>
        </p:spPr>
      </p:pic>
    </p:spTree>
    <p:extLst>
      <p:ext uri="{BB962C8B-B14F-4D97-AF65-F5344CB8AC3E}">
        <p14:creationId xmlns:p14="http://schemas.microsoft.com/office/powerpoint/2010/main" val="3172399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381000"/>
            <a:ext cx="6553200" cy="1754326"/>
          </a:xfrm>
          <a:prstGeom prst="rect">
            <a:avLst/>
          </a:prstGeom>
        </p:spPr>
        <p:txBody>
          <a:bodyPr wrap="square">
            <a:spAutoFit/>
          </a:bodyPr>
          <a:lstStyle/>
          <a:p>
            <a:r>
              <a:rPr lang="en-US" b="1" dirty="0"/>
              <a:t>Determining the Release of Your </a:t>
            </a:r>
            <a:r>
              <a:rPr lang="en-US" b="1" dirty="0" err="1"/>
              <a:t>Teradata</a:t>
            </a:r>
            <a:r>
              <a:rPr lang="en-US" b="1" dirty="0"/>
              <a:t> System:</a:t>
            </a:r>
          </a:p>
          <a:p>
            <a:r>
              <a:rPr lang="en-US" dirty="0"/>
              <a:t>SELECT * FROM DBC.DBCINFO;</a:t>
            </a:r>
          </a:p>
          <a:p>
            <a:endParaRPr lang="en-US" b="1" dirty="0"/>
          </a:p>
          <a:p>
            <a:r>
              <a:rPr lang="en-US" b="1" dirty="0" err="1"/>
              <a:t>InfoKey</a:t>
            </a:r>
            <a:r>
              <a:rPr lang="en-US" b="1" dirty="0"/>
              <a:t>  		</a:t>
            </a:r>
            <a:r>
              <a:rPr lang="en-US" b="1" dirty="0" err="1"/>
              <a:t>InfoData</a:t>
            </a:r>
            <a:endParaRPr lang="en-US" b="1" dirty="0"/>
          </a:p>
          <a:p>
            <a:r>
              <a:rPr lang="en-US" dirty="0"/>
              <a:t>RELEASE </a:t>
            </a:r>
            <a:r>
              <a:rPr lang="en-US" dirty="0"/>
              <a:t> 		V2R.05.01.03.00</a:t>
            </a:r>
            <a:endParaRPr lang="en-US" dirty="0"/>
          </a:p>
          <a:p>
            <a:r>
              <a:rPr lang="en-US" dirty="0"/>
              <a:t>VERSION </a:t>
            </a:r>
            <a:r>
              <a:rPr lang="en-US" dirty="0"/>
              <a:t> 	05.01.03.00</a:t>
            </a:r>
            <a:endParaRPr lang="en-US" dirty="0"/>
          </a:p>
        </p:txBody>
      </p:sp>
      <p:sp>
        <p:nvSpPr>
          <p:cNvPr id="3" name="Rectangle 2"/>
          <p:cNvSpPr/>
          <p:nvPr/>
        </p:nvSpPr>
        <p:spPr>
          <a:xfrm>
            <a:off x="1828801" y="2438401"/>
            <a:ext cx="8561767" cy="1200329"/>
          </a:xfrm>
          <a:prstGeom prst="rect">
            <a:avLst/>
          </a:prstGeom>
        </p:spPr>
        <p:txBody>
          <a:bodyPr wrap="none">
            <a:spAutoFit/>
          </a:bodyPr>
          <a:lstStyle/>
          <a:p>
            <a:r>
              <a:rPr lang="en-US" b="1" dirty="0" err="1"/>
              <a:t>Teradata</a:t>
            </a:r>
            <a:r>
              <a:rPr lang="en-US" b="1" dirty="0"/>
              <a:t> Table </a:t>
            </a:r>
          </a:p>
          <a:p>
            <a:endParaRPr lang="en-US" b="1" dirty="0"/>
          </a:p>
          <a:p>
            <a:r>
              <a:rPr lang="en-US" dirty="0"/>
              <a:t>Tables in Relational model are defined as collection of data. They are represented as rows</a:t>
            </a:r>
          </a:p>
          <a:p>
            <a:r>
              <a:rPr lang="en-US" dirty="0"/>
              <a:t>and columns.</a:t>
            </a:r>
          </a:p>
        </p:txBody>
      </p:sp>
      <p:sp>
        <p:nvSpPr>
          <p:cNvPr id="4" name="Rectangle 3"/>
          <p:cNvSpPr/>
          <p:nvPr/>
        </p:nvSpPr>
        <p:spPr>
          <a:xfrm>
            <a:off x="1752601" y="3962401"/>
            <a:ext cx="3810000" cy="1200329"/>
          </a:xfrm>
          <a:prstGeom prst="rect">
            <a:avLst/>
          </a:prstGeom>
        </p:spPr>
        <p:txBody>
          <a:bodyPr wrap="square">
            <a:spAutoFit/>
          </a:bodyPr>
          <a:lstStyle/>
          <a:p>
            <a:endParaRPr lang="en-US" b="1" dirty="0"/>
          </a:p>
          <a:p>
            <a:endParaRPr lang="en-US" b="1" dirty="0"/>
          </a:p>
          <a:p>
            <a:endParaRPr lang="en-US" b="1" dirty="0"/>
          </a:p>
          <a:p>
            <a:endParaRPr lang="en-US" dirty="0"/>
          </a:p>
        </p:txBody>
      </p:sp>
      <p:sp>
        <p:nvSpPr>
          <p:cNvPr id="5" name="Rectangle 4"/>
          <p:cNvSpPr/>
          <p:nvPr/>
        </p:nvSpPr>
        <p:spPr>
          <a:xfrm>
            <a:off x="1905000" y="3810000"/>
            <a:ext cx="1288494" cy="369332"/>
          </a:xfrm>
          <a:prstGeom prst="rect">
            <a:avLst/>
          </a:prstGeom>
        </p:spPr>
        <p:txBody>
          <a:bodyPr wrap="none">
            <a:spAutoFit/>
          </a:bodyPr>
          <a:lstStyle/>
          <a:p>
            <a:r>
              <a:rPr lang="en-US" b="1" dirty="0"/>
              <a:t>Table Types</a:t>
            </a:r>
            <a:endParaRPr lang="en-US" dirty="0"/>
          </a:p>
        </p:txBody>
      </p:sp>
      <p:sp>
        <p:nvSpPr>
          <p:cNvPr id="6" name="Rectangle 5"/>
          <p:cNvSpPr/>
          <p:nvPr/>
        </p:nvSpPr>
        <p:spPr>
          <a:xfrm>
            <a:off x="2057400" y="4343401"/>
            <a:ext cx="8001000" cy="646331"/>
          </a:xfrm>
          <a:prstGeom prst="rect">
            <a:avLst/>
          </a:prstGeom>
        </p:spPr>
        <p:txBody>
          <a:bodyPr wrap="square">
            <a:spAutoFit/>
          </a:bodyPr>
          <a:lstStyle/>
          <a:p>
            <a:r>
              <a:rPr lang="en-US" dirty="0"/>
              <a:t>Permanent Table: This is the default table and it contains data inserted by the</a:t>
            </a:r>
          </a:p>
          <a:p>
            <a:r>
              <a:rPr lang="en-US" dirty="0"/>
              <a:t>user and stores the data permanently.</a:t>
            </a:r>
          </a:p>
        </p:txBody>
      </p:sp>
    </p:spTree>
    <p:extLst>
      <p:ext uri="{BB962C8B-B14F-4D97-AF65-F5344CB8AC3E}">
        <p14:creationId xmlns:p14="http://schemas.microsoft.com/office/powerpoint/2010/main" val="1966498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9800" y="381002"/>
            <a:ext cx="6172200" cy="3139321"/>
          </a:xfrm>
          <a:prstGeom prst="rect">
            <a:avLst/>
          </a:prstGeom>
        </p:spPr>
        <p:txBody>
          <a:bodyPr wrap="square">
            <a:spAutoFit/>
          </a:bodyPr>
          <a:lstStyle/>
          <a:p>
            <a:r>
              <a:rPr lang="en-US" b="1" dirty="0"/>
              <a:t>Create Table</a:t>
            </a:r>
          </a:p>
          <a:p>
            <a:r>
              <a:rPr lang="en-US" dirty="0"/>
              <a:t>CREATE TABLE command is used to create tables in </a:t>
            </a:r>
            <a:r>
              <a:rPr lang="en-US" dirty="0" err="1"/>
              <a:t>Teradata</a:t>
            </a:r>
            <a:r>
              <a:rPr lang="en-US" dirty="0"/>
              <a:t>.</a:t>
            </a:r>
          </a:p>
          <a:p>
            <a:endParaRPr lang="en-US" dirty="0"/>
          </a:p>
          <a:p>
            <a:endParaRPr lang="en-US" dirty="0"/>
          </a:p>
          <a:p>
            <a:r>
              <a:rPr lang="en-US" dirty="0"/>
              <a:t>Following </a:t>
            </a:r>
            <a:r>
              <a:rPr lang="en-US" dirty="0"/>
              <a:t>is the generic syntax of CREATE TABLE statement.</a:t>
            </a:r>
          </a:p>
          <a:p>
            <a:endParaRPr lang="en-US" dirty="0"/>
          </a:p>
          <a:p>
            <a:endParaRPr lang="en-US" dirty="0"/>
          </a:p>
          <a:p>
            <a:r>
              <a:rPr lang="en-US" dirty="0"/>
              <a:t>CREATE </a:t>
            </a:r>
            <a:r>
              <a:rPr lang="en-US" dirty="0"/>
              <a:t>&lt;SET/MULTISET&gt; TABLE &lt;</a:t>
            </a:r>
            <a:r>
              <a:rPr lang="en-US" dirty="0" err="1"/>
              <a:t>Tablename</a:t>
            </a:r>
            <a:r>
              <a:rPr lang="en-US" dirty="0"/>
              <a:t>&gt;</a:t>
            </a:r>
          </a:p>
          <a:p>
            <a:r>
              <a:rPr lang="en-US" dirty="0"/>
              <a:t>&lt; Table Options&gt;</a:t>
            </a:r>
          </a:p>
          <a:p>
            <a:r>
              <a:rPr lang="en-US" dirty="0"/>
              <a:t>&lt;Column Definitions&gt;</a:t>
            </a:r>
          </a:p>
          <a:p>
            <a:r>
              <a:rPr lang="en-US" dirty="0"/>
              <a:t>&lt;Index Definitions&gt;;</a:t>
            </a:r>
          </a:p>
        </p:txBody>
      </p:sp>
      <p:sp>
        <p:nvSpPr>
          <p:cNvPr id="3" name="Rectangle 2"/>
          <p:cNvSpPr/>
          <p:nvPr/>
        </p:nvSpPr>
        <p:spPr>
          <a:xfrm>
            <a:off x="1981200" y="3733801"/>
            <a:ext cx="8305800" cy="2031325"/>
          </a:xfrm>
          <a:prstGeom prst="rect">
            <a:avLst/>
          </a:prstGeom>
        </p:spPr>
        <p:txBody>
          <a:bodyPr wrap="square">
            <a:spAutoFit/>
          </a:bodyPr>
          <a:lstStyle/>
          <a:p>
            <a:r>
              <a:rPr lang="en-US" dirty="0"/>
              <a:t>Table Options – Specifies the physical attributes of the table such as Journal and</a:t>
            </a:r>
          </a:p>
          <a:p>
            <a:r>
              <a:rPr lang="en-US" dirty="0"/>
              <a:t>Fallback</a:t>
            </a:r>
            <a:r>
              <a:rPr lang="en-US" dirty="0"/>
              <a:t>.</a:t>
            </a:r>
          </a:p>
          <a:p>
            <a:endParaRPr lang="en-US" dirty="0"/>
          </a:p>
          <a:p>
            <a:r>
              <a:rPr lang="en-US" dirty="0"/>
              <a:t> </a:t>
            </a:r>
            <a:r>
              <a:rPr lang="en-US" dirty="0"/>
              <a:t>Column Definition – Specifies the list of columns, data types and their attributes.</a:t>
            </a:r>
          </a:p>
          <a:p>
            <a:endParaRPr lang="en-US" dirty="0"/>
          </a:p>
          <a:p>
            <a:r>
              <a:rPr lang="en-US" dirty="0"/>
              <a:t> </a:t>
            </a:r>
            <a:r>
              <a:rPr lang="en-US" dirty="0"/>
              <a:t>Index Definition – Additional indexing options such as Primary Index, Secondary</a:t>
            </a:r>
          </a:p>
          <a:p>
            <a:r>
              <a:rPr lang="en-US" dirty="0"/>
              <a:t>Index and Partitioned Primary Index.</a:t>
            </a:r>
          </a:p>
        </p:txBody>
      </p:sp>
    </p:spTree>
    <p:extLst>
      <p:ext uri="{BB962C8B-B14F-4D97-AF65-F5344CB8AC3E}">
        <p14:creationId xmlns:p14="http://schemas.microsoft.com/office/powerpoint/2010/main" val="1234665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43400" y="457200"/>
            <a:ext cx="4800600" cy="523220"/>
          </a:xfrm>
          <a:prstGeom prst="rect">
            <a:avLst/>
          </a:prstGeom>
        </p:spPr>
        <p:txBody>
          <a:bodyPr wrap="square">
            <a:spAutoFit/>
          </a:bodyPr>
          <a:lstStyle/>
          <a:p>
            <a:r>
              <a:rPr lang="en-US" sz="2800" b="1" dirty="0"/>
              <a:t>Advantage </a:t>
            </a:r>
            <a:r>
              <a:rPr lang="en-US" sz="2800" b="1" dirty="0" err="1"/>
              <a:t>Teradata</a:t>
            </a:r>
            <a:endParaRPr lang="en-US" sz="2800" dirty="0"/>
          </a:p>
        </p:txBody>
      </p:sp>
      <p:sp>
        <p:nvSpPr>
          <p:cNvPr id="6" name="Rectangle 5"/>
          <p:cNvSpPr/>
          <p:nvPr/>
        </p:nvSpPr>
        <p:spPr>
          <a:xfrm>
            <a:off x="1905000" y="1524000"/>
            <a:ext cx="8534400" cy="4385816"/>
          </a:xfrm>
          <a:prstGeom prst="rect">
            <a:avLst/>
          </a:prstGeom>
        </p:spPr>
        <p:txBody>
          <a:bodyPr wrap="square">
            <a:spAutoFit/>
          </a:bodyPr>
          <a:lstStyle/>
          <a:p>
            <a:pPr marL="457200" indent="-457200">
              <a:lnSpc>
                <a:spcPct val="150000"/>
              </a:lnSpc>
              <a:buFont typeface="+mj-lt"/>
              <a:buAutoNum type="arabicPeriod"/>
              <a:defRPr/>
            </a:pPr>
            <a:r>
              <a:rPr lang="en-US" dirty="0"/>
              <a:t>Unlimited, Proven Scalability</a:t>
            </a:r>
          </a:p>
          <a:p>
            <a:pPr marL="457200" indent="-457200">
              <a:lnSpc>
                <a:spcPct val="150000"/>
              </a:lnSpc>
              <a:buFont typeface="+mj-lt"/>
              <a:buAutoNum type="arabicPeriod"/>
              <a:defRPr/>
            </a:pPr>
            <a:r>
              <a:rPr lang="en-US" dirty="0"/>
              <a:t>Unlimited Parallelism - Parallel sorts/aggregations, temporary tables – </a:t>
            </a:r>
          </a:p>
          <a:p>
            <a:pPr marL="457200" indent="-457200">
              <a:lnSpc>
                <a:spcPct val="150000"/>
              </a:lnSpc>
              <a:defRPr/>
            </a:pPr>
            <a:r>
              <a:rPr lang="en-US" dirty="0"/>
              <a:t>	“</a:t>
            </a:r>
            <a:r>
              <a:rPr lang="en-US" sz="2100" b="1" dirty="0">
                <a:solidFill>
                  <a:srgbClr val="00B0F0"/>
                </a:solidFill>
              </a:rPr>
              <a:t>Shared-Nothing</a:t>
            </a:r>
            <a:r>
              <a:rPr lang="en-US" dirty="0"/>
              <a:t>” architecture</a:t>
            </a:r>
          </a:p>
          <a:p>
            <a:pPr marL="457200" indent="-457200">
              <a:lnSpc>
                <a:spcPct val="150000"/>
              </a:lnSpc>
              <a:buFont typeface="+mj-lt"/>
              <a:buAutoNum type="arabicPeriod" startAt="3"/>
              <a:defRPr/>
            </a:pPr>
            <a:r>
              <a:rPr lang="en-US" dirty="0"/>
              <a:t>Mature Optimizer - Complex queries, joins per query, ad-hoc processing</a:t>
            </a:r>
          </a:p>
          <a:p>
            <a:pPr marL="457200" indent="-457200">
              <a:lnSpc>
                <a:spcPct val="150000"/>
              </a:lnSpc>
              <a:defRPr/>
            </a:pPr>
            <a:r>
              <a:rPr lang="en-US" dirty="0"/>
              <a:t>	It’s a “</a:t>
            </a:r>
            <a:r>
              <a:rPr lang="en-US" sz="2100" b="1" dirty="0">
                <a:solidFill>
                  <a:srgbClr val="00B0F0"/>
                </a:solidFill>
              </a:rPr>
              <a:t>Cost Based Optimizer</a:t>
            </a:r>
            <a:r>
              <a:rPr lang="en-US" dirty="0"/>
              <a:t>”.</a:t>
            </a:r>
          </a:p>
          <a:p>
            <a:pPr marL="457200" indent="-457200">
              <a:lnSpc>
                <a:spcPct val="150000"/>
              </a:lnSpc>
              <a:buFont typeface="+mj-lt"/>
              <a:buAutoNum type="arabicPeriod" startAt="3"/>
              <a:defRPr/>
            </a:pPr>
            <a:r>
              <a:rPr lang="en-US" dirty="0"/>
              <a:t>Model the Business - 3NF, robust view processing, star schema</a:t>
            </a:r>
          </a:p>
          <a:p>
            <a:pPr marL="457200" indent="-457200">
              <a:lnSpc>
                <a:spcPct val="150000"/>
              </a:lnSpc>
              <a:buFont typeface="+mj-lt"/>
              <a:buAutoNum type="arabicPeriod" startAt="3"/>
              <a:defRPr/>
            </a:pPr>
            <a:r>
              <a:rPr lang="en-US" dirty="0"/>
              <a:t>Lowest TCO - ease of setup &amp; maintenance, robust parallel utilities, no re-orgs, lowest disk to data ratio, robust expansion utility</a:t>
            </a:r>
          </a:p>
          <a:p>
            <a:pPr marL="457200" indent="-457200">
              <a:lnSpc>
                <a:spcPct val="150000"/>
              </a:lnSpc>
              <a:buFont typeface="+mj-lt"/>
              <a:buAutoNum type="arabicPeriod" startAt="3"/>
              <a:defRPr/>
            </a:pPr>
            <a:r>
              <a:rPr lang="en-US" dirty="0"/>
              <a:t>High Availability - No single point of failure, </a:t>
            </a:r>
            <a:br>
              <a:rPr lang="en-US" dirty="0"/>
            </a:br>
            <a:r>
              <a:rPr lang="en-US" dirty="0"/>
              <a:t>scalable data loading, parallel load utilities</a:t>
            </a:r>
          </a:p>
        </p:txBody>
      </p:sp>
    </p:spTree>
    <p:extLst>
      <p:ext uri="{BB962C8B-B14F-4D97-AF65-F5344CB8AC3E}">
        <p14:creationId xmlns:p14="http://schemas.microsoft.com/office/powerpoint/2010/main" val="5776684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1066801"/>
            <a:ext cx="4572000" cy="2031325"/>
          </a:xfrm>
          <a:prstGeom prst="rect">
            <a:avLst/>
          </a:prstGeom>
        </p:spPr>
        <p:txBody>
          <a:bodyPr>
            <a:spAutoFit/>
          </a:bodyPr>
          <a:lstStyle/>
          <a:p>
            <a:r>
              <a:rPr lang="en-US" dirty="0"/>
              <a:t>CREATE  TABLE EMPLOYEE</a:t>
            </a:r>
          </a:p>
          <a:p>
            <a:r>
              <a:rPr lang="en-US" dirty="0"/>
              <a:t>(</a:t>
            </a:r>
          </a:p>
          <a:p>
            <a:r>
              <a:rPr lang="en-US" dirty="0"/>
              <a:t>	</a:t>
            </a:r>
            <a:r>
              <a:rPr lang="en-US" dirty="0" err="1"/>
              <a:t>EmployeeNo</a:t>
            </a:r>
            <a:r>
              <a:rPr lang="en-US" dirty="0"/>
              <a:t> INTEGER,</a:t>
            </a:r>
          </a:p>
          <a:p>
            <a:r>
              <a:rPr lang="en-US" dirty="0"/>
              <a:t>	</a:t>
            </a:r>
            <a:r>
              <a:rPr lang="en-US" dirty="0" err="1"/>
              <a:t>FirstName</a:t>
            </a:r>
            <a:r>
              <a:rPr lang="en-US" dirty="0"/>
              <a:t> VARCHAR(30) ,</a:t>
            </a:r>
          </a:p>
          <a:p>
            <a:r>
              <a:rPr lang="en-US" dirty="0"/>
              <a:t>	</a:t>
            </a:r>
            <a:r>
              <a:rPr lang="en-US" dirty="0" err="1"/>
              <a:t>LastName</a:t>
            </a:r>
            <a:r>
              <a:rPr lang="en-US" dirty="0"/>
              <a:t> VARCHAR(30) ,</a:t>
            </a:r>
          </a:p>
          <a:p>
            <a:r>
              <a:rPr lang="en-US" dirty="0"/>
              <a:t>	</a:t>
            </a:r>
            <a:r>
              <a:rPr lang="en-US" dirty="0" err="1"/>
              <a:t>DeptNo</a:t>
            </a:r>
            <a:r>
              <a:rPr lang="en-US" dirty="0"/>
              <a:t> BYTEINT</a:t>
            </a:r>
          </a:p>
          <a:p>
            <a:r>
              <a:rPr lang="en-US" dirty="0"/>
              <a:t>)</a:t>
            </a:r>
            <a:endParaRPr lang="en-US" dirty="0"/>
          </a:p>
        </p:txBody>
      </p:sp>
      <p:sp>
        <p:nvSpPr>
          <p:cNvPr id="3" name="Rectangle 2"/>
          <p:cNvSpPr/>
          <p:nvPr/>
        </p:nvSpPr>
        <p:spPr>
          <a:xfrm>
            <a:off x="2057401" y="3810000"/>
            <a:ext cx="2444387" cy="369332"/>
          </a:xfrm>
          <a:prstGeom prst="rect">
            <a:avLst/>
          </a:prstGeom>
        </p:spPr>
        <p:txBody>
          <a:bodyPr wrap="none">
            <a:spAutoFit/>
          </a:bodyPr>
          <a:lstStyle/>
          <a:p>
            <a:r>
              <a:rPr lang="en-US" dirty="0"/>
              <a:t>SHOW TABLE Employee;</a:t>
            </a:r>
          </a:p>
        </p:txBody>
      </p:sp>
      <p:sp>
        <p:nvSpPr>
          <p:cNvPr id="4" name="Rectangle 3"/>
          <p:cNvSpPr/>
          <p:nvPr/>
        </p:nvSpPr>
        <p:spPr>
          <a:xfrm>
            <a:off x="1752600" y="3200400"/>
            <a:ext cx="8153400" cy="369332"/>
          </a:xfrm>
          <a:prstGeom prst="rect">
            <a:avLst/>
          </a:prstGeom>
        </p:spPr>
        <p:txBody>
          <a:bodyPr wrap="square">
            <a:spAutoFit/>
          </a:bodyPr>
          <a:lstStyle/>
          <a:p>
            <a:r>
              <a:rPr lang="en-US" dirty="0"/>
              <a:t>SHOW TABLE command to view the Definition </a:t>
            </a:r>
            <a:r>
              <a:rPr lang="en-US" dirty="0"/>
              <a:t>of the </a:t>
            </a:r>
            <a:r>
              <a:rPr lang="en-US" dirty="0"/>
              <a:t>table.</a:t>
            </a:r>
          </a:p>
        </p:txBody>
      </p:sp>
      <p:sp>
        <p:nvSpPr>
          <p:cNvPr id="6" name="TextBox 5"/>
          <p:cNvSpPr txBox="1"/>
          <p:nvPr/>
        </p:nvSpPr>
        <p:spPr>
          <a:xfrm>
            <a:off x="2057400" y="4953000"/>
            <a:ext cx="6248400" cy="369332"/>
          </a:xfrm>
          <a:prstGeom prst="rect">
            <a:avLst/>
          </a:prstGeom>
          <a:noFill/>
        </p:spPr>
        <p:txBody>
          <a:bodyPr wrap="square" rtlCol="0">
            <a:spAutoFit/>
          </a:bodyPr>
          <a:lstStyle/>
          <a:p>
            <a:r>
              <a:rPr lang="en-US" dirty="0"/>
              <a:t>INSERT INTO  EMPLOYEES VALUES (1,’Raja’,’Ram’,10)</a:t>
            </a:r>
            <a:endParaRPr lang="en-US" dirty="0"/>
          </a:p>
        </p:txBody>
      </p:sp>
      <p:sp>
        <p:nvSpPr>
          <p:cNvPr id="7" name="TextBox 6"/>
          <p:cNvSpPr txBox="1"/>
          <p:nvPr/>
        </p:nvSpPr>
        <p:spPr>
          <a:xfrm>
            <a:off x="2131291" y="5550564"/>
            <a:ext cx="6248400" cy="369332"/>
          </a:xfrm>
          <a:prstGeom prst="rect">
            <a:avLst/>
          </a:prstGeom>
          <a:noFill/>
        </p:spPr>
        <p:txBody>
          <a:bodyPr wrap="square" rtlCol="0">
            <a:spAutoFit/>
          </a:bodyPr>
          <a:lstStyle/>
          <a:p>
            <a:r>
              <a:rPr lang="en-US" dirty="0"/>
              <a:t>SELECT * FROM EMPLOYEES;</a:t>
            </a:r>
            <a:endParaRPr lang="en-US" dirty="0"/>
          </a:p>
        </p:txBody>
      </p:sp>
    </p:spTree>
    <p:extLst>
      <p:ext uri="{BB962C8B-B14F-4D97-AF65-F5344CB8AC3E}">
        <p14:creationId xmlns:p14="http://schemas.microsoft.com/office/powerpoint/2010/main" val="32704240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609601"/>
            <a:ext cx="8153400" cy="1200329"/>
          </a:xfrm>
          <a:prstGeom prst="rect">
            <a:avLst/>
          </a:prstGeom>
        </p:spPr>
        <p:txBody>
          <a:bodyPr wrap="square">
            <a:spAutoFit/>
          </a:bodyPr>
          <a:lstStyle/>
          <a:p>
            <a:r>
              <a:rPr lang="en-US" b="1" dirty="0"/>
              <a:t>Set Versus </a:t>
            </a:r>
            <a:r>
              <a:rPr lang="en-US" b="1" dirty="0" err="1"/>
              <a:t>Multiset</a:t>
            </a:r>
            <a:endParaRPr lang="en-US" b="1" dirty="0"/>
          </a:p>
          <a:p>
            <a:r>
              <a:rPr lang="en-US" dirty="0" err="1"/>
              <a:t>Teradata</a:t>
            </a:r>
            <a:r>
              <a:rPr lang="en-US" dirty="0"/>
              <a:t> classifies the tables as SET or MULTISET tables based on how the duplicate</a:t>
            </a:r>
          </a:p>
          <a:p>
            <a:r>
              <a:rPr lang="en-US" dirty="0"/>
              <a:t>records are handled. A table defined as SET table doesn’t store the duplicate records,</a:t>
            </a:r>
          </a:p>
          <a:p>
            <a:r>
              <a:rPr lang="en-US" dirty="0"/>
              <a:t>whereas the MULTISET table can store duplicate records.</a:t>
            </a:r>
          </a:p>
        </p:txBody>
      </p:sp>
      <p:sp>
        <p:nvSpPr>
          <p:cNvPr id="3" name="Rectangle 2"/>
          <p:cNvSpPr/>
          <p:nvPr/>
        </p:nvSpPr>
        <p:spPr>
          <a:xfrm>
            <a:off x="2362200" y="2209801"/>
            <a:ext cx="6019800" cy="2031325"/>
          </a:xfrm>
          <a:prstGeom prst="rect">
            <a:avLst/>
          </a:prstGeom>
        </p:spPr>
        <p:txBody>
          <a:bodyPr wrap="square">
            <a:spAutoFit/>
          </a:bodyPr>
          <a:lstStyle/>
          <a:p>
            <a:r>
              <a:rPr lang="en-US" dirty="0"/>
              <a:t>CREATE  SET TABLE EMPLOYEE_SET</a:t>
            </a:r>
          </a:p>
          <a:p>
            <a:r>
              <a:rPr lang="en-US" dirty="0"/>
              <a:t>(</a:t>
            </a:r>
          </a:p>
          <a:p>
            <a:r>
              <a:rPr lang="en-US" dirty="0"/>
              <a:t>	</a:t>
            </a:r>
            <a:r>
              <a:rPr lang="en-US" dirty="0" err="1"/>
              <a:t>EmployeeNo</a:t>
            </a:r>
            <a:r>
              <a:rPr lang="en-US" dirty="0"/>
              <a:t> INTEGER,</a:t>
            </a:r>
          </a:p>
          <a:p>
            <a:r>
              <a:rPr lang="en-US" dirty="0"/>
              <a:t>	</a:t>
            </a:r>
            <a:r>
              <a:rPr lang="en-US" dirty="0" err="1"/>
              <a:t>FirstName</a:t>
            </a:r>
            <a:r>
              <a:rPr lang="en-US" dirty="0"/>
              <a:t> VARCHAR(30) ,</a:t>
            </a:r>
          </a:p>
          <a:p>
            <a:r>
              <a:rPr lang="en-US" dirty="0"/>
              <a:t>	</a:t>
            </a:r>
            <a:r>
              <a:rPr lang="en-US" dirty="0" err="1"/>
              <a:t>LastName</a:t>
            </a:r>
            <a:r>
              <a:rPr lang="en-US" dirty="0"/>
              <a:t> VARCHAR(30) ,</a:t>
            </a:r>
          </a:p>
          <a:p>
            <a:r>
              <a:rPr lang="en-US" dirty="0"/>
              <a:t>	</a:t>
            </a:r>
            <a:r>
              <a:rPr lang="en-US" dirty="0" err="1"/>
              <a:t>DeptNo</a:t>
            </a:r>
            <a:r>
              <a:rPr lang="en-US" dirty="0"/>
              <a:t> BYTEINT</a:t>
            </a:r>
          </a:p>
          <a:p>
            <a:r>
              <a:rPr lang="en-US" dirty="0"/>
              <a:t>)</a:t>
            </a:r>
            <a:endParaRPr lang="en-US" dirty="0"/>
          </a:p>
        </p:txBody>
      </p:sp>
      <p:sp>
        <p:nvSpPr>
          <p:cNvPr id="4" name="Rectangle 3"/>
          <p:cNvSpPr/>
          <p:nvPr/>
        </p:nvSpPr>
        <p:spPr>
          <a:xfrm>
            <a:off x="2438400" y="4800600"/>
            <a:ext cx="7543800" cy="369332"/>
          </a:xfrm>
          <a:prstGeom prst="rect">
            <a:avLst/>
          </a:prstGeom>
        </p:spPr>
        <p:txBody>
          <a:bodyPr wrap="square">
            <a:spAutoFit/>
          </a:bodyPr>
          <a:lstStyle/>
          <a:p>
            <a:r>
              <a:rPr lang="en-US" dirty="0"/>
              <a:t>INSERT INTO  EMPLOYEES VALUES </a:t>
            </a:r>
            <a:r>
              <a:rPr lang="en-US" dirty="0"/>
              <a:t>(1,’Raja’,’Ram’,10)</a:t>
            </a:r>
          </a:p>
        </p:txBody>
      </p:sp>
    </p:spTree>
    <p:extLst>
      <p:ext uri="{BB962C8B-B14F-4D97-AF65-F5344CB8AC3E}">
        <p14:creationId xmlns:p14="http://schemas.microsoft.com/office/powerpoint/2010/main" val="28511755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9800" y="1295401"/>
            <a:ext cx="6019800" cy="2031325"/>
          </a:xfrm>
          <a:prstGeom prst="rect">
            <a:avLst/>
          </a:prstGeom>
        </p:spPr>
        <p:txBody>
          <a:bodyPr wrap="square">
            <a:spAutoFit/>
          </a:bodyPr>
          <a:lstStyle/>
          <a:p>
            <a:r>
              <a:rPr lang="en-US" dirty="0"/>
              <a:t>CREATE  MULTISET TABLE EMPLOYEE_SET</a:t>
            </a:r>
          </a:p>
          <a:p>
            <a:r>
              <a:rPr lang="en-US" dirty="0"/>
              <a:t>(</a:t>
            </a:r>
          </a:p>
          <a:p>
            <a:r>
              <a:rPr lang="en-US" dirty="0"/>
              <a:t>	</a:t>
            </a:r>
            <a:r>
              <a:rPr lang="en-US" dirty="0" err="1"/>
              <a:t>EmployeeNo</a:t>
            </a:r>
            <a:r>
              <a:rPr lang="en-US" dirty="0"/>
              <a:t> INTEGER,</a:t>
            </a:r>
          </a:p>
          <a:p>
            <a:r>
              <a:rPr lang="en-US" dirty="0"/>
              <a:t>	</a:t>
            </a:r>
            <a:r>
              <a:rPr lang="en-US" dirty="0" err="1"/>
              <a:t>FirstName</a:t>
            </a:r>
            <a:r>
              <a:rPr lang="en-US" dirty="0"/>
              <a:t> VARCHAR(30) ,</a:t>
            </a:r>
          </a:p>
          <a:p>
            <a:r>
              <a:rPr lang="en-US" dirty="0"/>
              <a:t>	</a:t>
            </a:r>
            <a:r>
              <a:rPr lang="en-US" dirty="0" err="1"/>
              <a:t>LastName</a:t>
            </a:r>
            <a:r>
              <a:rPr lang="en-US" dirty="0"/>
              <a:t> VARCHAR(30) ,</a:t>
            </a:r>
          </a:p>
          <a:p>
            <a:r>
              <a:rPr lang="en-US" dirty="0"/>
              <a:t>	</a:t>
            </a:r>
            <a:r>
              <a:rPr lang="en-US" dirty="0" err="1"/>
              <a:t>DeptNo</a:t>
            </a:r>
            <a:r>
              <a:rPr lang="en-US" dirty="0"/>
              <a:t> BYTEINT</a:t>
            </a:r>
          </a:p>
          <a:p>
            <a:r>
              <a:rPr lang="en-US" dirty="0"/>
              <a:t>)</a:t>
            </a:r>
            <a:endParaRPr lang="en-US" dirty="0"/>
          </a:p>
        </p:txBody>
      </p:sp>
      <p:sp>
        <p:nvSpPr>
          <p:cNvPr id="3" name="TextBox 2"/>
          <p:cNvSpPr txBox="1"/>
          <p:nvPr/>
        </p:nvSpPr>
        <p:spPr>
          <a:xfrm>
            <a:off x="2057400" y="838200"/>
            <a:ext cx="4114800" cy="369332"/>
          </a:xfrm>
          <a:prstGeom prst="rect">
            <a:avLst/>
          </a:prstGeom>
          <a:noFill/>
        </p:spPr>
        <p:txBody>
          <a:bodyPr wrap="square" rtlCol="0">
            <a:spAutoFit/>
          </a:bodyPr>
          <a:lstStyle/>
          <a:p>
            <a:r>
              <a:rPr lang="en-US" dirty="0" err="1"/>
              <a:t>Multiset</a:t>
            </a:r>
            <a:r>
              <a:rPr lang="en-US" dirty="0"/>
              <a:t> table</a:t>
            </a:r>
            <a:endParaRPr lang="en-US" dirty="0"/>
          </a:p>
        </p:txBody>
      </p:sp>
      <p:sp>
        <p:nvSpPr>
          <p:cNvPr id="4" name="Rectangle 3"/>
          <p:cNvSpPr/>
          <p:nvPr/>
        </p:nvSpPr>
        <p:spPr>
          <a:xfrm>
            <a:off x="1905000" y="3886201"/>
            <a:ext cx="8382000" cy="1200329"/>
          </a:xfrm>
          <a:prstGeom prst="rect">
            <a:avLst/>
          </a:prstGeom>
        </p:spPr>
        <p:txBody>
          <a:bodyPr wrap="square">
            <a:spAutoFit/>
          </a:bodyPr>
          <a:lstStyle/>
          <a:p>
            <a:r>
              <a:rPr lang="en-US" b="1" dirty="0"/>
              <a:t>Volatile Table: </a:t>
            </a:r>
            <a:endParaRPr lang="en-US" b="1" dirty="0"/>
          </a:p>
          <a:p>
            <a:r>
              <a:rPr lang="en-US" dirty="0"/>
              <a:t>The </a:t>
            </a:r>
            <a:r>
              <a:rPr lang="en-US" dirty="0"/>
              <a:t>data inserted into a volatile table is retained only during the</a:t>
            </a:r>
          </a:p>
          <a:p>
            <a:r>
              <a:rPr lang="en-US" dirty="0"/>
              <a:t>user session. The table and data is dropped at the end of the session. These tables</a:t>
            </a:r>
          </a:p>
          <a:p>
            <a:r>
              <a:rPr lang="en-US" dirty="0"/>
              <a:t>are mainly used to hold the intermediate data during data transformation.</a:t>
            </a:r>
          </a:p>
        </p:txBody>
      </p:sp>
    </p:spTree>
    <p:extLst>
      <p:ext uri="{BB962C8B-B14F-4D97-AF65-F5344CB8AC3E}">
        <p14:creationId xmlns:p14="http://schemas.microsoft.com/office/powerpoint/2010/main" val="40722118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685801"/>
            <a:ext cx="4572000" cy="2031325"/>
          </a:xfrm>
          <a:prstGeom prst="rect">
            <a:avLst/>
          </a:prstGeom>
        </p:spPr>
        <p:txBody>
          <a:bodyPr>
            <a:spAutoFit/>
          </a:bodyPr>
          <a:lstStyle/>
          <a:p>
            <a:r>
              <a:rPr lang="en-US" dirty="0"/>
              <a:t>CREATE VOLATILE TABLE dept</a:t>
            </a:r>
          </a:p>
          <a:p>
            <a:r>
              <a:rPr lang="en-US" dirty="0"/>
              <a:t>(</a:t>
            </a:r>
          </a:p>
          <a:p>
            <a:r>
              <a:rPr lang="en-US" dirty="0" err="1"/>
              <a:t>dept_no</a:t>
            </a:r>
            <a:r>
              <a:rPr lang="en-US" dirty="0"/>
              <a:t> INTEGER,</a:t>
            </a:r>
          </a:p>
          <a:p>
            <a:r>
              <a:rPr lang="en-US" dirty="0" err="1"/>
              <a:t>avg_salary</a:t>
            </a:r>
            <a:r>
              <a:rPr lang="en-US" dirty="0"/>
              <a:t> INTEGER,</a:t>
            </a:r>
          </a:p>
          <a:p>
            <a:r>
              <a:rPr lang="en-US" dirty="0" err="1"/>
              <a:t>max_salary</a:t>
            </a:r>
            <a:r>
              <a:rPr lang="en-US" dirty="0"/>
              <a:t> INTEGER,</a:t>
            </a:r>
          </a:p>
          <a:p>
            <a:r>
              <a:rPr lang="en-US" dirty="0" err="1"/>
              <a:t>min_salary</a:t>
            </a:r>
            <a:r>
              <a:rPr lang="en-US" dirty="0"/>
              <a:t> INTEGER</a:t>
            </a:r>
          </a:p>
          <a:p>
            <a:r>
              <a:rPr lang="en-US" dirty="0"/>
              <a:t>)</a:t>
            </a:r>
            <a:endParaRPr lang="en-US" dirty="0"/>
          </a:p>
        </p:txBody>
      </p:sp>
      <p:sp>
        <p:nvSpPr>
          <p:cNvPr id="3" name="TextBox 2"/>
          <p:cNvSpPr txBox="1"/>
          <p:nvPr/>
        </p:nvSpPr>
        <p:spPr>
          <a:xfrm>
            <a:off x="2133600" y="3389530"/>
            <a:ext cx="6400800" cy="369332"/>
          </a:xfrm>
          <a:prstGeom prst="rect">
            <a:avLst/>
          </a:prstGeom>
          <a:noFill/>
        </p:spPr>
        <p:txBody>
          <a:bodyPr wrap="square" rtlCol="0">
            <a:spAutoFit/>
          </a:bodyPr>
          <a:lstStyle/>
          <a:p>
            <a:r>
              <a:rPr lang="en-US" dirty="0"/>
              <a:t>INSERT INTO DEPT VALUES(1,10000,1000000,20000) </a:t>
            </a:r>
            <a:endParaRPr lang="en-US" dirty="0"/>
          </a:p>
        </p:txBody>
      </p:sp>
      <p:sp>
        <p:nvSpPr>
          <p:cNvPr id="7" name="TextBox 6"/>
          <p:cNvSpPr txBox="1"/>
          <p:nvPr/>
        </p:nvSpPr>
        <p:spPr>
          <a:xfrm>
            <a:off x="2133600" y="4800601"/>
            <a:ext cx="6400800" cy="984885"/>
          </a:xfrm>
          <a:prstGeom prst="rect">
            <a:avLst/>
          </a:prstGeom>
          <a:noFill/>
        </p:spPr>
        <p:txBody>
          <a:bodyPr wrap="square" rtlCol="0">
            <a:spAutoFit/>
          </a:bodyPr>
          <a:lstStyle/>
          <a:p>
            <a:pPr lvl="0" fontAlgn="base">
              <a:spcBef>
                <a:spcPct val="0"/>
              </a:spcBef>
              <a:spcAft>
                <a:spcPct val="0"/>
              </a:spcAft>
            </a:pPr>
            <a:r>
              <a:rPr lang="en-US" altLang="en-US" b="1" dirty="0">
                <a:solidFill>
                  <a:srgbClr val="0000FF"/>
                </a:solidFill>
                <a:latin typeface="Arial Unicode MS" pitchFamily="34" charset="-128"/>
                <a:cs typeface="Arial" pitchFamily="34" charset="0"/>
              </a:rPr>
              <a:t>SELECT</a:t>
            </a:r>
            <a:r>
              <a:rPr lang="en-US" altLang="en-US" dirty="0">
                <a:solidFill>
                  <a:srgbClr val="000000"/>
                </a:solidFill>
                <a:latin typeface="Arial Unicode MS" pitchFamily="34" charset="-128"/>
                <a:cs typeface="Arial" pitchFamily="34" charset="0"/>
              </a:rPr>
              <a:t> </a:t>
            </a:r>
            <a:r>
              <a:rPr lang="en-US" altLang="en-US" dirty="0">
                <a:solidFill>
                  <a:srgbClr val="808080"/>
                </a:solidFill>
                <a:latin typeface="Arial Unicode MS" pitchFamily="34" charset="-128"/>
                <a:cs typeface="Arial" pitchFamily="34" charset="0"/>
              </a:rPr>
              <a:t>*</a:t>
            </a:r>
            <a:r>
              <a:rPr lang="en-US" altLang="en-US" dirty="0">
                <a:solidFill>
                  <a:srgbClr val="000000"/>
                </a:solidFill>
                <a:latin typeface="Arial Unicode MS" pitchFamily="34" charset="-128"/>
                <a:cs typeface="Arial" pitchFamily="34" charset="0"/>
              </a:rPr>
              <a:t> </a:t>
            </a:r>
            <a:r>
              <a:rPr lang="en-US" altLang="en-US" b="1" dirty="0">
                <a:solidFill>
                  <a:srgbClr val="0000FF"/>
                </a:solidFill>
                <a:latin typeface="Arial Unicode MS" pitchFamily="34" charset="-128"/>
                <a:cs typeface="Arial" pitchFamily="34" charset="0"/>
              </a:rPr>
              <a:t>FROM</a:t>
            </a:r>
            <a:r>
              <a:rPr lang="en-US" altLang="en-US" dirty="0">
                <a:solidFill>
                  <a:srgbClr val="000000"/>
                </a:solidFill>
                <a:latin typeface="Arial Unicode MS" pitchFamily="34" charset="-128"/>
                <a:cs typeface="Arial" pitchFamily="34" charset="0"/>
              </a:rPr>
              <a:t> </a:t>
            </a:r>
            <a:r>
              <a:rPr lang="en-US" altLang="en-US" dirty="0" err="1">
                <a:solidFill>
                  <a:srgbClr val="800000"/>
                </a:solidFill>
                <a:latin typeface="Arial Unicode MS" pitchFamily="34" charset="-128"/>
                <a:cs typeface="Arial" pitchFamily="34" charset="0"/>
              </a:rPr>
              <a:t>dbc</a:t>
            </a:r>
            <a:r>
              <a:rPr lang="en-US" altLang="en-US" dirty="0" err="1">
                <a:solidFill>
                  <a:srgbClr val="000000"/>
                </a:solidFill>
                <a:latin typeface="Arial Unicode MS" pitchFamily="34" charset="-128"/>
                <a:cs typeface="Arial" pitchFamily="34" charset="0"/>
              </a:rPr>
              <a:t>.</a:t>
            </a:r>
            <a:r>
              <a:rPr lang="en-US" altLang="en-US" dirty="0" err="1">
                <a:solidFill>
                  <a:srgbClr val="800000"/>
                </a:solidFill>
                <a:latin typeface="Arial Unicode MS" pitchFamily="34" charset="-128"/>
                <a:cs typeface="Arial" pitchFamily="34" charset="0"/>
              </a:rPr>
              <a:t>tables</a:t>
            </a:r>
            <a:r>
              <a:rPr lang="en-US" altLang="en-US" dirty="0">
                <a:solidFill>
                  <a:srgbClr val="000000"/>
                </a:solidFill>
                <a:latin typeface="Arial Unicode MS" pitchFamily="34" charset="-128"/>
                <a:cs typeface="Arial" pitchFamily="34" charset="0"/>
              </a:rPr>
              <a:t> </a:t>
            </a:r>
            <a:r>
              <a:rPr lang="en-US" altLang="en-US" b="1" dirty="0">
                <a:solidFill>
                  <a:srgbClr val="0000FF"/>
                </a:solidFill>
                <a:latin typeface="Arial Unicode MS" pitchFamily="34" charset="-128"/>
                <a:cs typeface="Arial" pitchFamily="34" charset="0"/>
              </a:rPr>
              <a:t>WHERE</a:t>
            </a:r>
            <a:r>
              <a:rPr lang="en-US" altLang="en-US" dirty="0">
                <a:solidFill>
                  <a:srgbClr val="000000"/>
                </a:solidFill>
                <a:latin typeface="Arial Unicode MS" pitchFamily="34" charset="-128"/>
                <a:cs typeface="Arial" pitchFamily="34" charset="0"/>
              </a:rPr>
              <a:t> </a:t>
            </a:r>
            <a:r>
              <a:rPr lang="en-US" altLang="en-US" dirty="0" err="1">
                <a:solidFill>
                  <a:srgbClr val="800000"/>
                </a:solidFill>
                <a:latin typeface="Arial Unicode MS" pitchFamily="34" charset="-128"/>
                <a:cs typeface="Arial" pitchFamily="34" charset="0"/>
              </a:rPr>
              <a:t>tablekind</a:t>
            </a:r>
            <a:r>
              <a:rPr lang="en-US" altLang="en-US" dirty="0">
                <a:solidFill>
                  <a:srgbClr val="000000"/>
                </a:solidFill>
                <a:latin typeface="Arial Unicode MS" pitchFamily="34" charset="-128"/>
                <a:cs typeface="Arial" pitchFamily="34" charset="0"/>
              </a:rPr>
              <a:t> </a:t>
            </a:r>
            <a:r>
              <a:rPr lang="en-US" altLang="en-US" dirty="0">
                <a:solidFill>
                  <a:srgbClr val="808080"/>
                </a:solidFill>
                <a:latin typeface="Arial Unicode MS" pitchFamily="34" charset="-128"/>
                <a:cs typeface="Arial" pitchFamily="34" charset="0"/>
              </a:rPr>
              <a:t>=</a:t>
            </a:r>
            <a:r>
              <a:rPr lang="en-US" altLang="en-US" dirty="0">
                <a:solidFill>
                  <a:srgbClr val="000000"/>
                </a:solidFill>
                <a:latin typeface="Arial Unicode MS" pitchFamily="34" charset="-128"/>
                <a:cs typeface="Arial" pitchFamily="34" charset="0"/>
              </a:rPr>
              <a:t> </a:t>
            </a:r>
            <a:r>
              <a:rPr lang="en-US" altLang="en-US" dirty="0">
                <a:solidFill>
                  <a:srgbClr val="FF00FF"/>
                </a:solidFill>
                <a:latin typeface="Arial Unicode MS" pitchFamily="34" charset="-128"/>
                <a:cs typeface="Arial" pitchFamily="34" charset="0"/>
              </a:rPr>
              <a:t>'T‘</a:t>
            </a:r>
          </a:p>
          <a:p>
            <a:pPr lvl="0" fontAlgn="base">
              <a:spcBef>
                <a:spcPct val="0"/>
              </a:spcBef>
              <a:spcAft>
                <a:spcPct val="0"/>
              </a:spcAft>
            </a:pPr>
            <a:endParaRPr lang="en-US" altLang="en-US" sz="2000" dirty="0">
              <a:solidFill>
                <a:srgbClr val="FF00FF"/>
              </a:solidFill>
              <a:latin typeface="Arial Unicode MS" pitchFamily="34" charset="-128"/>
              <a:cs typeface="Arial" pitchFamily="34" charset="0"/>
            </a:endParaRPr>
          </a:p>
          <a:p>
            <a:pPr lvl="0" fontAlgn="base">
              <a:spcBef>
                <a:spcPct val="0"/>
              </a:spcBef>
              <a:spcAft>
                <a:spcPct val="0"/>
              </a:spcAft>
            </a:pPr>
            <a:r>
              <a:rPr lang="en-US" altLang="en-US" sz="2000" dirty="0">
                <a:solidFill>
                  <a:srgbClr val="FF00FF"/>
                </a:solidFill>
                <a:latin typeface="Arial Unicode MS" pitchFamily="34" charset="-128"/>
                <a:cs typeface="Arial" pitchFamily="34" charset="0"/>
              </a:rPr>
              <a:t>HELP TABLE &lt;</a:t>
            </a:r>
            <a:r>
              <a:rPr lang="en-US" altLang="en-US" sz="2000" dirty="0" err="1">
                <a:solidFill>
                  <a:srgbClr val="FF00FF"/>
                </a:solidFill>
                <a:latin typeface="Arial Unicode MS" pitchFamily="34" charset="-128"/>
                <a:cs typeface="Arial" pitchFamily="34" charset="0"/>
              </a:rPr>
              <a:t>tablename</a:t>
            </a:r>
            <a:r>
              <a:rPr lang="en-US" altLang="en-US" sz="2000" dirty="0">
                <a:solidFill>
                  <a:srgbClr val="FF00FF"/>
                </a:solidFill>
                <a:latin typeface="Arial Unicode MS" pitchFamily="34" charset="-128"/>
                <a:cs typeface="Arial" pitchFamily="34" charset="0"/>
              </a:rPr>
              <a:t>&gt;</a:t>
            </a:r>
            <a:endParaRPr lang="en-US" altLang="en-US" sz="2000" dirty="0">
              <a:latin typeface="Arial" pitchFamily="34" charset="0"/>
              <a:cs typeface="Arial" pitchFamily="34" charset="0"/>
            </a:endParaRPr>
          </a:p>
        </p:txBody>
      </p:sp>
    </p:spTree>
    <p:extLst>
      <p:ext uri="{BB962C8B-B14F-4D97-AF65-F5344CB8AC3E}">
        <p14:creationId xmlns:p14="http://schemas.microsoft.com/office/powerpoint/2010/main" val="37751062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1" y="762000"/>
            <a:ext cx="2441951" cy="369332"/>
          </a:xfrm>
          <a:prstGeom prst="rect">
            <a:avLst/>
          </a:prstGeom>
        </p:spPr>
        <p:txBody>
          <a:bodyPr wrap="none">
            <a:spAutoFit/>
          </a:bodyPr>
          <a:lstStyle/>
          <a:p>
            <a:r>
              <a:rPr lang="en-US" b="1" dirty="0"/>
              <a:t>Global Temporary Table</a:t>
            </a:r>
            <a:endParaRPr lang="en-US" dirty="0"/>
          </a:p>
        </p:txBody>
      </p:sp>
      <p:sp>
        <p:nvSpPr>
          <p:cNvPr id="3" name="Rectangle 2"/>
          <p:cNvSpPr/>
          <p:nvPr/>
        </p:nvSpPr>
        <p:spPr>
          <a:xfrm>
            <a:off x="2209800" y="1219201"/>
            <a:ext cx="8077200" cy="1200329"/>
          </a:xfrm>
          <a:prstGeom prst="rect">
            <a:avLst/>
          </a:prstGeom>
        </p:spPr>
        <p:txBody>
          <a:bodyPr wrap="square">
            <a:spAutoFit/>
          </a:bodyPr>
          <a:lstStyle/>
          <a:p>
            <a:r>
              <a:rPr lang="en-US" dirty="0"/>
              <a:t>The definition of Global Temporary table is stored in data dictionary and they can be </a:t>
            </a:r>
            <a:r>
              <a:rPr lang="en-US" dirty="0"/>
              <a:t>used by </a:t>
            </a:r>
            <a:r>
              <a:rPr lang="en-US" dirty="0"/>
              <a:t>many users/sessions</a:t>
            </a:r>
            <a:r>
              <a:rPr lang="en-US" dirty="0"/>
              <a:t>.</a:t>
            </a:r>
          </a:p>
          <a:p>
            <a:endParaRPr lang="en-US" dirty="0"/>
          </a:p>
          <a:p>
            <a:r>
              <a:rPr lang="en-US" dirty="0"/>
              <a:t> </a:t>
            </a:r>
            <a:r>
              <a:rPr lang="en-US" dirty="0"/>
              <a:t>But the data loaded into global temporary table is retained </a:t>
            </a:r>
            <a:r>
              <a:rPr lang="en-US" dirty="0"/>
              <a:t>only during </a:t>
            </a:r>
            <a:r>
              <a:rPr lang="en-US" dirty="0"/>
              <a:t>the session. </a:t>
            </a:r>
          </a:p>
        </p:txBody>
      </p:sp>
      <p:sp>
        <p:nvSpPr>
          <p:cNvPr id="4" name="Rectangle 3"/>
          <p:cNvSpPr/>
          <p:nvPr/>
        </p:nvSpPr>
        <p:spPr>
          <a:xfrm>
            <a:off x="2057400" y="2895601"/>
            <a:ext cx="7010400" cy="3139321"/>
          </a:xfrm>
          <a:prstGeom prst="rect">
            <a:avLst/>
          </a:prstGeom>
        </p:spPr>
        <p:txBody>
          <a:bodyPr wrap="square">
            <a:spAutoFit/>
          </a:bodyPr>
          <a:lstStyle/>
          <a:p>
            <a:r>
              <a:rPr lang="en-US" dirty="0"/>
              <a:t>CREATE SET GLOBAL TEMPORARY TABLE </a:t>
            </a:r>
            <a:r>
              <a:rPr lang="en-US" dirty="0" err="1"/>
              <a:t>dept_GTB</a:t>
            </a:r>
            <a:endParaRPr lang="en-US" dirty="0"/>
          </a:p>
          <a:p>
            <a:r>
              <a:rPr lang="en-US" dirty="0"/>
              <a:t>(</a:t>
            </a:r>
          </a:p>
          <a:p>
            <a:r>
              <a:rPr lang="en-US" dirty="0" err="1"/>
              <a:t>dept_no</a:t>
            </a:r>
            <a:r>
              <a:rPr lang="en-US" dirty="0"/>
              <a:t> INTEGER,</a:t>
            </a:r>
          </a:p>
          <a:p>
            <a:r>
              <a:rPr lang="en-US" dirty="0" err="1"/>
              <a:t>avg_salary</a:t>
            </a:r>
            <a:r>
              <a:rPr lang="en-US" dirty="0"/>
              <a:t> INTEGER,</a:t>
            </a:r>
          </a:p>
          <a:p>
            <a:r>
              <a:rPr lang="en-US" dirty="0" err="1"/>
              <a:t>max_salary</a:t>
            </a:r>
            <a:r>
              <a:rPr lang="en-US" dirty="0"/>
              <a:t> INTEGER,</a:t>
            </a:r>
          </a:p>
          <a:p>
            <a:r>
              <a:rPr lang="en-US" dirty="0" err="1"/>
              <a:t>min_salary</a:t>
            </a:r>
            <a:r>
              <a:rPr lang="en-US" dirty="0"/>
              <a:t> INTEGER</a:t>
            </a:r>
          </a:p>
          <a:p>
            <a:r>
              <a:rPr lang="en-US" dirty="0"/>
              <a:t>)</a:t>
            </a:r>
          </a:p>
          <a:p>
            <a:endParaRPr lang="en-US" dirty="0"/>
          </a:p>
          <a:p>
            <a:r>
              <a:rPr lang="en-US" dirty="0"/>
              <a:t>List of table in database</a:t>
            </a:r>
          </a:p>
          <a:p>
            <a:endParaRPr lang="en-US" dirty="0"/>
          </a:p>
          <a:p>
            <a:r>
              <a:rPr lang="en-US" dirty="0"/>
              <a:t>Select </a:t>
            </a:r>
            <a:r>
              <a:rPr lang="en-US" dirty="0" err="1"/>
              <a:t>tablename</a:t>
            </a:r>
            <a:r>
              <a:rPr lang="en-US" dirty="0"/>
              <a:t> from </a:t>
            </a:r>
            <a:r>
              <a:rPr lang="en-US" dirty="0" err="1"/>
              <a:t>dbc.tables</a:t>
            </a:r>
            <a:r>
              <a:rPr lang="en-US" dirty="0"/>
              <a:t>  where </a:t>
            </a:r>
            <a:r>
              <a:rPr lang="en-US" dirty="0" err="1"/>
              <a:t>tablekind</a:t>
            </a:r>
            <a:r>
              <a:rPr lang="en-US" dirty="0"/>
              <a:t>=‘T’</a:t>
            </a:r>
            <a:endParaRPr lang="en-US" dirty="0"/>
          </a:p>
        </p:txBody>
      </p:sp>
    </p:spTree>
    <p:extLst>
      <p:ext uri="{BB962C8B-B14F-4D97-AF65-F5344CB8AC3E}">
        <p14:creationId xmlns:p14="http://schemas.microsoft.com/office/powerpoint/2010/main" val="4606402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0800" y="838200"/>
            <a:ext cx="6172200" cy="2308324"/>
          </a:xfrm>
          <a:prstGeom prst="rect">
            <a:avLst/>
          </a:prstGeom>
        </p:spPr>
        <p:txBody>
          <a:bodyPr wrap="square">
            <a:spAutoFit/>
          </a:bodyPr>
          <a:lstStyle/>
          <a:p>
            <a:r>
              <a:rPr lang="en-US" dirty="0"/>
              <a:t>CREATE SET TABLE EMP</a:t>
            </a:r>
          </a:p>
          <a:p>
            <a:r>
              <a:rPr lang="en-US" dirty="0"/>
              <a:t>(</a:t>
            </a:r>
          </a:p>
          <a:p>
            <a:r>
              <a:rPr lang="en-US" dirty="0"/>
              <a:t>	</a:t>
            </a:r>
            <a:r>
              <a:rPr lang="en-US" dirty="0" err="1"/>
              <a:t>EmployeeNo</a:t>
            </a:r>
            <a:r>
              <a:rPr lang="en-US" dirty="0"/>
              <a:t> INTEGER,</a:t>
            </a:r>
          </a:p>
          <a:p>
            <a:r>
              <a:rPr lang="en-US" dirty="0"/>
              <a:t>	</a:t>
            </a:r>
            <a:r>
              <a:rPr lang="en-US" dirty="0" err="1"/>
              <a:t>FirstName</a:t>
            </a:r>
            <a:r>
              <a:rPr lang="en-US" dirty="0"/>
              <a:t> VARCHAR(30) ,</a:t>
            </a:r>
          </a:p>
          <a:p>
            <a:r>
              <a:rPr lang="en-US" dirty="0"/>
              <a:t>	</a:t>
            </a:r>
            <a:r>
              <a:rPr lang="en-US" dirty="0" err="1"/>
              <a:t>LastName</a:t>
            </a:r>
            <a:r>
              <a:rPr lang="en-US" dirty="0"/>
              <a:t> VARCHAR(30) ,</a:t>
            </a:r>
          </a:p>
          <a:p>
            <a:r>
              <a:rPr lang="en-US" dirty="0"/>
              <a:t>	DOB DATE FORMAT 'YYYY-MM-DD',</a:t>
            </a:r>
          </a:p>
          <a:p>
            <a:r>
              <a:rPr lang="en-US" dirty="0"/>
              <a:t>	</a:t>
            </a:r>
            <a:r>
              <a:rPr lang="en-US" dirty="0" err="1"/>
              <a:t>DepartmentNo</a:t>
            </a:r>
            <a:r>
              <a:rPr lang="en-US" dirty="0"/>
              <a:t> BYTEINT</a:t>
            </a:r>
          </a:p>
          <a:p>
            <a:r>
              <a:rPr lang="en-US" dirty="0"/>
              <a:t>)</a:t>
            </a:r>
            <a:endParaRPr lang="en-US" dirty="0"/>
          </a:p>
        </p:txBody>
      </p:sp>
      <p:sp>
        <p:nvSpPr>
          <p:cNvPr id="3" name="TextBox 2"/>
          <p:cNvSpPr txBox="1"/>
          <p:nvPr/>
        </p:nvSpPr>
        <p:spPr>
          <a:xfrm>
            <a:off x="2286000" y="3733800"/>
            <a:ext cx="6477000" cy="369332"/>
          </a:xfrm>
          <a:prstGeom prst="rect">
            <a:avLst/>
          </a:prstGeom>
          <a:noFill/>
        </p:spPr>
        <p:txBody>
          <a:bodyPr wrap="square" rtlCol="0">
            <a:spAutoFit/>
          </a:bodyPr>
          <a:lstStyle/>
          <a:p>
            <a:r>
              <a:rPr lang="en-US" dirty="0"/>
              <a:t>INSERT INTO EMP VALUES(200,’Raja’,’Ram’,’2001-10-2016’,20)</a:t>
            </a:r>
            <a:endParaRPr lang="en-US" dirty="0"/>
          </a:p>
        </p:txBody>
      </p:sp>
    </p:spTree>
    <p:extLst>
      <p:ext uri="{BB962C8B-B14F-4D97-AF65-F5344CB8AC3E}">
        <p14:creationId xmlns:p14="http://schemas.microsoft.com/office/powerpoint/2010/main" val="1237051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457200"/>
            <a:ext cx="4876800" cy="3970318"/>
          </a:xfrm>
          <a:prstGeom prst="rect">
            <a:avLst/>
          </a:prstGeom>
          <a:noFill/>
        </p:spPr>
        <p:txBody>
          <a:bodyPr wrap="square" rtlCol="0">
            <a:spAutoFit/>
          </a:bodyPr>
          <a:lstStyle/>
          <a:p>
            <a:r>
              <a:rPr lang="en-US" b="1" dirty="0"/>
              <a:t>ALTER  TABLE COMMAND</a:t>
            </a:r>
            <a:endParaRPr lang="en-US" b="1" dirty="0"/>
          </a:p>
          <a:p>
            <a:endParaRPr lang="en-US" dirty="0"/>
          </a:p>
          <a:p>
            <a:endParaRPr lang="en-US" dirty="0"/>
          </a:p>
          <a:p>
            <a:r>
              <a:rPr lang="en-US" dirty="0"/>
              <a:t>ALTER </a:t>
            </a:r>
            <a:r>
              <a:rPr lang="en-US" dirty="0"/>
              <a:t>TABLE </a:t>
            </a:r>
            <a:r>
              <a:rPr lang="en-US" dirty="0" err="1"/>
              <a:t>emp</a:t>
            </a:r>
            <a:endParaRPr lang="en-US" dirty="0"/>
          </a:p>
          <a:p>
            <a:r>
              <a:rPr lang="en-US" dirty="0"/>
              <a:t>ADD </a:t>
            </a:r>
            <a:r>
              <a:rPr lang="en-US" dirty="0" err="1"/>
              <a:t>BirthDate</a:t>
            </a:r>
            <a:r>
              <a:rPr lang="en-US" dirty="0"/>
              <a:t> DATE FORMAT 'YYYY-MM-DD',</a:t>
            </a:r>
          </a:p>
          <a:p>
            <a:r>
              <a:rPr lang="en-US" dirty="0"/>
              <a:t>DROP DOB</a:t>
            </a:r>
            <a:r>
              <a:rPr lang="en-US" dirty="0"/>
              <a:t>;</a:t>
            </a:r>
          </a:p>
          <a:p>
            <a:endParaRPr lang="en-US" dirty="0"/>
          </a:p>
          <a:p>
            <a:endParaRPr lang="en-US" dirty="0"/>
          </a:p>
          <a:p>
            <a:r>
              <a:rPr lang="en-US" b="1" dirty="0"/>
              <a:t>DROP TABLE COMMAND</a:t>
            </a:r>
          </a:p>
          <a:p>
            <a:endParaRPr lang="en-US" b="1" dirty="0"/>
          </a:p>
          <a:p>
            <a:r>
              <a:rPr lang="en-US" dirty="0"/>
              <a:t>DROP TABLE EMP</a:t>
            </a:r>
          </a:p>
          <a:p>
            <a:endParaRPr lang="en-US" dirty="0"/>
          </a:p>
          <a:p>
            <a:endParaRPr lang="en-US" dirty="0"/>
          </a:p>
          <a:p>
            <a:r>
              <a:rPr lang="en-US" dirty="0"/>
              <a:t>SHOW TABLE EMP</a:t>
            </a:r>
            <a:endParaRPr lang="en-US" dirty="0"/>
          </a:p>
        </p:txBody>
      </p:sp>
    </p:spTree>
    <p:extLst>
      <p:ext uri="{BB962C8B-B14F-4D97-AF65-F5344CB8AC3E}">
        <p14:creationId xmlns:p14="http://schemas.microsoft.com/office/powerpoint/2010/main" val="33698264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0800" y="2057401"/>
            <a:ext cx="8229600" cy="4247317"/>
          </a:xfrm>
          <a:prstGeom prst="rect">
            <a:avLst/>
          </a:prstGeom>
        </p:spPr>
        <p:txBody>
          <a:bodyPr wrap="square">
            <a:spAutoFit/>
          </a:bodyPr>
          <a:lstStyle/>
          <a:p>
            <a:r>
              <a:rPr lang="en-US" dirty="0"/>
              <a:t>CREATE TABLE STUDENTS (STUDENT_ID INTEGER,LAST_NAME VARCHAR(40),FIRST_NAME VARCHAR(40),CLASS_CODE</a:t>
            </a:r>
          </a:p>
          <a:p>
            <a:r>
              <a:rPr lang="en-US" dirty="0"/>
              <a:t>VARCHAR(2),GRADE_PT FLOAT)</a:t>
            </a:r>
          </a:p>
          <a:p>
            <a:endParaRPr lang="en-US" dirty="0"/>
          </a:p>
          <a:p>
            <a:endParaRPr lang="en-US" dirty="0"/>
          </a:p>
          <a:p>
            <a:r>
              <a:rPr lang="en-US" dirty="0"/>
              <a:t>INSERT INTO STUDENTS VALUES(123250, 'Phillips' ,'</a:t>
            </a:r>
            <a:r>
              <a:rPr lang="en-US" dirty="0" err="1"/>
              <a:t>Martin‘,'SR</a:t>
            </a:r>
            <a:r>
              <a:rPr lang="en-US" dirty="0"/>
              <a:t>‘, 3.00)</a:t>
            </a:r>
          </a:p>
          <a:p>
            <a:r>
              <a:rPr lang="en-US" dirty="0"/>
              <a:t>INSERT INTO STUDENTS VALUES(125634, 'Hanson', 'Henry', 'FR‘, 2.88)</a:t>
            </a:r>
          </a:p>
          <a:p>
            <a:r>
              <a:rPr lang="en-US" dirty="0"/>
              <a:t>INSERT INTO STUDENTS VALUES(234121 , 'Thomas', 'Wendy', 'FR‘, 4.00)</a:t>
            </a:r>
          </a:p>
          <a:p>
            <a:r>
              <a:rPr lang="en-US" dirty="0"/>
              <a:t>INSERT INTO STUDENTS VALUES(231222, 'Wilson', 'Susie' ,'SO', 3.80)</a:t>
            </a:r>
          </a:p>
          <a:p>
            <a:r>
              <a:rPr lang="en-US" dirty="0"/>
              <a:t>INSERT INTO STUDENTS VALUES(260000, 'Johnson', '</a:t>
            </a:r>
            <a:r>
              <a:rPr lang="en-US" dirty="0" err="1"/>
              <a:t>Stanley',NULL,NULL</a:t>
            </a:r>
            <a:r>
              <a:rPr lang="en-US" dirty="0"/>
              <a:t>)</a:t>
            </a:r>
          </a:p>
          <a:p>
            <a:r>
              <a:rPr lang="en-US" dirty="0"/>
              <a:t>INSERT INTO STUDENTS VALUES(280023, '</a:t>
            </a:r>
            <a:r>
              <a:rPr lang="en-US" dirty="0" err="1"/>
              <a:t>McRoberts</a:t>
            </a:r>
            <a:r>
              <a:rPr lang="en-US" dirty="0"/>
              <a:t>', 'Richard', 'JR', 1.90)</a:t>
            </a:r>
          </a:p>
          <a:p>
            <a:r>
              <a:rPr lang="en-US" dirty="0"/>
              <a:t>INSERT INTO STUDENTS VALUES(322133, 'Bond', 'Jimmy', 'JR‘, 3.95)</a:t>
            </a:r>
          </a:p>
          <a:p>
            <a:r>
              <a:rPr lang="en-US" dirty="0"/>
              <a:t>INSERT INTO STUDENTS VALUES(324652, 'Delaney', 'Danny', 'SR', 3.35)</a:t>
            </a:r>
          </a:p>
          <a:p>
            <a:r>
              <a:rPr lang="en-US" dirty="0"/>
              <a:t>INSERT INTO STUDENTS VALUES(333450, 'Smith', '</a:t>
            </a:r>
            <a:r>
              <a:rPr lang="en-US" dirty="0" err="1"/>
              <a:t>Andy','SO</a:t>
            </a:r>
            <a:r>
              <a:rPr lang="en-US" dirty="0"/>
              <a:t>' ,2.00)</a:t>
            </a:r>
          </a:p>
          <a:p>
            <a:r>
              <a:rPr lang="en-US" dirty="0"/>
              <a:t>INSERT INTO STUDENTS VALUES(423400, 'Larkins' ,'Michael', 'FR', 0.00)</a:t>
            </a:r>
            <a:endParaRPr lang="en-US" dirty="0"/>
          </a:p>
        </p:txBody>
      </p:sp>
    </p:spTree>
    <p:extLst>
      <p:ext uri="{BB962C8B-B14F-4D97-AF65-F5344CB8AC3E}">
        <p14:creationId xmlns:p14="http://schemas.microsoft.com/office/powerpoint/2010/main" val="37809303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1066800"/>
            <a:ext cx="4572000" cy="1477328"/>
          </a:xfrm>
          <a:prstGeom prst="rect">
            <a:avLst/>
          </a:prstGeom>
        </p:spPr>
        <p:txBody>
          <a:bodyPr>
            <a:spAutoFit/>
          </a:bodyPr>
          <a:lstStyle/>
          <a:p>
            <a:r>
              <a:rPr lang="en-US" dirty="0"/>
              <a:t>SELECT </a:t>
            </a:r>
            <a:r>
              <a:rPr lang="en-US" dirty="0" err="1"/>
              <a:t>First_name</a:t>
            </a:r>
            <a:endParaRPr lang="en-US" dirty="0"/>
          </a:p>
          <a:p>
            <a:r>
              <a:rPr lang="en-US" dirty="0"/>
              <a:t>,</a:t>
            </a:r>
            <a:r>
              <a:rPr lang="en-US" dirty="0" err="1"/>
              <a:t>Last_name</a:t>
            </a:r>
            <a:endParaRPr lang="en-US" dirty="0"/>
          </a:p>
          <a:p>
            <a:r>
              <a:rPr lang="en-US" dirty="0"/>
              <a:t>,</a:t>
            </a:r>
            <a:r>
              <a:rPr lang="en-US" dirty="0" err="1"/>
              <a:t>Class_Code</a:t>
            </a:r>
            <a:endParaRPr lang="en-US" dirty="0"/>
          </a:p>
          <a:p>
            <a:r>
              <a:rPr lang="en-US" dirty="0"/>
              <a:t>,</a:t>
            </a:r>
            <a:r>
              <a:rPr lang="en-US" dirty="0" err="1"/>
              <a:t>Grade_Pt</a:t>
            </a:r>
            <a:endParaRPr lang="en-US" dirty="0"/>
          </a:p>
          <a:p>
            <a:r>
              <a:rPr lang="en-US" dirty="0"/>
              <a:t>FROM </a:t>
            </a:r>
            <a:r>
              <a:rPr lang="en-US" dirty="0" err="1"/>
              <a:t>Student_Table</a:t>
            </a:r>
            <a:r>
              <a:rPr lang="en-US" dirty="0"/>
              <a:t> ;</a:t>
            </a:r>
          </a:p>
        </p:txBody>
      </p:sp>
      <p:sp>
        <p:nvSpPr>
          <p:cNvPr id="3" name="TextBox 2"/>
          <p:cNvSpPr txBox="1"/>
          <p:nvPr/>
        </p:nvSpPr>
        <p:spPr>
          <a:xfrm>
            <a:off x="1676400" y="609600"/>
            <a:ext cx="3886200" cy="369332"/>
          </a:xfrm>
          <a:prstGeom prst="rect">
            <a:avLst/>
          </a:prstGeom>
          <a:noFill/>
        </p:spPr>
        <p:txBody>
          <a:bodyPr wrap="square" rtlCol="0">
            <a:spAutoFit/>
          </a:bodyPr>
          <a:lstStyle/>
          <a:p>
            <a:r>
              <a:rPr lang="en-US" b="1" dirty="0"/>
              <a:t>SELECTING REQUIRED COLUMS</a:t>
            </a:r>
            <a:endParaRPr lang="en-US" b="1" dirty="0"/>
          </a:p>
        </p:txBody>
      </p:sp>
      <p:sp>
        <p:nvSpPr>
          <p:cNvPr id="4" name="Rectangle 3"/>
          <p:cNvSpPr/>
          <p:nvPr/>
        </p:nvSpPr>
        <p:spPr>
          <a:xfrm>
            <a:off x="1752600" y="3124200"/>
            <a:ext cx="1569660" cy="369332"/>
          </a:xfrm>
          <a:prstGeom prst="rect">
            <a:avLst/>
          </a:prstGeom>
        </p:spPr>
        <p:txBody>
          <a:bodyPr wrap="none">
            <a:spAutoFit/>
          </a:bodyPr>
          <a:lstStyle/>
          <a:p>
            <a:r>
              <a:rPr lang="en-US" b="1" dirty="0"/>
              <a:t>WHERE Clause</a:t>
            </a:r>
            <a:endParaRPr lang="en-US" dirty="0"/>
          </a:p>
        </p:txBody>
      </p:sp>
      <p:sp>
        <p:nvSpPr>
          <p:cNvPr id="5" name="Rectangle 4"/>
          <p:cNvSpPr/>
          <p:nvPr/>
        </p:nvSpPr>
        <p:spPr>
          <a:xfrm>
            <a:off x="1828800" y="3733801"/>
            <a:ext cx="8839200" cy="646331"/>
          </a:xfrm>
          <a:prstGeom prst="rect">
            <a:avLst/>
          </a:prstGeom>
        </p:spPr>
        <p:txBody>
          <a:bodyPr wrap="square">
            <a:spAutoFit/>
          </a:bodyPr>
          <a:lstStyle/>
          <a:p>
            <a:r>
              <a:rPr lang="en-US" dirty="0"/>
              <a:t>By adding a WHERE clause to the SELECT, a constraint is established to potentially limit which rows </a:t>
            </a:r>
            <a:r>
              <a:rPr lang="en-US" dirty="0"/>
              <a:t>are returned </a:t>
            </a:r>
            <a:r>
              <a:rPr lang="en-US" dirty="0"/>
              <a:t>based on a TRUE comparison to specific criteria or set of conditions.</a:t>
            </a:r>
          </a:p>
        </p:txBody>
      </p:sp>
      <p:sp>
        <p:nvSpPr>
          <p:cNvPr id="6" name="Rectangle 5"/>
          <p:cNvSpPr/>
          <p:nvPr/>
        </p:nvSpPr>
        <p:spPr>
          <a:xfrm>
            <a:off x="1905000" y="4572001"/>
            <a:ext cx="8305800" cy="2031325"/>
          </a:xfrm>
          <a:prstGeom prst="rect">
            <a:avLst/>
          </a:prstGeom>
        </p:spPr>
        <p:txBody>
          <a:bodyPr wrap="square">
            <a:spAutoFit/>
          </a:bodyPr>
          <a:lstStyle/>
          <a:p>
            <a:r>
              <a:rPr lang="en-US" dirty="0"/>
              <a:t>The following SELECT can be used to return the students with a B (3.0) average or better from </a:t>
            </a:r>
            <a:r>
              <a:rPr lang="en-US" dirty="0"/>
              <a:t>the Student </a:t>
            </a:r>
            <a:r>
              <a:rPr lang="en-US" dirty="0"/>
              <a:t>table:</a:t>
            </a:r>
          </a:p>
          <a:p>
            <a:r>
              <a:rPr lang="en-US" dirty="0"/>
              <a:t>SELECT </a:t>
            </a:r>
            <a:r>
              <a:rPr lang="en-US" dirty="0" err="1"/>
              <a:t>Student_ID</a:t>
            </a:r>
            <a:endParaRPr lang="en-US" dirty="0"/>
          </a:p>
          <a:p>
            <a:r>
              <a:rPr lang="en-US" dirty="0"/>
              <a:t>,</a:t>
            </a:r>
            <a:r>
              <a:rPr lang="en-US" dirty="0" err="1"/>
              <a:t>Last_Name</a:t>
            </a:r>
            <a:endParaRPr lang="en-US" dirty="0"/>
          </a:p>
          <a:p>
            <a:r>
              <a:rPr lang="en-US" dirty="0"/>
              <a:t>,</a:t>
            </a:r>
            <a:r>
              <a:rPr lang="en-US" dirty="0" err="1"/>
              <a:t>Grade_Pt</a:t>
            </a:r>
            <a:endParaRPr lang="en-US" dirty="0"/>
          </a:p>
          <a:p>
            <a:r>
              <a:rPr lang="en-US" dirty="0"/>
              <a:t>FROM </a:t>
            </a:r>
            <a:r>
              <a:rPr lang="en-US" dirty="0" err="1"/>
              <a:t>Student_Table</a:t>
            </a:r>
            <a:endParaRPr lang="en-US" dirty="0"/>
          </a:p>
          <a:p>
            <a:r>
              <a:rPr lang="en-US" b="1" dirty="0"/>
              <a:t>WHERE </a:t>
            </a:r>
            <a:r>
              <a:rPr lang="en-US" b="1" dirty="0" err="1"/>
              <a:t>Grade_Pt</a:t>
            </a:r>
            <a:r>
              <a:rPr lang="en-US" b="1" dirty="0"/>
              <a:t> &gt;= 3.0 ;</a:t>
            </a:r>
            <a:endParaRPr lang="en-US" dirty="0"/>
          </a:p>
        </p:txBody>
      </p:sp>
    </p:spTree>
    <p:extLst>
      <p:ext uri="{BB962C8B-B14F-4D97-AF65-F5344CB8AC3E}">
        <p14:creationId xmlns:p14="http://schemas.microsoft.com/office/powerpoint/2010/main" val="13178807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457200"/>
            <a:ext cx="3650358" cy="369332"/>
          </a:xfrm>
          <a:prstGeom prst="rect">
            <a:avLst/>
          </a:prstGeom>
        </p:spPr>
        <p:txBody>
          <a:bodyPr wrap="none">
            <a:spAutoFit/>
          </a:bodyPr>
          <a:lstStyle/>
          <a:p>
            <a:r>
              <a:rPr lang="en-US" b="1" dirty="0"/>
              <a:t>Compound Comparisons (AND / OR)</a:t>
            </a:r>
            <a:endParaRPr lang="en-US" dirty="0"/>
          </a:p>
        </p:txBody>
      </p:sp>
      <p:sp>
        <p:nvSpPr>
          <p:cNvPr id="3" name="Rectangle 2"/>
          <p:cNvSpPr/>
          <p:nvPr/>
        </p:nvSpPr>
        <p:spPr>
          <a:xfrm>
            <a:off x="2057400" y="1143001"/>
            <a:ext cx="4572000" cy="1200329"/>
          </a:xfrm>
          <a:prstGeom prst="rect">
            <a:avLst/>
          </a:prstGeom>
        </p:spPr>
        <p:txBody>
          <a:bodyPr>
            <a:spAutoFit/>
          </a:bodyPr>
          <a:lstStyle/>
          <a:p>
            <a:r>
              <a:rPr lang="en-US" dirty="0"/>
              <a:t>SELECT </a:t>
            </a:r>
            <a:r>
              <a:rPr lang="en-US" dirty="0" err="1"/>
              <a:t>Last_Name</a:t>
            </a:r>
            <a:endParaRPr lang="en-US" dirty="0"/>
          </a:p>
          <a:p>
            <a:r>
              <a:rPr lang="en-US" dirty="0"/>
              <a:t>,</a:t>
            </a:r>
            <a:r>
              <a:rPr lang="en-US" dirty="0" err="1"/>
              <a:t>First_Name</a:t>
            </a:r>
            <a:endParaRPr lang="en-US" dirty="0"/>
          </a:p>
          <a:p>
            <a:r>
              <a:rPr lang="en-US" dirty="0"/>
              <a:t>FROM </a:t>
            </a:r>
            <a:r>
              <a:rPr lang="en-US" dirty="0" err="1"/>
              <a:t>Student_Table</a:t>
            </a:r>
            <a:endParaRPr lang="en-US" dirty="0"/>
          </a:p>
          <a:p>
            <a:r>
              <a:rPr lang="en-US" dirty="0"/>
              <a:t>WHERE </a:t>
            </a:r>
            <a:r>
              <a:rPr lang="en-US" dirty="0" err="1"/>
              <a:t>Grade_Pt</a:t>
            </a:r>
            <a:r>
              <a:rPr lang="en-US" dirty="0"/>
              <a:t> = 3.0 </a:t>
            </a:r>
            <a:r>
              <a:rPr lang="en-US" b="1" dirty="0"/>
              <a:t>AND </a:t>
            </a:r>
            <a:r>
              <a:rPr lang="en-US" b="1" dirty="0" err="1"/>
              <a:t>Grade_Pt</a:t>
            </a:r>
            <a:r>
              <a:rPr lang="en-US" b="1" dirty="0"/>
              <a:t> = 4.0;</a:t>
            </a:r>
            <a:endParaRPr lang="en-US" dirty="0"/>
          </a:p>
        </p:txBody>
      </p:sp>
      <p:sp>
        <p:nvSpPr>
          <p:cNvPr id="4" name="Rectangle 3"/>
          <p:cNvSpPr/>
          <p:nvPr/>
        </p:nvSpPr>
        <p:spPr>
          <a:xfrm>
            <a:off x="2209800" y="2743200"/>
            <a:ext cx="4572000" cy="1754326"/>
          </a:xfrm>
          <a:prstGeom prst="rect">
            <a:avLst/>
          </a:prstGeom>
        </p:spPr>
        <p:txBody>
          <a:bodyPr>
            <a:spAutoFit/>
          </a:bodyPr>
          <a:lstStyle/>
          <a:p>
            <a:r>
              <a:rPr lang="en-US" dirty="0"/>
              <a:t>SELECT </a:t>
            </a:r>
            <a:r>
              <a:rPr lang="en-US" dirty="0" err="1"/>
              <a:t>Student_ID</a:t>
            </a:r>
            <a:endParaRPr lang="en-US" dirty="0"/>
          </a:p>
          <a:p>
            <a:r>
              <a:rPr lang="en-US" dirty="0"/>
              <a:t>,</a:t>
            </a:r>
            <a:r>
              <a:rPr lang="en-US" dirty="0" err="1"/>
              <a:t>Last_Name</a:t>
            </a:r>
            <a:endParaRPr lang="en-US" dirty="0"/>
          </a:p>
          <a:p>
            <a:r>
              <a:rPr lang="en-US" dirty="0"/>
              <a:t>,</a:t>
            </a:r>
            <a:r>
              <a:rPr lang="en-US" dirty="0" err="1"/>
              <a:t>First_Name</a:t>
            </a:r>
            <a:endParaRPr lang="en-US" dirty="0"/>
          </a:p>
          <a:p>
            <a:r>
              <a:rPr lang="en-US" dirty="0"/>
              <a:t>,</a:t>
            </a:r>
            <a:r>
              <a:rPr lang="en-US" dirty="0" err="1"/>
              <a:t>Grade_Pt</a:t>
            </a:r>
            <a:endParaRPr lang="en-US" dirty="0"/>
          </a:p>
          <a:p>
            <a:r>
              <a:rPr lang="en-US" dirty="0"/>
              <a:t>FROM </a:t>
            </a:r>
            <a:r>
              <a:rPr lang="en-US" dirty="0" err="1"/>
              <a:t>Student_Table</a:t>
            </a:r>
            <a:endParaRPr lang="en-US" dirty="0"/>
          </a:p>
          <a:p>
            <a:r>
              <a:rPr lang="en-US" dirty="0"/>
              <a:t>WHERE </a:t>
            </a:r>
            <a:r>
              <a:rPr lang="en-US" dirty="0" err="1"/>
              <a:t>Grade_Pt</a:t>
            </a:r>
            <a:r>
              <a:rPr lang="en-US" dirty="0"/>
              <a:t> = 3.0 </a:t>
            </a:r>
            <a:r>
              <a:rPr lang="en-US" b="1" dirty="0"/>
              <a:t>OR </a:t>
            </a:r>
            <a:r>
              <a:rPr lang="en-US" b="1" dirty="0" err="1"/>
              <a:t>Grade_Pt</a:t>
            </a:r>
            <a:r>
              <a:rPr lang="en-US" b="1" dirty="0"/>
              <a:t> = 4.0 ;</a:t>
            </a:r>
            <a:endParaRPr lang="en-US" dirty="0"/>
          </a:p>
        </p:txBody>
      </p:sp>
      <p:sp>
        <p:nvSpPr>
          <p:cNvPr id="5" name="Rectangle 4"/>
          <p:cNvSpPr/>
          <p:nvPr/>
        </p:nvSpPr>
        <p:spPr>
          <a:xfrm>
            <a:off x="2286000" y="4724401"/>
            <a:ext cx="4572000" cy="1200329"/>
          </a:xfrm>
          <a:prstGeom prst="rect">
            <a:avLst/>
          </a:prstGeom>
        </p:spPr>
        <p:txBody>
          <a:bodyPr>
            <a:spAutoFit/>
          </a:bodyPr>
          <a:lstStyle/>
          <a:p>
            <a:r>
              <a:rPr lang="en-US" dirty="0"/>
              <a:t>SELECT *</a:t>
            </a:r>
          </a:p>
          <a:p>
            <a:r>
              <a:rPr lang="en-US" dirty="0"/>
              <a:t>FROM </a:t>
            </a:r>
            <a:r>
              <a:rPr lang="en-US" dirty="0" err="1"/>
              <a:t>Student_Table</a:t>
            </a:r>
            <a:endParaRPr lang="en-US" dirty="0"/>
          </a:p>
          <a:p>
            <a:r>
              <a:rPr lang="en-US" dirty="0"/>
              <a:t>WHERE </a:t>
            </a:r>
            <a:r>
              <a:rPr lang="en-US" dirty="0" err="1"/>
              <a:t>Grade_Pt</a:t>
            </a:r>
            <a:r>
              <a:rPr lang="en-US" dirty="0"/>
              <a:t> = 3.0 </a:t>
            </a:r>
            <a:r>
              <a:rPr lang="en-US" b="1" dirty="0"/>
              <a:t>OR </a:t>
            </a:r>
            <a:r>
              <a:rPr lang="en-US" b="1" dirty="0" err="1"/>
              <a:t>Grade_Pt</a:t>
            </a:r>
            <a:r>
              <a:rPr lang="en-US" b="1" dirty="0"/>
              <a:t> = 4.0 AND </a:t>
            </a:r>
            <a:r>
              <a:rPr lang="en-US" b="1" dirty="0" err="1"/>
              <a:t>Class_Code</a:t>
            </a:r>
            <a:r>
              <a:rPr lang="en-US" b="1" dirty="0"/>
              <a:t> = 'FR' ;</a:t>
            </a:r>
            <a:endParaRPr lang="en-US" dirty="0"/>
          </a:p>
        </p:txBody>
      </p:sp>
    </p:spTree>
    <p:extLst>
      <p:ext uri="{BB962C8B-B14F-4D97-AF65-F5344CB8AC3E}">
        <p14:creationId xmlns:p14="http://schemas.microsoft.com/office/powerpoint/2010/main" val="2003144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274638"/>
            <a:ext cx="8229600" cy="1143000"/>
          </a:xfrm>
          <a:prstGeom prst="rect">
            <a:avLst/>
          </a:prstGeom>
        </p:spPr>
        <p:txBody>
          <a:bodyPr vert="horz" lIns="91440" tIns="45720" rIns="91440" bIns="45720" rtlCol="0" anchor="ctr">
            <a:normAutofit/>
          </a:bodyPr>
          <a:lstStyle/>
          <a:p>
            <a:pPr algn="ctr">
              <a:spcBef>
                <a:spcPct val="0"/>
              </a:spcBef>
              <a:defRPr/>
            </a:pPr>
            <a:r>
              <a:rPr lang="en-US" sz="3600" b="1">
                <a:latin typeface="+mj-lt"/>
                <a:ea typeface="+mj-ea"/>
                <a:cs typeface="+mj-cs"/>
              </a:rPr>
              <a:t>Advantage Teradata </a:t>
            </a:r>
          </a:p>
        </p:txBody>
      </p:sp>
      <p:sp>
        <p:nvSpPr>
          <p:cNvPr id="3" name="Rectangle 2"/>
          <p:cNvSpPr/>
          <p:nvPr/>
        </p:nvSpPr>
        <p:spPr>
          <a:xfrm>
            <a:off x="2209800" y="1582342"/>
            <a:ext cx="8153400" cy="4247317"/>
          </a:xfrm>
          <a:prstGeom prst="rect">
            <a:avLst/>
          </a:prstGeom>
        </p:spPr>
        <p:txBody>
          <a:bodyPr wrap="square">
            <a:spAutoFit/>
          </a:bodyPr>
          <a:lstStyle/>
          <a:p>
            <a:pPr marL="800100" lvl="1" indent="-342900">
              <a:lnSpc>
                <a:spcPct val="150000"/>
              </a:lnSpc>
              <a:buFont typeface="Calibri" pitchFamily="34" charset="0"/>
              <a:buAutoNum type="arabicPeriod" startAt="7"/>
            </a:pPr>
            <a:r>
              <a:rPr lang="en-US" dirty="0"/>
              <a:t>Enormous capacity</a:t>
            </a:r>
          </a:p>
          <a:p>
            <a:pPr marL="1257300" lvl="2" indent="-342900">
              <a:lnSpc>
                <a:spcPct val="150000"/>
              </a:lnSpc>
            </a:pPr>
            <a:r>
              <a:rPr lang="en-US" dirty="0"/>
              <a:t>Billions of rows</a:t>
            </a:r>
          </a:p>
          <a:p>
            <a:pPr marL="1257300" lvl="2" indent="-342900">
              <a:lnSpc>
                <a:spcPct val="150000"/>
              </a:lnSpc>
            </a:pPr>
            <a:r>
              <a:rPr lang="en-US" dirty="0"/>
              <a:t>Terabytes of data</a:t>
            </a:r>
          </a:p>
          <a:p>
            <a:pPr marL="800100" lvl="1" indent="-342900">
              <a:lnSpc>
                <a:spcPct val="150000"/>
              </a:lnSpc>
              <a:buFont typeface="Calibri" pitchFamily="34" charset="0"/>
              <a:buAutoNum type="arabicPeriod" startAt="7"/>
            </a:pPr>
            <a:r>
              <a:rPr lang="en-US" dirty="0"/>
              <a:t>High-performance parallel processing</a:t>
            </a:r>
          </a:p>
          <a:p>
            <a:pPr marL="800100" lvl="1" indent="-342900">
              <a:lnSpc>
                <a:spcPct val="150000"/>
              </a:lnSpc>
              <a:buFont typeface="Calibri" pitchFamily="34" charset="0"/>
              <a:buAutoNum type="arabicPeriod" startAt="7"/>
            </a:pPr>
            <a:r>
              <a:rPr lang="en-US" dirty="0"/>
              <a:t>Single database server for multiple clients “Single Version of the Truth”</a:t>
            </a:r>
          </a:p>
          <a:p>
            <a:pPr marL="800100" lvl="1" indent="-342900">
              <a:lnSpc>
                <a:spcPct val="150000"/>
              </a:lnSpc>
              <a:buFont typeface="Calibri" pitchFamily="34" charset="0"/>
              <a:buAutoNum type="arabicPeriod" startAt="7"/>
            </a:pPr>
            <a:r>
              <a:rPr lang="en-US" b="1" dirty="0"/>
              <a:t>Network</a:t>
            </a:r>
            <a:r>
              <a:rPr lang="en-US" dirty="0"/>
              <a:t> and </a:t>
            </a:r>
            <a:r>
              <a:rPr lang="en-US" b="1" dirty="0"/>
              <a:t>Mainframe</a:t>
            </a:r>
            <a:r>
              <a:rPr lang="en-US" dirty="0"/>
              <a:t> connectivity</a:t>
            </a:r>
          </a:p>
          <a:p>
            <a:pPr marL="800100" lvl="1" indent="-342900">
              <a:lnSpc>
                <a:spcPct val="150000"/>
              </a:lnSpc>
              <a:buFont typeface="Calibri" pitchFamily="34" charset="0"/>
              <a:buAutoNum type="arabicPeriod" startAt="7"/>
            </a:pPr>
            <a:r>
              <a:rPr lang="en-US" dirty="0"/>
              <a:t>Industry standard access language (SQL)</a:t>
            </a:r>
          </a:p>
          <a:p>
            <a:pPr marL="800100" lvl="1" indent="-342900">
              <a:lnSpc>
                <a:spcPct val="150000"/>
              </a:lnSpc>
              <a:buFont typeface="Calibri" pitchFamily="34" charset="0"/>
              <a:buAutoNum type="arabicPeriod" startAt="7"/>
            </a:pPr>
            <a:r>
              <a:rPr lang="en-US" dirty="0"/>
              <a:t>Manageable growth via modularity</a:t>
            </a:r>
          </a:p>
          <a:p>
            <a:pPr marL="800100" lvl="1" indent="-342900">
              <a:lnSpc>
                <a:spcPct val="150000"/>
              </a:lnSpc>
              <a:buFont typeface="Calibri" pitchFamily="34" charset="0"/>
              <a:buAutoNum type="arabicPeriod" startAt="7"/>
            </a:pPr>
            <a:r>
              <a:rPr lang="en-US" dirty="0"/>
              <a:t>Fault tolerance at all levels of hardware and software</a:t>
            </a:r>
          </a:p>
          <a:p>
            <a:pPr marL="800100" lvl="1" indent="-342900">
              <a:lnSpc>
                <a:spcPct val="150000"/>
              </a:lnSpc>
              <a:buFont typeface="Calibri" pitchFamily="34" charset="0"/>
              <a:buAutoNum type="arabicPeriod" startAt="7"/>
            </a:pPr>
            <a:r>
              <a:rPr lang="en-US" dirty="0"/>
              <a:t>Data integrity and reliability</a:t>
            </a:r>
          </a:p>
        </p:txBody>
      </p:sp>
    </p:spTree>
    <p:extLst>
      <p:ext uri="{BB962C8B-B14F-4D97-AF65-F5344CB8AC3E}">
        <p14:creationId xmlns:p14="http://schemas.microsoft.com/office/powerpoint/2010/main" val="4773317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1" y="685800"/>
            <a:ext cx="6599499" cy="1754326"/>
          </a:xfrm>
          <a:prstGeom prst="rect">
            <a:avLst/>
          </a:prstGeom>
        </p:spPr>
        <p:txBody>
          <a:bodyPr wrap="none">
            <a:spAutoFit/>
          </a:bodyPr>
          <a:lstStyle/>
          <a:p>
            <a:r>
              <a:rPr lang="en-US" dirty="0"/>
              <a:t>SELECT </a:t>
            </a:r>
            <a:r>
              <a:rPr lang="en-US" dirty="0" err="1"/>
              <a:t>Last_Name</a:t>
            </a:r>
            <a:endParaRPr lang="en-US" dirty="0"/>
          </a:p>
          <a:p>
            <a:r>
              <a:rPr lang="en-US" dirty="0"/>
              <a:t>,</a:t>
            </a:r>
            <a:r>
              <a:rPr lang="en-US" dirty="0" err="1"/>
              <a:t>Class_Code</a:t>
            </a:r>
            <a:endParaRPr lang="en-US" dirty="0"/>
          </a:p>
          <a:p>
            <a:r>
              <a:rPr lang="en-US" dirty="0"/>
              <a:t>,</a:t>
            </a:r>
            <a:r>
              <a:rPr lang="en-US" dirty="0" err="1"/>
              <a:t>Grade_Pt</a:t>
            </a:r>
            <a:endParaRPr lang="en-US" dirty="0"/>
          </a:p>
          <a:p>
            <a:r>
              <a:rPr lang="en-US" dirty="0"/>
              <a:t>FROM </a:t>
            </a:r>
            <a:r>
              <a:rPr lang="en-US" dirty="0" err="1"/>
              <a:t>Student_Table</a:t>
            </a:r>
            <a:endParaRPr lang="en-US" dirty="0"/>
          </a:p>
          <a:p>
            <a:r>
              <a:rPr lang="en-US" dirty="0"/>
              <a:t>WHERE </a:t>
            </a:r>
            <a:r>
              <a:rPr lang="en-US" b="1" dirty="0"/>
              <a:t>(</a:t>
            </a:r>
            <a:r>
              <a:rPr lang="en-US" b="1" dirty="0" err="1"/>
              <a:t>Grade_Pt</a:t>
            </a:r>
            <a:r>
              <a:rPr lang="en-US" b="1" dirty="0"/>
              <a:t> = 3.0 OR </a:t>
            </a:r>
            <a:r>
              <a:rPr lang="en-US" b="1" dirty="0" err="1"/>
              <a:t>Grade_Pt</a:t>
            </a:r>
            <a:r>
              <a:rPr lang="en-US" b="1" dirty="0"/>
              <a:t> = 4.0) AND </a:t>
            </a:r>
            <a:r>
              <a:rPr lang="en-US" b="1" dirty="0" err="1"/>
              <a:t>Class_Code</a:t>
            </a:r>
            <a:r>
              <a:rPr lang="en-US" b="1" dirty="0"/>
              <a:t> = 'FR' ;</a:t>
            </a:r>
            <a:endParaRPr lang="en-US" dirty="0"/>
          </a:p>
          <a:p>
            <a:endParaRPr lang="en-US" dirty="0"/>
          </a:p>
        </p:txBody>
      </p:sp>
      <p:sp>
        <p:nvSpPr>
          <p:cNvPr id="3" name="Rectangle 2"/>
          <p:cNvSpPr/>
          <p:nvPr/>
        </p:nvSpPr>
        <p:spPr>
          <a:xfrm>
            <a:off x="1905000" y="2819401"/>
            <a:ext cx="4572000" cy="1200329"/>
          </a:xfrm>
          <a:prstGeom prst="rect">
            <a:avLst/>
          </a:prstGeom>
        </p:spPr>
        <p:txBody>
          <a:bodyPr>
            <a:spAutoFit/>
          </a:bodyPr>
          <a:lstStyle/>
          <a:p>
            <a:r>
              <a:rPr lang="en-US" dirty="0"/>
              <a:t>SELECT *</a:t>
            </a:r>
          </a:p>
          <a:p>
            <a:r>
              <a:rPr lang="en-US" dirty="0"/>
              <a:t>FROM </a:t>
            </a:r>
            <a:r>
              <a:rPr lang="en-US" dirty="0" err="1"/>
              <a:t>Student_Table</a:t>
            </a:r>
            <a:endParaRPr lang="en-US" dirty="0"/>
          </a:p>
          <a:p>
            <a:r>
              <a:rPr lang="en-US" dirty="0"/>
              <a:t>WHERE </a:t>
            </a:r>
            <a:r>
              <a:rPr lang="en-US" dirty="0" err="1"/>
              <a:t>Grade_Pt</a:t>
            </a:r>
            <a:r>
              <a:rPr lang="en-US" dirty="0"/>
              <a:t> = NULL AND </a:t>
            </a:r>
            <a:r>
              <a:rPr lang="en-US" dirty="0" err="1"/>
              <a:t>Class_Code</a:t>
            </a:r>
            <a:r>
              <a:rPr lang="en-US" dirty="0"/>
              <a:t> = NULL ;</a:t>
            </a:r>
          </a:p>
        </p:txBody>
      </p:sp>
      <p:sp>
        <p:nvSpPr>
          <p:cNvPr id="4" name="Rectangle 3"/>
          <p:cNvSpPr/>
          <p:nvPr/>
        </p:nvSpPr>
        <p:spPr>
          <a:xfrm>
            <a:off x="1981200" y="4648200"/>
            <a:ext cx="5867400" cy="923330"/>
          </a:xfrm>
          <a:prstGeom prst="rect">
            <a:avLst/>
          </a:prstGeom>
        </p:spPr>
        <p:txBody>
          <a:bodyPr wrap="square">
            <a:spAutoFit/>
          </a:bodyPr>
          <a:lstStyle/>
          <a:p>
            <a:r>
              <a:rPr lang="en-US" dirty="0"/>
              <a:t>SELECT *</a:t>
            </a:r>
          </a:p>
          <a:p>
            <a:r>
              <a:rPr lang="en-US" dirty="0"/>
              <a:t>FROM </a:t>
            </a:r>
            <a:r>
              <a:rPr lang="en-US" dirty="0" err="1"/>
              <a:t>Student_Table</a:t>
            </a:r>
            <a:endParaRPr lang="en-US" dirty="0"/>
          </a:p>
          <a:p>
            <a:r>
              <a:rPr lang="en-US" dirty="0"/>
              <a:t>WHERE </a:t>
            </a:r>
            <a:r>
              <a:rPr lang="en-US" dirty="0" err="1"/>
              <a:t>Grade_Pt</a:t>
            </a:r>
            <a:r>
              <a:rPr lang="en-US" dirty="0"/>
              <a:t> </a:t>
            </a:r>
            <a:r>
              <a:rPr lang="en-US" dirty="0"/>
              <a:t>IS </a:t>
            </a:r>
            <a:r>
              <a:rPr lang="en-US" dirty="0"/>
              <a:t>NULL AND </a:t>
            </a:r>
            <a:r>
              <a:rPr lang="en-US" dirty="0" err="1"/>
              <a:t>Class_Code</a:t>
            </a:r>
            <a:r>
              <a:rPr lang="en-US" dirty="0"/>
              <a:t> </a:t>
            </a:r>
            <a:r>
              <a:rPr lang="en-US" dirty="0"/>
              <a:t> IS NULL </a:t>
            </a:r>
            <a:r>
              <a:rPr lang="en-US" dirty="0"/>
              <a:t>;</a:t>
            </a:r>
          </a:p>
        </p:txBody>
      </p:sp>
    </p:spTree>
    <p:extLst>
      <p:ext uri="{BB962C8B-B14F-4D97-AF65-F5344CB8AC3E}">
        <p14:creationId xmlns:p14="http://schemas.microsoft.com/office/powerpoint/2010/main" val="35683141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685800"/>
            <a:ext cx="3125920" cy="369332"/>
          </a:xfrm>
          <a:prstGeom prst="rect">
            <a:avLst/>
          </a:prstGeom>
        </p:spPr>
        <p:txBody>
          <a:bodyPr wrap="none">
            <a:spAutoFit/>
          </a:bodyPr>
          <a:lstStyle/>
          <a:p>
            <a:r>
              <a:rPr lang="en-US" b="1" dirty="0"/>
              <a:t>Using NOT in SQL Comparisons</a:t>
            </a:r>
            <a:endParaRPr lang="en-US" dirty="0"/>
          </a:p>
        </p:txBody>
      </p:sp>
      <p:sp>
        <p:nvSpPr>
          <p:cNvPr id="3" name="Rectangle 2"/>
          <p:cNvSpPr/>
          <p:nvPr/>
        </p:nvSpPr>
        <p:spPr>
          <a:xfrm>
            <a:off x="1981200" y="1295401"/>
            <a:ext cx="4572000" cy="2031325"/>
          </a:xfrm>
          <a:prstGeom prst="rect">
            <a:avLst/>
          </a:prstGeom>
        </p:spPr>
        <p:txBody>
          <a:bodyPr>
            <a:spAutoFit/>
          </a:bodyPr>
          <a:lstStyle/>
          <a:p>
            <a:r>
              <a:rPr lang="en-US" dirty="0"/>
              <a:t>SELECT </a:t>
            </a:r>
            <a:r>
              <a:rPr lang="en-US" dirty="0" err="1"/>
              <a:t>Last_Name</a:t>
            </a:r>
            <a:endParaRPr lang="en-US" dirty="0"/>
          </a:p>
          <a:p>
            <a:r>
              <a:rPr lang="en-US" dirty="0"/>
              <a:t>,</a:t>
            </a:r>
            <a:r>
              <a:rPr lang="en-US" dirty="0" err="1"/>
              <a:t>First_Name</a:t>
            </a:r>
            <a:endParaRPr lang="en-US" dirty="0"/>
          </a:p>
          <a:p>
            <a:r>
              <a:rPr lang="en-US" dirty="0"/>
              <a:t>,</a:t>
            </a:r>
            <a:r>
              <a:rPr lang="en-US" dirty="0" err="1"/>
              <a:t>Class_Code</a:t>
            </a:r>
            <a:endParaRPr lang="en-US" dirty="0"/>
          </a:p>
          <a:p>
            <a:r>
              <a:rPr lang="en-US" dirty="0"/>
              <a:t>,</a:t>
            </a:r>
            <a:r>
              <a:rPr lang="en-US" dirty="0" err="1"/>
              <a:t>Grade_Pt</a:t>
            </a:r>
            <a:endParaRPr lang="en-US" dirty="0"/>
          </a:p>
          <a:p>
            <a:r>
              <a:rPr lang="en-US" dirty="0"/>
              <a:t>FROM </a:t>
            </a:r>
            <a:r>
              <a:rPr lang="en-US" dirty="0" err="1"/>
              <a:t>Student_Table</a:t>
            </a:r>
            <a:endParaRPr lang="en-US" dirty="0"/>
          </a:p>
          <a:p>
            <a:r>
              <a:rPr lang="en-US" dirty="0"/>
              <a:t>WHERE </a:t>
            </a:r>
            <a:r>
              <a:rPr lang="en-US" b="1" dirty="0"/>
              <a:t>NOT (</a:t>
            </a:r>
            <a:r>
              <a:rPr lang="en-US" b="1" dirty="0" err="1"/>
              <a:t>Grade_Pt</a:t>
            </a:r>
            <a:r>
              <a:rPr lang="en-US" b="1" dirty="0"/>
              <a:t> &gt;= 3.0 AND </a:t>
            </a:r>
            <a:r>
              <a:rPr lang="en-US" b="1" dirty="0" err="1"/>
              <a:t>Class_Code</a:t>
            </a:r>
            <a:r>
              <a:rPr lang="en-US" b="1" dirty="0"/>
              <a:t> &lt;&gt; 'SR') ;</a:t>
            </a:r>
            <a:endParaRPr lang="en-US" dirty="0"/>
          </a:p>
        </p:txBody>
      </p:sp>
      <p:sp>
        <p:nvSpPr>
          <p:cNvPr id="4" name="Rectangle 3"/>
          <p:cNvSpPr/>
          <p:nvPr/>
        </p:nvSpPr>
        <p:spPr>
          <a:xfrm>
            <a:off x="2133600" y="3581400"/>
            <a:ext cx="4572000" cy="2308324"/>
          </a:xfrm>
          <a:prstGeom prst="rect">
            <a:avLst/>
          </a:prstGeom>
        </p:spPr>
        <p:txBody>
          <a:bodyPr>
            <a:spAutoFit/>
          </a:bodyPr>
          <a:lstStyle/>
          <a:p>
            <a:r>
              <a:rPr lang="en-US" dirty="0"/>
              <a:t>SELECT </a:t>
            </a:r>
            <a:r>
              <a:rPr lang="en-US" dirty="0" err="1"/>
              <a:t>Last_Name</a:t>
            </a:r>
            <a:r>
              <a:rPr lang="en-US" dirty="0"/>
              <a:t>, </a:t>
            </a:r>
            <a:r>
              <a:rPr lang="en-US" dirty="0" err="1"/>
              <a:t>First_Name</a:t>
            </a:r>
            <a:endParaRPr lang="en-US" dirty="0"/>
          </a:p>
          <a:p>
            <a:r>
              <a:rPr lang="en-US" dirty="0"/>
              <a:t>,</a:t>
            </a:r>
            <a:r>
              <a:rPr lang="en-US" dirty="0" err="1"/>
              <a:t>Class_Code</a:t>
            </a:r>
            <a:endParaRPr lang="en-US" dirty="0"/>
          </a:p>
          <a:p>
            <a:r>
              <a:rPr lang="en-US" dirty="0"/>
              <a:t>,</a:t>
            </a:r>
            <a:r>
              <a:rPr lang="en-US" dirty="0" err="1"/>
              <a:t>Grade_Pt</a:t>
            </a:r>
            <a:endParaRPr lang="en-US" dirty="0"/>
          </a:p>
          <a:p>
            <a:r>
              <a:rPr lang="en-US" dirty="0"/>
              <a:t>FROM </a:t>
            </a:r>
            <a:r>
              <a:rPr lang="en-US" dirty="0" err="1"/>
              <a:t>Student_Table</a:t>
            </a:r>
            <a:endParaRPr lang="en-US" dirty="0"/>
          </a:p>
          <a:p>
            <a:r>
              <a:rPr lang="en-US" dirty="0"/>
              <a:t>WHERE </a:t>
            </a:r>
            <a:r>
              <a:rPr lang="en-US" b="1" dirty="0"/>
              <a:t>NOT (</a:t>
            </a:r>
            <a:r>
              <a:rPr lang="en-US" b="1" dirty="0" err="1"/>
              <a:t>Grade_Pt</a:t>
            </a:r>
            <a:r>
              <a:rPr lang="en-US" b="1" dirty="0"/>
              <a:t> &gt;= 3.0 AND </a:t>
            </a:r>
            <a:r>
              <a:rPr lang="en-US" b="1" dirty="0" err="1"/>
              <a:t>Grade_Pt</a:t>
            </a:r>
            <a:r>
              <a:rPr lang="en-US" b="1" dirty="0"/>
              <a:t> IS NOT NULL AND</a:t>
            </a:r>
          </a:p>
          <a:p>
            <a:r>
              <a:rPr lang="en-US" dirty="0" err="1"/>
              <a:t>Class_Code</a:t>
            </a:r>
            <a:r>
              <a:rPr lang="en-US" dirty="0"/>
              <a:t> &lt;&gt; 'SR' AND </a:t>
            </a:r>
            <a:r>
              <a:rPr lang="en-US" b="1" dirty="0" err="1"/>
              <a:t>Class_Code</a:t>
            </a:r>
            <a:r>
              <a:rPr lang="en-US" b="1" dirty="0"/>
              <a:t> IS NOT NULL) ;</a:t>
            </a:r>
            <a:endParaRPr lang="en-US" dirty="0"/>
          </a:p>
        </p:txBody>
      </p:sp>
    </p:spTree>
    <p:extLst>
      <p:ext uri="{BB962C8B-B14F-4D97-AF65-F5344CB8AC3E}">
        <p14:creationId xmlns:p14="http://schemas.microsoft.com/office/powerpoint/2010/main" val="28306080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685801"/>
            <a:ext cx="4572000" cy="4247317"/>
          </a:xfrm>
          <a:prstGeom prst="rect">
            <a:avLst/>
          </a:prstGeom>
        </p:spPr>
        <p:txBody>
          <a:bodyPr>
            <a:spAutoFit/>
          </a:bodyPr>
          <a:lstStyle/>
          <a:p>
            <a:r>
              <a:rPr lang="en-US" b="1" dirty="0"/>
              <a:t>USING IN OPERATOR</a:t>
            </a:r>
          </a:p>
          <a:p>
            <a:endParaRPr lang="en-US" dirty="0"/>
          </a:p>
          <a:p>
            <a:r>
              <a:rPr lang="en-US" dirty="0"/>
              <a:t>SELECT </a:t>
            </a:r>
            <a:r>
              <a:rPr lang="en-US" dirty="0" err="1"/>
              <a:t>Last_Name</a:t>
            </a:r>
            <a:endParaRPr lang="en-US" dirty="0"/>
          </a:p>
          <a:p>
            <a:r>
              <a:rPr lang="en-US" dirty="0"/>
              <a:t>,</a:t>
            </a:r>
            <a:r>
              <a:rPr lang="en-US" dirty="0" err="1"/>
              <a:t>Class_Code</a:t>
            </a:r>
            <a:endParaRPr lang="en-US" dirty="0"/>
          </a:p>
          <a:p>
            <a:r>
              <a:rPr lang="en-US" dirty="0"/>
              <a:t>,</a:t>
            </a:r>
            <a:r>
              <a:rPr lang="en-US" dirty="0" err="1"/>
              <a:t>Grade_Pt</a:t>
            </a:r>
            <a:endParaRPr lang="en-US" dirty="0"/>
          </a:p>
          <a:p>
            <a:r>
              <a:rPr lang="en-US" dirty="0"/>
              <a:t>FROM </a:t>
            </a:r>
            <a:r>
              <a:rPr lang="en-US" dirty="0" err="1"/>
              <a:t>Student_Table</a:t>
            </a:r>
            <a:endParaRPr lang="en-US" dirty="0"/>
          </a:p>
          <a:p>
            <a:r>
              <a:rPr lang="en-US" dirty="0"/>
              <a:t>WHERE </a:t>
            </a:r>
            <a:r>
              <a:rPr lang="en-US" dirty="0" err="1"/>
              <a:t>Grade_Pt</a:t>
            </a:r>
            <a:r>
              <a:rPr lang="en-US" dirty="0"/>
              <a:t> </a:t>
            </a:r>
            <a:r>
              <a:rPr lang="en-US" b="1" dirty="0"/>
              <a:t>IN (2.0, 3.0, 4.0) </a:t>
            </a:r>
            <a:r>
              <a:rPr lang="en-US" b="1" dirty="0"/>
              <a:t>;</a:t>
            </a:r>
          </a:p>
          <a:p>
            <a:endParaRPr lang="en-US" b="1" dirty="0"/>
          </a:p>
          <a:p>
            <a:r>
              <a:rPr lang="en-US" b="1" dirty="0"/>
              <a:t>USING NOT IN OPERATOR</a:t>
            </a:r>
          </a:p>
          <a:p>
            <a:endParaRPr lang="en-US" dirty="0"/>
          </a:p>
          <a:p>
            <a:r>
              <a:rPr lang="en-US" dirty="0"/>
              <a:t>SELECT </a:t>
            </a:r>
            <a:r>
              <a:rPr lang="en-US" dirty="0" err="1"/>
              <a:t>Last_Name</a:t>
            </a:r>
            <a:endParaRPr lang="en-US" dirty="0"/>
          </a:p>
          <a:p>
            <a:r>
              <a:rPr lang="en-US" dirty="0"/>
              <a:t>,</a:t>
            </a:r>
            <a:r>
              <a:rPr lang="en-US" dirty="0" err="1"/>
              <a:t>Class_Code</a:t>
            </a:r>
            <a:endParaRPr lang="en-US" dirty="0"/>
          </a:p>
          <a:p>
            <a:r>
              <a:rPr lang="en-US" dirty="0"/>
              <a:t>,</a:t>
            </a:r>
            <a:r>
              <a:rPr lang="en-US" dirty="0" err="1"/>
              <a:t>Grade_Pt</a:t>
            </a:r>
            <a:endParaRPr lang="en-US" dirty="0"/>
          </a:p>
          <a:p>
            <a:r>
              <a:rPr lang="en-US" dirty="0"/>
              <a:t>FROM </a:t>
            </a:r>
            <a:r>
              <a:rPr lang="en-US" dirty="0" err="1"/>
              <a:t>Student_Table</a:t>
            </a:r>
            <a:endParaRPr lang="en-US" dirty="0"/>
          </a:p>
          <a:p>
            <a:r>
              <a:rPr lang="en-US" dirty="0"/>
              <a:t>WHERE </a:t>
            </a:r>
            <a:r>
              <a:rPr lang="en-US" dirty="0" err="1"/>
              <a:t>Grade_Pt</a:t>
            </a:r>
            <a:r>
              <a:rPr lang="en-US" dirty="0"/>
              <a:t> </a:t>
            </a:r>
            <a:r>
              <a:rPr lang="en-US" dirty="0"/>
              <a:t> NOT</a:t>
            </a:r>
            <a:r>
              <a:rPr lang="en-US" b="1" dirty="0"/>
              <a:t>IN </a:t>
            </a:r>
            <a:r>
              <a:rPr lang="en-US" b="1" dirty="0"/>
              <a:t>(2.0, 3.0, 4.0) ;</a:t>
            </a:r>
            <a:endParaRPr lang="en-US" dirty="0"/>
          </a:p>
        </p:txBody>
      </p:sp>
    </p:spTree>
    <p:extLst>
      <p:ext uri="{BB962C8B-B14F-4D97-AF65-F5344CB8AC3E}">
        <p14:creationId xmlns:p14="http://schemas.microsoft.com/office/powerpoint/2010/main" val="19812809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609600"/>
            <a:ext cx="4267066" cy="5355312"/>
          </a:xfrm>
          <a:prstGeom prst="rect">
            <a:avLst/>
          </a:prstGeom>
        </p:spPr>
        <p:txBody>
          <a:bodyPr wrap="none">
            <a:spAutoFit/>
          </a:bodyPr>
          <a:lstStyle/>
          <a:p>
            <a:r>
              <a:rPr lang="en-US" b="1" dirty="0"/>
              <a:t>Using Quantifiers Versus </a:t>
            </a:r>
            <a:r>
              <a:rPr lang="en-US" b="1" dirty="0"/>
              <a:t>IN</a:t>
            </a:r>
          </a:p>
          <a:p>
            <a:endParaRPr lang="en-US" b="1" dirty="0"/>
          </a:p>
          <a:p>
            <a:r>
              <a:rPr lang="en-US" dirty="0"/>
              <a:t>SELECT </a:t>
            </a:r>
            <a:r>
              <a:rPr lang="en-US" dirty="0" err="1"/>
              <a:t>Last_Name</a:t>
            </a:r>
            <a:endParaRPr lang="en-US" dirty="0"/>
          </a:p>
          <a:p>
            <a:r>
              <a:rPr lang="en-US" dirty="0"/>
              <a:t>,</a:t>
            </a:r>
            <a:r>
              <a:rPr lang="en-US" dirty="0" err="1"/>
              <a:t>Class_Code</a:t>
            </a:r>
            <a:endParaRPr lang="en-US" dirty="0"/>
          </a:p>
          <a:p>
            <a:r>
              <a:rPr lang="en-US" dirty="0"/>
              <a:t>,</a:t>
            </a:r>
            <a:r>
              <a:rPr lang="en-US" dirty="0" err="1"/>
              <a:t>Grade_Pt</a:t>
            </a:r>
            <a:endParaRPr lang="en-US" dirty="0"/>
          </a:p>
          <a:p>
            <a:r>
              <a:rPr lang="en-US" dirty="0"/>
              <a:t>FROM </a:t>
            </a:r>
            <a:r>
              <a:rPr lang="en-US" dirty="0" err="1"/>
              <a:t>Student_Table</a:t>
            </a:r>
            <a:endParaRPr lang="en-US" dirty="0"/>
          </a:p>
          <a:p>
            <a:r>
              <a:rPr lang="en-US" dirty="0"/>
              <a:t>WHERE </a:t>
            </a:r>
            <a:r>
              <a:rPr lang="en-US" dirty="0" err="1"/>
              <a:t>Grade_Pt</a:t>
            </a:r>
            <a:r>
              <a:rPr lang="en-US" dirty="0"/>
              <a:t> </a:t>
            </a:r>
            <a:r>
              <a:rPr lang="en-US" b="1" dirty="0"/>
              <a:t>= ANY (2.0, 3.0, 4.0) </a:t>
            </a:r>
            <a:r>
              <a:rPr lang="en-US" b="1" dirty="0"/>
              <a:t>;</a:t>
            </a:r>
          </a:p>
          <a:p>
            <a:endParaRPr lang="en-US" b="1" dirty="0"/>
          </a:p>
          <a:p>
            <a:endParaRPr lang="en-US" b="1" dirty="0"/>
          </a:p>
          <a:p>
            <a:r>
              <a:rPr lang="en-US" dirty="0"/>
              <a:t>SELECT </a:t>
            </a:r>
            <a:r>
              <a:rPr lang="en-US" dirty="0" err="1"/>
              <a:t>Last_Name</a:t>
            </a:r>
            <a:endParaRPr lang="en-US" dirty="0"/>
          </a:p>
          <a:p>
            <a:r>
              <a:rPr lang="en-US" dirty="0"/>
              <a:t>,</a:t>
            </a:r>
            <a:r>
              <a:rPr lang="en-US" dirty="0" err="1"/>
              <a:t>Grade_Pt</a:t>
            </a:r>
            <a:endParaRPr lang="en-US" dirty="0"/>
          </a:p>
          <a:p>
            <a:r>
              <a:rPr lang="en-US" dirty="0"/>
              <a:t>FROM </a:t>
            </a:r>
            <a:r>
              <a:rPr lang="en-US" dirty="0" err="1"/>
              <a:t>Student_Table</a:t>
            </a:r>
            <a:endParaRPr lang="en-US" dirty="0"/>
          </a:p>
          <a:p>
            <a:r>
              <a:rPr lang="en-US" dirty="0"/>
              <a:t>WHERE </a:t>
            </a:r>
            <a:r>
              <a:rPr lang="en-US" dirty="0" err="1"/>
              <a:t>Grade_Pt</a:t>
            </a:r>
            <a:r>
              <a:rPr lang="en-US" dirty="0"/>
              <a:t> </a:t>
            </a:r>
            <a:r>
              <a:rPr lang="en-US" b="1" dirty="0"/>
              <a:t>NOT = ALL (2.0, 3.0, 4.0) </a:t>
            </a:r>
            <a:r>
              <a:rPr lang="en-US" b="1" dirty="0"/>
              <a:t>;</a:t>
            </a:r>
          </a:p>
          <a:p>
            <a:endParaRPr lang="en-US" b="1" dirty="0"/>
          </a:p>
          <a:p>
            <a:r>
              <a:rPr lang="en-US" b="1" dirty="0"/>
              <a:t>USING BETWEEN </a:t>
            </a:r>
          </a:p>
          <a:p>
            <a:endParaRPr lang="en-US" b="1" dirty="0"/>
          </a:p>
          <a:p>
            <a:r>
              <a:rPr lang="en-US" dirty="0"/>
              <a:t>SELECT </a:t>
            </a:r>
            <a:r>
              <a:rPr lang="en-US" dirty="0" err="1"/>
              <a:t>Grade_Pt</a:t>
            </a:r>
            <a:endParaRPr lang="en-US" dirty="0"/>
          </a:p>
          <a:p>
            <a:r>
              <a:rPr lang="en-US" dirty="0"/>
              <a:t>FROM </a:t>
            </a:r>
            <a:r>
              <a:rPr lang="en-US" dirty="0" err="1"/>
              <a:t>Student_Table</a:t>
            </a:r>
            <a:endParaRPr lang="en-US" dirty="0"/>
          </a:p>
          <a:p>
            <a:r>
              <a:rPr lang="en-US" dirty="0"/>
              <a:t>WHERE </a:t>
            </a:r>
            <a:r>
              <a:rPr lang="en-US" dirty="0" err="1"/>
              <a:t>Grade_Pt</a:t>
            </a:r>
            <a:r>
              <a:rPr lang="en-US" dirty="0"/>
              <a:t> </a:t>
            </a:r>
            <a:r>
              <a:rPr lang="en-US" b="1" dirty="0"/>
              <a:t>BETWEEN 2.0 and 4.0 ;</a:t>
            </a:r>
            <a:endParaRPr lang="en-US" dirty="0"/>
          </a:p>
        </p:txBody>
      </p:sp>
    </p:spTree>
    <p:extLst>
      <p:ext uri="{BB962C8B-B14F-4D97-AF65-F5344CB8AC3E}">
        <p14:creationId xmlns:p14="http://schemas.microsoft.com/office/powerpoint/2010/main" val="2671859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1" y="457201"/>
            <a:ext cx="4436471" cy="5078313"/>
          </a:xfrm>
          <a:prstGeom prst="rect">
            <a:avLst/>
          </a:prstGeom>
        </p:spPr>
        <p:txBody>
          <a:bodyPr wrap="none">
            <a:spAutoFit/>
          </a:bodyPr>
          <a:lstStyle/>
          <a:p>
            <a:r>
              <a:rPr lang="en-US" b="1" dirty="0"/>
              <a:t>Character String Search (LIKE</a:t>
            </a:r>
            <a:r>
              <a:rPr lang="en-US" b="1" dirty="0"/>
              <a:t>)</a:t>
            </a:r>
            <a:endParaRPr lang="en-US" b="1" dirty="0"/>
          </a:p>
          <a:p>
            <a:endParaRPr lang="en-US" b="1" dirty="0"/>
          </a:p>
          <a:p>
            <a:r>
              <a:rPr lang="en-US" dirty="0"/>
              <a:t>SELECT *</a:t>
            </a:r>
          </a:p>
          <a:p>
            <a:r>
              <a:rPr lang="en-US" dirty="0"/>
              <a:t>FROM </a:t>
            </a:r>
            <a:r>
              <a:rPr lang="en-US" dirty="0" err="1"/>
              <a:t>Student_Table</a:t>
            </a:r>
            <a:endParaRPr lang="en-US" dirty="0"/>
          </a:p>
          <a:p>
            <a:r>
              <a:rPr lang="en-US" dirty="0"/>
              <a:t>WHERE </a:t>
            </a:r>
            <a:r>
              <a:rPr lang="en-US" dirty="0" err="1"/>
              <a:t>Last_Name</a:t>
            </a:r>
            <a:r>
              <a:rPr lang="en-US" dirty="0"/>
              <a:t> </a:t>
            </a:r>
            <a:r>
              <a:rPr lang="en-US" b="1" dirty="0"/>
              <a:t>LIKE '</a:t>
            </a:r>
            <a:r>
              <a:rPr lang="en-US" b="1" dirty="0" err="1"/>
              <a:t>sm</a:t>
            </a:r>
            <a:r>
              <a:rPr lang="en-US" b="1" dirty="0"/>
              <a:t>%' </a:t>
            </a:r>
            <a:r>
              <a:rPr lang="en-US" b="1" dirty="0"/>
              <a:t>;</a:t>
            </a:r>
          </a:p>
          <a:p>
            <a:endParaRPr lang="en-US" b="1" dirty="0"/>
          </a:p>
          <a:p>
            <a:r>
              <a:rPr lang="en-US" dirty="0"/>
              <a:t>SELECT *</a:t>
            </a:r>
          </a:p>
          <a:p>
            <a:r>
              <a:rPr lang="en-US" dirty="0"/>
              <a:t>FROM </a:t>
            </a:r>
            <a:r>
              <a:rPr lang="en-US" dirty="0" err="1"/>
              <a:t>Student_Table</a:t>
            </a:r>
            <a:endParaRPr lang="en-US" dirty="0"/>
          </a:p>
          <a:p>
            <a:r>
              <a:rPr lang="en-US" dirty="0"/>
              <a:t>WHERE </a:t>
            </a:r>
            <a:r>
              <a:rPr lang="en-US" dirty="0" err="1"/>
              <a:t>Last_Name</a:t>
            </a:r>
            <a:r>
              <a:rPr lang="en-US" dirty="0"/>
              <a:t> LIKE ('_a%') </a:t>
            </a:r>
            <a:r>
              <a:rPr lang="en-US" dirty="0"/>
              <a:t>;</a:t>
            </a:r>
          </a:p>
          <a:p>
            <a:endParaRPr lang="en-US" dirty="0"/>
          </a:p>
          <a:p>
            <a:endParaRPr lang="en-US" dirty="0"/>
          </a:p>
          <a:p>
            <a:r>
              <a:rPr lang="en-US" dirty="0"/>
              <a:t>SELECT *</a:t>
            </a:r>
          </a:p>
          <a:p>
            <a:r>
              <a:rPr lang="en-US" dirty="0"/>
              <a:t>FROM </a:t>
            </a:r>
            <a:r>
              <a:rPr lang="en-US" dirty="0" err="1"/>
              <a:t>Student_Table</a:t>
            </a:r>
            <a:endParaRPr lang="en-US" dirty="0"/>
          </a:p>
          <a:p>
            <a:r>
              <a:rPr lang="en-US" dirty="0"/>
              <a:t>WHERE </a:t>
            </a:r>
            <a:r>
              <a:rPr lang="en-US" dirty="0" err="1"/>
              <a:t>Last_Name</a:t>
            </a:r>
            <a:r>
              <a:rPr lang="en-US" dirty="0"/>
              <a:t> </a:t>
            </a:r>
            <a:r>
              <a:rPr lang="en-US" b="1" dirty="0"/>
              <a:t>LIKE ALL ('%S%', '%m%') </a:t>
            </a:r>
            <a:r>
              <a:rPr lang="en-US" b="1" dirty="0"/>
              <a:t>;</a:t>
            </a:r>
          </a:p>
          <a:p>
            <a:endParaRPr lang="en-US" b="1" dirty="0"/>
          </a:p>
          <a:p>
            <a:r>
              <a:rPr lang="en-US" dirty="0"/>
              <a:t>SELECT *</a:t>
            </a:r>
          </a:p>
          <a:p>
            <a:r>
              <a:rPr lang="en-US" dirty="0"/>
              <a:t>FROM </a:t>
            </a:r>
            <a:r>
              <a:rPr lang="en-US" dirty="0" err="1"/>
              <a:t>Student_Table</a:t>
            </a:r>
            <a:endParaRPr lang="en-US" dirty="0"/>
          </a:p>
          <a:p>
            <a:r>
              <a:rPr lang="en-US" dirty="0"/>
              <a:t>WHERE </a:t>
            </a:r>
            <a:r>
              <a:rPr lang="en-US" dirty="0" err="1"/>
              <a:t>Last_Name</a:t>
            </a:r>
            <a:r>
              <a:rPr lang="en-US" dirty="0"/>
              <a:t> LIKE ALL ('%S%', '%m%') ;</a:t>
            </a:r>
          </a:p>
        </p:txBody>
      </p:sp>
    </p:spTree>
    <p:extLst>
      <p:ext uri="{BB962C8B-B14F-4D97-AF65-F5344CB8AC3E}">
        <p14:creationId xmlns:p14="http://schemas.microsoft.com/office/powerpoint/2010/main" val="10756057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Functions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SELECT SUBSTR(‘warehouse’,1,4</a:t>
            </a:r>
            <a:r>
              <a:rPr lang="en-US" dirty="0" smtClean="0"/>
              <a:t>)</a:t>
            </a:r>
          </a:p>
          <a:p>
            <a:pPr marL="0" indent="0">
              <a:buNone/>
            </a:pPr>
            <a:r>
              <a:rPr lang="en-US" dirty="0"/>
              <a:t>SELECT SUBSTR(‘warehouse’,</a:t>
            </a:r>
            <a:r>
              <a:rPr lang="en-US" dirty="0" smtClean="0"/>
              <a:t>1)</a:t>
            </a:r>
            <a:endParaRPr lang="en-US" dirty="0"/>
          </a:p>
          <a:p>
            <a:pPr marL="0" indent="0">
              <a:buNone/>
            </a:pPr>
            <a:r>
              <a:rPr lang="en-US" dirty="0"/>
              <a:t>SELECT SUBSTR(‘warehouse</a:t>
            </a:r>
            <a:r>
              <a:rPr lang="en-US" dirty="0" smtClean="0"/>
              <a:t>’,4</a:t>
            </a:r>
            <a:r>
              <a:rPr lang="en-US" dirty="0"/>
              <a:t>)</a:t>
            </a:r>
          </a:p>
          <a:p>
            <a:pPr marL="0" indent="0">
              <a:buNone/>
            </a:pPr>
            <a:endParaRPr lang="en-US" dirty="0" smtClean="0"/>
          </a:p>
          <a:p>
            <a:pPr marL="0" indent="0">
              <a:buNone/>
            </a:pPr>
            <a:r>
              <a:rPr lang="en-US" dirty="0"/>
              <a:t>SELECT ‘data’ || ‘ ‘ || ‘warehouse</a:t>
            </a:r>
            <a:r>
              <a:rPr lang="en-US" dirty="0" smtClean="0"/>
              <a:t>’</a:t>
            </a:r>
          </a:p>
          <a:p>
            <a:pPr marL="0" indent="0">
              <a:buNone/>
            </a:pPr>
            <a:endParaRPr lang="en-US" dirty="0"/>
          </a:p>
          <a:p>
            <a:pPr marL="0" indent="0">
              <a:buNone/>
            </a:pPr>
            <a:r>
              <a:rPr lang="en-US" dirty="0"/>
              <a:t>SELECT UPPER(‘data</a:t>
            </a:r>
            <a:r>
              <a:rPr lang="en-US" dirty="0" smtClean="0"/>
              <a:t>’)</a:t>
            </a:r>
          </a:p>
          <a:p>
            <a:pPr marL="0" indent="0">
              <a:buNone/>
            </a:pPr>
            <a:endParaRPr lang="en-US" dirty="0"/>
          </a:p>
          <a:p>
            <a:pPr marL="0" indent="0">
              <a:buNone/>
            </a:pPr>
            <a:r>
              <a:rPr lang="en-US" dirty="0"/>
              <a:t>SELECT LOWER(‘DATA’)</a:t>
            </a:r>
            <a:endParaRPr lang="en-US" dirty="0" smtClean="0"/>
          </a:p>
          <a:p>
            <a:endParaRPr lang="en-US" dirty="0"/>
          </a:p>
        </p:txBody>
      </p:sp>
    </p:spTree>
    <p:extLst>
      <p:ext uri="{BB962C8B-B14F-4D97-AF65-F5344CB8AC3E}">
        <p14:creationId xmlns:p14="http://schemas.microsoft.com/office/powerpoint/2010/main" val="235741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EXTRACT- Date</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EXTRACT function extracts portions of day, month and year from a DATE value</a:t>
            </a:r>
            <a:r>
              <a:rPr lang="en-US" dirty="0" smtClean="0"/>
              <a:t>.</a:t>
            </a:r>
          </a:p>
          <a:p>
            <a:pPr marL="0" indent="0">
              <a:buNone/>
            </a:pPr>
            <a:endParaRPr lang="en-US" dirty="0" smtClean="0"/>
          </a:p>
          <a:p>
            <a:pPr marL="0" indent="0">
              <a:buNone/>
            </a:pPr>
            <a:r>
              <a:rPr lang="en-US" dirty="0"/>
              <a:t>SELECT DATE;</a:t>
            </a:r>
          </a:p>
          <a:p>
            <a:pPr marL="0" indent="0">
              <a:buNone/>
            </a:pPr>
            <a:r>
              <a:rPr lang="en-US" dirty="0"/>
              <a:t>SELECT DATABASE;</a:t>
            </a:r>
          </a:p>
          <a:p>
            <a:pPr marL="0" indent="0">
              <a:buNone/>
            </a:pPr>
            <a:r>
              <a:rPr lang="en-US" dirty="0"/>
              <a:t>SELECT TIME;</a:t>
            </a:r>
          </a:p>
          <a:p>
            <a:pPr marL="0" indent="0">
              <a:buNone/>
            </a:pPr>
            <a:endParaRPr lang="en-US" dirty="0" smtClean="0"/>
          </a:p>
          <a:p>
            <a:pPr marL="0" indent="0">
              <a:buNone/>
            </a:pPr>
            <a:r>
              <a:rPr lang="en-US" dirty="0"/>
              <a:t>SELECT EXTRACT(YEAR FROM CURRENT_DATE);</a:t>
            </a:r>
          </a:p>
          <a:p>
            <a:pPr marL="0" indent="0">
              <a:buNone/>
            </a:pPr>
            <a:r>
              <a:rPr lang="en-US" dirty="0"/>
              <a:t>SELECT EXTRACT(MONTH FROM CURRENT_DATE); </a:t>
            </a:r>
          </a:p>
          <a:p>
            <a:pPr marL="0" indent="0">
              <a:buNone/>
            </a:pPr>
            <a:r>
              <a:rPr lang="en-US" dirty="0"/>
              <a:t>SELECT EXTRACT(DAY FROM CURRENT_DATE);</a:t>
            </a:r>
          </a:p>
          <a:p>
            <a:pPr marL="0" indent="0">
              <a:buNone/>
            </a:pPr>
            <a:r>
              <a:rPr lang="en-US" dirty="0"/>
              <a:t>SELECT EXTRACT(HOUR FROM CURRENT_TIMESTAMP); </a:t>
            </a:r>
          </a:p>
          <a:p>
            <a:pPr marL="0" indent="0">
              <a:buNone/>
            </a:pPr>
            <a:r>
              <a:rPr lang="en-US" dirty="0"/>
              <a:t>SELECT EXTRACT(MINUTE FROM CURRENT_TIMESTAMP);</a:t>
            </a:r>
          </a:p>
          <a:p>
            <a:pPr marL="0" indent="0">
              <a:buNone/>
            </a:pPr>
            <a:r>
              <a:rPr lang="en-US" dirty="0"/>
              <a:t>SELECT EXTRACT(SECOND FROM CURRENT_TIMESTAMP);</a:t>
            </a:r>
          </a:p>
        </p:txBody>
      </p:sp>
    </p:spTree>
    <p:extLst>
      <p:ext uri="{BB962C8B-B14F-4D97-AF65-F5344CB8AC3E}">
        <p14:creationId xmlns:p14="http://schemas.microsoft.com/office/powerpoint/2010/main" val="21743856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INTERVAL</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a:t>Teradata provides INTERVAL function to perform </a:t>
            </a:r>
            <a:r>
              <a:rPr lang="en-US" dirty="0" smtClean="0"/>
              <a:t>arithmetic </a:t>
            </a:r>
            <a:r>
              <a:rPr lang="en-US" dirty="0"/>
              <a:t>operations on DATE and TIME </a:t>
            </a:r>
            <a:r>
              <a:rPr lang="en-US" dirty="0" smtClean="0"/>
              <a:t>values</a:t>
            </a:r>
          </a:p>
          <a:p>
            <a:pPr marL="0" indent="0">
              <a:buNone/>
            </a:pPr>
            <a:r>
              <a:rPr lang="en-US" dirty="0"/>
              <a:t>There are two types of INTERVAL </a:t>
            </a:r>
            <a:r>
              <a:rPr lang="en-US" dirty="0" smtClean="0"/>
              <a:t>functions</a:t>
            </a:r>
          </a:p>
          <a:p>
            <a:pPr marL="0" indent="0">
              <a:buNone/>
            </a:pPr>
            <a:r>
              <a:rPr lang="en-US" dirty="0"/>
              <a:t>Year-Month Interval</a:t>
            </a:r>
          </a:p>
          <a:p>
            <a:pPr marL="0" indent="0">
              <a:buNone/>
            </a:pPr>
            <a:r>
              <a:rPr lang="en-US" dirty="0"/>
              <a:t>Day-Time Interval</a:t>
            </a:r>
          </a:p>
          <a:p>
            <a:pPr marL="0" indent="0">
              <a:buNone/>
            </a:pPr>
            <a:r>
              <a:rPr lang="en-US" dirty="0"/>
              <a:t>SELECT CURRENT_DATE, CURRENT_DATE + INTERVAL '03' YEAR;</a:t>
            </a:r>
          </a:p>
          <a:p>
            <a:pPr marL="0" indent="0">
              <a:buNone/>
            </a:pPr>
            <a:r>
              <a:rPr lang="en-US" dirty="0"/>
              <a:t>SELECT CURRENT_DATE, CURRENT_DATE + INTERVAL '03-01' YEAR TO MONTH; </a:t>
            </a:r>
          </a:p>
          <a:p>
            <a:pPr marL="0" indent="0">
              <a:buNone/>
            </a:pPr>
            <a:r>
              <a:rPr lang="en-US" dirty="0" smtClean="0"/>
              <a:t>SELECT </a:t>
            </a:r>
            <a:r>
              <a:rPr lang="en-US" dirty="0"/>
              <a:t>CURRENT_TIMESTAMP;</a:t>
            </a:r>
          </a:p>
        </p:txBody>
      </p:sp>
    </p:spTree>
    <p:extLst>
      <p:ext uri="{BB962C8B-B14F-4D97-AF65-F5344CB8AC3E}">
        <p14:creationId xmlns:p14="http://schemas.microsoft.com/office/powerpoint/2010/main" val="34776423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CASE Expression</a:t>
            </a:r>
            <a:br>
              <a:rPr lang="en-US" dirty="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CASE expression evaluates each row against a condition or WHEN clause and returns the result of the first </a:t>
            </a:r>
            <a:r>
              <a:rPr lang="en-US" dirty="0" smtClean="0"/>
              <a:t>match.</a:t>
            </a:r>
          </a:p>
          <a:p>
            <a:pPr marL="0" indent="0">
              <a:buNone/>
            </a:pPr>
            <a:endParaRPr lang="en-US" dirty="0" smtClean="0"/>
          </a:p>
          <a:p>
            <a:pPr marL="0" indent="0">
              <a:buNone/>
            </a:pPr>
            <a:r>
              <a:rPr lang="en-US" dirty="0"/>
              <a:t>CASE &lt;expression&gt; </a:t>
            </a:r>
          </a:p>
          <a:p>
            <a:pPr marL="0" indent="0">
              <a:buNone/>
            </a:pPr>
            <a:r>
              <a:rPr lang="en-US" dirty="0"/>
              <a:t>WHEN &lt;expression&gt; THEN result-1 </a:t>
            </a:r>
          </a:p>
          <a:p>
            <a:pPr marL="0" indent="0">
              <a:buNone/>
            </a:pPr>
            <a:r>
              <a:rPr lang="en-US" dirty="0"/>
              <a:t>WHEN &lt;expression&gt; THEN result-2 </a:t>
            </a:r>
            <a:endParaRPr lang="en-US" dirty="0" smtClean="0"/>
          </a:p>
          <a:p>
            <a:pPr marL="0" indent="0">
              <a:buNone/>
            </a:pPr>
            <a:r>
              <a:rPr lang="en-US" dirty="0" smtClean="0"/>
              <a:t>ELSE  </a:t>
            </a:r>
            <a:endParaRPr lang="en-US" dirty="0"/>
          </a:p>
          <a:p>
            <a:pPr marL="0" indent="0">
              <a:buNone/>
            </a:pPr>
            <a:r>
              <a:rPr lang="en-US" dirty="0"/>
              <a:t>   Result-n </a:t>
            </a:r>
          </a:p>
          <a:p>
            <a:pPr marL="0" indent="0">
              <a:buNone/>
            </a:pPr>
            <a:r>
              <a:rPr lang="en-US" dirty="0"/>
              <a:t>END</a:t>
            </a:r>
          </a:p>
        </p:txBody>
      </p:sp>
    </p:spTree>
    <p:extLst>
      <p:ext uri="{BB962C8B-B14F-4D97-AF65-F5344CB8AC3E}">
        <p14:creationId xmlns:p14="http://schemas.microsoft.com/office/powerpoint/2010/main" val="36274904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a:t>SELECT </a:t>
            </a:r>
            <a:r>
              <a:rPr lang="en-US" dirty="0" err="1"/>
              <a:t>EmployeeNo,CASE</a:t>
            </a:r>
            <a:r>
              <a:rPr lang="en-US" dirty="0"/>
              <a:t> </a:t>
            </a:r>
            <a:r>
              <a:rPr lang="en-US" dirty="0" err="1"/>
              <a:t>DepartmentNo</a:t>
            </a:r>
            <a:endParaRPr lang="en-US" dirty="0"/>
          </a:p>
          <a:p>
            <a:pPr marL="0" indent="0">
              <a:buNone/>
            </a:pPr>
            <a:r>
              <a:rPr lang="en-US" dirty="0"/>
              <a:t> WHEN 1 THEN 'Admin' </a:t>
            </a:r>
          </a:p>
          <a:p>
            <a:pPr marL="0" indent="0">
              <a:buNone/>
            </a:pPr>
            <a:r>
              <a:rPr lang="en-US" dirty="0"/>
              <a:t>   WHEN 2 THEN 'IT' </a:t>
            </a:r>
          </a:p>
          <a:p>
            <a:pPr marL="0" indent="0">
              <a:buNone/>
            </a:pPr>
            <a:r>
              <a:rPr lang="en-US" dirty="0"/>
              <a:t>ELSE 'Invalid </a:t>
            </a:r>
            <a:r>
              <a:rPr lang="en-US" dirty="0" err="1"/>
              <a:t>Dept</a:t>
            </a:r>
            <a:r>
              <a:rPr lang="en-US" dirty="0"/>
              <a:t>'</a:t>
            </a:r>
          </a:p>
          <a:p>
            <a:pPr marL="0" indent="0">
              <a:buNone/>
            </a:pPr>
            <a:r>
              <a:rPr lang="en-US" dirty="0"/>
              <a:t>   END AS Department </a:t>
            </a:r>
          </a:p>
          <a:p>
            <a:pPr marL="0" indent="0">
              <a:buNone/>
            </a:pPr>
            <a:r>
              <a:rPr lang="en-US" dirty="0"/>
              <a:t>FROM Employee; </a:t>
            </a:r>
            <a:endParaRPr lang="en-US" dirty="0" smtClean="0"/>
          </a:p>
          <a:p>
            <a:pPr marL="0" indent="0">
              <a:buNone/>
            </a:pPr>
            <a:endParaRPr lang="en-US" dirty="0" smtClean="0"/>
          </a:p>
          <a:p>
            <a:pPr marL="0" indent="0">
              <a:buNone/>
            </a:pPr>
            <a:endParaRPr lang="en-US" dirty="0"/>
          </a:p>
        </p:txBody>
      </p:sp>
      <p:sp>
        <p:nvSpPr>
          <p:cNvPr id="4" name="Rectangle 1"/>
          <p:cNvSpPr>
            <a:spLocks noChangeArrowheads="1"/>
          </p:cNvSpPr>
          <p:nvPr/>
        </p:nvSpPr>
        <p:spPr bwMode="auto">
          <a:xfrm rot="10800000" flipV="1">
            <a:off x="1981200" y="5257801"/>
            <a:ext cx="8534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2400" b="1" dirty="0">
                <a:solidFill>
                  <a:srgbClr val="0000FF"/>
                </a:solidFill>
                <a:latin typeface="Arial Unicode MS" panose="020B0604020202020204" pitchFamily="34" charset="-128"/>
              </a:rPr>
              <a:t>select</a:t>
            </a:r>
            <a:r>
              <a:rPr lang="en-US" altLang="en-US" sz="2400" dirty="0">
                <a:solidFill>
                  <a:srgbClr val="000000"/>
                </a:solidFill>
                <a:latin typeface="Arial Unicode MS" panose="020B0604020202020204" pitchFamily="34" charset="-128"/>
              </a:rPr>
              <a:t> </a:t>
            </a:r>
            <a:r>
              <a:rPr lang="en-US" altLang="en-US" sz="2400" dirty="0">
                <a:solidFill>
                  <a:srgbClr val="800000"/>
                </a:solidFill>
                <a:latin typeface="Arial Unicode MS" panose="020B0604020202020204" pitchFamily="34" charset="-128"/>
              </a:rPr>
              <a:t>LAST_NAME</a:t>
            </a:r>
            <a:r>
              <a:rPr lang="en-US" altLang="en-US" sz="2400" dirty="0">
                <a:solidFill>
                  <a:srgbClr val="000000"/>
                </a:solidFill>
                <a:latin typeface="Arial Unicode MS" panose="020B0604020202020204" pitchFamily="34" charset="-128"/>
              </a:rPr>
              <a:t>,</a:t>
            </a:r>
            <a:r>
              <a:rPr lang="en-US" altLang="en-US" sz="2400" b="1" dirty="0">
                <a:solidFill>
                  <a:srgbClr val="0000FF"/>
                </a:solidFill>
                <a:latin typeface="Arial Unicode MS" panose="020B0604020202020204" pitchFamily="34" charset="-128"/>
              </a:rPr>
              <a:t>CASE</a:t>
            </a:r>
            <a:r>
              <a:rPr lang="en-US" altLang="en-US" sz="2400" dirty="0">
                <a:solidFill>
                  <a:srgbClr val="000000"/>
                </a:solidFill>
                <a:latin typeface="Arial Unicode MS" panose="020B0604020202020204" pitchFamily="34" charset="-128"/>
              </a:rPr>
              <a:t>(</a:t>
            </a:r>
            <a:r>
              <a:rPr lang="en-US" altLang="en-US" sz="2400" dirty="0">
                <a:solidFill>
                  <a:srgbClr val="800000"/>
                </a:solidFill>
                <a:latin typeface="Arial Unicode MS" panose="020B0604020202020204" pitchFamily="34" charset="-128"/>
              </a:rPr>
              <a:t>GRADE_PT</a:t>
            </a:r>
            <a:r>
              <a:rPr lang="en-US" altLang="en-US" sz="2400" dirty="0">
                <a:solidFill>
                  <a:srgbClr val="000000"/>
                </a:solidFill>
                <a:latin typeface="Arial Unicode MS" panose="020B0604020202020204" pitchFamily="34" charset="-128"/>
              </a:rPr>
              <a:t>) </a:t>
            </a:r>
            <a:r>
              <a:rPr lang="en-US" altLang="en-US" sz="2400" b="1" dirty="0">
                <a:solidFill>
                  <a:srgbClr val="0000FF"/>
                </a:solidFill>
                <a:latin typeface="Arial Unicode MS" panose="020B0604020202020204" pitchFamily="34" charset="-128"/>
              </a:rPr>
              <a:t>when</a:t>
            </a:r>
            <a:r>
              <a:rPr lang="en-US" altLang="en-US" sz="2400" dirty="0">
                <a:solidFill>
                  <a:srgbClr val="000000"/>
                </a:solidFill>
                <a:latin typeface="Arial Unicode MS" panose="020B0604020202020204" pitchFamily="34" charset="-128"/>
              </a:rPr>
              <a:t>(</a:t>
            </a:r>
            <a:r>
              <a:rPr lang="en-US" altLang="en-US" sz="2400" dirty="0">
                <a:solidFill>
                  <a:srgbClr val="FF00FF"/>
                </a:solidFill>
                <a:latin typeface="Arial Unicode MS" panose="020B0604020202020204" pitchFamily="34" charset="-128"/>
              </a:rPr>
              <a:t>3.95</a:t>
            </a:r>
            <a:r>
              <a:rPr lang="en-US" altLang="en-US" sz="2400" dirty="0">
                <a:solidFill>
                  <a:srgbClr val="000000"/>
                </a:solidFill>
                <a:latin typeface="Arial Unicode MS" panose="020B0604020202020204" pitchFamily="34" charset="-128"/>
              </a:rPr>
              <a:t>) </a:t>
            </a:r>
            <a:r>
              <a:rPr lang="en-US" altLang="en-US" sz="2400" b="1" dirty="0">
                <a:solidFill>
                  <a:srgbClr val="0000FF"/>
                </a:solidFill>
                <a:latin typeface="Arial Unicode MS" panose="020B0604020202020204" pitchFamily="34" charset="-128"/>
              </a:rPr>
              <a:t>then</a:t>
            </a:r>
            <a:r>
              <a:rPr lang="en-US" altLang="en-US" sz="2400" dirty="0">
                <a:solidFill>
                  <a:srgbClr val="000000"/>
                </a:solidFill>
                <a:latin typeface="Arial Unicode MS" panose="020B0604020202020204" pitchFamily="34" charset="-128"/>
              </a:rPr>
              <a:t> </a:t>
            </a:r>
            <a:r>
              <a:rPr lang="en-US" altLang="en-US" sz="2400" dirty="0">
                <a:solidFill>
                  <a:srgbClr val="FF00FF"/>
                </a:solidFill>
                <a:latin typeface="Arial Unicode MS" panose="020B0604020202020204" pitchFamily="34" charset="-128"/>
              </a:rPr>
              <a:t>'</a:t>
            </a:r>
            <a:r>
              <a:rPr lang="en-US" altLang="en-US" sz="2400" dirty="0" err="1">
                <a:solidFill>
                  <a:srgbClr val="FF00FF"/>
                </a:solidFill>
                <a:latin typeface="Arial Unicode MS" panose="020B0604020202020204" pitchFamily="34" charset="-128"/>
              </a:rPr>
              <a:t>Hight</a:t>
            </a:r>
            <a:r>
              <a:rPr lang="en-US" altLang="en-US" sz="2400" dirty="0">
                <a:solidFill>
                  <a:srgbClr val="FF00FF"/>
                </a:solidFill>
                <a:latin typeface="Arial Unicode MS" panose="020B0604020202020204" pitchFamily="34" charset="-128"/>
              </a:rPr>
              <a:t>'</a:t>
            </a:r>
            <a:r>
              <a:rPr lang="en-US" altLang="en-US" sz="2400" dirty="0">
                <a:solidFill>
                  <a:srgbClr val="000000"/>
                </a:solidFill>
                <a:latin typeface="Arial Unicode MS" panose="020B0604020202020204" pitchFamily="34" charset="-128"/>
              </a:rPr>
              <a:t> </a:t>
            </a:r>
            <a:r>
              <a:rPr lang="en-US" altLang="en-US" sz="2400" b="1" dirty="0">
                <a:solidFill>
                  <a:srgbClr val="0000FF"/>
                </a:solidFill>
                <a:latin typeface="Arial Unicode MS" panose="020B0604020202020204" pitchFamily="34" charset="-128"/>
              </a:rPr>
              <a:t>when</a:t>
            </a:r>
            <a:r>
              <a:rPr lang="en-US" altLang="en-US" sz="2400" dirty="0">
                <a:solidFill>
                  <a:srgbClr val="000000"/>
                </a:solidFill>
                <a:latin typeface="Arial Unicode MS" panose="020B0604020202020204" pitchFamily="34" charset="-128"/>
              </a:rPr>
              <a:t>(</a:t>
            </a:r>
            <a:r>
              <a:rPr lang="en-US" altLang="en-US" sz="2400" dirty="0">
                <a:solidFill>
                  <a:srgbClr val="FF00FF"/>
                </a:solidFill>
                <a:latin typeface="Arial Unicode MS" panose="020B0604020202020204" pitchFamily="34" charset="-128"/>
              </a:rPr>
              <a:t>1.90</a:t>
            </a:r>
            <a:r>
              <a:rPr lang="en-US" altLang="en-US" sz="2400" dirty="0">
                <a:solidFill>
                  <a:srgbClr val="000000"/>
                </a:solidFill>
                <a:latin typeface="Arial Unicode MS" panose="020B0604020202020204" pitchFamily="34" charset="-128"/>
              </a:rPr>
              <a:t>) </a:t>
            </a:r>
            <a:r>
              <a:rPr lang="en-US" altLang="en-US" sz="2400" b="1" dirty="0">
                <a:solidFill>
                  <a:srgbClr val="0000FF"/>
                </a:solidFill>
                <a:latin typeface="Arial Unicode MS" panose="020B0604020202020204" pitchFamily="34" charset="-128"/>
              </a:rPr>
              <a:t>then</a:t>
            </a:r>
            <a:r>
              <a:rPr lang="en-US" altLang="en-US" sz="2400" dirty="0">
                <a:solidFill>
                  <a:srgbClr val="000000"/>
                </a:solidFill>
                <a:latin typeface="Arial Unicode MS" panose="020B0604020202020204" pitchFamily="34" charset="-128"/>
              </a:rPr>
              <a:t> </a:t>
            </a:r>
            <a:r>
              <a:rPr lang="en-US" altLang="en-US" sz="2400" dirty="0">
                <a:solidFill>
                  <a:srgbClr val="FF00FF"/>
                </a:solidFill>
                <a:latin typeface="Arial Unicode MS" panose="020B0604020202020204" pitchFamily="34" charset="-128"/>
              </a:rPr>
              <a:t>'LOW'</a:t>
            </a:r>
            <a:r>
              <a:rPr lang="en-US" altLang="en-US" sz="2400" dirty="0">
                <a:solidFill>
                  <a:srgbClr val="000000"/>
                </a:solidFill>
                <a:latin typeface="Arial Unicode MS" panose="020B0604020202020204" pitchFamily="34" charset="-128"/>
              </a:rPr>
              <a:t> </a:t>
            </a:r>
            <a:r>
              <a:rPr lang="en-US" altLang="en-US" sz="2400" b="1" dirty="0">
                <a:solidFill>
                  <a:srgbClr val="0000FF"/>
                </a:solidFill>
                <a:latin typeface="Arial Unicode MS" panose="020B0604020202020204" pitchFamily="34" charset="-128"/>
              </a:rPr>
              <a:t>ELSE</a:t>
            </a:r>
            <a:r>
              <a:rPr lang="en-US" altLang="en-US" sz="2400" dirty="0">
                <a:solidFill>
                  <a:srgbClr val="000000"/>
                </a:solidFill>
                <a:latin typeface="Arial Unicode MS" panose="020B0604020202020204" pitchFamily="34" charset="-128"/>
              </a:rPr>
              <a:t> </a:t>
            </a:r>
            <a:r>
              <a:rPr lang="en-US" altLang="en-US" sz="2400" dirty="0">
                <a:solidFill>
                  <a:srgbClr val="FF00FF"/>
                </a:solidFill>
                <a:latin typeface="Arial Unicode MS" panose="020B0604020202020204" pitchFamily="34" charset="-128"/>
              </a:rPr>
              <a:t>'MID'</a:t>
            </a:r>
            <a:r>
              <a:rPr lang="en-US" altLang="en-US" sz="2400" dirty="0">
                <a:solidFill>
                  <a:srgbClr val="000000"/>
                </a:solidFill>
                <a:latin typeface="Arial Unicode MS" panose="020B0604020202020204" pitchFamily="34" charset="-128"/>
              </a:rPr>
              <a:t> </a:t>
            </a:r>
            <a:r>
              <a:rPr lang="en-US" altLang="en-US" sz="2400" b="1" dirty="0">
                <a:solidFill>
                  <a:srgbClr val="0000FF"/>
                </a:solidFill>
                <a:latin typeface="Arial Unicode MS" panose="020B0604020202020204" pitchFamily="34" charset="-128"/>
              </a:rPr>
              <a:t>END</a:t>
            </a:r>
            <a:r>
              <a:rPr lang="en-US" altLang="en-US" sz="2400" dirty="0">
                <a:solidFill>
                  <a:srgbClr val="000000"/>
                </a:solidFill>
                <a:latin typeface="Arial Unicode MS" panose="020B0604020202020204" pitchFamily="34" charset="-128"/>
              </a:rPr>
              <a:t> </a:t>
            </a:r>
            <a:r>
              <a:rPr lang="en-US" altLang="en-US" sz="2400" b="1" dirty="0">
                <a:solidFill>
                  <a:srgbClr val="0000FF"/>
                </a:solidFill>
                <a:latin typeface="Arial Unicode MS" panose="020B0604020202020204" pitchFamily="34" charset="-128"/>
              </a:rPr>
              <a:t>from</a:t>
            </a:r>
            <a:r>
              <a:rPr lang="en-US" altLang="en-US" sz="2400" dirty="0">
                <a:solidFill>
                  <a:srgbClr val="000000"/>
                </a:solidFill>
                <a:latin typeface="Arial Unicode MS" panose="020B0604020202020204" pitchFamily="34" charset="-128"/>
              </a:rPr>
              <a:t> </a:t>
            </a:r>
            <a:r>
              <a:rPr lang="en-US" altLang="en-US" sz="2400" dirty="0">
                <a:solidFill>
                  <a:srgbClr val="800000"/>
                </a:solidFill>
                <a:latin typeface="Arial Unicode MS" panose="020B0604020202020204" pitchFamily="34" charset="-128"/>
              </a:rPr>
              <a:t>students</a:t>
            </a:r>
            <a:r>
              <a:rPr lang="en-US" altLang="en-US" sz="2400" b="1" dirty="0">
                <a:solidFill>
                  <a:srgbClr val="FF0000"/>
                </a:solidFill>
                <a:latin typeface="Arial Unicode MS" panose="020B0604020202020204" pitchFamily="34" charset="-128"/>
              </a:rPr>
              <a:t>;</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16110866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274638"/>
            <a:ext cx="8229600" cy="639762"/>
          </a:xfrm>
          <a:prstGeom prst="rect">
            <a:avLst/>
          </a:prstGeom>
        </p:spPr>
        <p:txBody>
          <a:bodyPr vert="horz" lIns="91440" tIns="45720" rIns="91440" bIns="45720" rtlCol="0" anchor="ctr">
            <a:normAutofit lnSpcReduction="10000"/>
          </a:bodyPr>
          <a:lstStyle/>
          <a:p>
            <a:pPr algn="ctr">
              <a:spcBef>
                <a:spcPct val="0"/>
              </a:spcBef>
              <a:defRPr/>
            </a:pPr>
            <a:r>
              <a:rPr lang="en-US" sz="3600" b="1">
                <a:latin typeface="+mj-lt"/>
                <a:ea typeface="+mj-ea"/>
                <a:cs typeface="+mj-cs"/>
              </a:rPr>
              <a:t>Advantage  Teradata Warehouse</a:t>
            </a:r>
            <a:endParaRPr lang="en-US" sz="3600" b="1" dirty="0">
              <a:latin typeface="+mj-lt"/>
              <a:ea typeface="+mj-ea"/>
              <a:cs typeface="+mj-cs"/>
            </a:endParaRPr>
          </a:p>
        </p:txBody>
      </p:sp>
      <p:pic>
        <p:nvPicPr>
          <p:cNvPr id="1028" name="Picture 4"/>
          <p:cNvPicPr>
            <a:picLocks noChangeAspect="1" noChangeArrowheads="1"/>
          </p:cNvPicPr>
          <p:nvPr/>
        </p:nvPicPr>
        <p:blipFill>
          <a:blip r:embed="rId2"/>
          <a:srcRect/>
          <a:stretch>
            <a:fillRect/>
          </a:stretch>
        </p:blipFill>
        <p:spPr bwMode="auto">
          <a:xfrm>
            <a:off x="1905000" y="1409700"/>
            <a:ext cx="8610600" cy="4038600"/>
          </a:xfrm>
          <a:prstGeom prst="rect">
            <a:avLst/>
          </a:prstGeom>
          <a:noFill/>
          <a:ln w="9525">
            <a:noFill/>
            <a:miter lim="800000"/>
            <a:headEnd/>
            <a:tailEnd/>
          </a:ln>
          <a:effectLst/>
        </p:spPr>
      </p:pic>
    </p:spTree>
    <p:extLst>
      <p:ext uri="{BB962C8B-B14F-4D97-AF65-F5344CB8AC3E}">
        <p14:creationId xmlns:p14="http://schemas.microsoft.com/office/powerpoint/2010/main" val="35548813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609600"/>
            <a:ext cx="1809598" cy="369332"/>
          </a:xfrm>
          <a:prstGeom prst="rect">
            <a:avLst/>
          </a:prstGeom>
        </p:spPr>
        <p:txBody>
          <a:bodyPr wrap="none">
            <a:spAutoFit/>
          </a:bodyPr>
          <a:lstStyle/>
          <a:p>
            <a:r>
              <a:rPr lang="en-US" b="1" dirty="0"/>
              <a:t>Derived Columns</a:t>
            </a:r>
            <a:endParaRPr lang="en-US" dirty="0"/>
          </a:p>
        </p:txBody>
      </p:sp>
      <p:sp>
        <p:nvSpPr>
          <p:cNvPr id="3" name="Rectangle 2"/>
          <p:cNvSpPr/>
          <p:nvPr/>
        </p:nvSpPr>
        <p:spPr>
          <a:xfrm>
            <a:off x="2057400" y="1371601"/>
            <a:ext cx="4572000" cy="1200329"/>
          </a:xfrm>
          <a:prstGeom prst="rect">
            <a:avLst/>
          </a:prstGeom>
        </p:spPr>
        <p:txBody>
          <a:bodyPr>
            <a:spAutoFit/>
          </a:bodyPr>
          <a:lstStyle/>
          <a:p>
            <a:r>
              <a:rPr lang="en-US" dirty="0"/>
              <a:t>SELECT 2+4*5, (2+4)*5</a:t>
            </a:r>
          </a:p>
          <a:p>
            <a:r>
              <a:rPr lang="en-US" dirty="0"/>
              <a:t>,2+4/5, (2+4)/5</a:t>
            </a:r>
          </a:p>
          <a:p>
            <a:r>
              <a:rPr lang="en-US" dirty="0"/>
              <a:t>,2+4.0/5, (2+4.0)/5</a:t>
            </a:r>
          </a:p>
          <a:p>
            <a:r>
              <a:rPr lang="en-US" dirty="0"/>
              <a:t>,10**9 ;</a:t>
            </a:r>
          </a:p>
        </p:txBody>
      </p:sp>
      <p:sp>
        <p:nvSpPr>
          <p:cNvPr id="4" name="Rectangle 3"/>
          <p:cNvSpPr/>
          <p:nvPr/>
        </p:nvSpPr>
        <p:spPr>
          <a:xfrm>
            <a:off x="1981200" y="2971800"/>
            <a:ext cx="4572000" cy="923330"/>
          </a:xfrm>
          <a:prstGeom prst="rect">
            <a:avLst/>
          </a:prstGeom>
        </p:spPr>
        <p:txBody>
          <a:bodyPr>
            <a:spAutoFit/>
          </a:bodyPr>
          <a:lstStyle/>
          <a:p>
            <a:r>
              <a:rPr lang="en-US" dirty="0"/>
              <a:t>SELECT salary (format 'ZZZ,ZZ9.99')</a:t>
            </a:r>
          </a:p>
          <a:p>
            <a:r>
              <a:rPr lang="en-US" dirty="0"/>
              <a:t>,salary/12 (format 'Z,ZZ9.99')</a:t>
            </a:r>
          </a:p>
          <a:p>
            <a:r>
              <a:rPr lang="en-US" dirty="0"/>
              <a:t>FROM </a:t>
            </a:r>
            <a:r>
              <a:rPr lang="en-US" dirty="0" err="1"/>
              <a:t>Pay_Table</a:t>
            </a:r>
            <a:r>
              <a:rPr lang="en-US" dirty="0"/>
              <a:t> ;</a:t>
            </a:r>
          </a:p>
        </p:txBody>
      </p:sp>
      <p:sp>
        <p:nvSpPr>
          <p:cNvPr id="6" name="Rectangle 5"/>
          <p:cNvSpPr/>
          <p:nvPr/>
        </p:nvSpPr>
        <p:spPr>
          <a:xfrm>
            <a:off x="1905000" y="4191001"/>
            <a:ext cx="4572000" cy="1200329"/>
          </a:xfrm>
          <a:prstGeom prst="rect">
            <a:avLst/>
          </a:prstGeom>
        </p:spPr>
        <p:txBody>
          <a:bodyPr>
            <a:spAutoFit/>
          </a:bodyPr>
          <a:lstStyle/>
          <a:p>
            <a:r>
              <a:rPr lang="en-US" dirty="0"/>
              <a:t>SELECT salary (format 'ZZZ,ZZ9.99')</a:t>
            </a:r>
          </a:p>
          <a:p>
            <a:r>
              <a:rPr lang="en-US" dirty="0"/>
              <a:t>,salary/12 (format 'Z,ZZ9.99')</a:t>
            </a:r>
          </a:p>
          <a:p>
            <a:r>
              <a:rPr lang="en-US" dirty="0"/>
              <a:t>FROM </a:t>
            </a:r>
            <a:r>
              <a:rPr lang="en-US" dirty="0" err="1"/>
              <a:t>Pay_Table</a:t>
            </a:r>
            <a:endParaRPr lang="en-US" dirty="0"/>
          </a:p>
          <a:p>
            <a:r>
              <a:rPr lang="en-US" dirty="0"/>
              <a:t>WHERE salary/12 &gt; 1000 ;</a:t>
            </a:r>
          </a:p>
        </p:txBody>
      </p:sp>
      <p:sp>
        <p:nvSpPr>
          <p:cNvPr id="7" name="Rectangle 6"/>
          <p:cNvSpPr/>
          <p:nvPr/>
        </p:nvSpPr>
        <p:spPr>
          <a:xfrm>
            <a:off x="1981200" y="5486400"/>
            <a:ext cx="4572000" cy="923330"/>
          </a:xfrm>
          <a:prstGeom prst="rect">
            <a:avLst/>
          </a:prstGeom>
        </p:spPr>
        <p:txBody>
          <a:bodyPr>
            <a:spAutoFit/>
          </a:bodyPr>
          <a:lstStyle/>
          <a:p>
            <a:r>
              <a:rPr lang="en-US" dirty="0"/>
              <a:t>SELECT salary </a:t>
            </a:r>
            <a:r>
              <a:rPr lang="en-US" b="1" dirty="0"/>
              <a:t>AS </a:t>
            </a:r>
            <a:r>
              <a:rPr lang="en-US" b="1" dirty="0" err="1"/>
              <a:t>Annual_salary</a:t>
            </a:r>
            <a:endParaRPr lang="en-US" b="1" dirty="0"/>
          </a:p>
          <a:p>
            <a:r>
              <a:rPr lang="en-US" dirty="0"/>
              <a:t>,salary/12 </a:t>
            </a:r>
            <a:r>
              <a:rPr lang="en-US" b="1" dirty="0"/>
              <a:t>AS </a:t>
            </a:r>
            <a:r>
              <a:rPr lang="en-US" b="1" dirty="0" err="1"/>
              <a:t>Monthly_salary</a:t>
            </a:r>
            <a:endParaRPr lang="en-US" b="1" dirty="0"/>
          </a:p>
          <a:p>
            <a:r>
              <a:rPr lang="en-US" dirty="0"/>
              <a:t>FROM </a:t>
            </a:r>
            <a:r>
              <a:rPr lang="en-US" dirty="0" err="1"/>
              <a:t>Pay_Table</a:t>
            </a:r>
            <a:r>
              <a:rPr lang="en-US" dirty="0"/>
              <a:t> ;</a:t>
            </a:r>
          </a:p>
        </p:txBody>
      </p:sp>
    </p:spTree>
    <p:extLst>
      <p:ext uri="{BB962C8B-B14F-4D97-AF65-F5344CB8AC3E}">
        <p14:creationId xmlns:p14="http://schemas.microsoft.com/office/powerpoint/2010/main" val="6874053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533401"/>
            <a:ext cx="4572000" cy="2031325"/>
          </a:xfrm>
          <a:prstGeom prst="rect">
            <a:avLst/>
          </a:prstGeom>
        </p:spPr>
        <p:txBody>
          <a:bodyPr>
            <a:spAutoFit/>
          </a:bodyPr>
          <a:lstStyle/>
          <a:p>
            <a:r>
              <a:rPr lang="en-US" dirty="0"/>
              <a:t>SELECT 200/100 AS Div200</a:t>
            </a:r>
          </a:p>
          <a:p>
            <a:r>
              <a:rPr lang="en-US" dirty="0"/>
              <a:t>,204 MOD 100 AS Last2</a:t>
            </a:r>
          </a:p>
          <a:p>
            <a:r>
              <a:rPr lang="en-US" dirty="0"/>
              <a:t>,2 MOD 2 AS Even</a:t>
            </a:r>
          </a:p>
          <a:p>
            <a:r>
              <a:rPr lang="en-US" dirty="0"/>
              <a:t>,3 MOD 2 AS Odd</a:t>
            </a:r>
          </a:p>
          <a:p>
            <a:r>
              <a:rPr lang="en-US" dirty="0"/>
              <a:t>,ABS(1) AS </a:t>
            </a:r>
            <a:r>
              <a:rPr lang="en-US" dirty="0" err="1"/>
              <a:t>WasPositive</a:t>
            </a:r>
            <a:endParaRPr lang="en-US" dirty="0"/>
          </a:p>
          <a:p>
            <a:r>
              <a:rPr lang="en-US" dirty="0"/>
              <a:t>,ABS(-1) AS </a:t>
            </a:r>
            <a:r>
              <a:rPr lang="en-US" dirty="0" err="1"/>
              <a:t>PositiveNow</a:t>
            </a:r>
            <a:endParaRPr lang="en-US" dirty="0"/>
          </a:p>
          <a:p>
            <a:r>
              <a:rPr lang="en-US" dirty="0"/>
              <a:t>,SQRT(4) AS </a:t>
            </a:r>
            <a:r>
              <a:rPr lang="en-US" dirty="0" err="1"/>
              <a:t>SqRoot</a:t>
            </a:r>
            <a:r>
              <a:rPr lang="en-US" dirty="0"/>
              <a:t> ;</a:t>
            </a:r>
          </a:p>
        </p:txBody>
      </p:sp>
      <p:sp>
        <p:nvSpPr>
          <p:cNvPr id="3" name="Rectangle 2"/>
          <p:cNvSpPr/>
          <p:nvPr/>
        </p:nvSpPr>
        <p:spPr>
          <a:xfrm>
            <a:off x="2057401" y="3124200"/>
            <a:ext cx="2258503" cy="369332"/>
          </a:xfrm>
          <a:prstGeom prst="rect">
            <a:avLst/>
          </a:prstGeom>
        </p:spPr>
        <p:txBody>
          <a:bodyPr wrap="none">
            <a:spAutoFit/>
          </a:bodyPr>
          <a:lstStyle/>
          <a:p>
            <a:r>
              <a:rPr lang="en-US" b="1" dirty="0"/>
              <a:t>Breaking Conventions</a:t>
            </a:r>
            <a:endParaRPr lang="en-US" dirty="0"/>
          </a:p>
        </p:txBody>
      </p:sp>
      <p:sp>
        <p:nvSpPr>
          <p:cNvPr id="4" name="Rectangle 3"/>
          <p:cNvSpPr/>
          <p:nvPr/>
        </p:nvSpPr>
        <p:spPr>
          <a:xfrm>
            <a:off x="2133600" y="3733801"/>
            <a:ext cx="4572000" cy="1200329"/>
          </a:xfrm>
          <a:prstGeom prst="rect">
            <a:avLst/>
          </a:prstGeom>
        </p:spPr>
        <p:txBody>
          <a:bodyPr>
            <a:spAutoFit/>
          </a:bodyPr>
          <a:lstStyle/>
          <a:p>
            <a:r>
              <a:rPr lang="en-US" dirty="0"/>
              <a:t>SELECT salary "</a:t>
            </a:r>
            <a:r>
              <a:rPr lang="en-US" b="1" dirty="0"/>
              <a:t>Annual salary"</a:t>
            </a:r>
          </a:p>
          <a:p>
            <a:r>
              <a:rPr lang="en-US" dirty="0"/>
              <a:t>,salary/12 "</a:t>
            </a:r>
            <a:r>
              <a:rPr lang="en-US" b="1" dirty="0"/>
              <a:t>Monthly salary"</a:t>
            </a:r>
          </a:p>
          <a:p>
            <a:r>
              <a:rPr lang="en-US" dirty="0"/>
              <a:t>FROM </a:t>
            </a:r>
            <a:r>
              <a:rPr lang="en-US" dirty="0" err="1"/>
              <a:t>Pay_Table</a:t>
            </a:r>
            <a:endParaRPr lang="en-US" dirty="0"/>
          </a:p>
          <a:p>
            <a:r>
              <a:rPr lang="en-US" dirty="0"/>
              <a:t>ORDER BY "Annual Salary" ;</a:t>
            </a:r>
          </a:p>
        </p:txBody>
      </p:sp>
    </p:spTree>
    <p:extLst>
      <p:ext uri="{BB962C8B-B14F-4D97-AF65-F5344CB8AC3E}">
        <p14:creationId xmlns:p14="http://schemas.microsoft.com/office/powerpoint/2010/main" val="22688221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533400"/>
            <a:ext cx="3276600" cy="369332"/>
          </a:xfrm>
          <a:prstGeom prst="rect">
            <a:avLst/>
          </a:prstGeom>
          <a:noFill/>
        </p:spPr>
        <p:txBody>
          <a:bodyPr wrap="square" rtlCol="0">
            <a:spAutoFit/>
          </a:bodyPr>
          <a:lstStyle/>
          <a:p>
            <a:r>
              <a:rPr lang="en-US" b="1" dirty="0"/>
              <a:t>ORDER BY</a:t>
            </a:r>
            <a:endParaRPr lang="en-US" b="1" dirty="0"/>
          </a:p>
        </p:txBody>
      </p:sp>
      <p:sp>
        <p:nvSpPr>
          <p:cNvPr id="3" name="Rectangle 2"/>
          <p:cNvSpPr/>
          <p:nvPr/>
        </p:nvSpPr>
        <p:spPr>
          <a:xfrm>
            <a:off x="1981200" y="1143001"/>
            <a:ext cx="4572000" cy="5632311"/>
          </a:xfrm>
          <a:prstGeom prst="rect">
            <a:avLst/>
          </a:prstGeom>
        </p:spPr>
        <p:txBody>
          <a:bodyPr>
            <a:spAutoFit/>
          </a:bodyPr>
          <a:lstStyle/>
          <a:p>
            <a:r>
              <a:rPr lang="en-US" dirty="0"/>
              <a:t>SELECT *</a:t>
            </a:r>
          </a:p>
          <a:p>
            <a:r>
              <a:rPr lang="en-US" dirty="0"/>
              <a:t>FROM </a:t>
            </a:r>
            <a:r>
              <a:rPr lang="en-US" dirty="0" err="1"/>
              <a:t>Student_Table</a:t>
            </a:r>
            <a:endParaRPr lang="en-US" dirty="0"/>
          </a:p>
          <a:p>
            <a:r>
              <a:rPr lang="en-US" dirty="0"/>
              <a:t>WHERE </a:t>
            </a:r>
            <a:r>
              <a:rPr lang="en-US" dirty="0" err="1"/>
              <a:t>Grade_Pt</a:t>
            </a:r>
            <a:r>
              <a:rPr lang="en-US" dirty="0"/>
              <a:t> &gt; 3</a:t>
            </a:r>
          </a:p>
          <a:p>
            <a:r>
              <a:rPr lang="en-US" b="1" dirty="0"/>
              <a:t>ORDER BY </a:t>
            </a:r>
            <a:r>
              <a:rPr lang="en-US" b="1" dirty="0" err="1"/>
              <a:t>Grade_Pt</a:t>
            </a:r>
            <a:r>
              <a:rPr lang="en-US" b="1" dirty="0"/>
              <a:t> </a:t>
            </a:r>
            <a:r>
              <a:rPr lang="en-US" b="1" dirty="0"/>
              <a:t>;</a:t>
            </a:r>
          </a:p>
          <a:p>
            <a:endParaRPr lang="en-US" b="1" dirty="0"/>
          </a:p>
          <a:p>
            <a:r>
              <a:rPr lang="en-US" dirty="0"/>
              <a:t>SELECT *</a:t>
            </a:r>
          </a:p>
          <a:p>
            <a:r>
              <a:rPr lang="en-US" dirty="0"/>
              <a:t>FROM </a:t>
            </a:r>
            <a:r>
              <a:rPr lang="en-US" dirty="0" err="1"/>
              <a:t>Student_Table</a:t>
            </a:r>
            <a:endParaRPr lang="en-US" dirty="0"/>
          </a:p>
          <a:p>
            <a:r>
              <a:rPr lang="en-US" dirty="0"/>
              <a:t>WHERE </a:t>
            </a:r>
            <a:r>
              <a:rPr lang="en-US" dirty="0" err="1"/>
              <a:t>Grade_Pt</a:t>
            </a:r>
            <a:r>
              <a:rPr lang="en-US" dirty="0"/>
              <a:t> &gt; 3</a:t>
            </a:r>
          </a:p>
          <a:p>
            <a:r>
              <a:rPr lang="en-US" dirty="0"/>
              <a:t>ORDER BY </a:t>
            </a:r>
            <a:r>
              <a:rPr lang="en-US" dirty="0" err="1"/>
              <a:t>Grade_Pt</a:t>
            </a:r>
            <a:r>
              <a:rPr lang="en-US" dirty="0"/>
              <a:t> </a:t>
            </a:r>
            <a:r>
              <a:rPr lang="en-US" b="1" dirty="0"/>
              <a:t>DESC</a:t>
            </a:r>
            <a:r>
              <a:rPr lang="en-US" b="1" dirty="0"/>
              <a:t>;</a:t>
            </a:r>
          </a:p>
          <a:p>
            <a:endParaRPr lang="en-US" b="1" dirty="0"/>
          </a:p>
          <a:p>
            <a:r>
              <a:rPr lang="en-US" dirty="0"/>
              <a:t>SELECT </a:t>
            </a:r>
            <a:r>
              <a:rPr lang="en-US" dirty="0"/>
              <a:t>*</a:t>
            </a:r>
          </a:p>
          <a:p>
            <a:r>
              <a:rPr lang="en-US" dirty="0"/>
              <a:t>FROM </a:t>
            </a:r>
            <a:r>
              <a:rPr lang="en-US" dirty="0" err="1"/>
              <a:t>Student_Table</a:t>
            </a:r>
            <a:endParaRPr lang="en-US" dirty="0"/>
          </a:p>
          <a:p>
            <a:r>
              <a:rPr lang="en-US" dirty="0"/>
              <a:t>WHERE </a:t>
            </a:r>
            <a:r>
              <a:rPr lang="en-US" dirty="0" err="1"/>
              <a:t>Grade_Pt</a:t>
            </a:r>
            <a:r>
              <a:rPr lang="en-US" dirty="0"/>
              <a:t> &gt; 3</a:t>
            </a:r>
          </a:p>
          <a:p>
            <a:r>
              <a:rPr lang="en-US" b="1" dirty="0"/>
              <a:t>ORDER BY 5 DESC </a:t>
            </a:r>
            <a:r>
              <a:rPr lang="en-US" b="1" dirty="0"/>
              <a:t>;</a:t>
            </a:r>
          </a:p>
          <a:p>
            <a:endParaRPr lang="en-US" b="1" dirty="0"/>
          </a:p>
          <a:p>
            <a:r>
              <a:rPr lang="en-US" dirty="0"/>
              <a:t>SELECT </a:t>
            </a:r>
            <a:r>
              <a:rPr lang="en-US" dirty="0" err="1"/>
              <a:t>Last_Name</a:t>
            </a:r>
            <a:endParaRPr lang="en-US" dirty="0"/>
          </a:p>
          <a:p>
            <a:r>
              <a:rPr lang="en-US" dirty="0"/>
              <a:t>,</a:t>
            </a:r>
            <a:r>
              <a:rPr lang="en-US" dirty="0" err="1"/>
              <a:t>Class_Code</a:t>
            </a:r>
            <a:endParaRPr lang="en-US" dirty="0"/>
          </a:p>
          <a:p>
            <a:r>
              <a:rPr lang="en-US" dirty="0"/>
              <a:t>,</a:t>
            </a:r>
            <a:r>
              <a:rPr lang="en-US" dirty="0" err="1"/>
              <a:t>Grade_Pt</a:t>
            </a:r>
            <a:endParaRPr lang="en-US" dirty="0"/>
          </a:p>
          <a:p>
            <a:r>
              <a:rPr lang="en-US" dirty="0"/>
              <a:t>FROM </a:t>
            </a:r>
            <a:r>
              <a:rPr lang="en-US" dirty="0" err="1"/>
              <a:t>Student_Table</a:t>
            </a:r>
            <a:endParaRPr lang="en-US" dirty="0"/>
          </a:p>
          <a:p>
            <a:r>
              <a:rPr lang="en-US" b="1" dirty="0"/>
              <a:t>ORDER BY 2 DESC, 1 ;</a:t>
            </a:r>
            <a:endParaRPr lang="en-US" dirty="0"/>
          </a:p>
        </p:txBody>
      </p:sp>
    </p:spTree>
    <p:extLst>
      <p:ext uri="{BB962C8B-B14F-4D97-AF65-F5344CB8AC3E}">
        <p14:creationId xmlns:p14="http://schemas.microsoft.com/office/powerpoint/2010/main" val="20081475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533400"/>
            <a:ext cx="1848326" cy="369332"/>
          </a:xfrm>
          <a:prstGeom prst="rect">
            <a:avLst/>
          </a:prstGeom>
        </p:spPr>
        <p:txBody>
          <a:bodyPr wrap="none">
            <a:spAutoFit/>
          </a:bodyPr>
          <a:lstStyle/>
          <a:p>
            <a:r>
              <a:rPr lang="en-US" b="1" dirty="0"/>
              <a:t>TOP Rows Option</a:t>
            </a:r>
            <a:endParaRPr lang="en-US" dirty="0"/>
          </a:p>
        </p:txBody>
      </p:sp>
      <p:sp>
        <p:nvSpPr>
          <p:cNvPr id="3" name="Rectangle 2"/>
          <p:cNvSpPr/>
          <p:nvPr/>
        </p:nvSpPr>
        <p:spPr>
          <a:xfrm>
            <a:off x="1981200" y="912674"/>
            <a:ext cx="7162800" cy="1754326"/>
          </a:xfrm>
          <a:prstGeom prst="rect">
            <a:avLst/>
          </a:prstGeom>
        </p:spPr>
        <p:txBody>
          <a:bodyPr wrap="square">
            <a:spAutoFit/>
          </a:bodyPr>
          <a:lstStyle/>
          <a:p>
            <a:r>
              <a:rPr lang="en-US" b="1" dirty="0"/>
              <a:t>TOP {decimal | integer} [PERCENT] [WITH TIES]</a:t>
            </a:r>
            <a:endParaRPr lang="en-US" dirty="0"/>
          </a:p>
          <a:p>
            <a:endParaRPr lang="en-US" dirty="0"/>
          </a:p>
          <a:p>
            <a:r>
              <a:rPr lang="en-US" dirty="0"/>
              <a:t>SELECT </a:t>
            </a:r>
            <a:r>
              <a:rPr lang="en-US" dirty="0"/>
              <a:t>TOP 3 </a:t>
            </a:r>
            <a:r>
              <a:rPr lang="en-US" dirty="0" err="1"/>
              <a:t>Last_Name</a:t>
            </a:r>
            <a:endParaRPr lang="en-US" dirty="0"/>
          </a:p>
          <a:p>
            <a:r>
              <a:rPr lang="en-US" dirty="0"/>
              <a:t>,</a:t>
            </a:r>
            <a:r>
              <a:rPr lang="en-US" dirty="0" err="1"/>
              <a:t>Class_Code</a:t>
            </a:r>
            <a:r>
              <a:rPr lang="en-US" dirty="0"/>
              <a:t>, </a:t>
            </a:r>
            <a:r>
              <a:rPr lang="en-US" dirty="0" err="1"/>
              <a:t>Grade_Pt</a:t>
            </a:r>
            <a:endParaRPr lang="en-US" dirty="0"/>
          </a:p>
          <a:p>
            <a:r>
              <a:rPr lang="en-US" dirty="0"/>
              <a:t>FROM </a:t>
            </a:r>
            <a:r>
              <a:rPr lang="en-US" dirty="0" err="1"/>
              <a:t>Student_Table</a:t>
            </a:r>
            <a:endParaRPr lang="en-US" dirty="0"/>
          </a:p>
          <a:p>
            <a:r>
              <a:rPr lang="en-US" dirty="0"/>
              <a:t>ORDER BY 2 DESC, 1 ;</a:t>
            </a:r>
          </a:p>
        </p:txBody>
      </p:sp>
      <p:sp>
        <p:nvSpPr>
          <p:cNvPr id="4" name="TextBox 3"/>
          <p:cNvSpPr txBox="1"/>
          <p:nvPr/>
        </p:nvSpPr>
        <p:spPr>
          <a:xfrm>
            <a:off x="1828800" y="2667000"/>
            <a:ext cx="2819400" cy="3416320"/>
          </a:xfrm>
          <a:prstGeom prst="rect">
            <a:avLst/>
          </a:prstGeom>
          <a:noFill/>
        </p:spPr>
        <p:txBody>
          <a:bodyPr wrap="square" rtlCol="0">
            <a:spAutoFit/>
          </a:bodyPr>
          <a:lstStyle/>
          <a:p>
            <a:r>
              <a:rPr lang="en-US" b="1" dirty="0"/>
              <a:t>DISTINCT</a:t>
            </a:r>
          </a:p>
          <a:p>
            <a:endParaRPr lang="en-US" b="1" dirty="0"/>
          </a:p>
          <a:p>
            <a:r>
              <a:rPr lang="en-US" dirty="0"/>
              <a:t>SELECT </a:t>
            </a:r>
            <a:r>
              <a:rPr lang="en-US" b="1" dirty="0"/>
              <a:t>DISTINCT </a:t>
            </a:r>
            <a:r>
              <a:rPr lang="en-US" b="1" dirty="0" err="1"/>
              <a:t>Class_code</a:t>
            </a:r>
            <a:endParaRPr lang="en-US" b="1" dirty="0"/>
          </a:p>
          <a:p>
            <a:r>
              <a:rPr lang="en-US" dirty="0"/>
              <a:t>FROM </a:t>
            </a:r>
            <a:r>
              <a:rPr lang="en-US" dirty="0" err="1"/>
              <a:t>student_table</a:t>
            </a:r>
            <a:endParaRPr lang="en-US" dirty="0"/>
          </a:p>
          <a:p>
            <a:r>
              <a:rPr lang="en-US" dirty="0"/>
              <a:t>ORDER BY </a:t>
            </a:r>
            <a:r>
              <a:rPr lang="en-US" dirty="0" err="1"/>
              <a:t>class_code</a:t>
            </a:r>
            <a:r>
              <a:rPr lang="en-US" dirty="0"/>
              <a:t>;</a:t>
            </a:r>
          </a:p>
          <a:p>
            <a:endParaRPr lang="en-US" b="1" dirty="0"/>
          </a:p>
          <a:p>
            <a:r>
              <a:rPr lang="en-US" dirty="0"/>
              <a:t>SELECT </a:t>
            </a:r>
            <a:r>
              <a:rPr lang="en-US" b="1" dirty="0"/>
              <a:t>DISTINCT </a:t>
            </a:r>
            <a:r>
              <a:rPr lang="en-US" b="1" dirty="0" err="1"/>
              <a:t>class_code</a:t>
            </a:r>
            <a:r>
              <a:rPr lang="en-US" b="1" dirty="0"/>
              <a:t>, </a:t>
            </a:r>
            <a:r>
              <a:rPr lang="en-US" b="1" dirty="0" err="1"/>
              <a:t>grade_pt</a:t>
            </a:r>
            <a:endParaRPr lang="en-US" b="1" dirty="0"/>
          </a:p>
          <a:p>
            <a:r>
              <a:rPr lang="en-US" dirty="0"/>
              <a:t>FROM </a:t>
            </a:r>
            <a:r>
              <a:rPr lang="en-US" dirty="0" err="1"/>
              <a:t>student_table</a:t>
            </a:r>
            <a:endParaRPr lang="en-US" dirty="0"/>
          </a:p>
          <a:p>
            <a:r>
              <a:rPr lang="en-US" dirty="0"/>
              <a:t>ORDER BY </a:t>
            </a:r>
            <a:r>
              <a:rPr lang="en-US" dirty="0" err="1"/>
              <a:t>class_code</a:t>
            </a:r>
            <a:r>
              <a:rPr lang="en-US" dirty="0"/>
              <a:t>, </a:t>
            </a:r>
            <a:r>
              <a:rPr lang="en-US" dirty="0" err="1"/>
              <a:t>grade_pt</a:t>
            </a:r>
            <a:r>
              <a:rPr lang="en-US" dirty="0"/>
              <a:t>;</a:t>
            </a:r>
            <a:endParaRPr lang="en-US" b="1" dirty="0"/>
          </a:p>
        </p:txBody>
      </p:sp>
    </p:spTree>
    <p:extLst>
      <p:ext uri="{BB962C8B-B14F-4D97-AF65-F5344CB8AC3E}">
        <p14:creationId xmlns:p14="http://schemas.microsoft.com/office/powerpoint/2010/main" val="30669952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609600"/>
            <a:ext cx="1762470" cy="369332"/>
          </a:xfrm>
          <a:prstGeom prst="rect">
            <a:avLst/>
          </a:prstGeom>
        </p:spPr>
        <p:txBody>
          <a:bodyPr wrap="none">
            <a:spAutoFit/>
          </a:bodyPr>
          <a:lstStyle/>
          <a:p>
            <a:r>
              <a:rPr lang="en-US" b="1" dirty="0"/>
              <a:t>HELP commands</a:t>
            </a:r>
            <a:endParaRPr lang="en-US" dirty="0"/>
          </a:p>
        </p:txBody>
      </p:sp>
      <p:sp>
        <p:nvSpPr>
          <p:cNvPr id="3" name="Rectangle 2"/>
          <p:cNvSpPr/>
          <p:nvPr/>
        </p:nvSpPr>
        <p:spPr>
          <a:xfrm>
            <a:off x="1905000" y="1219201"/>
            <a:ext cx="8756308" cy="6001643"/>
          </a:xfrm>
          <a:prstGeom prst="rect">
            <a:avLst/>
          </a:prstGeom>
        </p:spPr>
        <p:txBody>
          <a:bodyPr wrap="none">
            <a:spAutoFit/>
          </a:bodyPr>
          <a:lstStyle/>
          <a:p>
            <a:r>
              <a:rPr lang="en-US" sz="1600" b="1" dirty="0"/>
              <a:t>HELP DATABASE &lt;database-name&gt; ;    </a:t>
            </a:r>
            <a:r>
              <a:rPr lang="en-US" sz="1600" dirty="0"/>
              <a:t/>
            </a:r>
            <a:br>
              <a:rPr lang="en-US" sz="1600" dirty="0"/>
            </a:br>
            <a:r>
              <a:rPr lang="en-US" sz="1600" dirty="0"/>
              <a:t>This command is used to display the names of all the tables (T), views (V), macros (M</a:t>
            </a:r>
            <a:r>
              <a:rPr lang="en-US" sz="1600" dirty="0"/>
              <a:t>),</a:t>
            </a:r>
          </a:p>
          <a:p>
            <a:r>
              <a:rPr lang="en-US" sz="1600" dirty="0"/>
              <a:t> </a:t>
            </a:r>
            <a:r>
              <a:rPr lang="en-US" sz="1600" dirty="0"/>
              <a:t>and triggers (G) stored in a database and table comments</a:t>
            </a:r>
            <a:endParaRPr lang="en-US" sz="1600" dirty="0"/>
          </a:p>
          <a:p>
            <a:endParaRPr lang="en-US" sz="1600" dirty="0"/>
          </a:p>
          <a:p>
            <a:r>
              <a:rPr lang="en-US" sz="1600" b="1" dirty="0"/>
              <a:t>HELP USER &lt;user-name&gt; ;    </a:t>
            </a:r>
            <a:r>
              <a:rPr lang="en-US" sz="1600" dirty="0"/>
              <a:t/>
            </a:r>
            <a:br>
              <a:rPr lang="en-US" sz="1600" dirty="0"/>
            </a:br>
            <a:r>
              <a:rPr lang="en-US" sz="1600" dirty="0"/>
              <a:t>This command is used to display the names of all the tables (T), views (V), macros (M), and </a:t>
            </a:r>
            <a:endParaRPr lang="en-US" sz="1600" dirty="0"/>
          </a:p>
          <a:p>
            <a:r>
              <a:rPr lang="en-US" sz="1600" dirty="0"/>
              <a:t>triggers </a:t>
            </a:r>
            <a:r>
              <a:rPr lang="en-US" sz="1600" dirty="0"/>
              <a:t>(G) stored in a user area and table </a:t>
            </a:r>
            <a:r>
              <a:rPr lang="en-US" sz="1600" dirty="0"/>
              <a:t>comments</a:t>
            </a:r>
          </a:p>
          <a:p>
            <a:endParaRPr lang="en-US" sz="1600" dirty="0"/>
          </a:p>
          <a:p>
            <a:r>
              <a:rPr lang="en-US" sz="1600" b="1" dirty="0"/>
              <a:t>HELP 'SQL';    </a:t>
            </a:r>
            <a:r>
              <a:rPr lang="en-US" sz="1600" dirty="0"/>
              <a:t/>
            </a:r>
            <a:br>
              <a:rPr lang="en-US" sz="1600" dirty="0"/>
            </a:br>
            <a:r>
              <a:rPr lang="en-US" sz="1600" dirty="0"/>
              <a:t>This command is used to display a list of all  available SQL commands and functions.</a:t>
            </a:r>
          </a:p>
          <a:p>
            <a:endParaRPr lang="en-US" sz="1600" b="1" dirty="0"/>
          </a:p>
          <a:p>
            <a:r>
              <a:rPr lang="en-US" sz="1600" b="1" dirty="0"/>
              <a:t>HELP </a:t>
            </a:r>
            <a:r>
              <a:rPr lang="en-US" sz="1600" b="1" dirty="0"/>
              <a:t>SESSION;    </a:t>
            </a:r>
            <a:r>
              <a:rPr lang="en-US" sz="1600" dirty="0"/>
              <a:t/>
            </a:r>
            <a:br>
              <a:rPr lang="en-US" sz="1600" dirty="0"/>
            </a:br>
            <a:r>
              <a:rPr lang="en-US" sz="1600" dirty="0"/>
              <a:t>This command is used to display the user name, account name, logon date and time</a:t>
            </a:r>
            <a:r>
              <a:rPr lang="en-US" sz="1600" dirty="0"/>
              <a:t>,</a:t>
            </a:r>
          </a:p>
          <a:p>
            <a:r>
              <a:rPr lang="en-US" sz="1600" dirty="0"/>
              <a:t> </a:t>
            </a:r>
            <a:r>
              <a:rPr lang="en-US" sz="1600" dirty="0"/>
              <a:t>current database name, </a:t>
            </a:r>
            <a:r>
              <a:rPr lang="en-US" sz="1600" dirty="0"/>
              <a:t>collation </a:t>
            </a:r>
            <a:r>
              <a:rPr lang="en-US" sz="1600" dirty="0"/>
              <a:t>code set and character set being used and also , </a:t>
            </a:r>
            <a:endParaRPr lang="en-US" sz="1600" dirty="0"/>
          </a:p>
          <a:p>
            <a:r>
              <a:rPr lang="en-US" sz="1600" dirty="0"/>
              <a:t>transaction </a:t>
            </a:r>
            <a:r>
              <a:rPr lang="en-US" sz="1600" dirty="0"/>
              <a:t>semantics, time zone and character set data</a:t>
            </a:r>
            <a:r>
              <a:rPr lang="en-US" sz="1600" dirty="0"/>
              <a:t>.</a:t>
            </a:r>
          </a:p>
          <a:p>
            <a:endParaRPr lang="en-US" sz="1600" dirty="0"/>
          </a:p>
          <a:p>
            <a:r>
              <a:rPr lang="en-US" sz="1600" b="1" dirty="0"/>
              <a:t>HELP TABLE &lt;table-name&gt; ;    </a:t>
            </a:r>
            <a:r>
              <a:rPr lang="en-US" sz="1600" dirty="0"/>
              <a:t/>
            </a:r>
            <a:br>
              <a:rPr lang="en-US" sz="1600" dirty="0"/>
            </a:br>
            <a:r>
              <a:rPr lang="en-US" sz="1600" dirty="0"/>
              <a:t>This command is used to display the column names, type identifier, and any user written comments on </a:t>
            </a:r>
            <a:endParaRPr lang="en-US" sz="1600" dirty="0"/>
          </a:p>
          <a:p>
            <a:r>
              <a:rPr lang="en-US" sz="1600" dirty="0"/>
              <a:t>the </a:t>
            </a:r>
            <a:r>
              <a:rPr lang="en-US" sz="1600" dirty="0"/>
              <a:t>columns within a table</a:t>
            </a:r>
            <a:r>
              <a:rPr lang="en-US" sz="1600" dirty="0"/>
              <a:t>.</a:t>
            </a:r>
          </a:p>
          <a:p>
            <a:endParaRPr lang="en-US" sz="1600" dirty="0"/>
          </a:p>
          <a:p>
            <a:r>
              <a:rPr lang="en-US" sz="1600" dirty="0"/>
              <a:t>HELP </a:t>
            </a:r>
            <a:r>
              <a:rPr lang="en-US" sz="1600" dirty="0"/>
              <a:t>VIEW </a:t>
            </a:r>
            <a:r>
              <a:rPr lang="en-US" sz="1600" dirty="0" err="1"/>
              <a:t>My_View</a:t>
            </a:r>
            <a:r>
              <a:rPr lang="en-US" sz="1600" dirty="0"/>
              <a:t> </a:t>
            </a:r>
            <a:r>
              <a:rPr lang="en-US" sz="1600" dirty="0"/>
              <a:t>;</a:t>
            </a:r>
          </a:p>
          <a:p>
            <a:r>
              <a:rPr lang="en-US" sz="1600" b="1" dirty="0"/>
              <a:t>HELP INDEX &lt;table-name&gt; ; </a:t>
            </a:r>
            <a:endParaRPr lang="en-US" sz="1600" dirty="0"/>
          </a:p>
          <a:p>
            <a:endParaRPr lang="en-US" sz="1600" dirty="0"/>
          </a:p>
          <a:p>
            <a:endParaRPr lang="en-US" sz="1600" dirty="0"/>
          </a:p>
        </p:txBody>
      </p:sp>
    </p:spTree>
    <p:extLst>
      <p:ext uri="{BB962C8B-B14F-4D97-AF65-F5344CB8AC3E}">
        <p14:creationId xmlns:p14="http://schemas.microsoft.com/office/powerpoint/2010/main" val="16997097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457200"/>
            <a:ext cx="3200400" cy="923330"/>
          </a:xfrm>
          <a:prstGeom prst="rect">
            <a:avLst/>
          </a:prstGeom>
          <a:noFill/>
        </p:spPr>
        <p:txBody>
          <a:bodyPr wrap="square" rtlCol="0">
            <a:spAutoFit/>
          </a:bodyPr>
          <a:lstStyle/>
          <a:p>
            <a:r>
              <a:rPr lang="en-US" b="1" dirty="0"/>
              <a:t>SHOW COMMAND</a:t>
            </a:r>
          </a:p>
          <a:p>
            <a:endParaRPr lang="en-US" b="1" dirty="0"/>
          </a:p>
          <a:p>
            <a:endParaRPr lang="en-US" b="1" dirty="0"/>
          </a:p>
        </p:txBody>
      </p:sp>
      <p:pic>
        <p:nvPicPr>
          <p:cNvPr id="11266" name="Picture 2"/>
          <p:cNvPicPr>
            <a:picLocks noChangeAspect="1" noChangeArrowheads="1"/>
          </p:cNvPicPr>
          <p:nvPr/>
        </p:nvPicPr>
        <p:blipFill>
          <a:blip r:embed="rId2"/>
          <a:srcRect/>
          <a:stretch>
            <a:fillRect/>
          </a:stretch>
        </p:blipFill>
        <p:spPr bwMode="auto">
          <a:xfrm>
            <a:off x="1524000" y="1733550"/>
            <a:ext cx="9144000" cy="3390900"/>
          </a:xfrm>
          <a:prstGeom prst="rect">
            <a:avLst/>
          </a:prstGeom>
          <a:noFill/>
          <a:ln w="9525">
            <a:noFill/>
            <a:miter lim="800000"/>
            <a:headEnd/>
            <a:tailEnd/>
          </a:ln>
          <a:effectLst/>
        </p:spPr>
      </p:pic>
      <p:sp>
        <p:nvSpPr>
          <p:cNvPr id="4" name="TextBox 3"/>
          <p:cNvSpPr txBox="1"/>
          <p:nvPr/>
        </p:nvSpPr>
        <p:spPr>
          <a:xfrm>
            <a:off x="1676400" y="1143000"/>
            <a:ext cx="8610600" cy="369332"/>
          </a:xfrm>
          <a:prstGeom prst="rect">
            <a:avLst/>
          </a:prstGeom>
          <a:noFill/>
        </p:spPr>
        <p:txBody>
          <a:bodyPr wrap="square" rtlCol="0">
            <a:spAutoFit/>
          </a:bodyPr>
          <a:lstStyle/>
          <a:p>
            <a:r>
              <a:rPr lang="en-US" dirty="0"/>
              <a:t>SHOW TABLE &lt;TABLE-NAME&gt;         Displays the create table statement need to create table</a:t>
            </a:r>
            <a:endParaRPr lang="en-US" dirty="0"/>
          </a:p>
        </p:txBody>
      </p:sp>
      <p:sp>
        <p:nvSpPr>
          <p:cNvPr id="5" name="Rectangle 4"/>
          <p:cNvSpPr/>
          <p:nvPr/>
        </p:nvSpPr>
        <p:spPr>
          <a:xfrm>
            <a:off x="1752601" y="5562600"/>
            <a:ext cx="2497287" cy="369332"/>
          </a:xfrm>
          <a:prstGeom prst="rect">
            <a:avLst/>
          </a:prstGeom>
        </p:spPr>
        <p:txBody>
          <a:bodyPr wrap="none">
            <a:spAutoFit/>
          </a:bodyPr>
          <a:lstStyle/>
          <a:p>
            <a:r>
              <a:rPr lang="en-US" dirty="0"/>
              <a:t>SHOW TABLE Employee ;</a:t>
            </a:r>
          </a:p>
        </p:txBody>
      </p:sp>
    </p:spTree>
    <p:extLst>
      <p:ext uri="{BB962C8B-B14F-4D97-AF65-F5344CB8AC3E}">
        <p14:creationId xmlns:p14="http://schemas.microsoft.com/office/powerpoint/2010/main" val="2472906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5000" y="612845"/>
            <a:ext cx="8153400" cy="5493812"/>
          </a:xfrm>
          <a:prstGeom prst="rect">
            <a:avLst/>
          </a:prstGeom>
        </p:spPr>
        <p:txBody>
          <a:bodyPr wrap="square">
            <a:spAutoFit/>
          </a:bodyPr>
          <a:lstStyle/>
          <a:p>
            <a:pPr>
              <a:lnSpc>
                <a:spcPct val="150000"/>
              </a:lnSpc>
            </a:pPr>
            <a:r>
              <a:rPr lang="en-US" b="1" dirty="0"/>
              <a:t>History of </a:t>
            </a:r>
            <a:r>
              <a:rPr lang="en-US" b="1" dirty="0" err="1"/>
              <a:t>Teradata</a:t>
            </a:r>
            <a:endParaRPr lang="en-US" b="1" dirty="0"/>
          </a:p>
          <a:p>
            <a:pPr>
              <a:lnSpc>
                <a:spcPct val="150000"/>
              </a:lnSpc>
            </a:pPr>
            <a:r>
              <a:rPr lang="en-US" dirty="0"/>
              <a:t>Following is a quick summary of the history of </a:t>
            </a:r>
            <a:r>
              <a:rPr lang="en-US" dirty="0" err="1"/>
              <a:t>Teradata</a:t>
            </a:r>
            <a:r>
              <a:rPr lang="en-US" dirty="0"/>
              <a:t>, listing major milestones.</a:t>
            </a:r>
          </a:p>
          <a:p>
            <a:pPr>
              <a:lnSpc>
                <a:spcPct val="150000"/>
              </a:lnSpc>
            </a:pPr>
            <a:r>
              <a:rPr lang="en-US" b="1" dirty="0"/>
              <a:t>1979 – </a:t>
            </a:r>
            <a:r>
              <a:rPr lang="en-US" b="1" dirty="0" err="1"/>
              <a:t>Teradata</a:t>
            </a:r>
            <a:r>
              <a:rPr lang="en-US" b="1" dirty="0"/>
              <a:t> was incorporated</a:t>
            </a:r>
          </a:p>
          <a:p>
            <a:pPr>
              <a:lnSpc>
                <a:spcPct val="150000"/>
              </a:lnSpc>
            </a:pPr>
            <a:r>
              <a:rPr lang="en-US" b="1" dirty="0"/>
              <a:t>1984 – Release of first database computer DBC/1012</a:t>
            </a:r>
          </a:p>
          <a:p>
            <a:pPr>
              <a:lnSpc>
                <a:spcPct val="150000"/>
              </a:lnSpc>
            </a:pPr>
            <a:r>
              <a:rPr lang="en-US" b="1" dirty="0"/>
              <a:t>1986 – </a:t>
            </a:r>
            <a:r>
              <a:rPr lang="en-US" b="1" i="1" dirty="0"/>
              <a:t>Fortune magazine names </a:t>
            </a:r>
            <a:r>
              <a:rPr lang="en-US" b="1" i="1" dirty="0" err="1"/>
              <a:t>Teradata</a:t>
            </a:r>
            <a:r>
              <a:rPr lang="en-US" b="1" i="1" dirty="0"/>
              <a:t> as ‘Product of the Year’</a:t>
            </a:r>
          </a:p>
          <a:p>
            <a:pPr>
              <a:lnSpc>
                <a:spcPct val="150000"/>
              </a:lnSpc>
            </a:pPr>
            <a:r>
              <a:rPr lang="en-US" b="1" dirty="0"/>
              <a:t>1999 – Largest database in the world using </a:t>
            </a:r>
            <a:r>
              <a:rPr lang="en-US" b="1" dirty="0" err="1"/>
              <a:t>Teradata</a:t>
            </a:r>
            <a:r>
              <a:rPr lang="en-US" b="1" dirty="0"/>
              <a:t> with 130 Terabytes</a:t>
            </a:r>
          </a:p>
          <a:p>
            <a:pPr>
              <a:lnSpc>
                <a:spcPct val="150000"/>
              </a:lnSpc>
            </a:pPr>
            <a:r>
              <a:rPr lang="en-US" b="1" dirty="0"/>
              <a:t>2002 – </a:t>
            </a:r>
            <a:r>
              <a:rPr lang="en-US" b="1" dirty="0" err="1"/>
              <a:t>Teradata</a:t>
            </a:r>
            <a:r>
              <a:rPr lang="en-US" b="1" dirty="0"/>
              <a:t> V2R5 released with Partition Primary Index and compression</a:t>
            </a:r>
          </a:p>
          <a:p>
            <a:pPr>
              <a:lnSpc>
                <a:spcPct val="150000"/>
              </a:lnSpc>
            </a:pPr>
            <a:r>
              <a:rPr lang="en-US" b="1" dirty="0"/>
              <a:t>2006 – Launch of </a:t>
            </a:r>
            <a:r>
              <a:rPr lang="en-US" b="1" dirty="0" err="1"/>
              <a:t>Teradata</a:t>
            </a:r>
            <a:r>
              <a:rPr lang="en-US" b="1" dirty="0"/>
              <a:t> Master Data Management solution</a:t>
            </a:r>
          </a:p>
          <a:p>
            <a:pPr>
              <a:lnSpc>
                <a:spcPct val="150000"/>
              </a:lnSpc>
            </a:pPr>
            <a:r>
              <a:rPr lang="en-US" b="1" dirty="0"/>
              <a:t>2008 – </a:t>
            </a:r>
            <a:r>
              <a:rPr lang="en-US" b="1" dirty="0" err="1"/>
              <a:t>Teradata</a:t>
            </a:r>
            <a:r>
              <a:rPr lang="en-US" b="1" dirty="0"/>
              <a:t> 13.0 released with Active Data Warehousing</a:t>
            </a:r>
          </a:p>
          <a:p>
            <a:pPr>
              <a:lnSpc>
                <a:spcPct val="150000"/>
              </a:lnSpc>
            </a:pPr>
            <a:r>
              <a:rPr lang="en-US" b="1" dirty="0"/>
              <a:t>2011 – Acquires </a:t>
            </a:r>
            <a:r>
              <a:rPr lang="en-US" b="1" dirty="0" err="1"/>
              <a:t>Teradata</a:t>
            </a:r>
            <a:r>
              <a:rPr lang="en-US" b="1" dirty="0"/>
              <a:t> Aster and enters into Advanced Analytics Space</a:t>
            </a:r>
          </a:p>
          <a:p>
            <a:pPr>
              <a:lnSpc>
                <a:spcPct val="150000"/>
              </a:lnSpc>
            </a:pPr>
            <a:r>
              <a:rPr lang="en-US" b="1" dirty="0"/>
              <a:t>2012 – </a:t>
            </a:r>
            <a:r>
              <a:rPr lang="en-US" b="1" dirty="0" err="1"/>
              <a:t>Teradata</a:t>
            </a:r>
            <a:r>
              <a:rPr lang="en-US" b="1" dirty="0"/>
              <a:t> 14.0 introduced</a:t>
            </a:r>
          </a:p>
          <a:p>
            <a:pPr>
              <a:lnSpc>
                <a:spcPct val="150000"/>
              </a:lnSpc>
            </a:pPr>
            <a:r>
              <a:rPr lang="en-US" b="1" dirty="0"/>
              <a:t>2014 – </a:t>
            </a:r>
            <a:r>
              <a:rPr lang="en-US" b="1" dirty="0" err="1"/>
              <a:t>Teradata</a:t>
            </a:r>
            <a:r>
              <a:rPr lang="en-US" b="1" dirty="0"/>
              <a:t> 15.0 </a:t>
            </a:r>
            <a:r>
              <a:rPr lang="en-US" b="1" dirty="0"/>
              <a:t>introduced</a:t>
            </a:r>
          </a:p>
          <a:p>
            <a:pPr>
              <a:lnSpc>
                <a:spcPct val="150000"/>
              </a:lnSpc>
            </a:pPr>
            <a:endParaRPr lang="en-US" dirty="0"/>
          </a:p>
        </p:txBody>
      </p:sp>
    </p:spTree>
    <p:extLst>
      <p:ext uri="{BB962C8B-B14F-4D97-AF65-F5344CB8AC3E}">
        <p14:creationId xmlns:p14="http://schemas.microsoft.com/office/powerpoint/2010/main" val="18363462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srcRect/>
          <a:stretch>
            <a:fillRect/>
          </a:stretch>
        </p:blipFill>
        <p:spPr bwMode="auto">
          <a:xfrm>
            <a:off x="2819400" y="304801"/>
            <a:ext cx="6553200" cy="5586413"/>
          </a:xfrm>
          <a:prstGeom prst="rect">
            <a:avLst/>
          </a:prstGeom>
          <a:noFill/>
          <a:ln w="9525">
            <a:noFill/>
            <a:miter lim="800000"/>
            <a:headEnd/>
            <a:tailEnd/>
          </a:ln>
          <a:effectLst/>
        </p:spPr>
      </p:pic>
    </p:spTree>
    <p:extLst>
      <p:ext uri="{BB962C8B-B14F-4D97-AF65-F5344CB8AC3E}">
        <p14:creationId xmlns:p14="http://schemas.microsoft.com/office/powerpoint/2010/main" val="40234181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81200" y="381000"/>
            <a:ext cx="8229600" cy="1143000"/>
          </a:xfrm>
        </p:spPr>
        <p:txBody>
          <a:bodyPr/>
          <a:lstStyle/>
          <a:p>
            <a:r>
              <a:rPr lang="en-US" sz="3600" b="1"/>
              <a:t>  Understanding Node</a:t>
            </a:r>
          </a:p>
        </p:txBody>
      </p:sp>
      <p:sp>
        <p:nvSpPr>
          <p:cNvPr id="61" name="Rounded Rectangle 60"/>
          <p:cNvSpPr/>
          <p:nvPr/>
        </p:nvSpPr>
        <p:spPr>
          <a:xfrm>
            <a:off x="3886200" y="1600200"/>
            <a:ext cx="4648200" cy="685800"/>
          </a:xfrm>
          <a:prstGeom prst="roundRect">
            <a:avLst/>
          </a:prstGeom>
          <a:gradFill>
            <a:gsLst>
              <a:gs pos="0">
                <a:srgbClr val="DDEBCF"/>
              </a:gs>
              <a:gs pos="50000">
                <a:srgbClr val="9CB86E"/>
              </a:gs>
              <a:gs pos="100000">
                <a:srgbClr val="156B1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Parsing Engine</a:t>
            </a:r>
          </a:p>
        </p:txBody>
      </p:sp>
      <p:sp>
        <p:nvSpPr>
          <p:cNvPr id="62" name="Rectangle 61"/>
          <p:cNvSpPr/>
          <p:nvPr/>
        </p:nvSpPr>
        <p:spPr>
          <a:xfrm>
            <a:off x="2362200" y="2971800"/>
            <a:ext cx="7924800" cy="533400"/>
          </a:xfrm>
          <a:prstGeom prst="rect">
            <a:avLst/>
          </a:prstGeom>
          <a:gradFill>
            <a:gsLst>
              <a:gs pos="0">
                <a:srgbClr val="DDEBCF"/>
              </a:gs>
              <a:gs pos="50000">
                <a:srgbClr val="9CB86E"/>
              </a:gs>
              <a:gs pos="100000">
                <a:srgbClr val="156B1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BYNET</a:t>
            </a:r>
          </a:p>
        </p:txBody>
      </p:sp>
      <p:sp>
        <p:nvSpPr>
          <p:cNvPr id="63" name="Rectangle 62"/>
          <p:cNvSpPr/>
          <p:nvPr/>
        </p:nvSpPr>
        <p:spPr>
          <a:xfrm>
            <a:off x="2057400" y="4114800"/>
            <a:ext cx="1752600" cy="609600"/>
          </a:xfrm>
          <a:prstGeom prst="rect">
            <a:avLst/>
          </a:prstGeom>
          <a:gradFill>
            <a:gsLst>
              <a:gs pos="0">
                <a:srgbClr val="DDEBCF"/>
              </a:gs>
              <a:gs pos="50000">
                <a:srgbClr val="9CB86E"/>
              </a:gs>
              <a:gs pos="100000">
                <a:srgbClr val="156B1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AMP</a:t>
            </a:r>
          </a:p>
        </p:txBody>
      </p:sp>
      <p:sp>
        <p:nvSpPr>
          <p:cNvPr id="64" name="Rectangle 63"/>
          <p:cNvSpPr/>
          <p:nvPr/>
        </p:nvSpPr>
        <p:spPr>
          <a:xfrm>
            <a:off x="4343400" y="4114800"/>
            <a:ext cx="1752600" cy="609600"/>
          </a:xfrm>
          <a:prstGeom prst="rect">
            <a:avLst/>
          </a:prstGeom>
          <a:gradFill>
            <a:gsLst>
              <a:gs pos="0">
                <a:srgbClr val="DDEBCF"/>
              </a:gs>
              <a:gs pos="50000">
                <a:srgbClr val="9CB86E"/>
              </a:gs>
              <a:gs pos="100000">
                <a:srgbClr val="156B1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AMP</a:t>
            </a:r>
          </a:p>
        </p:txBody>
      </p:sp>
      <p:sp>
        <p:nvSpPr>
          <p:cNvPr id="65" name="Rectangle 64"/>
          <p:cNvSpPr/>
          <p:nvPr/>
        </p:nvSpPr>
        <p:spPr>
          <a:xfrm>
            <a:off x="6553200" y="4114800"/>
            <a:ext cx="1752600" cy="609600"/>
          </a:xfrm>
          <a:prstGeom prst="rect">
            <a:avLst/>
          </a:prstGeom>
          <a:gradFill>
            <a:gsLst>
              <a:gs pos="0">
                <a:srgbClr val="DDEBCF"/>
              </a:gs>
              <a:gs pos="50000">
                <a:srgbClr val="9CB86E"/>
              </a:gs>
              <a:gs pos="100000">
                <a:srgbClr val="156B1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AMP</a:t>
            </a:r>
          </a:p>
        </p:txBody>
      </p:sp>
      <p:sp>
        <p:nvSpPr>
          <p:cNvPr id="66" name="Rectangle 65"/>
          <p:cNvSpPr/>
          <p:nvPr/>
        </p:nvSpPr>
        <p:spPr>
          <a:xfrm>
            <a:off x="8686800" y="4114800"/>
            <a:ext cx="1752600" cy="609600"/>
          </a:xfrm>
          <a:prstGeom prst="rect">
            <a:avLst/>
          </a:prstGeom>
          <a:gradFill>
            <a:gsLst>
              <a:gs pos="0">
                <a:srgbClr val="DDEBCF"/>
              </a:gs>
              <a:gs pos="50000">
                <a:srgbClr val="9CB86E"/>
              </a:gs>
              <a:gs pos="100000">
                <a:srgbClr val="156B1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AMP</a:t>
            </a:r>
          </a:p>
        </p:txBody>
      </p:sp>
      <p:grpSp>
        <p:nvGrpSpPr>
          <p:cNvPr id="2" name="Group 41"/>
          <p:cNvGrpSpPr>
            <a:grpSpLocks/>
          </p:cNvGrpSpPr>
          <p:nvPr/>
        </p:nvGrpSpPr>
        <p:grpSpPr bwMode="auto">
          <a:xfrm>
            <a:off x="2514601" y="5410201"/>
            <a:ext cx="1152525" cy="1143001"/>
            <a:chOff x="738" y="2682"/>
            <a:chExt cx="486" cy="366"/>
          </a:xfrm>
          <a:gradFill>
            <a:gsLst>
              <a:gs pos="0">
                <a:srgbClr val="8488C4"/>
              </a:gs>
              <a:gs pos="53000">
                <a:srgbClr val="D4DEFF"/>
              </a:gs>
              <a:gs pos="83000">
                <a:srgbClr val="D4DEFF"/>
              </a:gs>
              <a:gs pos="100000">
                <a:srgbClr val="96AB94"/>
              </a:gs>
            </a:gsLst>
            <a:lin ang="5400000" scaled="0"/>
          </a:gradFill>
        </p:grpSpPr>
        <p:sp>
          <p:nvSpPr>
            <p:cNvPr id="68" name="AutoShape 42"/>
            <p:cNvSpPr>
              <a:spLocks noChangeArrowheads="1"/>
            </p:cNvSpPr>
            <p:nvPr/>
          </p:nvSpPr>
          <p:spPr bwMode="auto">
            <a:xfrm>
              <a:off x="738" y="2682"/>
              <a:ext cx="486" cy="366"/>
            </a:xfrm>
            <a:prstGeom prst="can">
              <a:avLst>
                <a:gd name="adj" fmla="val 25000"/>
              </a:avLst>
            </a:prstGeom>
            <a:grpFill/>
            <a:ln w="12700">
              <a:solidFill>
                <a:schemeClr val="tx1"/>
              </a:solidFill>
              <a:round/>
              <a:headEnd type="none" w="sm" len="sm"/>
              <a:tailEnd type="none" w="sm" len="sm"/>
            </a:ln>
          </p:spPr>
          <p:txBody>
            <a:bodyPr wrap="none" anchor="ctr"/>
            <a:lstStyle/>
            <a:p>
              <a:pPr>
                <a:defRPr/>
              </a:pPr>
              <a:endParaRPr lang="en-US"/>
            </a:p>
          </p:txBody>
        </p:sp>
        <p:sp>
          <p:nvSpPr>
            <p:cNvPr id="69" name="Oval 43"/>
            <p:cNvSpPr>
              <a:spLocks noChangeArrowheads="1"/>
            </p:cNvSpPr>
            <p:nvPr/>
          </p:nvSpPr>
          <p:spPr bwMode="auto">
            <a:xfrm>
              <a:off x="738" y="2682"/>
              <a:ext cx="486" cy="89"/>
            </a:xfrm>
            <a:prstGeom prst="ellipse">
              <a:avLst/>
            </a:prstGeom>
            <a:grpFill/>
            <a:ln w="12700">
              <a:solidFill>
                <a:schemeClr val="tx1"/>
              </a:solidFill>
              <a:round/>
              <a:headEnd type="none" w="sm" len="sm"/>
              <a:tailEnd type="none" w="sm" len="sm"/>
            </a:ln>
          </p:spPr>
          <p:txBody>
            <a:bodyPr wrap="none" anchor="ctr"/>
            <a:lstStyle/>
            <a:p>
              <a:pPr>
                <a:defRPr/>
              </a:pPr>
              <a:endParaRPr lang="en-US"/>
            </a:p>
          </p:txBody>
        </p:sp>
      </p:grpSp>
      <p:sp>
        <p:nvSpPr>
          <p:cNvPr id="80" name="Down Arrow 79"/>
          <p:cNvSpPr/>
          <p:nvPr/>
        </p:nvSpPr>
        <p:spPr>
          <a:xfrm>
            <a:off x="6096000" y="2362200"/>
            <a:ext cx="381000" cy="533400"/>
          </a:xfrm>
          <a:prstGeom prst="downArrow">
            <a:avLst>
              <a:gd name="adj1" fmla="val 42727"/>
              <a:gd name="adj2" fmla="val 50000"/>
            </a:avLst>
          </a:prstGeom>
          <a:solidFill>
            <a:srgbClr val="92D05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5" name="Down Arrow 84"/>
          <p:cNvSpPr/>
          <p:nvPr/>
        </p:nvSpPr>
        <p:spPr>
          <a:xfrm>
            <a:off x="2819400" y="4800600"/>
            <a:ext cx="381000" cy="533400"/>
          </a:xfrm>
          <a:prstGeom prst="downArrow">
            <a:avLst/>
          </a:prstGeom>
          <a:solidFill>
            <a:srgbClr val="92D05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6" name="Down Arrow 85"/>
          <p:cNvSpPr/>
          <p:nvPr/>
        </p:nvSpPr>
        <p:spPr>
          <a:xfrm>
            <a:off x="9448800" y="4800600"/>
            <a:ext cx="381000" cy="533400"/>
          </a:xfrm>
          <a:prstGeom prst="downArrow">
            <a:avLst/>
          </a:prstGeom>
          <a:solidFill>
            <a:srgbClr val="92D05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7" name="Down Arrow 86"/>
          <p:cNvSpPr/>
          <p:nvPr/>
        </p:nvSpPr>
        <p:spPr>
          <a:xfrm>
            <a:off x="7391400" y="4800600"/>
            <a:ext cx="381000" cy="533400"/>
          </a:xfrm>
          <a:prstGeom prst="downArrow">
            <a:avLst/>
          </a:prstGeom>
          <a:solidFill>
            <a:srgbClr val="92D05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8" name="Down Arrow 87"/>
          <p:cNvSpPr/>
          <p:nvPr/>
        </p:nvSpPr>
        <p:spPr>
          <a:xfrm>
            <a:off x="5105400" y="4800600"/>
            <a:ext cx="381000" cy="533400"/>
          </a:xfrm>
          <a:prstGeom prst="downArrow">
            <a:avLst/>
          </a:prstGeom>
          <a:solidFill>
            <a:srgbClr val="92D05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3" name="Group 41"/>
          <p:cNvGrpSpPr>
            <a:grpSpLocks/>
          </p:cNvGrpSpPr>
          <p:nvPr/>
        </p:nvGrpSpPr>
        <p:grpSpPr bwMode="auto">
          <a:xfrm>
            <a:off x="9067801" y="5486401"/>
            <a:ext cx="1152525" cy="1143001"/>
            <a:chOff x="738" y="2682"/>
            <a:chExt cx="486" cy="366"/>
          </a:xfrm>
          <a:gradFill>
            <a:gsLst>
              <a:gs pos="0">
                <a:srgbClr val="8488C4"/>
              </a:gs>
              <a:gs pos="53000">
                <a:srgbClr val="D4DEFF"/>
              </a:gs>
              <a:gs pos="83000">
                <a:srgbClr val="D4DEFF"/>
              </a:gs>
              <a:gs pos="100000">
                <a:srgbClr val="96AB94"/>
              </a:gs>
            </a:gsLst>
            <a:lin ang="5400000" scaled="0"/>
          </a:gradFill>
        </p:grpSpPr>
        <p:sp>
          <p:nvSpPr>
            <p:cNvPr id="90" name="AutoShape 42"/>
            <p:cNvSpPr>
              <a:spLocks noChangeArrowheads="1"/>
            </p:cNvSpPr>
            <p:nvPr/>
          </p:nvSpPr>
          <p:spPr bwMode="auto">
            <a:xfrm>
              <a:off x="738" y="2682"/>
              <a:ext cx="486" cy="366"/>
            </a:xfrm>
            <a:prstGeom prst="can">
              <a:avLst>
                <a:gd name="adj" fmla="val 25000"/>
              </a:avLst>
            </a:prstGeom>
            <a:grpFill/>
            <a:ln w="12700">
              <a:solidFill>
                <a:schemeClr val="tx1"/>
              </a:solidFill>
              <a:round/>
              <a:headEnd type="none" w="sm" len="sm"/>
              <a:tailEnd type="none" w="sm" len="sm"/>
            </a:ln>
          </p:spPr>
          <p:txBody>
            <a:bodyPr wrap="none" anchor="ctr"/>
            <a:lstStyle/>
            <a:p>
              <a:pPr>
                <a:defRPr/>
              </a:pPr>
              <a:endParaRPr lang="en-US"/>
            </a:p>
          </p:txBody>
        </p:sp>
        <p:sp>
          <p:nvSpPr>
            <p:cNvPr id="91" name="Oval 43"/>
            <p:cNvSpPr>
              <a:spLocks noChangeArrowheads="1"/>
            </p:cNvSpPr>
            <p:nvPr/>
          </p:nvSpPr>
          <p:spPr bwMode="auto">
            <a:xfrm>
              <a:off x="738" y="2682"/>
              <a:ext cx="486" cy="89"/>
            </a:xfrm>
            <a:prstGeom prst="ellipse">
              <a:avLst/>
            </a:prstGeom>
            <a:grpFill/>
            <a:ln w="12700">
              <a:solidFill>
                <a:schemeClr val="tx1"/>
              </a:solidFill>
              <a:round/>
              <a:headEnd type="none" w="sm" len="sm"/>
              <a:tailEnd type="none" w="sm" len="sm"/>
            </a:ln>
          </p:spPr>
          <p:txBody>
            <a:bodyPr wrap="none" anchor="ctr"/>
            <a:lstStyle/>
            <a:p>
              <a:pPr>
                <a:defRPr/>
              </a:pPr>
              <a:endParaRPr lang="en-US"/>
            </a:p>
          </p:txBody>
        </p:sp>
      </p:grpSp>
      <p:grpSp>
        <p:nvGrpSpPr>
          <p:cNvPr id="4" name="Group 41"/>
          <p:cNvGrpSpPr>
            <a:grpSpLocks/>
          </p:cNvGrpSpPr>
          <p:nvPr/>
        </p:nvGrpSpPr>
        <p:grpSpPr bwMode="auto">
          <a:xfrm>
            <a:off x="7010401" y="5486401"/>
            <a:ext cx="1152525" cy="1143001"/>
            <a:chOff x="738" y="2682"/>
            <a:chExt cx="486" cy="366"/>
          </a:xfrm>
          <a:gradFill>
            <a:gsLst>
              <a:gs pos="0">
                <a:srgbClr val="8488C4"/>
              </a:gs>
              <a:gs pos="53000">
                <a:srgbClr val="D4DEFF"/>
              </a:gs>
              <a:gs pos="83000">
                <a:srgbClr val="D4DEFF"/>
              </a:gs>
              <a:gs pos="100000">
                <a:srgbClr val="96AB94"/>
              </a:gs>
            </a:gsLst>
            <a:lin ang="5400000" scaled="0"/>
          </a:gradFill>
        </p:grpSpPr>
        <p:sp>
          <p:nvSpPr>
            <p:cNvPr id="93" name="AutoShape 42"/>
            <p:cNvSpPr>
              <a:spLocks noChangeArrowheads="1"/>
            </p:cNvSpPr>
            <p:nvPr/>
          </p:nvSpPr>
          <p:spPr bwMode="auto">
            <a:xfrm>
              <a:off x="738" y="2682"/>
              <a:ext cx="486" cy="366"/>
            </a:xfrm>
            <a:prstGeom prst="can">
              <a:avLst>
                <a:gd name="adj" fmla="val 25000"/>
              </a:avLst>
            </a:prstGeom>
            <a:grpFill/>
            <a:ln w="12700">
              <a:solidFill>
                <a:schemeClr val="tx1"/>
              </a:solidFill>
              <a:round/>
              <a:headEnd type="none" w="sm" len="sm"/>
              <a:tailEnd type="none" w="sm" len="sm"/>
            </a:ln>
          </p:spPr>
          <p:txBody>
            <a:bodyPr wrap="none" anchor="ctr"/>
            <a:lstStyle/>
            <a:p>
              <a:pPr>
                <a:defRPr/>
              </a:pPr>
              <a:endParaRPr lang="en-US"/>
            </a:p>
          </p:txBody>
        </p:sp>
        <p:sp>
          <p:nvSpPr>
            <p:cNvPr id="94" name="Oval 43"/>
            <p:cNvSpPr>
              <a:spLocks noChangeArrowheads="1"/>
            </p:cNvSpPr>
            <p:nvPr/>
          </p:nvSpPr>
          <p:spPr bwMode="auto">
            <a:xfrm>
              <a:off x="738" y="2682"/>
              <a:ext cx="486" cy="89"/>
            </a:xfrm>
            <a:prstGeom prst="ellipse">
              <a:avLst/>
            </a:prstGeom>
            <a:grpFill/>
            <a:ln w="12700">
              <a:solidFill>
                <a:schemeClr val="tx1"/>
              </a:solidFill>
              <a:round/>
              <a:headEnd type="none" w="sm" len="sm"/>
              <a:tailEnd type="none" w="sm" len="sm"/>
            </a:ln>
          </p:spPr>
          <p:txBody>
            <a:bodyPr wrap="none" anchor="ctr"/>
            <a:lstStyle/>
            <a:p>
              <a:pPr>
                <a:defRPr/>
              </a:pPr>
              <a:endParaRPr lang="en-US"/>
            </a:p>
          </p:txBody>
        </p:sp>
      </p:grpSp>
      <p:grpSp>
        <p:nvGrpSpPr>
          <p:cNvPr id="5" name="Group 41"/>
          <p:cNvGrpSpPr>
            <a:grpSpLocks/>
          </p:cNvGrpSpPr>
          <p:nvPr/>
        </p:nvGrpSpPr>
        <p:grpSpPr bwMode="auto">
          <a:xfrm>
            <a:off x="4724401" y="5486401"/>
            <a:ext cx="1152525" cy="1143001"/>
            <a:chOff x="738" y="2682"/>
            <a:chExt cx="486" cy="366"/>
          </a:xfrm>
          <a:gradFill>
            <a:gsLst>
              <a:gs pos="0">
                <a:srgbClr val="8488C4"/>
              </a:gs>
              <a:gs pos="53000">
                <a:srgbClr val="D4DEFF"/>
              </a:gs>
              <a:gs pos="83000">
                <a:srgbClr val="D4DEFF"/>
              </a:gs>
              <a:gs pos="100000">
                <a:srgbClr val="96AB94"/>
              </a:gs>
            </a:gsLst>
            <a:lin ang="5400000" scaled="0"/>
          </a:gradFill>
        </p:grpSpPr>
        <p:sp>
          <p:nvSpPr>
            <p:cNvPr id="96" name="AutoShape 42"/>
            <p:cNvSpPr>
              <a:spLocks noChangeArrowheads="1"/>
            </p:cNvSpPr>
            <p:nvPr/>
          </p:nvSpPr>
          <p:spPr bwMode="auto">
            <a:xfrm>
              <a:off x="738" y="2682"/>
              <a:ext cx="486" cy="366"/>
            </a:xfrm>
            <a:prstGeom prst="can">
              <a:avLst>
                <a:gd name="adj" fmla="val 25000"/>
              </a:avLst>
            </a:prstGeom>
            <a:grpFill/>
            <a:ln w="12700">
              <a:solidFill>
                <a:schemeClr val="tx1"/>
              </a:solidFill>
              <a:round/>
              <a:headEnd type="none" w="sm" len="sm"/>
              <a:tailEnd type="none" w="sm" len="sm"/>
            </a:ln>
          </p:spPr>
          <p:txBody>
            <a:bodyPr wrap="none" anchor="ctr"/>
            <a:lstStyle/>
            <a:p>
              <a:pPr>
                <a:defRPr/>
              </a:pPr>
              <a:endParaRPr lang="en-US"/>
            </a:p>
          </p:txBody>
        </p:sp>
        <p:sp>
          <p:nvSpPr>
            <p:cNvPr id="97" name="Oval 43"/>
            <p:cNvSpPr>
              <a:spLocks noChangeArrowheads="1"/>
            </p:cNvSpPr>
            <p:nvPr/>
          </p:nvSpPr>
          <p:spPr bwMode="auto">
            <a:xfrm>
              <a:off x="738" y="2682"/>
              <a:ext cx="486" cy="89"/>
            </a:xfrm>
            <a:prstGeom prst="ellipse">
              <a:avLst/>
            </a:prstGeom>
            <a:grpFill/>
            <a:ln w="12700">
              <a:solidFill>
                <a:schemeClr val="tx1"/>
              </a:solidFill>
              <a:round/>
              <a:headEnd type="none" w="sm" len="sm"/>
              <a:tailEnd type="none" w="sm" len="sm"/>
            </a:ln>
          </p:spPr>
          <p:txBody>
            <a:bodyPr wrap="none" anchor="ctr"/>
            <a:lstStyle/>
            <a:p>
              <a:pPr>
                <a:defRPr/>
              </a:pPr>
              <a:endParaRPr lang="en-US"/>
            </a:p>
          </p:txBody>
        </p:sp>
      </p:grpSp>
      <p:sp>
        <p:nvSpPr>
          <p:cNvPr id="98" name="Down Arrow 97"/>
          <p:cNvSpPr/>
          <p:nvPr/>
        </p:nvSpPr>
        <p:spPr>
          <a:xfrm>
            <a:off x="9525000" y="3581400"/>
            <a:ext cx="381000" cy="457200"/>
          </a:xfrm>
          <a:prstGeom prst="downArrow">
            <a:avLst/>
          </a:prstGeom>
          <a:solidFill>
            <a:srgbClr val="92D05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9" name="Down Arrow 98"/>
          <p:cNvSpPr/>
          <p:nvPr/>
        </p:nvSpPr>
        <p:spPr>
          <a:xfrm>
            <a:off x="7239000" y="3581400"/>
            <a:ext cx="381000" cy="457200"/>
          </a:xfrm>
          <a:prstGeom prst="downArrow">
            <a:avLst/>
          </a:prstGeom>
          <a:solidFill>
            <a:srgbClr val="92D05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0" name="Down Arrow 99"/>
          <p:cNvSpPr/>
          <p:nvPr/>
        </p:nvSpPr>
        <p:spPr>
          <a:xfrm>
            <a:off x="5029200" y="3581400"/>
            <a:ext cx="381000" cy="457200"/>
          </a:xfrm>
          <a:prstGeom prst="downArrow">
            <a:avLst/>
          </a:prstGeom>
          <a:solidFill>
            <a:srgbClr val="92D05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1" name="Down Arrow 100"/>
          <p:cNvSpPr/>
          <p:nvPr/>
        </p:nvSpPr>
        <p:spPr>
          <a:xfrm>
            <a:off x="2819400" y="3581400"/>
            <a:ext cx="381000" cy="457200"/>
          </a:xfrm>
          <a:prstGeom prst="downArrow">
            <a:avLst/>
          </a:prstGeom>
          <a:solidFill>
            <a:srgbClr val="92D05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310" name="TextBox 101"/>
          <p:cNvSpPr txBox="1">
            <a:spLocks noChangeArrowheads="1"/>
          </p:cNvSpPr>
          <p:nvPr/>
        </p:nvSpPr>
        <p:spPr bwMode="auto">
          <a:xfrm>
            <a:off x="2667000" y="5943600"/>
            <a:ext cx="914400" cy="369888"/>
          </a:xfrm>
          <a:prstGeom prst="rect">
            <a:avLst/>
          </a:prstGeom>
          <a:noFill/>
          <a:ln w="9525">
            <a:noFill/>
            <a:miter lim="800000"/>
            <a:headEnd/>
            <a:tailEnd/>
          </a:ln>
        </p:spPr>
        <p:txBody>
          <a:bodyPr>
            <a:spAutoFit/>
          </a:bodyPr>
          <a:lstStyle/>
          <a:p>
            <a:r>
              <a:rPr lang="en-US">
                <a:latin typeface="Calibri" pitchFamily="34" charset="0"/>
              </a:rPr>
              <a:t> Vdisk</a:t>
            </a:r>
          </a:p>
        </p:txBody>
      </p:sp>
      <p:sp>
        <p:nvSpPr>
          <p:cNvPr id="12311" name="TextBox 102"/>
          <p:cNvSpPr txBox="1">
            <a:spLocks noChangeArrowheads="1"/>
          </p:cNvSpPr>
          <p:nvPr/>
        </p:nvSpPr>
        <p:spPr bwMode="auto">
          <a:xfrm>
            <a:off x="7162800" y="5943600"/>
            <a:ext cx="914400" cy="369888"/>
          </a:xfrm>
          <a:prstGeom prst="rect">
            <a:avLst/>
          </a:prstGeom>
          <a:noFill/>
          <a:ln w="9525">
            <a:noFill/>
            <a:miter lim="800000"/>
            <a:headEnd/>
            <a:tailEnd/>
          </a:ln>
        </p:spPr>
        <p:txBody>
          <a:bodyPr>
            <a:spAutoFit/>
          </a:bodyPr>
          <a:lstStyle/>
          <a:p>
            <a:r>
              <a:rPr lang="en-US">
                <a:latin typeface="Calibri" pitchFamily="34" charset="0"/>
              </a:rPr>
              <a:t> Vdisk</a:t>
            </a:r>
          </a:p>
        </p:txBody>
      </p:sp>
      <p:sp>
        <p:nvSpPr>
          <p:cNvPr id="12312" name="TextBox 103"/>
          <p:cNvSpPr txBox="1">
            <a:spLocks noChangeArrowheads="1"/>
          </p:cNvSpPr>
          <p:nvPr/>
        </p:nvSpPr>
        <p:spPr bwMode="auto">
          <a:xfrm>
            <a:off x="4876800" y="5943600"/>
            <a:ext cx="914400" cy="369888"/>
          </a:xfrm>
          <a:prstGeom prst="rect">
            <a:avLst/>
          </a:prstGeom>
          <a:noFill/>
          <a:ln w="9525">
            <a:noFill/>
            <a:miter lim="800000"/>
            <a:headEnd/>
            <a:tailEnd/>
          </a:ln>
        </p:spPr>
        <p:txBody>
          <a:bodyPr>
            <a:spAutoFit/>
          </a:bodyPr>
          <a:lstStyle/>
          <a:p>
            <a:r>
              <a:rPr lang="en-US">
                <a:latin typeface="Calibri" pitchFamily="34" charset="0"/>
              </a:rPr>
              <a:t> Vdisk</a:t>
            </a:r>
          </a:p>
        </p:txBody>
      </p:sp>
      <p:sp>
        <p:nvSpPr>
          <p:cNvPr id="12313" name="TextBox 105"/>
          <p:cNvSpPr txBox="1">
            <a:spLocks noChangeArrowheads="1"/>
          </p:cNvSpPr>
          <p:nvPr/>
        </p:nvSpPr>
        <p:spPr bwMode="auto">
          <a:xfrm>
            <a:off x="9220200" y="5943600"/>
            <a:ext cx="914400" cy="369888"/>
          </a:xfrm>
          <a:prstGeom prst="rect">
            <a:avLst/>
          </a:prstGeom>
          <a:noFill/>
          <a:ln w="9525">
            <a:noFill/>
            <a:miter lim="800000"/>
            <a:headEnd/>
            <a:tailEnd/>
          </a:ln>
        </p:spPr>
        <p:txBody>
          <a:bodyPr>
            <a:spAutoFit/>
          </a:bodyPr>
          <a:lstStyle/>
          <a:p>
            <a:r>
              <a:rPr lang="en-US">
                <a:latin typeface="Calibri" pitchFamily="34" charset="0"/>
              </a:rPr>
              <a:t> Vdisk</a:t>
            </a:r>
          </a:p>
        </p:txBody>
      </p:sp>
    </p:spTree>
    <p:extLst>
      <p:ext uri="{BB962C8B-B14F-4D97-AF65-F5344CB8AC3E}">
        <p14:creationId xmlns:p14="http://schemas.microsoft.com/office/powerpoint/2010/main" val="352673777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981200" y="274638"/>
            <a:ext cx="8229600" cy="563562"/>
          </a:xfrm>
        </p:spPr>
        <p:txBody>
          <a:bodyPr>
            <a:normAutofit fontScale="90000"/>
          </a:bodyPr>
          <a:lstStyle/>
          <a:p>
            <a:r>
              <a:rPr lang="en-US" sz="3600" b="1"/>
              <a:t>Node Components</a:t>
            </a:r>
          </a:p>
        </p:txBody>
      </p:sp>
      <p:graphicFrame>
        <p:nvGraphicFramePr>
          <p:cNvPr id="4" name="Content Placeholder 3"/>
          <p:cNvGraphicFramePr>
            <a:graphicFrameLocks noGrp="1"/>
          </p:cNvGraphicFramePr>
          <p:nvPr>
            <p:ph idx="1"/>
          </p:nvPr>
        </p:nvGraphicFramePr>
        <p:xfrm>
          <a:off x="2362200" y="914400"/>
          <a:ext cx="7620000" cy="5780170"/>
        </p:xfrm>
        <a:graphic>
          <a:graphicData uri="http://schemas.openxmlformats.org/drawingml/2006/table">
            <a:tbl>
              <a:tblPr firstRow="1" bandRow="1">
                <a:tableStyleId>{5C22544A-7EE6-4342-B048-85BDC9FD1C3A}</a:tableStyleId>
              </a:tblPr>
              <a:tblGrid>
                <a:gridCol w="2046111"/>
                <a:gridCol w="5573889"/>
              </a:tblGrid>
              <a:tr h="327406">
                <a:tc>
                  <a:txBody>
                    <a:bodyPr/>
                    <a:lstStyle/>
                    <a:p>
                      <a:r>
                        <a:rPr lang="en-US" sz="2000" dirty="0" smtClean="0"/>
                        <a:t>Component</a:t>
                      </a:r>
                      <a:endParaRPr lang="en-US" sz="2000" dirty="0"/>
                    </a:p>
                  </a:txBody>
                  <a:tcPr/>
                </a:tc>
                <a:tc>
                  <a:txBody>
                    <a:bodyPr/>
                    <a:lstStyle/>
                    <a:p>
                      <a:r>
                        <a:rPr lang="en-US" sz="2000" dirty="0" smtClean="0"/>
                        <a:t>Functionality</a:t>
                      </a:r>
                      <a:endParaRPr lang="en-US" sz="2000" dirty="0"/>
                    </a:p>
                  </a:txBody>
                  <a:tcPr/>
                </a:tc>
              </a:tr>
              <a:tr h="1767840">
                <a:tc>
                  <a:txBody>
                    <a:bodyPr/>
                    <a:lstStyle/>
                    <a:p>
                      <a:r>
                        <a:rPr lang="en-US" sz="2000" b="1" dirty="0" smtClean="0"/>
                        <a:t>Parsing Engine</a:t>
                      </a:r>
                      <a:endParaRPr lang="en-US" sz="2000" b="1" dirty="0"/>
                    </a:p>
                  </a:txBody>
                  <a:tcPr/>
                </a:tc>
                <a:tc>
                  <a:txBody>
                    <a:bodyPr/>
                    <a:lstStyle/>
                    <a:p>
                      <a:pPr marL="800100" lvl="1" indent="-342900">
                        <a:buFont typeface="+mj-lt"/>
                        <a:buAutoNum type="arabicPeriod"/>
                      </a:pPr>
                      <a:r>
                        <a:rPr lang="en-US" sz="1800" dirty="0" smtClean="0"/>
                        <a:t>Managing individual sessions (up to 120)</a:t>
                      </a:r>
                    </a:p>
                    <a:p>
                      <a:pPr marL="800100" lvl="1" indent="-342900">
                        <a:buFont typeface="+mj-lt"/>
                        <a:buAutoNum type="arabicPeriod"/>
                      </a:pPr>
                      <a:r>
                        <a:rPr lang="en-US" sz="1800" dirty="0" smtClean="0"/>
                        <a:t>Parsing and optimizing your SQL requests</a:t>
                      </a:r>
                    </a:p>
                    <a:p>
                      <a:pPr marL="800100" lvl="1" indent="-342900">
                        <a:buFont typeface="+mj-lt"/>
                        <a:buAutoNum type="arabicPeriod"/>
                      </a:pPr>
                      <a:r>
                        <a:rPr lang="en-US" sz="1800" dirty="0" smtClean="0"/>
                        <a:t>Dispatching the optimized plan to the AMPs</a:t>
                      </a:r>
                    </a:p>
                    <a:p>
                      <a:pPr marL="800100" lvl="1" indent="-342900">
                        <a:buFont typeface="+mj-lt"/>
                        <a:buAutoNum type="arabicPeriod"/>
                      </a:pPr>
                      <a:r>
                        <a:rPr lang="en-US" sz="1800" dirty="0" smtClean="0"/>
                        <a:t>ASCII / EBCDIC conversion (if necessary)</a:t>
                      </a:r>
                    </a:p>
                    <a:p>
                      <a:pPr marL="800100" lvl="1" indent="-342900">
                        <a:buFont typeface="+mj-lt"/>
                        <a:buAutoNum type="arabicPeriod"/>
                      </a:pPr>
                      <a:r>
                        <a:rPr lang="en-US" sz="1800" dirty="0" smtClean="0"/>
                        <a:t>Sending the answer set response back to the requesting client</a:t>
                      </a:r>
                    </a:p>
                    <a:p>
                      <a:endParaRPr lang="en-US" sz="1800" dirty="0"/>
                    </a:p>
                  </a:txBody>
                  <a:tcPr/>
                </a:tc>
              </a:tr>
              <a:tr h="2070842">
                <a:tc>
                  <a:txBody>
                    <a:bodyPr/>
                    <a:lstStyle/>
                    <a:p>
                      <a:r>
                        <a:rPr lang="en-US" sz="2000" b="1" dirty="0" smtClean="0"/>
                        <a:t>AMP</a:t>
                      </a:r>
                      <a:endParaRPr lang="en-US" sz="2000" b="1" dirty="0"/>
                    </a:p>
                  </a:txBody>
                  <a:tcPr/>
                </a:tc>
                <a:tc>
                  <a:txBody>
                    <a:bodyPr/>
                    <a:lstStyle/>
                    <a:p>
                      <a:pPr marL="800100" lvl="1" indent="-342900" algn="l" defTabSz="914400" rtl="0" eaLnBrk="1" latinLnBrk="0" hangingPunct="1">
                        <a:lnSpc>
                          <a:spcPct val="90000"/>
                        </a:lnSpc>
                        <a:spcAft>
                          <a:spcPct val="0"/>
                        </a:spcAft>
                        <a:buFont typeface="+mj-lt"/>
                        <a:buAutoNum type="arabicPeriod"/>
                      </a:pPr>
                      <a:r>
                        <a:rPr lang="en-US" sz="1800" kern="1200" dirty="0" smtClean="0">
                          <a:solidFill>
                            <a:schemeClr val="dk1"/>
                          </a:solidFill>
                          <a:latin typeface="+mn-lt"/>
                          <a:ea typeface="+mn-ea"/>
                          <a:cs typeface="+mn-cs"/>
                        </a:rPr>
                        <a:t>Storing and retrieving rows to and from the disks </a:t>
                      </a:r>
                    </a:p>
                    <a:p>
                      <a:pPr marL="800100" lvl="1" indent="-342900" algn="l" defTabSz="914400" rtl="0" eaLnBrk="1" latinLnBrk="0" hangingPunct="1">
                        <a:lnSpc>
                          <a:spcPct val="90000"/>
                        </a:lnSpc>
                        <a:spcAft>
                          <a:spcPct val="0"/>
                        </a:spcAft>
                        <a:buFont typeface="+mj-lt"/>
                        <a:buAutoNum type="arabicPeriod"/>
                      </a:pPr>
                      <a:r>
                        <a:rPr lang="en-US" sz="1800" kern="1200" dirty="0" smtClean="0">
                          <a:solidFill>
                            <a:schemeClr val="dk1"/>
                          </a:solidFill>
                          <a:latin typeface="+mn-lt"/>
                          <a:ea typeface="+mn-ea"/>
                          <a:cs typeface="+mn-cs"/>
                        </a:rPr>
                        <a:t>Lock management </a:t>
                      </a:r>
                    </a:p>
                    <a:p>
                      <a:pPr marL="800100" lvl="1" indent="-342900" algn="l" defTabSz="914400" rtl="0" eaLnBrk="1" latinLnBrk="0" hangingPunct="1">
                        <a:lnSpc>
                          <a:spcPct val="90000"/>
                        </a:lnSpc>
                        <a:spcAft>
                          <a:spcPct val="0"/>
                        </a:spcAft>
                        <a:buFont typeface="+mj-lt"/>
                        <a:buAutoNum type="arabicPeriod"/>
                      </a:pPr>
                      <a:r>
                        <a:rPr lang="en-US" sz="1800" kern="1200" dirty="0" smtClean="0">
                          <a:solidFill>
                            <a:schemeClr val="dk1"/>
                          </a:solidFill>
                          <a:latin typeface="+mn-lt"/>
                          <a:ea typeface="+mn-ea"/>
                          <a:cs typeface="+mn-cs"/>
                        </a:rPr>
                        <a:t>Sorting rows and Aggregating columns</a:t>
                      </a:r>
                    </a:p>
                    <a:p>
                      <a:pPr marL="800100" lvl="1" indent="-342900" algn="l" defTabSz="914400" rtl="0" eaLnBrk="1" latinLnBrk="0" hangingPunct="1">
                        <a:lnSpc>
                          <a:spcPct val="90000"/>
                        </a:lnSpc>
                        <a:spcAft>
                          <a:spcPct val="0"/>
                        </a:spcAft>
                        <a:buFont typeface="+mj-lt"/>
                        <a:buAutoNum type="arabicPeriod"/>
                      </a:pPr>
                      <a:r>
                        <a:rPr lang="en-US" sz="1800" kern="1200" dirty="0" smtClean="0">
                          <a:solidFill>
                            <a:schemeClr val="dk1"/>
                          </a:solidFill>
                          <a:latin typeface="+mn-lt"/>
                          <a:ea typeface="+mn-ea"/>
                          <a:cs typeface="+mn-cs"/>
                        </a:rPr>
                        <a:t>Join processing</a:t>
                      </a:r>
                    </a:p>
                    <a:p>
                      <a:pPr marL="800100" lvl="1" indent="-342900" algn="l" defTabSz="914400" rtl="0" eaLnBrk="1" latinLnBrk="0" hangingPunct="1">
                        <a:lnSpc>
                          <a:spcPct val="90000"/>
                        </a:lnSpc>
                        <a:spcAft>
                          <a:spcPct val="0"/>
                        </a:spcAft>
                        <a:buFont typeface="+mj-lt"/>
                        <a:buAutoNum type="arabicPeriod"/>
                      </a:pPr>
                      <a:r>
                        <a:rPr lang="en-US" sz="1800" kern="1200" dirty="0" smtClean="0">
                          <a:solidFill>
                            <a:schemeClr val="dk1"/>
                          </a:solidFill>
                          <a:latin typeface="+mn-lt"/>
                          <a:ea typeface="+mn-ea"/>
                          <a:cs typeface="+mn-cs"/>
                        </a:rPr>
                        <a:t>Output conversion and formatting</a:t>
                      </a:r>
                    </a:p>
                    <a:p>
                      <a:pPr marL="800100" lvl="1" indent="-342900" algn="l" defTabSz="914400" rtl="0" eaLnBrk="1" latinLnBrk="0" hangingPunct="1">
                        <a:lnSpc>
                          <a:spcPct val="90000"/>
                        </a:lnSpc>
                        <a:spcAft>
                          <a:spcPct val="0"/>
                        </a:spcAft>
                        <a:buFont typeface="+mj-lt"/>
                        <a:buAutoNum type="arabicPeriod"/>
                      </a:pPr>
                      <a:r>
                        <a:rPr lang="en-US" sz="1800" kern="1200" dirty="0" smtClean="0">
                          <a:solidFill>
                            <a:schemeClr val="dk1"/>
                          </a:solidFill>
                          <a:latin typeface="+mn-lt"/>
                          <a:ea typeface="+mn-ea"/>
                          <a:cs typeface="+mn-cs"/>
                        </a:rPr>
                        <a:t>Creating answer sets for clients</a:t>
                      </a:r>
                    </a:p>
                    <a:p>
                      <a:pPr marL="800100" lvl="1" indent="-342900" algn="l" defTabSz="914400" rtl="0" eaLnBrk="1" latinLnBrk="0" hangingPunct="1">
                        <a:lnSpc>
                          <a:spcPct val="90000"/>
                        </a:lnSpc>
                        <a:spcAft>
                          <a:spcPct val="0"/>
                        </a:spcAft>
                        <a:buFont typeface="+mj-lt"/>
                        <a:buAutoNum type="arabicPeriod"/>
                      </a:pPr>
                      <a:r>
                        <a:rPr lang="en-US" sz="1800" kern="1200" dirty="0" smtClean="0">
                          <a:solidFill>
                            <a:schemeClr val="dk1"/>
                          </a:solidFill>
                          <a:latin typeface="+mn-lt"/>
                          <a:ea typeface="+mn-ea"/>
                          <a:cs typeface="+mn-cs"/>
                        </a:rPr>
                        <a:t>Disk space management and Accounting</a:t>
                      </a:r>
                    </a:p>
                    <a:p>
                      <a:pPr marL="800100" lvl="1" indent="-342900" algn="l" defTabSz="914400" rtl="0" eaLnBrk="1" latinLnBrk="0" hangingPunct="1">
                        <a:lnSpc>
                          <a:spcPct val="90000"/>
                        </a:lnSpc>
                        <a:spcAft>
                          <a:spcPct val="0"/>
                        </a:spcAft>
                        <a:buFont typeface="+mj-lt"/>
                        <a:buAutoNum type="arabicPeriod"/>
                      </a:pPr>
                      <a:r>
                        <a:rPr lang="en-US" sz="1800" kern="1200" dirty="0" smtClean="0">
                          <a:solidFill>
                            <a:schemeClr val="dk1"/>
                          </a:solidFill>
                          <a:latin typeface="+mn-lt"/>
                          <a:ea typeface="+mn-ea"/>
                          <a:cs typeface="+mn-cs"/>
                        </a:rPr>
                        <a:t>Special utility protocols</a:t>
                      </a:r>
                    </a:p>
                    <a:p>
                      <a:pPr marL="800100" lvl="1" indent="-342900" algn="l" defTabSz="914400" rtl="0" eaLnBrk="1" latinLnBrk="0" hangingPunct="1">
                        <a:lnSpc>
                          <a:spcPct val="90000"/>
                        </a:lnSpc>
                        <a:spcAft>
                          <a:spcPct val="0"/>
                        </a:spcAft>
                        <a:buFont typeface="+mj-lt"/>
                        <a:buAutoNum type="arabicPeriod"/>
                      </a:pPr>
                      <a:r>
                        <a:rPr lang="en-US" sz="1800" kern="1200" dirty="0" smtClean="0">
                          <a:solidFill>
                            <a:schemeClr val="dk1"/>
                          </a:solidFill>
                          <a:latin typeface="+mn-lt"/>
                          <a:ea typeface="+mn-ea"/>
                          <a:cs typeface="+mn-cs"/>
                        </a:rPr>
                        <a:t>Recovery processing</a:t>
                      </a:r>
                    </a:p>
                  </a:txBody>
                  <a:tcPr/>
                </a:tc>
              </a:tr>
              <a:tr h="1058818">
                <a:tc>
                  <a:txBody>
                    <a:bodyPr/>
                    <a:lstStyle/>
                    <a:p>
                      <a:r>
                        <a:rPr lang="en-US" sz="2000" b="1" dirty="0" smtClean="0"/>
                        <a:t>Vdisk</a:t>
                      </a:r>
                      <a:endParaRPr lang="en-US" sz="2000" b="1" dirty="0"/>
                    </a:p>
                  </a:txBody>
                  <a:tcPr/>
                </a:tc>
                <a:tc>
                  <a:txBody>
                    <a:bodyPr/>
                    <a:lstStyle/>
                    <a:p>
                      <a:pPr marL="800100" lvl="1" indent="-342900" algn="l" defTabSz="914400" rtl="0" eaLnBrk="1" latinLnBrk="0" hangingPunct="1">
                        <a:lnSpc>
                          <a:spcPct val="90000"/>
                        </a:lnSpc>
                        <a:spcAft>
                          <a:spcPct val="0"/>
                        </a:spcAft>
                        <a:buFont typeface="+mj-lt"/>
                        <a:buAutoNum type="arabicPeriod"/>
                      </a:pPr>
                      <a:r>
                        <a:rPr lang="en-US" sz="1800" dirty="0" smtClean="0"/>
                        <a:t>A </a:t>
                      </a:r>
                      <a:r>
                        <a:rPr lang="en-US" sz="1800" dirty="0" err="1" smtClean="0"/>
                        <a:t>vdisk</a:t>
                      </a:r>
                      <a:r>
                        <a:rPr lang="en-US" sz="1800" dirty="0" smtClean="0"/>
                        <a:t> (pronounced, "VEE-disk") is the logical disk space that is managed by an AMP. </a:t>
                      </a:r>
                      <a:endParaRPr lang="en-US" sz="1800" kern="1200" dirty="0" smtClean="0">
                        <a:solidFill>
                          <a:schemeClr val="dk1"/>
                        </a:solidFill>
                        <a:latin typeface="+mn-lt"/>
                        <a:ea typeface="+mn-ea"/>
                        <a:cs typeface="+mn-cs"/>
                      </a:endParaRPr>
                    </a:p>
                  </a:txBody>
                  <a:tcPr/>
                </a:tc>
              </a:tr>
            </a:tbl>
          </a:graphicData>
        </a:graphic>
      </p:graphicFrame>
    </p:spTree>
    <p:extLst>
      <p:ext uri="{BB962C8B-B14F-4D97-AF65-F5344CB8AC3E}">
        <p14:creationId xmlns:p14="http://schemas.microsoft.com/office/powerpoint/2010/main" val="701081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381001"/>
            <a:ext cx="8382000" cy="646331"/>
          </a:xfrm>
          <a:prstGeom prst="rect">
            <a:avLst/>
          </a:prstGeom>
        </p:spPr>
        <p:txBody>
          <a:bodyPr wrap="square">
            <a:spAutoFit/>
          </a:bodyPr>
          <a:lstStyle/>
          <a:p>
            <a:r>
              <a:rPr lang="en-US" b="1" dirty="0" err="1"/>
              <a:t>Teradata</a:t>
            </a:r>
            <a:r>
              <a:rPr lang="en-US" b="1" dirty="0"/>
              <a:t> relies on three architectural components that have set the rules for parallel processing. </a:t>
            </a:r>
          </a:p>
        </p:txBody>
      </p:sp>
      <p:sp>
        <p:nvSpPr>
          <p:cNvPr id="3" name="Rectangle 2"/>
          <p:cNvSpPr/>
          <p:nvPr/>
        </p:nvSpPr>
        <p:spPr>
          <a:xfrm>
            <a:off x="2057401" y="1066800"/>
            <a:ext cx="7696199" cy="5355312"/>
          </a:xfrm>
          <a:prstGeom prst="rect">
            <a:avLst/>
          </a:prstGeom>
        </p:spPr>
        <p:txBody>
          <a:bodyPr wrap="square">
            <a:spAutoFit/>
          </a:bodyPr>
          <a:lstStyle/>
          <a:p>
            <a:r>
              <a:rPr lang="en-US" b="1" dirty="0"/>
              <a:t>PE or the </a:t>
            </a:r>
            <a:r>
              <a:rPr lang="en-US" b="1" dirty="0"/>
              <a:t>Optimizer(Parse Engine</a:t>
            </a:r>
          </a:p>
          <a:p>
            <a:endParaRPr lang="en-US" b="1" dirty="0"/>
          </a:p>
          <a:p>
            <a:r>
              <a:rPr lang="en-US" dirty="0"/>
              <a:t>The </a:t>
            </a:r>
            <a:r>
              <a:rPr lang="en-US" dirty="0"/>
              <a:t>PE is the boss and tells the AMPs exactly what to do</a:t>
            </a:r>
            <a:r>
              <a:rPr lang="en-US" dirty="0"/>
              <a:t>.</a:t>
            </a:r>
          </a:p>
          <a:p>
            <a:endParaRPr lang="en-US" dirty="0"/>
          </a:p>
          <a:p>
            <a:r>
              <a:rPr lang="en-US" dirty="0"/>
              <a:t>When a user logon to </a:t>
            </a:r>
            <a:r>
              <a:rPr lang="en-US" dirty="0" err="1"/>
              <a:t>Teradata</a:t>
            </a:r>
            <a:r>
              <a:rPr lang="en-US" dirty="0"/>
              <a:t> their logon is accepted or rejected by a Parsing Engine </a:t>
            </a:r>
            <a:endParaRPr lang="en-US" dirty="0"/>
          </a:p>
          <a:p>
            <a:endParaRPr lang="en-US" dirty="0"/>
          </a:p>
          <a:p>
            <a:r>
              <a:rPr lang="en-US" dirty="0"/>
              <a:t>The Parsing Engine will accept each query from that user and come up with a plan for the AMPs to satisfy the request. </a:t>
            </a:r>
            <a:endParaRPr lang="en-US" dirty="0"/>
          </a:p>
          <a:p>
            <a:endParaRPr lang="en-US" dirty="0"/>
          </a:p>
          <a:p>
            <a:r>
              <a:rPr lang="en-US" dirty="0"/>
              <a:t>The PE‘s plan is passed to the AMPs via the BYNET </a:t>
            </a:r>
            <a:endParaRPr lang="en-US" dirty="0"/>
          </a:p>
          <a:p>
            <a:endParaRPr lang="en-US" dirty="0"/>
          </a:p>
          <a:p>
            <a:r>
              <a:rPr lang="en-US" dirty="0"/>
              <a:t>The AMPs will retrieve the data requested from their virtual disks and pass it back up the BYNET to the PE. </a:t>
            </a:r>
            <a:endParaRPr lang="en-US" dirty="0"/>
          </a:p>
          <a:p>
            <a:r>
              <a:rPr lang="en-US" dirty="0"/>
              <a:t> </a:t>
            </a:r>
            <a:endParaRPr lang="en-US" b="1" dirty="0"/>
          </a:p>
          <a:p>
            <a:r>
              <a:rPr lang="en-US" dirty="0"/>
              <a:t>The PE will then deliver the data to the user </a:t>
            </a:r>
            <a:endParaRPr lang="en-US" dirty="0"/>
          </a:p>
          <a:p>
            <a:endParaRPr lang="en-US" b="1" dirty="0"/>
          </a:p>
          <a:p>
            <a:r>
              <a:rPr lang="en-US" dirty="0"/>
              <a:t>The Parsing Engines </a:t>
            </a:r>
            <a:r>
              <a:rPr lang="en-US" dirty="0"/>
              <a:t>having </a:t>
            </a:r>
            <a:r>
              <a:rPr lang="en-US" dirty="0"/>
              <a:t>the capability to handle up to 120 users at a time </a:t>
            </a:r>
            <a:endParaRPr lang="en-US" b="1" dirty="0"/>
          </a:p>
          <a:p>
            <a:r>
              <a:rPr lang="en-US" b="1" dirty="0"/>
              <a:t> </a:t>
            </a:r>
            <a:endParaRPr lang="en-US" b="1" dirty="0"/>
          </a:p>
        </p:txBody>
      </p:sp>
    </p:spTree>
    <p:extLst>
      <p:ext uri="{BB962C8B-B14F-4D97-AF65-F5344CB8AC3E}">
        <p14:creationId xmlns:p14="http://schemas.microsoft.com/office/powerpoint/2010/main" val="41539082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2369</Words>
  <Application>Microsoft Office PowerPoint</Application>
  <PresentationFormat>Widescreen</PresentationFormat>
  <Paragraphs>548</Paragraphs>
  <Slides>45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 Unicode MS</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  Understanding Node</vt:lpstr>
      <vt:lpstr>Node Components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String Functions</vt:lpstr>
      <vt:lpstr>EXTRACT- Date </vt:lpstr>
      <vt:lpstr>INTERVAL </vt:lpstr>
      <vt:lpstr>CASE Expression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Maheshwari, Ankur</dc:creator>
  <cp:lastModifiedBy>Maheshwari, Ankur</cp:lastModifiedBy>
  <cp:revision>1</cp:revision>
  <dcterms:created xsi:type="dcterms:W3CDTF">2019-01-08T06:29:40Z</dcterms:created>
  <dcterms:modified xsi:type="dcterms:W3CDTF">2019-01-08T06:29:58Z</dcterms:modified>
</cp:coreProperties>
</file>