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15"/>
  </p:notesMasterIdLst>
  <p:handoutMasterIdLst>
    <p:handoutMasterId r:id="rId16"/>
  </p:handoutMasterIdLst>
  <p:sldIdLst>
    <p:sldId id="615" r:id="rId2"/>
    <p:sldId id="636" r:id="rId3"/>
    <p:sldId id="876" r:id="rId4"/>
    <p:sldId id="888" r:id="rId5"/>
    <p:sldId id="889" r:id="rId6"/>
    <p:sldId id="880" r:id="rId7"/>
    <p:sldId id="879" r:id="rId8"/>
    <p:sldId id="890" r:id="rId9"/>
    <p:sldId id="893" r:id="rId10"/>
    <p:sldId id="896" r:id="rId11"/>
    <p:sldId id="883" r:id="rId12"/>
    <p:sldId id="894" r:id="rId13"/>
    <p:sldId id="897" r:id="rId14"/>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4" userDrawn="1">
          <p15:clr>
            <a:srgbClr val="A4A3A4"/>
          </p15:clr>
        </p15:guide>
        <p15:guide id="2" orient="horz" pos="1026" userDrawn="1">
          <p15:clr>
            <a:srgbClr val="A4A3A4"/>
          </p15:clr>
        </p15:guide>
        <p15:guide id="3" orient="horz" pos="3135" userDrawn="1">
          <p15:clr>
            <a:srgbClr val="A4A3A4"/>
          </p15:clr>
        </p15:guide>
        <p15:guide id="4" orient="horz" pos="4133" userDrawn="1">
          <p15:clr>
            <a:srgbClr val="A4A3A4"/>
          </p15:clr>
        </p15:guide>
        <p15:guide id="5" orient="horz" pos="391">
          <p15:clr>
            <a:srgbClr val="A4A3A4"/>
          </p15:clr>
        </p15:guide>
        <p15:guide id="6" pos="172" userDrawn="1">
          <p15:clr>
            <a:srgbClr val="A4A3A4"/>
          </p15:clr>
        </p15:guide>
        <p15:guide id="7" pos="6068" userDrawn="1">
          <p15:clr>
            <a:srgbClr val="A4A3A4"/>
          </p15:clr>
        </p15:guide>
        <p15:guide id="8" pos="3120">
          <p15:clr>
            <a:srgbClr val="A4A3A4"/>
          </p15:clr>
        </p15:guide>
        <p15:guide id="9" pos="2099" userDrawn="1">
          <p15:clr>
            <a:srgbClr val="A4A3A4"/>
          </p15:clr>
        </p15:guide>
        <p15:guide id="10" pos="4141" userDrawn="1">
          <p15:clr>
            <a:srgbClr val="A4A3A4"/>
          </p15:clr>
        </p15:guide>
        <p15:guide id="11" pos="3279" userDrawn="1">
          <p15:clr>
            <a:srgbClr val="A4A3A4"/>
          </p15:clr>
        </p15:guide>
        <p15:guide id="12" pos="2939">
          <p15:clr>
            <a:srgbClr val="A4A3A4"/>
          </p15:clr>
        </p15:guide>
        <p15:guide id="13" orient="horz" pos="343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FF00"/>
    <a:srgbClr val="008000"/>
    <a:srgbClr val="FFFFFF"/>
    <a:srgbClr val="333399"/>
    <a:srgbClr val="FFFFCC"/>
    <a:srgbClr val="FF6600"/>
    <a:srgbClr val="003300"/>
    <a:srgbClr val="0071BC"/>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9713FB-E44A-4B54-A3F4-373BE43F3AC7}" v="1" dt="2019-01-14T13:39:28.71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24" autoAdjust="0"/>
    <p:restoredTop sz="96366" autoAdjust="0"/>
  </p:normalViewPr>
  <p:slideViewPr>
    <p:cSldViewPr>
      <p:cViewPr varScale="1">
        <p:scale>
          <a:sx n="110" d="100"/>
          <a:sy n="110" d="100"/>
        </p:scale>
        <p:origin x="1692" y="108"/>
      </p:cViewPr>
      <p:guideLst>
        <p:guide orient="horz" pos="1434"/>
        <p:guide orient="horz" pos="1026"/>
        <p:guide orient="horz" pos="3135"/>
        <p:guide orient="horz" pos="4133"/>
        <p:guide orient="horz" pos="391"/>
        <p:guide pos="172"/>
        <p:guide pos="6068"/>
        <p:guide pos="3120"/>
        <p:guide pos="2099"/>
        <p:guide pos="4141"/>
        <p:guide pos="3279"/>
        <p:guide pos="2939"/>
        <p:guide orient="horz" pos="343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2" d="100"/>
          <a:sy n="82" d="100"/>
        </p:scale>
        <p:origin x="-316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田典一" userId="c879b71fb5882767" providerId="LiveId" clId="{CEF1B496-DA1A-41A2-8C9F-F962D6E24EB8}"/>
  </pc:docChgLst>
  <pc:docChgLst>
    <pc:chgData name="山田典一" userId="c879b71fb5882767" providerId="LiveId" clId="{E46B9650-5E59-4AB1-A1C0-B242D380EBC6}"/>
  </pc:docChgLst>
  <pc:docChgLst>
    <pc:chgData name="山田典一" userId="c879b71fb5882767" providerId="LiveId" clId="{3583A44F-54CB-4513-BA50-4FEDDD14A70A}"/>
  </pc:docChgLst>
  <pc:docChgLst>
    <pc:chgData name="山田典一" userId="c879b71fb5882767" providerId="LiveId" clId="{E4A8A626-34A3-421E-9EB4-CA2F3E441F64}"/>
  </pc:docChgLst>
  <pc:docChgLst>
    <pc:chgData name="Norikazu Yamada" userId="c879b71fb5882767" providerId="LiveId" clId="{529713FB-E44A-4B54-A3F4-373BE43F3AC7}"/>
    <pc:docChg chg="custSel modSld">
      <pc:chgData name="Norikazu Yamada" userId="c879b71fb5882767" providerId="LiveId" clId="{529713FB-E44A-4B54-A3F4-373BE43F3AC7}" dt="2019-01-14T13:53:20.365" v="35" actId="113"/>
      <pc:docMkLst>
        <pc:docMk/>
      </pc:docMkLst>
      <pc:sldChg chg="modSp">
        <pc:chgData name="Norikazu Yamada" userId="c879b71fb5882767" providerId="LiveId" clId="{529713FB-E44A-4B54-A3F4-373BE43F3AC7}" dt="2019-01-14T13:53:20.365" v="35" actId="113"/>
        <pc:sldMkLst>
          <pc:docMk/>
          <pc:sldMk cId="1345940725" sldId="636"/>
        </pc:sldMkLst>
        <pc:spChg chg="mod">
          <ac:chgData name="Norikazu Yamada" userId="c879b71fb5882767" providerId="LiveId" clId="{529713FB-E44A-4B54-A3F4-373BE43F3AC7}" dt="2019-01-14T13:53:20.365" v="35" actId="113"/>
          <ac:spMkLst>
            <pc:docMk/>
            <pc:sldMk cId="1345940725" sldId="636"/>
            <ac:spMk id="4" creationId="{F467B59A-8941-487C-A14E-F3599CCBD657}"/>
          </ac:spMkLst>
        </pc:spChg>
      </pc:sldChg>
      <pc:sldChg chg="modSp">
        <pc:chgData name="Norikazu Yamada" userId="c879b71fb5882767" providerId="LiveId" clId="{529713FB-E44A-4B54-A3F4-373BE43F3AC7}" dt="2019-01-14T13:33:47.011" v="16" actId="1036"/>
        <pc:sldMkLst>
          <pc:docMk/>
          <pc:sldMk cId="2535851859" sldId="876"/>
        </pc:sldMkLst>
        <pc:spChg chg="mod">
          <ac:chgData name="Norikazu Yamada" userId="c879b71fb5882767" providerId="LiveId" clId="{529713FB-E44A-4B54-A3F4-373BE43F3AC7}" dt="2019-01-14T13:33:47.011" v="16" actId="1036"/>
          <ac:spMkLst>
            <pc:docMk/>
            <pc:sldMk cId="2535851859" sldId="876"/>
            <ac:spMk id="6" creationId="{DD70010A-65B7-4233-9707-959AC9606C78}"/>
          </ac:spMkLst>
        </pc:spChg>
      </pc:sldChg>
      <pc:sldChg chg="delSp modSp">
        <pc:chgData name="Norikazu Yamada" userId="c879b71fb5882767" providerId="LiveId" clId="{529713FB-E44A-4B54-A3F4-373BE43F3AC7}" dt="2019-01-14T13:39:39.503" v="31" actId="1038"/>
        <pc:sldMkLst>
          <pc:docMk/>
          <pc:sldMk cId="3380086458" sldId="890"/>
        </pc:sldMkLst>
        <pc:picChg chg="mod">
          <ac:chgData name="Norikazu Yamada" userId="c879b71fb5882767" providerId="LiveId" clId="{529713FB-E44A-4B54-A3F4-373BE43F3AC7}" dt="2019-01-14T13:39:39.503" v="31" actId="1038"/>
          <ac:picMkLst>
            <pc:docMk/>
            <pc:sldMk cId="3380086458" sldId="890"/>
            <ac:picMk id="4" creationId="{8330F753-7450-49CF-99C7-AF59164185FF}"/>
          </ac:picMkLst>
        </pc:picChg>
        <pc:picChg chg="del">
          <ac:chgData name="Norikazu Yamada" userId="c879b71fb5882767" providerId="LiveId" clId="{529713FB-E44A-4B54-A3F4-373BE43F3AC7}" dt="2019-01-14T13:39:13.379" v="17" actId="478"/>
          <ac:picMkLst>
            <pc:docMk/>
            <pc:sldMk cId="3380086458" sldId="890"/>
            <ac:picMk id="5" creationId="{02264E35-9785-481D-A7B5-2B1F4492BA9C}"/>
          </ac:picMkLst>
        </pc:picChg>
      </pc:sldChg>
    </pc:docChg>
  </pc:docChgLst>
  <pc:docChgLst>
    <pc:chgData name="Yamada Norikazu" userId="c879b71fb5882767" providerId="LiveId" clId="{2D52036C-580E-4813-B721-AD9AAAA0649D}"/>
  </pc:docChgLst>
  <pc:docChgLst>
    <pc:chgData name="山田典一" userId="c879b71fb5882767" providerId="LiveId" clId="{E9C9B30E-A135-405A-8825-DBE693A62670}"/>
  </pc:docChgLst>
  <pc:docChgLst>
    <pc:chgData name="Yamada Norikazu" userId="c879b71fb5882767" providerId="LiveId" clId="{AA9C1D5C-7F52-4C91-9BAA-37EEA8BD8CAB}"/>
  </pc:docChgLst>
  <pc:docChgLst>
    <pc:chgData name="山田典一" userId="c879b71fb5882767" providerId="LiveId" clId="{A9CDB5B6-F1D2-47B5-95B4-EA45A9C8C229}"/>
  </pc:docChgLst>
  <pc:docChgLst>
    <pc:chgData name="Yamada Norikazu" userId="c879b71fb5882767" providerId="LiveId" clId="{33A7BD06-4ECD-45FB-ADD4-7E15D7DCE002}"/>
    <pc:docChg chg="modSld">
      <pc:chgData name="Yamada Norikazu" userId="c879b71fb5882767" providerId="LiveId" clId="{33A7BD06-4ECD-45FB-ADD4-7E15D7DCE002}" dt="2018-10-24T11:15:11.073" v="13" actId="1037"/>
      <pc:docMkLst>
        <pc:docMk/>
      </pc:docMkLst>
      <pc:sldChg chg="modSp">
        <pc:chgData name="Yamada Norikazu" userId="c879b71fb5882767" providerId="LiveId" clId="{33A7BD06-4ECD-45FB-ADD4-7E15D7DCE002}" dt="2018-10-24T11:15:11.073" v="13" actId="1037"/>
        <pc:sldMkLst>
          <pc:docMk/>
          <pc:sldMk cId="2535851859" sldId="876"/>
        </pc:sldMkLst>
        <pc:spChg chg="mod">
          <ac:chgData name="Yamada Norikazu" userId="c879b71fb5882767" providerId="LiveId" clId="{33A7BD06-4ECD-45FB-ADD4-7E15D7DCE002}" dt="2018-10-24T11:15:11.073" v="13" actId="1037"/>
          <ac:spMkLst>
            <pc:docMk/>
            <pc:sldMk cId="2535851859" sldId="876"/>
            <ac:spMk id="5" creationId="{1C1DE713-EFF6-4EEB-9F58-C04DA0AC9780}"/>
          </ac:spMkLst>
        </pc:spChg>
        <pc:spChg chg="mod">
          <ac:chgData name="Yamada Norikazu" userId="c879b71fb5882767" providerId="LiveId" clId="{33A7BD06-4ECD-45FB-ADD4-7E15D7DCE002}" dt="2018-10-24T11:15:05.695" v="10" actId="1036"/>
          <ac:spMkLst>
            <pc:docMk/>
            <pc:sldMk cId="2535851859" sldId="876"/>
            <ac:spMk id="7" creationId="{1F3721CD-C0E8-4ABB-8D01-C8B7F4656A5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CVスコア</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ja-JP"/>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GBC_001</c:v>
                </c:pt>
                <c:pt idx="1">
                  <c:v>RF_001</c:v>
                </c:pt>
              </c:strCache>
            </c:strRef>
          </c:cat>
          <c:val>
            <c:numRef>
              <c:f>Sheet1!$B$2:$B$3</c:f>
              <c:numCache>
                <c:formatCode>#,##0.000;[Red]\-#,##0.000</c:formatCode>
                <c:ptCount val="2"/>
                <c:pt idx="0">
                  <c:v>0.71699999999999997</c:v>
                </c:pt>
                <c:pt idx="1">
                  <c:v>0.66800000000000004</c:v>
                </c:pt>
              </c:numCache>
            </c:numRef>
          </c:val>
          <c:extLst>
            <c:ext xmlns:c16="http://schemas.microsoft.com/office/drawing/2014/chart" uri="{C3380CC4-5D6E-409C-BE32-E72D297353CC}">
              <c16:uniqueId val="{00000000-4347-44DF-B886-6656C089FF64}"/>
            </c:ext>
          </c:extLst>
        </c:ser>
        <c:dLbls>
          <c:showLegendKey val="0"/>
          <c:showVal val="0"/>
          <c:showCatName val="0"/>
          <c:showSerName val="0"/>
          <c:showPercent val="0"/>
          <c:showBubbleSize val="0"/>
        </c:dLbls>
        <c:gapWidth val="70"/>
        <c:overlap val="-27"/>
        <c:axId val="276615272"/>
        <c:axId val="276615600"/>
      </c:barChart>
      <c:catAx>
        <c:axId val="276615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276615600"/>
        <c:crosses val="autoZero"/>
        <c:auto val="1"/>
        <c:lblAlgn val="ctr"/>
        <c:lblOffset val="100"/>
        <c:noMultiLvlLbl val="0"/>
      </c:catAx>
      <c:valAx>
        <c:axId val="276615600"/>
        <c:scaling>
          <c:orientation val="minMax"/>
          <c:min val="0.5"/>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ＡＵＣスコア</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ja-JP"/>
          </a:p>
        </c:txPr>
        <c:crossAx val="276615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重要度（or 偏回帰係数の絶対値etc）</c:v>
                </c:pt>
              </c:strCache>
            </c:strRef>
          </c:tx>
          <c:spPr>
            <a:solidFill>
              <a:schemeClr val="tx2"/>
            </a:solidFill>
            <a:ln>
              <a:noFill/>
            </a:ln>
            <a:effectLst/>
          </c:spPr>
          <c:invertIfNegative val="0"/>
          <c:cat>
            <c:strRef>
              <c:f>Sheet1!$A$2:$A$31</c:f>
              <c:strCache>
                <c:ptCount val="30"/>
                <c:pt idx="0">
                  <c:v>quantity</c:v>
                </c:pt>
                <c:pt idx="1">
                  <c:v>purchase_recency</c:v>
                </c:pt>
                <c:pt idx="2">
                  <c:v>purchase_period</c:v>
                </c:pt>
                <c:pt idx="3">
                  <c:v>purchase_amount_per_trips</c:v>
                </c:pt>
                <c:pt idx="4">
                  <c:v>mode_category_22303</c:v>
                </c:pt>
                <c:pt idx="5">
                  <c:v>mode_category_22469</c:v>
                </c:pt>
                <c:pt idx="6">
                  <c:v>mode_category_85036</c:v>
                </c:pt>
                <c:pt idx="7">
                  <c:v>mode_category_37450</c:v>
                </c:pt>
                <c:pt idx="8">
                  <c:v>mode_category_85194</c:v>
                </c:pt>
                <c:pt idx="9">
                  <c:v>mode_category_22854</c:v>
                </c:pt>
                <c:pt idx="10">
                  <c:v>mode_category_84913</c:v>
                </c:pt>
                <c:pt idx="11">
                  <c:v>mode_category_21626</c:v>
                </c:pt>
                <c:pt idx="12">
                  <c:v>amount_of_yen</c:v>
                </c:pt>
                <c:pt idx="13">
                  <c:v>mode_category_46000</c:v>
                </c:pt>
                <c:pt idx="14">
                  <c:v>mode_category_22995</c:v>
                </c:pt>
                <c:pt idx="15">
                  <c:v>mode_category_22149</c:v>
                </c:pt>
                <c:pt idx="16">
                  <c:v>mode_category_35004</c:v>
                </c:pt>
                <c:pt idx="17">
                  <c:v>mode_category_23146</c:v>
                </c:pt>
                <c:pt idx="18">
                  <c:v>mode_category_21890</c:v>
                </c:pt>
                <c:pt idx="19">
                  <c:v>mode_category_22437</c:v>
                </c:pt>
                <c:pt idx="20">
                  <c:v>mode_category_85014</c:v>
                </c:pt>
                <c:pt idx="21">
                  <c:v>mode_category_85059</c:v>
                </c:pt>
                <c:pt idx="22">
                  <c:v>regularity</c:v>
                </c:pt>
                <c:pt idx="23">
                  <c:v>mode_category_84832</c:v>
                </c:pt>
                <c:pt idx="24">
                  <c:v>mode_category_22605</c:v>
                </c:pt>
                <c:pt idx="25">
                  <c:v>mode_category_22800</c:v>
                </c:pt>
                <c:pt idx="26">
                  <c:v>mode_category_22656</c:v>
                </c:pt>
                <c:pt idx="27">
                  <c:v>mode_category_22839</c:v>
                </c:pt>
                <c:pt idx="28">
                  <c:v>mode_category_84992</c:v>
                </c:pt>
                <c:pt idx="29">
                  <c:v>mode_category_21754</c:v>
                </c:pt>
              </c:strCache>
            </c:strRef>
          </c:cat>
          <c:val>
            <c:numRef>
              <c:f>Sheet1!$B$2:$B$31</c:f>
              <c:numCache>
                <c:formatCode>0.00_);[Red]\(0.00\)</c:formatCode>
                <c:ptCount val="30"/>
                <c:pt idx="0">
                  <c:v>5.39075186072384E-2</c:v>
                </c:pt>
                <c:pt idx="1">
                  <c:v>4.2889877992350597E-2</c:v>
                </c:pt>
                <c:pt idx="2">
                  <c:v>4.2713746966799297E-2</c:v>
                </c:pt>
                <c:pt idx="3">
                  <c:v>2.7513890027634599E-2</c:v>
                </c:pt>
                <c:pt idx="4" formatCode="General">
                  <c:v>2.44214668130526E-2</c:v>
                </c:pt>
                <c:pt idx="5" formatCode="General">
                  <c:v>2.3860574703160799E-2</c:v>
                </c:pt>
                <c:pt idx="6" formatCode="General">
                  <c:v>2.1862184233739299E-2</c:v>
                </c:pt>
                <c:pt idx="7" formatCode="General">
                  <c:v>2.1690056582336598E-2</c:v>
                </c:pt>
                <c:pt idx="8" formatCode="General">
                  <c:v>2.1532626048633301E-2</c:v>
                </c:pt>
                <c:pt idx="9" formatCode="General">
                  <c:v>2.1441156826784501E-2</c:v>
                </c:pt>
                <c:pt idx="10" formatCode="General">
                  <c:v>2.1203503387951898E-2</c:v>
                </c:pt>
                <c:pt idx="11" formatCode="General">
                  <c:v>2.0622184177488199E-2</c:v>
                </c:pt>
                <c:pt idx="12">
                  <c:v>2.0060397525007798E-2</c:v>
                </c:pt>
                <c:pt idx="13" formatCode="General">
                  <c:v>1.97752002465185E-2</c:v>
                </c:pt>
                <c:pt idx="14" formatCode="General">
                  <c:v>1.9720539095836001E-2</c:v>
                </c:pt>
                <c:pt idx="15" formatCode="General">
                  <c:v>1.9693216228623901E-2</c:v>
                </c:pt>
                <c:pt idx="16" formatCode="General">
                  <c:v>1.9526625628621001E-2</c:v>
                </c:pt>
                <c:pt idx="17" formatCode="General">
                  <c:v>1.9485075312058901E-2</c:v>
                </c:pt>
                <c:pt idx="18" formatCode="General">
                  <c:v>1.9280153248291899E-2</c:v>
                </c:pt>
                <c:pt idx="19" formatCode="General">
                  <c:v>1.91100173348102E-2</c:v>
                </c:pt>
                <c:pt idx="20" formatCode="General">
                  <c:v>1.8511891766517501E-2</c:v>
                </c:pt>
                <c:pt idx="21" formatCode="General">
                  <c:v>1.8072851001593102E-2</c:v>
                </c:pt>
                <c:pt idx="22">
                  <c:v>1.7219925532868999E-2</c:v>
                </c:pt>
                <c:pt idx="23" formatCode="General">
                  <c:v>1.6886082624162E-2</c:v>
                </c:pt>
                <c:pt idx="24" formatCode="General">
                  <c:v>1.67227832032316E-2</c:v>
                </c:pt>
                <c:pt idx="25" formatCode="General">
                  <c:v>1.67040049767124E-2</c:v>
                </c:pt>
                <c:pt idx="26" formatCode="General">
                  <c:v>1.6699367412269302E-2</c:v>
                </c:pt>
                <c:pt idx="27" formatCode="General">
                  <c:v>1.6672261157851899E-2</c:v>
                </c:pt>
                <c:pt idx="28" formatCode="General">
                  <c:v>1.6657743478448499E-2</c:v>
                </c:pt>
                <c:pt idx="29" formatCode="General">
                  <c:v>1.66573210269646E-2</c:v>
                </c:pt>
              </c:numCache>
            </c:numRef>
          </c:val>
          <c:extLst>
            <c:ext xmlns:c16="http://schemas.microsoft.com/office/drawing/2014/chart" uri="{C3380CC4-5D6E-409C-BE32-E72D297353CC}">
              <c16:uniqueId val="{00000000-ABAE-4804-9DCB-C135B7E6C021}"/>
            </c:ext>
          </c:extLst>
        </c:ser>
        <c:dLbls>
          <c:showLegendKey val="0"/>
          <c:showVal val="0"/>
          <c:showCatName val="0"/>
          <c:showSerName val="0"/>
          <c:showPercent val="0"/>
          <c:showBubbleSize val="0"/>
        </c:dLbls>
        <c:gapWidth val="50"/>
        <c:overlap val="-27"/>
        <c:axId val="276615272"/>
        <c:axId val="276615600"/>
      </c:barChart>
      <c:catAx>
        <c:axId val="276615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mn-lt"/>
                <a:ea typeface="+mn-ea"/>
                <a:cs typeface="+mn-cs"/>
              </a:defRPr>
            </a:pPr>
            <a:endParaRPr lang="ja-JP"/>
          </a:p>
        </c:txPr>
        <c:crossAx val="276615600"/>
        <c:crosses val="autoZero"/>
        <c:auto val="1"/>
        <c:lblAlgn val="ctr"/>
        <c:lblOffset val="100"/>
        <c:noMultiLvlLbl val="0"/>
      </c:catAx>
      <c:valAx>
        <c:axId val="276615600"/>
        <c:scaling>
          <c:orientation val="minMax"/>
        </c:scaling>
        <c:delete val="0"/>
        <c:axPos val="l"/>
        <c:numFmt formatCode="#,##0.00_);[Red]\(#,##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ja-JP"/>
          </a:p>
        </c:txPr>
        <c:crossAx val="27661527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TGT%</c:v>
                </c:pt>
              </c:strCache>
            </c:strRef>
          </c:tx>
          <c:spPr>
            <a:solidFill>
              <a:schemeClr val="tx2"/>
            </a:solidFill>
            <a:ln>
              <a:noFill/>
            </a:ln>
            <a:effectLst/>
          </c:spPr>
          <c:invertIfNegative val="0"/>
          <c:dLbls>
            <c:dLbl>
              <c:idx val="9"/>
              <c:layout>
                <c:manualLayout>
                  <c:x val="-1.4516936921738315E-3"/>
                  <c:y val="3.0150521981319213E-2"/>
                </c:manualLayout>
              </c:layout>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ja-JP"/>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77C-4DE2-934E-0381F6B1DDD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ja-JP"/>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Rank0(N=81)</c:v>
                </c:pt>
                <c:pt idx="1">
                  <c:v>Rank1(N=81)</c:v>
                </c:pt>
                <c:pt idx="2">
                  <c:v>Rank2(N=80)</c:v>
                </c:pt>
                <c:pt idx="3">
                  <c:v>Rank3(N=80)</c:v>
                </c:pt>
                <c:pt idx="4">
                  <c:v>Rank4(N=86)</c:v>
                </c:pt>
                <c:pt idx="5">
                  <c:v>Rank5(N=78)</c:v>
                </c:pt>
                <c:pt idx="6">
                  <c:v>Rank6(N=78)</c:v>
                </c:pt>
                <c:pt idx="7">
                  <c:v>Rank7(N=83)</c:v>
                </c:pt>
                <c:pt idx="8">
                  <c:v>Rank8(N=86)</c:v>
                </c:pt>
                <c:pt idx="9">
                  <c:v>Rank9(N=74)</c:v>
                </c:pt>
              </c:strCache>
            </c:strRef>
          </c:cat>
          <c:val>
            <c:numRef>
              <c:f>Sheet1!$B$2:$B$11</c:f>
              <c:numCache>
                <c:formatCode>0%</c:formatCode>
                <c:ptCount val="10"/>
                <c:pt idx="0">
                  <c:v>0.42</c:v>
                </c:pt>
                <c:pt idx="1">
                  <c:v>0.25</c:v>
                </c:pt>
                <c:pt idx="2">
                  <c:v>0.15</c:v>
                </c:pt>
                <c:pt idx="3">
                  <c:v>0.15</c:v>
                </c:pt>
                <c:pt idx="4">
                  <c:v>0.14000000000000001</c:v>
                </c:pt>
                <c:pt idx="5">
                  <c:v>0.23</c:v>
                </c:pt>
                <c:pt idx="6">
                  <c:v>0.06</c:v>
                </c:pt>
                <c:pt idx="7">
                  <c:v>0.18</c:v>
                </c:pt>
                <c:pt idx="8">
                  <c:v>7.0000000000000007E-2</c:v>
                </c:pt>
                <c:pt idx="9">
                  <c:v>0.03</c:v>
                </c:pt>
              </c:numCache>
            </c:numRef>
          </c:val>
          <c:extLst>
            <c:ext xmlns:c16="http://schemas.microsoft.com/office/drawing/2014/chart" uri="{C3380CC4-5D6E-409C-BE32-E72D297353CC}">
              <c16:uniqueId val="{00000000-ABAE-4804-9DCB-C135B7E6C021}"/>
            </c:ext>
          </c:extLst>
        </c:ser>
        <c:dLbls>
          <c:showLegendKey val="0"/>
          <c:showVal val="0"/>
          <c:showCatName val="0"/>
          <c:showSerName val="0"/>
          <c:showPercent val="0"/>
          <c:showBubbleSize val="0"/>
        </c:dLbls>
        <c:gapWidth val="50"/>
        <c:overlap val="-27"/>
        <c:axId val="276615272"/>
        <c:axId val="276615600"/>
      </c:barChart>
      <c:catAx>
        <c:axId val="276615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ja-JP"/>
          </a:p>
        </c:txPr>
        <c:crossAx val="276615600"/>
        <c:crosses val="autoZero"/>
        <c:auto val="1"/>
        <c:lblAlgn val="ctr"/>
        <c:lblOffset val="100"/>
        <c:noMultiLvlLbl val="0"/>
      </c:catAx>
      <c:valAx>
        <c:axId val="276615600"/>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ja-JP"/>
          </a:p>
        </c:txPr>
        <c:crossAx val="276615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2019/1/14</a:t>
            </a:fld>
            <a:endParaRPr kumimoji="1" lang="ja-JP" altLang="en-US" dirty="0"/>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dirty="0"/>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2019/1/14</a:t>
            </a:fld>
            <a:endParaRPr kumimoji="1" lang="ja-JP" altLang="en-US" dirty="0"/>
          </a:p>
        </p:txBody>
      </p:sp>
      <p:sp>
        <p:nvSpPr>
          <p:cNvPr id="4" name="スライド イメージ プレースホルダー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dirty="0"/>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0</a:t>
            </a:fld>
            <a:endParaRPr kumimoji="1" lang="ja-JP" altLang="en-US" dirty="0"/>
          </a:p>
        </p:txBody>
      </p:sp>
    </p:spTree>
    <p:extLst>
      <p:ext uri="{BB962C8B-B14F-4D97-AF65-F5344CB8AC3E}">
        <p14:creationId xmlns:p14="http://schemas.microsoft.com/office/powerpoint/2010/main" val="4032109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10</a:t>
            </a:fld>
            <a:endParaRPr kumimoji="1" lang="ja-JP" altLang="en-US" dirty="0"/>
          </a:p>
        </p:txBody>
      </p:sp>
    </p:spTree>
    <p:extLst>
      <p:ext uri="{BB962C8B-B14F-4D97-AF65-F5344CB8AC3E}">
        <p14:creationId xmlns:p14="http://schemas.microsoft.com/office/powerpoint/2010/main" val="528725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11</a:t>
            </a:fld>
            <a:endParaRPr kumimoji="1" lang="ja-JP" altLang="en-US" dirty="0"/>
          </a:p>
        </p:txBody>
      </p:sp>
    </p:spTree>
    <p:extLst>
      <p:ext uri="{BB962C8B-B14F-4D97-AF65-F5344CB8AC3E}">
        <p14:creationId xmlns:p14="http://schemas.microsoft.com/office/powerpoint/2010/main" val="923506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12</a:t>
            </a:fld>
            <a:endParaRPr kumimoji="1" lang="ja-JP" altLang="en-US" dirty="0"/>
          </a:p>
        </p:txBody>
      </p:sp>
    </p:spTree>
    <p:extLst>
      <p:ext uri="{BB962C8B-B14F-4D97-AF65-F5344CB8AC3E}">
        <p14:creationId xmlns:p14="http://schemas.microsoft.com/office/powerpoint/2010/main" val="4255341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1</a:t>
            </a:fld>
            <a:endParaRPr kumimoji="1" lang="ja-JP" altLang="en-US"/>
          </a:p>
        </p:txBody>
      </p:sp>
    </p:spTree>
    <p:extLst>
      <p:ext uri="{BB962C8B-B14F-4D97-AF65-F5344CB8AC3E}">
        <p14:creationId xmlns:p14="http://schemas.microsoft.com/office/powerpoint/2010/main" val="52480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2</a:t>
            </a:fld>
            <a:endParaRPr kumimoji="1" lang="ja-JP" altLang="en-US"/>
          </a:p>
        </p:txBody>
      </p:sp>
    </p:spTree>
    <p:extLst>
      <p:ext uri="{BB962C8B-B14F-4D97-AF65-F5344CB8AC3E}">
        <p14:creationId xmlns:p14="http://schemas.microsoft.com/office/powerpoint/2010/main" val="1607917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3</a:t>
            </a:fld>
            <a:endParaRPr kumimoji="1" lang="ja-JP" altLang="en-US" dirty="0"/>
          </a:p>
        </p:txBody>
      </p:sp>
    </p:spTree>
    <p:extLst>
      <p:ext uri="{BB962C8B-B14F-4D97-AF65-F5344CB8AC3E}">
        <p14:creationId xmlns:p14="http://schemas.microsoft.com/office/powerpoint/2010/main" val="147186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4</a:t>
            </a:fld>
            <a:endParaRPr kumimoji="1" lang="ja-JP" altLang="en-US" dirty="0"/>
          </a:p>
        </p:txBody>
      </p:sp>
    </p:spTree>
    <p:extLst>
      <p:ext uri="{BB962C8B-B14F-4D97-AF65-F5344CB8AC3E}">
        <p14:creationId xmlns:p14="http://schemas.microsoft.com/office/powerpoint/2010/main" val="414670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6</a:t>
            </a:fld>
            <a:endParaRPr kumimoji="1" lang="ja-JP" altLang="en-US" dirty="0"/>
          </a:p>
        </p:txBody>
      </p:sp>
    </p:spTree>
    <p:extLst>
      <p:ext uri="{BB962C8B-B14F-4D97-AF65-F5344CB8AC3E}">
        <p14:creationId xmlns:p14="http://schemas.microsoft.com/office/powerpoint/2010/main" val="2159623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7</a:t>
            </a:fld>
            <a:endParaRPr kumimoji="1" lang="ja-JP" altLang="en-US" dirty="0"/>
          </a:p>
        </p:txBody>
      </p:sp>
    </p:spTree>
    <p:extLst>
      <p:ext uri="{BB962C8B-B14F-4D97-AF65-F5344CB8AC3E}">
        <p14:creationId xmlns:p14="http://schemas.microsoft.com/office/powerpoint/2010/main" val="175940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8</a:t>
            </a:fld>
            <a:endParaRPr kumimoji="1" lang="ja-JP" altLang="en-US" dirty="0"/>
          </a:p>
        </p:txBody>
      </p:sp>
    </p:spTree>
    <p:extLst>
      <p:ext uri="{BB962C8B-B14F-4D97-AF65-F5344CB8AC3E}">
        <p14:creationId xmlns:p14="http://schemas.microsoft.com/office/powerpoint/2010/main" val="323220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https://www.coursera.org/learn/machine-learning</a:t>
            </a:r>
            <a:endParaRPr kumimoji="1" lang="ja-JP" altLang="en-US" dirty="0"/>
          </a:p>
        </p:txBody>
      </p:sp>
      <p:sp>
        <p:nvSpPr>
          <p:cNvPr id="4" name="スライド番号プレースホルダー 3"/>
          <p:cNvSpPr>
            <a:spLocks noGrp="1"/>
          </p:cNvSpPr>
          <p:nvPr>
            <p:ph type="sldNum" sz="quarter" idx="10"/>
          </p:nvPr>
        </p:nvSpPr>
        <p:spPr/>
        <p:txBody>
          <a:bodyPr/>
          <a:lstStyle/>
          <a:p>
            <a:fld id="{AF6E3972-898B-454C-95F2-E930BA80A49A}" type="slidenum">
              <a:rPr kumimoji="1" lang="ja-JP" altLang="en-US" smtClean="0"/>
              <a:t>9</a:t>
            </a:fld>
            <a:endParaRPr kumimoji="1" lang="ja-JP" altLang="en-US" dirty="0"/>
          </a:p>
        </p:txBody>
      </p:sp>
    </p:spTree>
    <p:extLst>
      <p:ext uri="{BB962C8B-B14F-4D97-AF65-F5344CB8AC3E}">
        <p14:creationId xmlns:p14="http://schemas.microsoft.com/office/powerpoint/2010/main" val="160323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4"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7" name="タイトル 1"/>
          <p:cNvSpPr>
            <a:spLocks noGrp="1"/>
          </p:cNvSpPr>
          <p:nvPr>
            <p:ph type="ctrTitle"/>
          </p:nvPr>
        </p:nvSpPr>
        <p:spPr>
          <a:xfrm>
            <a:off x="812800" y="2924994"/>
            <a:ext cx="8280400" cy="1008062"/>
          </a:xfrm>
        </p:spPr>
        <p:txBody>
          <a:bodyPr anchor="ctr" anchorCtr="0"/>
          <a:lstStyle>
            <a:lvl1pPr algn="ctr">
              <a:lnSpc>
                <a:spcPct val="120000"/>
              </a:lnSpc>
              <a:defRPr sz="3600" b="1">
                <a:solidFill>
                  <a:schemeClr val="tx1"/>
                </a:solidFill>
              </a:defRPr>
            </a:lvl1pPr>
          </a:lstStyle>
          <a:p>
            <a:endParaRPr kumimoji="1" lang="ja-JP" altLang="en-US" dirty="0"/>
          </a:p>
        </p:txBody>
      </p:sp>
    </p:spTree>
    <p:extLst>
      <p:ext uri="{BB962C8B-B14F-4D97-AF65-F5344CB8AC3E}">
        <p14:creationId xmlns:p14="http://schemas.microsoft.com/office/powerpoint/2010/main" val="18827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補足#4">
    <p:spTree>
      <p:nvGrpSpPr>
        <p:cNvPr id="1" name=""/>
        <p:cNvGrpSpPr/>
        <p:nvPr/>
      </p:nvGrpSpPr>
      <p:grpSpPr>
        <a:xfrm>
          <a:off x="0" y="0"/>
          <a:ext cx="0" cy="0"/>
          <a:chOff x="0" y="0"/>
          <a:chExt cx="0" cy="0"/>
        </a:xfrm>
      </p:grpSpPr>
      <p:sp>
        <p:nvSpPr>
          <p:cNvPr id="4" name="角丸四角形 3"/>
          <p:cNvSpPr/>
          <p:nvPr userDrawn="1"/>
        </p:nvSpPr>
        <p:spPr bwMode="auto">
          <a:xfrm>
            <a:off x="0" y="0"/>
            <a:ext cx="99036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8" name="AutoShape 3"/>
          <p:cNvSpPr>
            <a:spLocks noChangeArrowheads="1"/>
          </p:cNvSpPr>
          <p:nvPr userDrawn="1"/>
        </p:nvSpPr>
        <p:spPr bwMode="auto">
          <a:xfrm>
            <a:off x="145200" y="144000"/>
            <a:ext cx="9615600" cy="6570000"/>
          </a:xfrm>
          <a:prstGeom prst="roundRect">
            <a:avLst>
              <a:gd name="adj" fmla="val 579"/>
            </a:avLst>
          </a:prstGeom>
          <a:solidFill>
            <a:schemeClr val="bg1"/>
          </a:solidFill>
          <a:ln w="6350">
            <a:solidFill>
              <a:schemeClr val="tx1"/>
            </a:solidFill>
          </a:ln>
          <a:effectLst/>
          <a:extLst/>
        </p:spPr>
        <p:txBody>
          <a:bodyPr wrap="square" lIns="288000" tIns="540000" rIns="288000" bIns="180000" anchor="ctr" anchorCtr="0">
            <a:noAutofit/>
          </a:bodyPr>
          <a:lstStyle/>
          <a:p>
            <a:pPr marL="0" lvl="0" indent="0" algn="just">
              <a:lnSpc>
                <a:spcPct val="140000"/>
              </a:lnSpc>
              <a:spcAft>
                <a:spcPts val="1200"/>
              </a:spcAft>
              <a:buFont typeface="Wingdings" pitchFamily="2" charset="2"/>
              <a:buNone/>
            </a:pPr>
            <a:endParaRPr lang="en-US" altLang="ja-JP" sz="1600" dirty="0">
              <a:solidFill>
                <a:schemeClr val="tx2"/>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52230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2"/>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ブランク（メインカラー）">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ブランク（無彩色）">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tx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832146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ブランク（サブカラー#1）">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55928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ブランク（サブカラー#2）">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bg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7"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938233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ブランク（ブラック）">
    <p:spTree>
      <p:nvGrpSpPr>
        <p:cNvPr id="1" name=""/>
        <p:cNvGrpSpPr/>
        <p:nvPr/>
      </p:nvGrpSpPr>
      <p:grpSpPr>
        <a:xfrm>
          <a:off x="0" y="0"/>
          <a:ext cx="0" cy="0"/>
          <a:chOff x="0" y="0"/>
          <a:chExt cx="0" cy="0"/>
        </a:xfrm>
      </p:grpSpPr>
      <p:sp>
        <p:nvSpPr>
          <p:cNvPr id="4" name="角丸四角形 3"/>
          <p:cNvSpPr/>
          <p:nvPr userDrawn="1"/>
        </p:nvSpPr>
        <p:spPr bwMode="auto">
          <a:xfrm>
            <a:off x="0" y="0"/>
            <a:ext cx="9906000" cy="6858000"/>
          </a:xfrm>
          <a:prstGeom prst="roundRect">
            <a:avLst>
              <a:gd name="adj" fmla="val 0"/>
            </a:avLst>
          </a:prstGeom>
          <a:solidFill>
            <a:schemeClr val="accent6"/>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rgbClr val="FFFFFF"/>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bwMode="white">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94994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ガイド位置">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ltLang="ja-JP" dirty="0"/>
              <a:t>#P16091</a:t>
            </a:r>
            <a:endParaRPr lang="ja-JP" altLang="en-US" dirty="0"/>
          </a:p>
        </p:txBody>
      </p:sp>
      <p:cxnSp>
        <p:nvCxnSpPr>
          <p:cNvPr id="27" name="直線コネクタ 26"/>
          <p:cNvCxnSpPr/>
          <p:nvPr userDrawn="1"/>
        </p:nvCxnSpPr>
        <p:spPr>
          <a:xfrm flipV="1">
            <a:off x="8128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4953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3405188"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649128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90932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20713"/>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87"/>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8999"/>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3109" y="49768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37312"/>
            <a:ext cx="9906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4988942" y="3248980"/>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38" name="AutoShape 33"/>
          <p:cNvSpPr>
            <a:spLocks noChangeArrowheads="1"/>
          </p:cNvSpPr>
          <p:nvPr userDrawn="1"/>
        </p:nvSpPr>
        <p:spPr bwMode="gray">
          <a:xfrm>
            <a:off x="4989004" y="171527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39" name="AutoShape 33"/>
          <p:cNvSpPr>
            <a:spLocks noChangeArrowheads="1"/>
          </p:cNvSpPr>
          <p:nvPr userDrawn="1"/>
        </p:nvSpPr>
        <p:spPr bwMode="gray">
          <a:xfrm>
            <a:off x="236476" y="356393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0" name="AutoShape 33"/>
          <p:cNvSpPr>
            <a:spLocks noChangeArrowheads="1"/>
          </p:cNvSpPr>
          <p:nvPr userDrawn="1"/>
        </p:nvSpPr>
        <p:spPr bwMode="gray">
          <a:xfrm>
            <a:off x="4989004" y="6057292"/>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1" name="AutoShape 33"/>
          <p:cNvSpPr>
            <a:spLocks noChangeArrowheads="1"/>
          </p:cNvSpPr>
          <p:nvPr userDrawn="1"/>
        </p:nvSpPr>
        <p:spPr bwMode="gray">
          <a:xfrm>
            <a:off x="4989004" y="440668"/>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7.80cm</a:t>
            </a:r>
          </a:p>
        </p:txBody>
      </p:sp>
      <p:sp>
        <p:nvSpPr>
          <p:cNvPr id="42" name="AutoShape 33"/>
          <p:cNvSpPr>
            <a:spLocks noChangeArrowheads="1"/>
          </p:cNvSpPr>
          <p:nvPr userDrawn="1"/>
        </p:nvSpPr>
        <p:spPr bwMode="gray">
          <a:xfrm>
            <a:off x="2828764" y="3573016"/>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3" name="AutoShape 33"/>
          <p:cNvSpPr>
            <a:spLocks noChangeArrowheads="1"/>
          </p:cNvSpPr>
          <p:nvPr userDrawn="1"/>
        </p:nvSpPr>
        <p:spPr bwMode="gray">
          <a:xfrm>
            <a:off x="437693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0cm</a:t>
            </a:r>
          </a:p>
        </p:txBody>
      </p:sp>
      <p:sp>
        <p:nvSpPr>
          <p:cNvPr id="44" name="AutoShape 33"/>
          <p:cNvSpPr>
            <a:spLocks noChangeArrowheads="1"/>
          </p:cNvSpPr>
          <p:nvPr userDrawn="1"/>
        </p:nvSpPr>
        <p:spPr bwMode="gray">
          <a:xfrm>
            <a:off x="5925108"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5" name="AutoShape 33"/>
          <p:cNvSpPr>
            <a:spLocks noChangeArrowheads="1"/>
          </p:cNvSpPr>
          <p:nvPr userDrawn="1"/>
        </p:nvSpPr>
        <p:spPr bwMode="gray">
          <a:xfrm>
            <a:off x="8517396" y="356523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11.50cm</a:t>
            </a:r>
          </a:p>
        </p:txBody>
      </p:sp>
      <p:sp>
        <p:nvSpPr>
          <p:cNvPr id="46" name="AutoShape 33"/>
          <p:cNvSpPr>
            <a:spLocks noChangeArrowheads="1"/>
          </p:cNvSpPr>
          <p:nvPr userDrawn="1"/>
        </p:nvSpPr>
        <p:spPr bwMode="gray">
          <a:xfrm>
            <a:off x="4989004" y="4825375"/>
            <a:ext cx="1152190" cy="331817"/>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36000" rIns="0" bIns="0">
            <a:spAutoFit/>
          </a:bodyPr>
          <a:lstStyle/>
          <a:p>
            <a:pPr algn="ctr">
              <a:lnSpc>
                <a:spcPct val="120000"/>
              </a:lnSpc>
            </a:pPr>
            <a:r>
              <a:rPr lang="en-US" altLang="ja-JP" sz="1600" dirty="0">
                <a:solidFill>
                  <a:schemeClr val="tx2"/>
                </a:solidFill>
                <a:latin typeface="メイリオ" pitchFamily="50" charset="-128"/>
              </a:rPr>
              <a:t>4.30cm</a:t>
            </a:r>
          </a:p>
        </p:txBody>
      </p:sp>
      <p:sp>
        <p:nvSpPr>
          <p:cNvPr id="48" name="タイトル 1"/>
          <p:cNvSpPr>
            <a:spLocks noGrp="1"/>
          </p:cNvSpPr>
          <p:nvPr>
            <p:ph type="title"/>
          </p:nvPr>
        </p:nvSpPr>
        <p:spPr bwMode="white">
          <a:xfrm>
            <a:off x="272480" y="152636"/>
            <a:ext cx="936104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ナビ#1">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0" y="0"/>
            <a:ext cx="1892300" cy="6858000"/>
          </a:xfrm>
          <a:prstGeom prst="rect">
            <a:avLst/>
          </a:prstGeom>
          <a:solidFill>
            <a:schemeClr val="tx2"/>
          </a:solidFill>
          <a:ln>
            <a:noFill/>
          </a:ln>
          <a:effectLst/>
          <a:extLst/>
        </p:spPr>
        <p:txBody>
          <a:bodyPr lIns="0" tIns="0" rIns="0" bIns="0" anchor="ctr">
            <a:noAutofit/>
          </a:bodyPr>
          <a:lstStyle/>
          <a:p>
            <a:endParaRPr lang="ja-JP" altLang="en-US" dirty="0"/>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a:t>マスター タイトルの書式設定</a:t>
            </a: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ナビ#2">
    <p:spTree>
      <p:nvGrpSpPr>
        <p:cNvPr id="1" name=""/>
        <p:cNvGrpSpPr/>
        <p:nvPr/>
      </p:nvGrpSpPr>
      <p:grpSpPr>
        <a:xfrm>
          <a:off x="0" y="0"/>
          <a:ext cx="0" cy="0"/>
          <a:chOff x="0" y="0"/>
          <a:chExt cx="0" cy="0"/>
        </a:xfrm>
      </p:grpSpPr>
      <p:sp>
        <p:nvSpPr>
          <p:cNvPr id="7" name="角丸四角形 6"/>
          <p:cNvSpPr/>
          <p:nvPr userDrawn="1"/>
        </p:nvSpPr>
        <p:spPr bwMode="auto">
          <a:xfrm>
            <a:off x="0" y="27384"/>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88884"/>
            <a:ext cx="8640960" cy="844229"/>
          </a:xfrm>
          <a:ln w="6350">
            <a:solidFill>
              <a:schemeClr val="tx2"/>
            </a:solidFill>
          </a:ln>
        </p:spPr>
        <p:txBody>
          <a:bodyPr wrap="square" lIns="180000" tIns="180000" rIns="180000" bIns="144000">
            <a:spAutoFit/>
          </a:bodyPr>
          <a:lstStyle>
            <a:lvl1pPr algn="ctr">
              <a:lnSpc>
                <a:spcPct val="120000"/>
              </a:lnSpc>
              <a:defRPr sz="28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ナビ#3">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accent1"/>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a:xfrm>
            <a:off x="632520" y="2951951"/>
            <a:ext cx="8640960" cy="918095"/>
          </a:xfrm>
          <a:ln w="6350">
            <a:noFill/>
          </a:ln>
        </p:spPr>
        <p:txBody>
          <a:bodyPr wrap="square" lIns="180000" tIns="180000" rIns="180000" bIns="144000">
            <a:spAutoFit/>
          </a:bodyPr>
          <a:lstStyle>
            <a:lvl1pPr algn="ctr">
              <a:lnSpc>
                <a:spcPct val="120000"/>
              </a:lnSpc>
              <a:defRPr sz="3200">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92460" y="6575112"/>
            <a:ext cx="632346" cy="202260"/>
          </a:xfrm>
          <a:prstGeom prst="rect">
            <a:avLst/>
          </a:prstGeom>
          <a:solidFill>
            <a:schemeClr val="bg1"/>
          </a:solidFill>
        </p:spPr>
        <p:txBody>
          <a:bodyPr lIns="0" tIns="36000" rIns="0" bIns="18000" anchor="ctr" anchorCtr="0"/>
          <a:lstStyle>
            <a:lvl1pPr algn="ctr">
              <a:lnSpc>
                <a:spcPct val="120000"/>
              </a:lnSpc>
              <a:defRPr sz="800">
                <a:solidFill>
                  <a:schemeClr val="tx2"/>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chemeClr val="tx2"/>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10961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ナビ#4">
    <p:spTree>
      <p:nvGrpSpPr>
        <p:cNvPr id="1" name=""/>
        <p:cNvGrpSpPr/>
        <p:nvPr/>
      </p:nvGrpSpPr>
      <p:grpSpPr>
        <a:xfrm>
          <a:off x="0" y="0"/>
          <a:ext cx="0" cy="0"/>
          <a:chOff x="0" y="0"/>
          <a:chExt cx="0" cy="0"/>
        </a:xfrm>
      </p:grpSpPr>
      <p:sp>
        <p:nvSpPr>
          <p:cNvPr id="7" name="角丸四角形 6"/>
          <p:cNvSpPr/>
          <p:nvPr userDrawn="1"/>
        </p:nvSpPr>
        <p:spPr bwMode="auto">
          <a:xfrm>
            <a:off x="0" y="0"/>
            <a:ext cx="9906000" cy="6858000"/>
          </a:xfrm>
          <a:prstGeom prst="roundRect">
            <a:avLst>
              <a:gd name="adj" fmla="val 0"/>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
        <p:nvSpPr>
          <p:cNvPr id="2" name="タイトル 1"/>
          <p:cNvSpPr>
            <a:spLocks noGrp="1"/>
          </p:cNvSpPr>
          <p:nvPr>
            <p:ph type="title"/>
          </p:nvPr>
        </p:nvSpPr>
        <p:spPr bwMode="gray">
          <a:xfrm>
            <a:off x="632520" y="2951951"/>
            <a:ext cx="8640960" cy="918095"/>
          </a:xfrm>
          <a:ln w="6350">
            <a:noFill/>
          </a:ln>
        </p:spPr>
        <p:txBody>
          <a:bodyPr wrap="square" lIns="180000" tIns="180000" rIns="180000" bIns="144000">
            <a:spAutoFit/>
          </a:bodyPr>
          <a:lstStyle>
            <a:lvl1pPr algn="ctr">
              <a:lnSpc>
                <a:spcPct val="120000"/>
              </a:lnSpc>
              <a:defRPr sz="3200">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gray">
          <a:xfrm>
            <a:off x="92460" y="6575112"/>
            <a:ext cx="632346" cy="202260"/>
          </a:xfrm>
          <a:prstGeom prst="rect">
            <a:avLst/>
          </a:prstGeom>
          <a:solidFill>
            <a:schemeClr val="bg1">
              <a:alpha val="20000"/>
            </a:schemeClr>
          </a:solidFill>
        </p:spPr>
        <p:txBody>
          <a:bodyPr lIns="0" tIns="36000" rIns="0" bIns="18000" anchor="ctr" anchorCtr="0"/>
          <a:lstStyle>
            <a:lvl1pPr algn="ctr">
              <a:lnSpc>
                <a:spcPct val="120000"/>
              </a:lnSpc>
              <a:defRPr sz="800">
                <a:solidFill>
                  <a:schemeClr val="bg1"/>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bwMode="gray">
          <a:xfrm>
            <a:off x="7437276" y="6592267"/>
            <a:ext cx="2311400" cy="257113"/>
          </a:xfrm>
          <a:prstGeom prst="rect">
            <a:avLst/>
          </a:prstGeom>
        </p:spPr>
        <p:txBody>
          <a:bodyPr vert="horz" lIns="0" tIns="0" rIns="0" bIns="0" rtlCol="0" anchor="ctr"/>
          <a:lstStyle>
            <a:lvl1pPr algn="r">
              <a:defRPr sz="1000" b="1">
                <a:solidFill>
                  <a:schemeClr val="bg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371316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p:txBody>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chemeClr val="bg2"/>
          </a:solidFill>
          <a:ln>
            <a:noFill/>
          </a:ln>
        </p:spPr>
        <p:txBody>
          <a:bodyPr wrap="square" lIns="0" tIns="36000" rIns="0" bIns="18000" anchor="ctr" anchorCtr="0">
            <a:spAutoFit/>
          </a:bodyPr>
          <a:lstStyle>
            <a:lvl1pPr algn="ctr">
              <a:lnSpc>
                <a:spcPct val="120000"/>
              </a:lnSpc>
              <a:defRPr sz="800">
                <a:solidFill>
                  <a:schemeClr val="tx1"/>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9" name="Line 5"/>
          <p:cNvSpPr>
            <a:spLocks noChangeShapeType="1"/>
          </p:cNvSpPr>
          <p:nvPr userDrawn="1"/>
        </p:nvSpPr>
        <p:spPr bwMode="gray">
          <a:xfrm>
            <a:off x="0" y="620713"/>
            <a:ext cx="990600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endParaRPr lang="ja-JP" altLang="en-US" dirty="0"/>
          </a:p>
        </p:txBody>
      </p:sp>
      <p:sp>
        <p:nvSpPr>
          <p:cNvPr id="10" name="Rectangle 10"/>
          <p:cNvSpPr>
            <a:spLocks noChangeArrowheads="1"/>
          </p:cNvSpPr>
          <p:nvPr userDrawn="1"/>
        </p:nvSpPr>
        <p:spPr bwMode="auto">
          <a:xfrm>
            <a:off x="0" y="639763"/>
            <a:ext cx="9906000" cy="36512"/>
          </a:xfrm>
          <a:prstGeom prst="rect">
            <a:avLst/>
          </a:prstGeom>
          <a:solidFill>
            <a:schemeClr val="bg2"/>
          </a:solidFill>
          <a:ln>
            <a:noFill/>
          </a:ln>
          <a:effectLst/>
          <a:extLst/>
        </p:spPr>
        <p:txBody>
          <a:bodyPr wrap="none" lIns="0" tIns="0" rIns="0" bIns="0" anchor="ctr">
            <a:spAutoFit/>
          </a:bodyPr>
          <a:lstStyle/>
          <a:p>
            <a:endParaRPr lang="ja-JP" altLang="en-US" dirty="0"/>
          </a:p>
        </p:txBody>
      </p:sp>
    </p:spTree>
    <p:extLst>
      <p:ext uri="{BB962C8B-B14F-4D97-AF65-F5344CB8AC3E}">
        <p14:creationId xmlns:p14="http://schemas.microsoft.com/office/powerpoint/2010/main" val="128837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9906000" cy="656692"/>
          </a:xfrm>
          <a:prstGeom prst="roundRect">
            <a:avLst>
              <a:gd name="adj" fmla="val 0"/>
            </a:avLst>
          </a:prstGeom>
          <a:solidFill>
            <a:schemeClr val="tx1">
              <a:alpha val="80000"/>
            </a:schemeClr>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7437276" y="6592267"/>
            <a:ext cx="2311400" cy="257113"/>
          </a:xfrm>
          <a:prstGeom prst="rect">
            <a:avLst/>
          </a:prstGeom>
        </p:spPr>
        <p:txBody>
          <a:bodyPr vert="horz" lIns="0" tIns="0" rIns="0" bIns="0" rtlCol="0" anchor="ctr"/>
          <a:lstStyle>
            <a:lvl1pPr algn="r">
              <a:defRPr sz="1000" b="1">
                <a:solidFill>
                  <a:srgbClr val="4D4D4D"/>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補足#3">
    <p:spTree>
      <p:nvGrpSpPr>
        <p:cNvPr id="1" name=""/>
        <p:cNvGrpSpPr/>
        <p:nvPr/>
      </p:nvGrpSpPr>
      <p:grpSpPr>
        <a:xfrm>
          <a:off x="0" y="0"/>
          <a:ext cx="0" cy="0"/>
          <a:chOff x="0" y="0"/>
          <a:chExt cx="0" cy="0"/>
        </a:xfrm>
      </p:grpSpPr>
      <p:sp>
        <p:nvSpPr>
          <p:cNvPr id="2" name="タイトル 1"/>
          <p:cNvSpPr>
            <a:spLocks noGrp="1"/>
          </p:cNvSpPr>
          <p:nvPr>
            <p:ph type="title"/>
          </p:nvPr>
        </p:nvSpPr>
        <p:spPr>
          <a:xfrm>
            <a:off x="308484" y="404664"/>
            <a:ext cx="9253028" cy="396044"/>
          </a:xfrm>
        </p:spPr>
        <p:txBody>
          <a:bodyPr/>
          <a:lstStyle>
            <a:lvl1pPr algn="ctr">
              <a:defRPr b="1">
                <a:solidFill>
                  <a:schemeClr val="tx1"/>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272480" y="6381328"/>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6" name="スライド番号プレースホルダー 5"/>
          <p:cNvSpPr>
            <a:spLocks noGrp="1"/>
          </p:cNvSpPr>
          <p:nvPr>
            <p:ph type="sldNum" sz="quarter" idx="4"/>
          </p:nvPr>
        </p:nvSpPr>
        <p:spPr>
          <a:xfrm>
            <a:off x="7329264" y="6412247"/>
            <a:ext cx="2311400" cy="257113"/>
          </a:xfrm>
          <a:prstGeom prst="rect">
            <a:avLst/>
          </a:prstGeom>
        </p:spPr>
        <p:txBody>
          <a:bodyPr vert="horz" lIns="0" tIns="0" rIns="0" bIns="0" rtlCol="0" anchor="ctr"/>
          <a:lstStyle>
            <a:lvl1pPr algn="r">
              <a:defRPr sz="1000"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9912016"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1"/>
          </a:solidFill>
          <a:ln>
            <a:noFill/>
          </a:ln>
          <a:effectLst/>
          <a:extLst/>
        </p:spPr>
        <p:txBody>
          <a:bodyPr wrap="square" lIns="0" tIns="0" rIns="0" bIns="0" rtlCol="0" anchor="ctr">
            <a:noAutofit/>
          </a:bodyPr>
          <a:lstStyle/>
          <a:p>
            <a:pPr algn="just">
              <a:lnSpc>
                <a:spcPct val="140000"/>
              </a:lnSpc>
              <a:spcBef>
                <a:spcPct val="0"/>
              </a:spcBef>
              <a:spcAft>
                <a:spcPts val="600"/>
              </a:spcAft>
            </a:pPr>
            <a:endParaRPr lang="ja-JP" altLang="en-US" sz="1600"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542158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2480" y="152636"/>
            <a:ext cx="9361040" cy="396044"/>
          </a:xfrm>
          <a:prstGeom prst="rect">
            <a:avLst/>
          </a:prstGeom>
        </p:spPr>
        <p:txBody>
          <a:bodyPr vert="horz" lIns="0" tIns="0" rIns="0" bIns="0" rtlCol="0" anchor="ctr">
            <a:noAutofit/>
          </a:body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92460" y="6575112"/>
            <a:ext cx="632346" cy="202260"/>
          </a:xfrm>
          <a:prstGeom prst="rect">
            <a:avLst/>
          </a:prstGeom>
          <a:solidFill>
            <a:srgbClr val="EAEAEA"/>
          </a:solidFill>
          <a:ln>
            <a:noFill/>
          </a:ln>
        </p:spPr>
        <p:txBody>
          <a:bodyPr wrap="square" lIns="0" tIns="36000" rIns="0" bIns="18000" anchor="ctr" anchorCtr="0">
            <a:spAutoFit/>
          </a:bodyPr>
          <a:lstStyle>
            <a:lvl1pPr algn="ctr">
              <a:lnSpc>
                <a:spcPct val="120000"/>
              </a:lnSpc>
              <a:defRPr sz="800">
                <a:solidFill>
                  <a:srgbClr val="4D4D4D"/>
                </a:solidFill>
                <a:latin typeface="メイリオ" pitchFamily="50" charset="-128"/>
                <a:ea typeface="メイリオ" pitchFamily="50" charset="-128"/>
                <a:cs typeface="メイリオ" pitchFamily="50" charset="-128"/>
              </a:defRPr>
            </a:lvl1pPr>
          </a:lstStyle>
          <a:p>
            <a:r>
              <a:rPr lang="en-US" altLang="ja-JP" dirty="0"/>
              <a:t>#P16091</a:t>
            </a:r>
            <a:endParaRPr lang="ja-JP" altLang="en-US" dirty="0"/>
          </a:p>
        </p:txBody>
      </p:sp>
      <p:sp>
        <p:nvSpPr>
          <p:cNvPr id="5" name="正方形/長方形 4">
            <a:extLst>
              <a:ext uri="{FF2B5EF4-FFF2-40B4-BE49-F238E27FC236}">
                <a16:creationId xmlns:a16="http://schemas.microsoft.com/office/drawing/2014/main" id="{36578EF7-0113-44F9-A0D2-1013B51FBE35}"/>
              </a:ext>
            </a:extLst>
          </p:cNvPr>
          <p:cNvSpPr/>
          <p:nvPr userDrawn="1"/>
        </p:nvSpPr>
        <p:spPr>
          <a:xfrm>
            <a:off x="6537176" y="6618548"/>
            <a:ext cx="3050835" cy="230832"/>
          </a:xfrm>
          <a:prstGeom prst="rect">
            <a:avLst/>
          </a:prstGeom>
        </p:spPr>
        <p:txBody>
          <a:bodyPr wrap="none">
            <a:spAutoFit/>
          </a:bodyPr>
          <a:lstStyle/>
          <a:p>
            <a:r>
              <a:rPr lang="en-US" altLang="ja-JP" sz="900" dirty="0">
                <a:solidFill>
                  <a:schemeClr val="tx1"/>
                </a:solidFill>
              </a:rPr>
              <a:t>2017 Edge Consulting Co., LTD All rights reserved </a:t>
            </a:r>
            <a:endParaRPr lang="ja-JP" altLang="en-US" sz="900" dirty="0">
              <a:solidFill>
                <a:schemeClr val="tx1"/>
              </a:solidFill>
            </a:endParaRP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02" r:id="rId1"/>
    <p:sldLayoutId id="2147483663" r:id="rId2"/>
    <p:sldLayoutId id="2147483712" r:id="rId3"/>
    <p:sldLayoutId id="2147483713" r:id="rId4"/>
    <p:sldLayoutId id="2147483718" r:id="rId5"/>
    <p:sldLayoutId id="2147483697" r:id="rId6"/>
    <p:sldLayoutId id="2147483698" r:id="rId7"/>
    <p:sldLayoutId id="2147483714" r:id="rId8"/>
    <p:sldLayoutId id="2147483719" r:id="rId9"/>
    <p:sldLayoutId id="2147483715" r:id="rId10"/>
    <p:sldLayoutId id="2147483699" r:id="rId11"/>
    <p:sldLayoutId id="2147483700" r:id="rId12"/>
    <p:sldLayoutId id="2147483711" r:id="rId13"/>
    <p:sldLayoutId id="2147483701" r:id="rId14"/>
    <p:sldLayoutId id="2147483706" r:id="rId15"/>
    <p:sldLayoutId id="2147483717" r:id="rId16"/>
    <p:sldLayoutId id="2147483716" r:id="rId17"/>
  </p:sldLayoutIdLst>
  <p:hf hdr="0" ftr="0" dt="0"/>
  <p:txStyles>
    <p:titleStyle>
      <a:lvl1pPr algn="l" defTabSz="914400" rtl="0" eaLnBrk="1" latinLnBrk="0" hangingPunct="1">
        <a:spcBef>
          <a:spcPct val="0"/>
        </a:spcBef>
        <a:buNone/>
        <a:defRPr kumimoji="1" sz="2200" kern="1200">
          <a:solidFill>
            <a:schemeClr val="tx1"/>
          </a:solidFill>
          <a:latin typeface="メイリオ" pitchFamily="50" charset="-128"/>
          <a:ea typeface="メイリオ" pitchFamily="50" charset="-128"/>
          <a:cs typeface="メイリオ" pitchFamily="50" charset="-128"/>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12800" y="1828793"/>
            <a:ext cx="8280400" cy="2068259"/>
          </a:xfrm>
        </p:spPr>
        <p:txBody>
          <a:bodyPr anchor="t" anchorCtr="0">
            <a:spAutoFit/>
          </a:bodyPr>
          <a:lstStyle/>
          <a:p>
            <a:r>
              <a:rPr kumimoji="1" lang="ja-JP" altLang="en-US" sz="4000" dirty="0"/>
              <a:t>離反顧客予測モデルの</a:t>
            </a:r>
            <a:br>
              <a:rPr kumimoji="1" lang="en-US" altLang="ja-JP" sz="4000" dirty="0"/>
            </a:br>
            <a:r>
              <a:rPr kumimoji="1" lang="ja-JP" altLang="en-US" sz="4000" dirty="0"/>
              <a:t>フィージビリティ検証報告</a:t>
            </a:r>
            <a:br>
              <a:rPr kumimoji="1" lang="en-US" altLang="ja-JP" sz="4400" dirty="0"/>
            </a:br>
            <a:r>
              <a:rPr kumimoji="1" lang="ja-JP" altLang="en-US" sz="3200" dirty="0"/>
              <a:t>～</a:t>
            </a:r>
            <a:r>
              <a:rPr lang="ja-JP" altLang="en-US" sz="3200" dirty="0"/>
              <a:t>初回報告書サンプル</a:t>
            </a:r>
            <a:r>
              <a:rPr kumimoji="1" lang="ja-JP" altLang="en-US" sz="3200" dirty="0"/>
              <a:t>～</a:t>
            </a:r>
            <a:endParaRPr kumimoji="1" lang="ja-JP" altLang="en-US" sz="4800" dirty="0"/>
          </a:p>
        </p:txBody>
      </p:sp>
      <p:sp>
        <p:nvSpPr>
          <p:cNvPr id="3" name="直角三角形 2"/>
          <p:cNvSpPr/>
          <p:nvPr/>
        </p:nvSpPr>
        <p:spPr bwMode="auto">
          <a:xfrm flipV="1">
            <a:off x="0" y="0"/>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 name="直角三角形 3"/>
          <p:cNvSpPr/>
          <p:nvPr/>
        </p:nvSpPr>
        <p:spPr bwMode="auto">
          <a:xfrm flipH="1">
            <a:off x="9285287" y="6237288"/>
            <a:ext cx="620713" cy="620713"/>
          </a:xfrm>
          <a:prstGeom prst="rtTriangle">
            <a:avLst/>
          </a:prstGeom>
          <a:solidFill>
            <a:schemeClr val="tx2"/>
          </a:solidFill>
          <a:ln>
            <a:noFill/>
          </a:ln>
          <a:effectLst/>
          <a:extLst/>
        </p:spPr>
        <p:txBody>
          <a:bodyPr lIns="0" tIns="0" rIns="0" bIns="0" rtlCol="0" anchor="ctr">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9C87FDB8-1F2F-4998-850B-0FB2E1FC7FBE}"/>
              </a:ext>
            </a:extLst>
          </p:cNvPr>
          <p:cNvPicPr>
            <a:picLocks noChangeAspect="1"/>
          </p:cNvPicPr>
          <p:nvPr/>
        </p:nvPicPr>
        <p:blipFill>
          <a:blip r:embed="rId3"/>
          <a:stretch>
            <a:fillRect/>
          </a:stretch>
        </p:blipFill>
        <p:spPr>
          <a:xfrm>
            <a:off x="3590925" y="4401108"/>
            <a:ext cx="2724150" cy="1676400"/>
          </a:xfrm>
          <a:prstGeom prst="rect">
            <a:avLst/>
          </a:prstGeom>
        </p:spPr>
      </p:pic>
    </p:spTree>
    <p:extLst>
      <p:ext uri="{BB962C8B-B14F-4D97-AF65-F5344CB8AC3E}">
        <p14:creationId xmlns:p14="http://schemas.microsoft.com/office/powerpoint/2010/main" val="4123226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3" name="タイトル 2"/>
          <p:cNvSpPr>
            <a:spLocks noGrp="1"/>
          </p:cNvSpPr>
          <p:nvPr>
            <p:ph type="title"/>
          </p:nvPr>
        </p:nvSpPr>
        <p:spPr/>
        <p:txBody>
          <a:bodyPr/>
          <a:lstStyle/>
          <a:p>
            <a:r>
              <a:rPr lang="ja-JP" altLang="en-US" sz="1200" dirty="0"/>
              <a:t>予測モデルの構築評価：</a:t>
            </a:r>
            <a:br>
              <a:rPr lang="en-US" altLang="ja-JP" sz="2400" dirty="0"/>
            </a:br>
            <a:r>
              <a:rPr lang="ja-JP" altLang="en-US" sz="2000" dirty="0"/>
              <a:t>アルゴリズムが採用した特徴量とその重要度（上位</a:t>
            </a:r>
            <a:r>
              <a:rPr lang="en-US" altLang="ja-JP" sz="2000" dirty="0"/>
              <a:t>30</a:t>
            </a:r>
            <a:r>
              <a:rPr lang="ja-JP" altLang="en-US" sz="2000" dirty="0"/>
              <a:t>）</a:t>
            </a:r>
            <a:endParaRPr kumimoji="1" lang="ja-JP" altLang="en-US" dirty="0"/>
          </a:p>
        </p:txBody>
      </p:sp>
      <p:sp>
        <p:nvSpPr>
          <p:cNvPr id="9" name="テキスト ボックス 8">
            <a:extLst>
              <a:ext uri="{FF2B5EF4-FFF2-40B4-BE49-F238E27FC236}">
                <a16:creationId xmlns:a16="http://schemas.microsoft.com/office/drawing/2014/main" id="{28D11C7F-0D15-4ECB-A719-9AC33589B27D}"/>
              </a:ext>
            </a:extLst>
          </p:cNvPr>
          <p:cNvSpPr txBox="1"/>
          <p:nvPr/>
        </p:nvSpPr>
        <p:spPr>
          <a:xfrm>
            <a:off x="272480" y="728700"/>
            <a:ext cx="9361040" cy="977191"/>
          </a:xfrm>
          <a:prstGeom prst="rect">
            <a:avLst/>
          </a:prstGeom>
          <a:noFill/>
        </p:spPr>
        <p:txBody>
          <a:bodyPr wrap="square" rtlCol="0">
            <a:spAutoFit/>
          </a:bodyPr>
          <a:lstStyle/>
          <a:p>
            <a:pPr algn="ctr">
              <a:lnSpc>
                <a:spcPct val="150000"/>
              </a:lnSpc>
            </a:pPr>
            <a:r>
              <a:rPr lang="ja-JP" altLang="en-US" sz="2000" dirty="0"/>
              <a:t>購買数量・リーセンシーなどの、</a:t>
            </a:r>
            <a:endParaRPr lang="en-US" altLang="ja-JP" sz="2000" dirty="0"/>
          </a:p>
          <a:p>
            <a:pPr algn="ctr">
              <a:lnSpc>
                <a:spcPct val="150000"/>
              </a:lnSpc>
            </a:pPr>
            <a:r>
              <a:rPr lang="ja-JP" altLang="en-US" sz="2000" dirty="0"/>
              <a:t>購買に関する基礎的な特徴が上位を占めている。</a:t>
            </a:r>
            <a:endParaRPr lang="en-US" altLang="ja-JP" sz="2000" dirty="0"/>
          </a:p>
        </p:txBody>
      </p:sp>
      <p:graphicFrame>
        <p:nvGraphicFramePr>
          <p:cNvPr id="8" name="グラフ 7">
            <a:extLst>
              <a:ext uri="{FF2B5EF4-FFF2-40B4-BE49-F238E27FC236}">
                <a16:creationId xmlns:a16="http://schemas.microsoft.com/office/drawing/2014/main" id="{FDDF7FED-A6AD-45F4-8A9D-55D6D249BEBD}"/>
              </a:ext>
            </a:extLst>
          </p:cNvPr>
          <p:cNvGraphicFramePr/>
          <p:nvPr>
            <p:extLst>
              <p:ext uri="{D42A27DB-BD31-4B8C-83A1-F6EECF244321}">
                <p14:modId xmlns:p14="http://schemas.microsoft.com/office/powerpoint/2010/main" val="4002662154"/>
              </p:ext>
            </p:extLst>
          </p:nvPr>
        </p:nvGraphicFramePr>
        <p:xfrm>
          <a:off x="580258" y="1924383"/>
          <a:ext cx="8748402" cy="4636965"/>
        </p:xfrm>
        <a:graphic>
          <a:graphicData uri="http://schemas.openxmlformats.org/drawingml/2006/chart">
            <c:chart xmlns:c="http://schemas.openxmlformats.org/drawingml/2006/chart" xmlns:r="http://schemas.openxmlformats.org/officeDocument/2006/relationships" r:id="rId3"/>
          </a:graphicData>
        </a:graphic>
      </p:graphicFrame>
      <p:sp>
        <p:nvSpPr>
          <p:cNvPr id="10" name="テキスト ボックス 9">
            <a:extLst>
              <a:ext uri="{FF2B5EF4-FFF2-40B4-BE49-F238E27FC236}">
                <a16:creationId xmlns:a16="http://schemas.microsoft.com/office/drawing/2014/main" id="{D73ABEFC-B42A-4F0E-B3FE-701B33E95394}"/>
              </a:ext>
            </a:extLst>
          </p:cNvPr>
          <p:cNvSpPr txBox="1"/>
          <p:nvPr/>
        </p:nvSpPr>
        <p:spPr>
          <a:xfrm rot="16200000">
            <a:off x="-583477" y="3540794"/>
            <a:ext cx="2091700" cy="276999"/>
          </a:xfrm>
          <a:prstGeom prst="rect">
            <a:avLst/>
          </a:prstGeom>
          <a:noFill/>
        </p:spPr>
        <p:txBody>
          <a:bodyPr wrap="square" rtlCol="0">
            <a:spAutoFit/>
          </a:bodyPr>
          <a:lstStyle/>
          <a:p>
            <a:pPr algn="ctr"/>
            <a:r>
              <a:rPr lang="ja-JP" altLang="en-US" sz="1200" dirty="0"/>
              <a:t>変数の重要度</a:t>
            </a:r>
            <a:endParaRPr kumimoji="1" lang="ja-JP" altLang="en-US" sz="1200" dirty="0"/>
          </a:p>
        </p:txBody>
      </p:sp>
    </p:spTree>
    <p:extLst>
      <p:ext uri="{BB962C8B-B14F-4D97-AF65-F5344CB8AC3E}">
        <p14:creationId xmlns:p14="http://schemas.microsoft.com/office/powerpoint/2010/main" val="361022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3" name="タイトル 2"/>
          <p:cNvSpPr>
            <a:spLocks noGrp="1"/>
          </p:cNvSpPr>
          <p:nvPr>
            <p:ph type="title"/>
          </p:nvPr>
        </p:nvSpPr>
        <p:spPr/>
        <p:txBody>
          <a:bodyPr/>
          <a:lstStyle/>
          <a:p>
            <a:r>
              <a:rPr lang="ja-JP" altLang="en-US" sz="1200" dirty="0"/>
              <a:t>予測モデルの構築評価：</a:t>
            </a:r>
            <a:br>
              <a:rPr lang="en-US" altLang="ja-JP" sz="2400" dirty="0"/>
            </a:br>
            <a:r>
              <a:rPr lang="ja-JP" altLang="en-US" sz="2000" dirty="0"/>
              <a:t>フォワード検証によるスコア検証（流れ）</a:t>
            </a:r>
            <a:endParaRPr kumimoji="1" lang="ja-JP" altLang="en-US" dirty="0"/>
          </a:p>
        </p:txBody>
      </p:sp>
      <p:pic>
        <p:nvPicPr>
          <p:cNvPr id="24" name="図 23">
            <a:extLst>
              <a:ext uri="{FF2B5EF4-FFF2-40B4-BE49-F238E27FC236}">
                <a16:creationId xmlns:a16="http://schemas.microsoft.com/office/drawing/2014/main" id="{A3E33297-A173-45D4-BF8D-52197582465E}"/>
              </a:ext>
            </a:extLst>
          </p:cNvPr>
          <p:cNvPicPr>
            <a:picLocks noChangeAspect="1"/>
          </p:cNvPicPr>
          <p:nvPr/>
        </p:nvPicPr>
        <p:blipFill>
          <a:blip r:embed="rId3"/>
          <a:stretch>
            <a:fillRect/>
          </a:stretch>
        </p:blipFill>
        <p:spPr>
          <a:xfrm>
            <a:off x="2665605" y="2586082"/>
            <a:ext cx="4934830" cy="2931149"/>
          </a:xfrm>
          <a:prstGeom prst="rect">
            <a:avLst/>
          </a:prstGeom>
        </p:spPr>
      </p:pic>
      <p:pic>
        <p:nvPicPr>
          <p:cNvPr id="28" name="図 27">
            <a:extLst>
              <a:ext uri="{FF2B5EF4-FFF2-40B4-BE49-F238E27FC236}">
                <a16:creationId xmlns:a16="http://schemas.microsoft.com/office/drawing/2014/main" id="{80C78719-2504-4B65-939F-B567B5A84159}"/>
              </a:ext>
            </a:extLst>
          </p:cNvPr>
          <p:cNvPicPr>
            <a:picLocks noChangeAspect="1"/>
          </p:cNvPicPr>
          <p:nvPr/>
        </p:nvPicPr>
        <p:blipFill>
          <a:blip r:embed="rId4"/>
          <a:stretch>
            <a:fillRect/>
          </a:stretch>
        </p:blipFill>
        <p:spPr>
          <a:xfrm>
            <a:off x="453070" y="2168860"/>
            <a:ext cx="3887862" cy="476950"/>
          </a:xfrm>
          <a:prstGeom prst="rect">
            <a:avLst/>
          </a:prstGeom>
        </p:spPr>
      </p:pic>
      <p:pic>
        <p:nvPicPr>
          <p:cNvPr id="29" name="図 28">
            <a:extLst>
              <a:ext uri="{FF2B5EF4-FFF2-40B4-BE49-F238E27FC236}">
                <a16:creationId xmlns:a16="http://schemas.microsoft.com/office/drawing/2014/main" id="{B1D5B210-2E1D-4DE5-A9C3-511DF9827E3C}"/>
              </a:ext>
            </a:extLst>
          </p:cNvPr>
          <p:cNvPicPr>
            <a:picLocks noChangeAspect="1"/>
          </p:cNvPicPr>
          <p:nvPr/>
        </p:nvPicPr>
        <p:blipFill>
          <a:blip r:embed="rId5"/>
          <a:stretch>
            <a:fillRect/>
          </a:stretch>
        </p:blipFill>
        <p:spPr>
          <a:xfrm>
            <a:off x="452500" y="5668978"/>
            <a:ext cx="7092788" cy="856365"/>
          </a:xfrm>
          <a:prstGeom prst="rect">
            <a:avLst/>
          </a:prstGeom>
        </p:spPr>
      </p:pic>
      <p:sp>
        <p:nvSpPr>
          <p:cNvPr id="9" name="テキスト ボックス 8">
            <a:extLst>
              <a:ext uri="{FF2B5EF4-FFF2-40B4-BE49-F238E27FC236}">
                <a16:creationId xmlns:a16="http://schemas.microsoft.com/office/drawing/2014/main" id="{28D11C7F-0D15-4ECB-A719-9AC33589B27D}"/>
              </a:ext>
            </a:extLst>
          </p:cNvPr>
          <p:cNvSpPr txBox="1"/>
          <p:nvPr/>
        </p:nvSpPr>
        <p:spPr>
          <a:xfrm>
            <a:off x="272480" y="728700"/>
            <a:ext cx="9361040" cy="977191"/>
          </a:xfrm>
          <a:prstGeom prst="rect">
            <a:avLst/>
          </a:prstGeom>
          <a:noFill/>
        </p:spPr>
        <p:txBody>
          <a:bodyPr wrap="square" rtlCol="0">
            <a:spAutoFit/>
          </a:bodyPr>
          <a:lstStyle/>
          <a:p>
            <a:pPr algn="ctr">
              <a:lnSpc>
                <a:spcPct val="150000"/>
              </a:lnSpc>
            </a:pPr>
            <a:r>
              <a:rPr lang="ja-JP" altLang="en-US" sz="2000" dirty="0"/>
              <a:t>時期をずらしたデータで予測を行わせ、</a:t>
            </a:r>
            <a:endParaRPr lang="en-US" altLang="ja-JP" sz="2000" dirty="0"/>
          </a:p>
          <a:p>
            <a:pPr algn="ctr">
              <a:lnSpc>
                <a:spcPct val="150000"/>
              </a:lnSpc>
            </a:pPr>
            <a:r>
              <a:rPr lang="ja-JP" altLang="en-US" sz="2000" dirty="0"/>
              <a:t>離反結果と突合し検証した。</a:t>
            </a:r>
            <a:endParaRPr lang="en-US" altLang="ja-JP" sz="2000" dirty="0"/>
          </a:p>
        </p:txBody>
      </p:sp>
      <p:cxnSp>
        <p:nvCxnSpPr>
          <p:cNvPr id="5" name="コネクタ: カギ線 4">
            <a:extLst>
              <a:ext uri="{FF2B5EF4-FFF2-40B4-BE49-F238E27FC236}">
                <a16:creationId xmlns:a16="http://schemas.microsoft.com/office/drawing/2014/main" id="{0043B958-DDAD-4790-B696-10E5C931BB78}"/>
              </a:ext>
            </a:extLst>
          </p:cNvPr>
          <p:cNvCxnSpPr>
            <a:cxnSpLocks/>
            <a:stCxn id="28" idx="3"/>
            <a:endCxn id="24" idx="0"/>
          </p:cNvCxnSpPr>
          <p:nvPr/>
        </p:nvCxnSpPr>
        <p:spPr>
          <a:xfrm>
            <a:off x="4340932" y="2407335"/>
            <a:ext cx="792088" cy="178747"/>
          </a:xfrm>
          <a:prstGeom prst="bentConnector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矢印: 上下 10">
            <a:extLst>
              <a:ext uri="{FF2B5EF4-FFF2-40B4-BE49-F238E27FC236}">
                <a16:creationId xmlns:a16="http://schemas.microsoft.com/office/drawing/2014/main" id="{A90120F0-6EE3-4540-A8D7-32DF41E2D376}"/>
              </a:ext>
            </a:extLst>
          </p:cNvPr>
          <p:cNvSpPr/>
          <p:nvPr/>
        </p:nvSpPr>
        <p:spPr bwMode="auto">
          <a:xfrm>
            <a:off x="7005228" y="5057163"/>
            <a:ext cx="396044" cy="820108"/>
          </a:xfrm>
          <a:prstGeom prst="upDownArrow">
            <a:avLst/>
          </a:prstGeom>
          <a:solidFill>
            <a:schemeClr val="tx1"/>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3" name="吹き出し: 四角形 12">
            <a:extLst>
              <a:ext uri="{FF2B5EF4-FFF2-40B4-BE49-F238E27FC236}">
                <a16:creationId xmlns:a16="http://schemas.microsoft.com/office/drawing/2014/main" id="{D9D1C2D9-E801-4B20-BE0D-03D61A914E29}"/>
              </a:ext>
            </a:extLst>
          </p:cNvPr>
          <p:cNvSpPr/>
          <p:nvPr/>
        </p:nvSpPr>
        <p:spPr bwMode="auto">
          <a:xfrm>
            <a:off x="7797316" y="5080100"/>
            <a:ext cx="1835634" cy="977191"/>
          </a:xfrm>
          <a:prstGeom prst="wedgeRectCallout">
            <a:avLst>
              <a:gd name="adj1" fmla="val -76565"/>
              <a:gd name="adj2" fmla="val -9005"/>
            </a:avLst>
          </a:prstGeom>
          <a:solidFill>
            <a:schemeClr val="tx1">
              <a:lumMod val="20000"/>
              <a:lumOff val="80000"/>
            </a:schemeClr>
          </a:solidFill>
          <a:ln w="6350">
            <a:noFill/>
          </a:ln>
          <a:effectLst/>
          <a:extLst/>
        </p:spPr>
        <p:txBody>
          <a:bodyPr rot="0" spcFirstLastPara="0" vertOverflow="overflow" horzOverflow="overflow" vert="horz" wrap="square" lIns="72000" tIns="0" rIns="72000" bIns="0" numCol="1" spcCol="0" rtlCol="0" fromWordArt="0" anchor="ctr" anchorCtr="0" forceAA="0" compatLnSpc="1">
            <a:prstTxWarp prst="textNoShape">
              <a:avLst/>
            </a:prstTxWarp>
            <a:noAutofit/>
          </a:bodyPr>
          <a:lstStyle/>
          <a:p>
            <a:pPr algn="just">
              <a:lnSpc>
                <a:spcPct val="150000"/>
              </a:lnSpc>
              <a:spcBef>
                <a:spcPct val="0"/>
              </a:spcBef>
              <a:spcAft>
                <a:spcPts val="600"/>
              </a:spcAft>
            </a:pPr>
            <a:r>
              <a:rPr kumimoji="1" lang="ja-JP" altLang="en-US" sz="1200" dirty="0">
                <a:solidFill>
                  <a:srgbClr val="4D4D4D"/>
                </a:solidFill>
                <a:latin typeface="メイリオ" pitchFamily="50" charset="-128"/>
                <a:ea typeface="メイリオ" pitchFamily="50" charset="-128"/>
                <a:cs typeface="メイリオ" pitchFamily="50" charset="-128"/>
              </a:rPr>
              <a:t>予測と実離反結果を突合しモデルの妥当性を検証</a:t>
            </a:r>
          </a:p>
        </p:txBody>
      </p:sp>
    </p:spTree>
    <p:extLst>
      <p:ext uri="{BB962C8B-B14F-4D97-AF65-F5344CB8AC3E}">
        <p14:creationId xmlns:p14="http://schemas.microsoft.com/office/powerpoint/2010/main" val="146961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3" name="タイトル 2"/>
          <p:cNvSpPr>
            <a:spLocks noGrp="1"/>
          </p:cNvSpPr>
          <p:nvPr>
            <p:ph type="title"/>
          </p:nvPr>
        </p:nvSpPr>
        <p:spPr/>
        <p:txBody>
          <a:bodyPr/>
          <a:lstStyle/>
          <a:p>
            <a:r>
              <a:rPr lang="ja-JP" altLang="en-US" sz="1200" dirty="0"/>
              <a:t>予測モデルの構築評価：</a:t>
            </a:r>
            <a:br>
              <a:rPr lang="en-US" altLang="ja-JP" sz="2400" dirty="0"/>
            </a:br>
            <a:r>
              <a:rPr lang="ja-JP" altLang="en-US" sz="2000" dirty="0"/>
              <a:t>フォワード検証によるスコア検証（結果）</a:t>
            </a:r>
            <a:endParaRPr kumimoji="1" lang="ja-JP" altLang="en-US" dirty="0"/>
          </a:p>
        </p:txBody>
      </p:sp>
      <p:sp>
        <p:nvSpPr>
          <p:cNvPr id="9" name="テキスト ボックス 8">
            <a:extLst>
              <a:ext uri="{FF2B5EF4-FFF2-40B4-BE49-F238E27FC236}">
                <a16:creationId xmlns:a16="http://schemas.microsoft.com/office/drawing/2014/main" id="{28D11C7F-0D15-4ECB-A719-9AC33589B27D}"/>
              </a:ext>
            </a:extLst>
          </p:cNvPr>
          <p:cNvSpPr txBox="1"/>
          <p:nvPr/>
        </p:nvSpPr>
        <p:spPr>
          <a:xfrm>
            <a:off x="272480" y="728700"/>
            <a:ext cx="9361040" cy="923330"/>
          </a:xfrm>
          <a:prstGeom prst="rect">
            <a:avLst/>
          </a:prstGeom>
          <a:noFill/>
        </p:spPr>
        <p:txBody>
          <a:bodyPr wrap="square" rtlCol="0">
            <a:spAutoFit/>
          </a:bodyPr>
          <a:lstStyle/>
          <a:p>
            <a:pPr algn="ctr">
              <a:lnSpc>
                <a:spcPct val="150000"/>
              </a:lnSpc>
            </a:pPr>
            <a:r>
              <a:rPr lang="ja-JP" altLang="en-US" dirty="0"/>
              <a:t>離反スコアの最も高いランク・低いランクの傾向差を確認できた。</a:t>
            </a:r>
            <a:endParaRPr lang="en-US" altLang="ja-JP" dirty="0"/>
          </a:p>
          <a:p>
            <a:pPr algn="ctr">
              <a:lnSpc>
                <a:spcPct val="150000"/>
              </a:lnSpc>
            </a:pPr>
            <a:r>
              <a:rPr lang="ja-JP" altLang="en-US" dirty="0"/>
              <a:t>➡ 序列性能をより高める余地がないかは別途検証としたい。</a:t>
            </a:r>
            <a:endParaRPr lang="en-US" altLang="ja-JP" dirty="0"/>
          </a:p>
        </p:txBody>
      </p:sp>
      <p:graphicFrame>
        <p:nvGraphicFramePr>
          <p:cNvPr id="8" name="グラフ 7">
            <a:extLst>
              <a:ext uri="{FF2B5EF4-FFF2-40B4-BE49-F238E27FC236}">
                <a16:creationId xmlns:a16="http://schemas.microsoft.com/office/drawing/2014/main" id="{FDDF7FED-A6AD-45F4-8A9D-55D6D249BEBD}"/>
              </a:ext>
            </a:extLst>
          </p:cNvPr>
          <p:cNvGraphicFramePr/>
          <p:nvPr>
            <p:extLst>
              <p:ext uri="{D42A27DB-BD31-4B8C-83A1-F6EECF244321}">
                <p14:modId xmlns:p14="http://schemas.microsoft.com/office/powerpoint/2010/main" val="2138306071"/>
              </p:ext>
            </p:extLst>
          </p:nvPr>
        </p:nvGraphicFramePr>
        <p:xfrm>
          <a:off x="580258" y="2276474"/>
          <a:ext cx="8748402" cy="4140857"/>
        </p:xfrm>
        <a:graphic>
          <a:graphicData uri="http://schemas.openxmlformats.org/drawingml/2006/chart">
            <c:chart xmlns:c="http://schemas.openxmlformats.org/drawingml/2006/chart" xmlns:r="http://schemas.openxmlformats.org/officeDocument/2006/relationships" r:id="rId3"/>
          </a:graphicData>
        </a:graphic>
      </p:graphicFrame>
      <p:sp>
        <p:nvSpPr>
          <p:cNvPr id="10" name="テキスト ボックス 9">
            <a:extLst>
              <a:ext uri="{FF2B5EF4-FFF2-40B4-BE49-F238E27FC236}">
                <a16:creationId xmlns:a16="http://schemas.microsoft.com/office/drawing/2014/main" id="{D73ABEFC-B42A-4F0E-B3FE-701B33E95394}"/>
              </a:ext>
            </a:extLst>
          </p:cNvPr>
          <p:cNvSpPr txBox="1"/>
          <p:nvPr/>
        </p:nvSpPr>
        <p:spPr>
          <a:xfrm rot="16200000">
            <a:off x="-525141" y="4051793"/>
            <a:ext cx="1975028" cy="307777"/>
          </a:xfrm>
          <a:prstGeom prst="rect">
            <a:avLst/>
          </a:prstGeom>
          <a:noFill/>
        </p:spPr>
        <p:txBody>
          <a:bodyPr wrap="none" rtlCol="0">
            <a:spAutoFit/>
          </a:bodyPr>
          <a:lstStyle/>
          <a:p>
            <a:r>
              <a:rPr kumimoji="1" lang="en-US" altLang="ja-JP" sz="1400" dirty="0"/>
              <a:t>TGT</a:t>
            </a:r>
            <a:r>
              <a:rPr kumimoji="1" lang="ja-JP" altLang="en-US" sz="1400" dirty="0"/>
              <a:t>含有率（離反率）</a:t>
            </a:r>
          </a:p>
        </p:txBody>
      </p:sp>
      <p:cxnSp>
        <p:nvCxnSpPr>
          <p:cNvPr id="11" name="直線コネクタ 10">
            <a:extLst>
              <a:ext uri="{FF2B5EF4-FFF2-40B4-BE49-F238E27FC236}">
                <a16:creationId xmlns:a16="http://schemas.microsoft.com/office/drawing/2014/main" id="{754FAB96-36C4-410A-B2D7-7F1366FE84EC}"/>
              </a:ext>
            </a:extLst>
          </p:cNvPr>
          <p:cNvCxnSpPr/>
          <p:nvPr/>
        </p:nvCxnSpPr>
        <p:spPr>
          <a:xfrm>
            <a:off x="1156322" y="4337812"/>
            <a:ext cx="8100900" cy="0"/>
          </a:xfrm>
          <a:prstGeom prst="line">
            <a:avLst/>
          </a:prstGeom>
          <a:ln w="15875">
            <a:prstDash val="dash"/>
          </a:ln>
        </p:spPr>
        <p:style>
          <a:lnRef idx="1">
            <a:schemeClr val="accent2"/>
          </a:lnRef>
          <a:fillRef idx="0">
            <a:schemeClr val="accent2"/>
          </a:fillRef>
          <a:effectRef idx="0">
            <a:schemeClr val="accent2"/>
          </a:effectRef>
          <a:fontRef idx="minor">
            <a:schemeClr val="tx1"/>
          </a:fontRef>
        </p:style>
      </p:cxnSp>
      <p:sp>
        <p:nvSpPr>
          <p:cNvPr id="12" name="テキスト ボックス 11">
            <a:extLst>
              <a:ext uri="{FF2B5EF4-FFF2-40B4-BE49-F238E27FC236}">
                <a16:creationId xmlns:a16="http://schemas.microsoft.com/office/drawing/2014/main" id="{02440A35-5655-4CCD-8FB4-38B0201A0B5A}"/>
              </a:ext>
            </a:extLst>
          </p:cNvPr>
          <p:cNvSpPr txBox="1"/>
          <p:nvPr/>
        </p:nvSpPr>
        <p:spPr>
          <a:xfrm>
            <a:off x="7819236" y="3861048"/>
            <a:ext cx="1454244" cy="461665"/>
          </a:xfrm>
          <a:prstGeom prst="rect">
            <a:avLst/>
          </a:prstGeom>
          <a:noFill/>
        </p:spPr>
        <p:txBody>
          <a:bodyPr wrap="none" rtlCol="0">
            <a:spAutoFit/>
          </a:bodyPr>
          <a:lstStyle/>
          <a:p>
            <a:pPr algn="ctr"/>
            <a:r>
              <a:rPr kumimoji="1" lang="ja-JP" altLang="en-US" sz="1200" dirty="0">
                <a:solidFill>
                  <a:schemeClr val="accent2"/>
                </a:solidFill>
              </a:rPr>
              <a:t>全体平均</a:t>
            </a:r>
            <a:endParaRPr kumimoji="1" lang="en-US" altLang="ja-JP" sz="1200" dirty="0">
              <a:solidFill>
                <a:schemeClr val="accent2"/>
              </a:solidFill>
            </a:endParaRPr>
          </a:p>
          <a:p>
            <a:pPr algn="ctr"/>
            <a:r>
              <a:rPr kumimoji="1" lang="en-US" altLang="ja-JP" sz="1200" dirty="0">
                <a:solidFill>
                  <a:schemeClr val="accent2"/>
                </a:solidFill>
              </a:rPr>
              <a:t>(16.7%, N=807)</a:t>
            </a:r>
            <a:endParaRPr kumimoji="1" lang="ja-JP" altLang="en-US" sz="1200" dirty="0">
              <a:solidFill>
                <a:schemeClr val="accent2"/>
              </a:solidFill>
            </a:endParaRPr>
          </a:p>
        </p:txBody>
      </p:sp>
    </p:spTree>
    <p:extLst>
      <p:ext uri="{BB962C8B-B14F-4D97-AF65-F5344CB8AC3E}">
        <p14:creationId xmlns:p14="http://schemas.microsoft.com/office/powerpoint/2010/main" val="382292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2A6250BA-1BEA-4ED7-AA9A-11B3917CF8A9}"/>
              </a:ext>
            </a:extLst>
          </p:cNvPr>
          <p:cNvPicPr>
            <a:picLocks noChangeAspect="1"/>
          </p:cNvPicPr>
          <p:nvPr/>
        </p:nvPicPr>
        <p:blipFill>
          <a:blip r:embed="rId3"/>
          <a:stretch>
            <a:fillRect/>
          </a:stretch>
        </p:blipFill>
        <p:spPr>
          <a:xfrm>
            <a:off x="89531" y="2699511"/>
            <a:ext cx="9579993" cy="3537801"/>
          </a:xfrm>
          <a:prstGeom prst="rect">
            <a:avLst/>
          </a:prstGeom>
        </p:spPr>
      </p:pic>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3" name="タイトル 2"/>
          <p:cNvSpPr>
            <a:spLocks noGrp="1"/>
          </p:cNvSpPr>
          <p:nvPr>
            <p:ph type="title"/>
          </p:nvPr>
        </p:nvSpPr>
        <p:spPr/>
        <p:txBody>
          <a:bodyPr/>
          <a:lstStyle/>
          <a:p>
            <a:r>
              <a:rPr lang="ja-JP" altLang="en-US" sz="1200" dirty="0"/>
              <a:t>予測モデルの構築評価：</a:t>
            </a:r>
            <a:br>
              <a:rPr lang="en-US" altLang="ja-JP" sz="2000" dirty="0"/>
            </a:br>
            <a:r>
              <a:rPr lang="ja-JP" altLang="en-US" sz="2000" dirty="0"/>
              <a:t>スコア上位者の特徴</a:t>
            </a:r>
            <a:endParaRPr kumimoji="1" lang="ja-JP" altLang="en-US" dirty="0"/>
          </a:p>
        </p:txBody>
      </p:sp>
      <p:sp>
        <p:nvSpPr>
          <p:cNvPr id="9" name="テキスト ボックス 8">
            <a:extLst>
              <a:ext uri="{FF2B5EF4-FFF2-40B4-BE49-F238E27FC236}">
                <a16:creationId xmlns:a16="http://schemas.microsoft.com/office/drawing/2014/main" id="{28D11C7F-0D15-4ECB-A719-9AC33589B27D}"/>
              </a:ext>
            </a:extLst>
          </p:cNvPr>
          <p:cNvSpPr txBox="1"/>
          <p:nvPr/>
        </p:nvSpPr>
        <p:spPr>
          <a:xfrm>
            <a:off x="272480" y="963305"/>
            <a:ext cx="9361040" cy="1169551"/>
          </a:xfrm>
          <a:prstGeom prst="rect">
            <a:avLst/>
          </a:prstGeom>
          <a:noFill/>
        </p:spPr>
        <p:txBody>
          <a:bodyPr wrap="square" rtlCol="0">
            <a:spAutoFit/>
          </a:bodyPr>
          <a:lstStyle/>
          <a:p>
            <a:pPr marL="342900" indent="-342900">
              <a:lnSpc>
                <a:spcPct val="150000"/>
              </a:lnSpc>
              <a:buFont typeface="+mj-lt"/>
              <a:buAutoNum type="arabicPeriod"/>
            </a:pPr>
            <a:r>
              <a:rPr lang="ja-JP" altLang="en-US" sz="1600" dirty="0"/>
              <a:t>離反スコアが高い顧客群は、購買回数・単価ともに低い層（購買間隔に差はない）。</a:t>
            </a:r>
            <a:endParaRPr lang="en-US" altLang="ja-JP" sz="1600" dirty="0"/>
          </a:p>
          <a:p>
            <a:pPr marL="342900" indent="-342900">
              <a:lnSpc>
                <a:spcPct val="150000"/>
              </a:lnSpc>
              <a:buFont typeface="+mj-lt"/>
              <a:buAutoNum type="arabicPeriod"/>
            </a:pPr>
            <a:r>
              <a:rPr lang="ja-JP" altLang="en-US" sz="1600" dirty="0"/>
              <a:t>スコア上位群の内部のパターンとして、購買間隔の違う層が存在したが、離反率の違いは単価に起因すると推察され、離反防止施策の中身を変えるほどの重要な特徴ではないと考える。</a:t>
            </a:r>
            <a:endParaRPr lang="en-US" altLang="ja-JP" sz="1600" dirty="0"/>
          </a:p>
        </p:txBody>
      </p:sp>
      <p:sp>
        <p:nvSpPr>
          <p:cNvPr id="13" name="正方形/長方形 12">
            <a:extLst>
              <a:ext uri="{FF2B5EF4-FFF2-40B4-BE49-F238E27FC236}">
                <a16:creationId xmlns:a16="http://schemas.microsoft.com/office/drawing/2014/main" id="{60CD15FB-3D60-475D-85AE-0A51D5D00DEA}"/>
              </a:ext>
            </a:extLst>
          </p:cNvPr>
          <p:cNvSpPr/>
          <p:nvPr/>
        </p:nvSpPr>
        <p:spPr bwMode="auto">
          <a:xfrm>
            <a:off x="4088904" y="3388436"/>
            <a:ext cx="3068724" cy="976668"/>
          </a:xfrm>
          <a:prstGeom prst="rect">
            <a:avLst/>
          </a:prstGeom>
          <a:noFill/>
          <a:ln w="38100">
            <a:solidFill>
              <a:schemeClr val="accent2"/>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4" name="正方形/長方形 13">
            <a:extLst>
              <a:ext uri="{FF2B5EF4-FFF2-40B4-BE49-F238E27FC236}">
                <a16:creationId xmlns:a16="http://schemas.microsoft.com/office/drawing/2014/main" id="{67A8A0F9-103A-4F12-8716-D7C9ED20DE41}"/>
              </a:ext>
            </a:extLst>
          </p:cNvPr>
          <p:cNvSpPr/>
          <p:nvPr/>
        </p:nvSpPr>
        <p:spPr bwMode="auto">
          <a:xfrm>
            <a:off x="6789204" y="4473116"/>
            <a:ext cx="368424" cy="1107821"/>
          </a:xfrm>
          <a:prstGeom prst="rect">
            <a:avLst/>
          </a:prstGeom>
          <a:noFill/>
          <a:ln w="38100">
            <a:solidFill>
              <a:schemeClr val="accent2"/>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10" name="楕円 9">
            <a:extLst>
              <a:ext uri="{FF2B5EF4-FFF2-40B4-BE49-F238E27FC236}">
                <a16:creationId xmlns:a16="http://schemas.microsoft.com/office/drawing/2014/main" id="{D39C8092-D723-4BC7-805D-F0CAD475AB05}"/>
              </a:ext>
            </a:extLst>
          </p:cNvPr>
          <p:cNvSpPr/>
          <p:nvPr/>
        </p:nvSpPr>
        <p:spPr bwMode="auto">
          <a:xfrm>
            <a:off x="3913653" y="3253749"/>
            <a:ext cx="350501" cy="350501"/>
          </a:xfrm>
          <a:prstGeom prst="ellipse">
            <a:avLst/>
          </a:prstGeom>
          <a:solidFill>
            <a:schemeClr val="accent2"/>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400" b="1" dirty="0">
                <a:solidFill>
                  <a:schemeClr val="bg1"/>
                </a:solidFill>
                <a:latin typeface="メイリオ" pitchFamily="50" charset="-128"/>
                <a:ea typeface="メイリオ" pitchFamily="50" charset="-128"/>
                <a:cs typeface="メイリオ" pitchFamily="50" charset="-128"/>
              </a:rPr>
              <a:t>1</a:t>
            </a:r>
            <a:endParaRPr kumimoji="1" lang="ja-JP" altLang="en-US" sz="1400" b="1" dirty="0">
              <a:solidFill>
                <a:schemeClr val="bg1"/>
              </a:solidFill>
              <a:latin typeface="メイリオ" pitchFamily="50" charset="-128"/>
              <a:ea typeface="メイリオ" pitchFamily="50" charset="-128"/>
              <a:cs typeface="メイリオ" pitchFamily="50" charset="-128"/>
            </a:endParaRPr>
          </a:p>
        </p:txBody>
      </p:sp>
      <p:sp>
        <p:nvSpPr>
          <p:cNvPr id="11" name="楕円 10">
            <a:extLst>
              <a:ext uri="{FF2B5EF4-FFF2-40B4-BE49-F238E27FC236}">
                <a16:creationId xmlns:a16="http://schemas.microsoft.com/office/drawing/2014/main" id="{7F1E545A-948F-4EBF-8821-3B6BED0010DE}"/>
              </a:ext>
            </a:extLst>
          </p:cNvPr>
          <p:cNvSpPr/>
          <p:nvPr/>
        </p:nvSpPr>
        <p:spPr bwMode="auto">
          <a:xfrm>
            <a:off x="6613953" y="4365104"/>
            <a:ext cx="350501" cy="350501"/>
          </a:xfrm>
          <a:prstGeom prst="ellipse">
            <a:avLst/>
          </a:prstGeom>
          <a:solidFill>
            <a:schemeClr val="accent2"/>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lang="en-US" altLang="ja-JP" sz="1400" b="1" dirty="0">
                <a:solidFill>
                  <a:schemeClr val="bg1"/>
                </a:solidFill>
                <a:latin typeface="メイリオ" pitchFamily="50" charset="-128"/>
                <a:ea typeface="メイリオ" pitchFamily="50" charset="-128"/>
                <a:cs typeface="メイリオ" pitchFamily="50" charset="-128"/>
              </a:rPr>
              <a:t>2</a:t>
            </a:r>
            <a:endParaRPr kumimoji="1" lang="ja-JP" altLang="en-US" sz="1400" b="1" dirty="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426185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3" name="タイトル 2"/>
          <p:cNvSpPr>
            <a:spLocks noGrp="1"/>
          </p:cNvSpPr>
          <p:nvPr>
            <p:ph type="title"/>
          </p:nvPr>
        </p:nvSpPr>
        <p:spPr/>
        <p:txBody>
          <a:bodyPr/>
          <a:lstStyle/>
          <a:p>
            <a:r>
              <a:rPr kumimoji="1" lang="ja-JP" altLang="en-US" dirty="0"/>
              <a:t>分析データ</a:t>
            </a:r>
          </a:p>
        </p:txBody>
      </p:sp>
      <p:sp>
        <p:nvSpPr>
          <p:cNvPr id="4" name="テキスト ボックス 3">
            <a:extLst>
              <a:ext uri="{FF2B5EF4-FFF2-40B4-BE49-F238E27FC236}">
                <a16:creationId xmlns:a16="http://schemas.microsoft.com/office/drawing/2014/main" id="{F467B59A-8941-487C-A14E-F3599CCBD657}"/>
              </a:ext>
            </a:extLst>
          </p:cNvPr>
          <p:cNvSpPr txBox="1"/>
          <p:nvPr/>
        </p:nvSpPr>
        <p:spPr>
          <a:xfrm>
            <a:off x="272480" y="1124744"/>
            <a:ext cx="9360470" cy="5400600"/>
          </a:xfrm>
          <a:prstGeom prst="rect">
            <a:avLst/>
          </a:prstGeom>
          <a:noFill/>
        </p:spPr>
        <p:txBody>
          <a:bodyPr wrap="square" rtlCol="0">
            <a:noAutofit/>
          </a:bodyPr>
          <a:lstStyle/>
          <a:p>
            <a:pPr>
              <a:lnSpc>
                <a:spcPct val="150000"/>
              </a:lnSpc>
            </a:pPr>
            <a:r>
              <a:rPr lang="ja-JP" altLang="en-US" sz="2000" b="1" u="sng" dirty="0"/>
              <a:t>データ概要</a:t>
            </a:r>
            <a:endParaRPr lang="en-US" altLang="ja-JP" b="1" u="sng" dirty="0"/>
          </a:p>
          <a:p>
            <a:pPr marL="285750" indent="-285750">
              <a:lnSpc>
                <a:spcPct val="150000"/>
              </a:lnSpc>
              <a:buFont typeface="Wingdings" panose="05000000000000000000" pitchFamily="2" charset="2"/>
              <a:buChar char="l"/>
            </a:pPr>
            <a:r>
              <a:rPr lang="ja-JP" altLang="en-US" sz="1400" dirty="0"/>
              <a:t>件数：</a:t>
            </a:r>
            <a:r>
              <a:rPr lang="en-US" altLang="ja-JP" sz="1400" b="1" dirty="0"/>
              <a:t>541,909</a:t>
            </a:r>
            <a:r>
              <a:rPr lang="ja-JP" altLang="en-US" sz="1400" dirty="0"/>
              <a:t>件</a:t>
            </a:r>
            <a:endParaRPr lang="en-US" altLang="ja-JP" sz="1400" dirty="0"/>
          </a:p>
          <a:p>
            <a:pPr marL="285750" indent="-285750">
              <a:lnSpc>
                <a:spcPct val="150000"/>
              </a:lnSpc>
              <a:buFont typeface="Wingdings" panose="05000000000000000000" pitchFamily="2" charset="2"/>
              <a:buChar char="l"/>
            </a:pPr>
            <a:r>
              <a:rPr lang="ja-JP" altLang="en-US" sz="1400" dirty="0"/>
              <a:t>期間：</a:t>
            </a:r>
            <a:r>
              <a:rPr lang="en-US" altLang="ja-JP" sz="1400" dirty="0"/>
              <a:t> </a:t>
            </a:r>
            <a:r>
              <a:rPr lang="en-US" altLang="ja-JP" sz="1400" b="1" dirty="0"/>
              <a:t>10</a:t>
            </a:r>
            <a:r>
              <a:rPr lang="ja-JP" altLang="en-US" sz="1400" b="1" dirty="0"/>
              <a:t>年</a:t>
            </a:r>
            <a:r>
              <a:rPr lang="en-US" altLang="ja-JP" sz="1400" b="1" dirty="0"/>
              <a:t>12</a:t>
            </a:r>
            <a:r>
              <a:rPr lang="ja-JP" altLang="en-US" sz="1400" b="1" dirty="0"/>
              <a:t>月</a:t>
            </a:r>
            <a:r>
              <a:rPr lang="en-US" altLang="ja-JP" sz="1400" b="1" dirty="0"/>
              <a:t>1</a:t>
            </a:r>
            <a:r>
              <a:rPr lang="ja-JP" altLang="en-US" sz="1400" b="1" dirty="0"/>
              <a:t>日～</a:t>
            </a:r>
            <a:r>
              <a:rPr lang="en-US" altLang="ja-JP" sz="1400" b="1" dirty="0"/>
              <a:t>11</a:t>
            </a:r>
            <a:r>
              <a:rPr lang="ja-JP" altLang="en-US" sz="1400" b="1" dirty="0"/>
              <a:t>年</a:t>
            </a:r>
            <a:r>
              <a:rPr lang="en-US" altLang="ja-JP" sz="1400" b="1" dirty="0"/>
              <a:t>12</a:t>
            </a:r>
            <a:r>
              <a:rPr lang="ja-JP" altLang="en-US" sz="1400" b="1" dirty="0"/>
              <a:t>月</a:t>
            </a:r>
            <a:r>
              <a:rPr lang="en-US" altLang="ja-JP" sz="1400" b="1" dirty="0"/>
              <a:t>9</a:t>
            </a:r>
            <a:r>
              <a:rPr lang="ja-JP" altLang="en-US" sz="1400" b="1" dirty="0"/>
              <a:t>日</a:t>
            </a:r>
            <a:r>
              <a:rPr lang="ja-JP" altLang="en-US" sz="1400" dirty="0"/>
              <a:t>の約</a:t>
            </a:r>
            <a:r>
              <a:rPr lang="en-US" altLang="ja-JP" sz="1400" dirty="0"/>
              <a:t>1</a:t>
            </a:r>
            <a:r>
              <a:rPr lang="ja-JP" altLang="en-US" sz="1400" dirty="0"/>
              <a:t>年間</a:t>
            </a:r>
            <a:endParaRPr lang="en-US" altLang="ja-JP" sz="1400" dirty="0"/>
          </a:p>
          <a:p>
            <a:pPr marL="285750" indent="-285750">
              <a:lnSpc>
                <a:spcPct val="150000"/>
              </a:lnSpc>
              <a:buFont typeface="Wingdings" panose="05000000000000000000" pitchFamily="2" charset="2"/>
              <a:buChar char="l"/>
            </a:pPr>
            <a:r>
              <a:rPr lang="en-US" altLang="ja-JP" sz="1400" dirty="0" err="1"/>
              <a:t>CustomerID</a:t>
            </a:r>
            <a:r>
              <a:rPr lang="ja-JP" altLang="en-US" sz="1400" dirty="0"/>
              <a:t>（非欠損）は</a:t>
            </a:r>
            <a:r>
              <a:rPr lang="en-US" altLang="ja-JP" sz="1400" b="1" dirty="0"/>
              <a:t>4,372</a:t>
            </a:r>
            <a:r>
              <a:rPr lang="ja-JP" altLang="en-US" sz="1400" b="1" dirty="0"/>
              <a:t>ユーザ</a:t>
            </a:r>
            <a:endParaRPr lang="en-US" altLang="ja-JP" sz="1400" b="1" dirty="0"/>
          </a:p>
          <a:p>
            <a:pPr marL="742950" lvl="1" indent="-285750">
              <a:lnSpc>
                <a:spcPct val="150000"/>
              </a:lnSpc>
              <a:buFont typeface="Wingdings" panose="05000000000000000000" pitchFamily="2" charset="2"/>
              <a:buChar char="Ø"/>
            </a:pPr>
            <a:r>
              <a:rPr lang="ja-JP" altLang="en-US" sz="1400" dirty="0"/>
              <a:t>当該ユーザの取引件数は</a:t>
            </a:r>
            <a:r>
              <a:rPr lang="en-US" altLang="ja-JP" sz="1400" b="1" dirty="0"/>
              <a:t>22,190</a:t>
            </a:r>
            <a:r>
              <a:rPr lang="ja-JP" altLang="en-US" sz="1400" b="1" dirty="0"/>
              <a:t>件</a:t>
            </a:r>
            <a:r>
              <a:rPr lang="ja-JP" altLang="en-US" sz="1400" dirty="0"/>
              <a:t>（ユーザ当たり平均取引回数：</a:t>
            </a:r>
            <a:r>
              <a:rPr lang="en-US" altLang="ja-JP" sz="1400" b="1" dirty="0"/>
              <a:t>5.08</a:t>
            </a:r>
            <a:r>
              <a:rPr lang="ja-JP" altLang="en-US" sz="1400" b="1" dirty="0"/>
              <a:t>回</a:t>
            </a:r>
            <a:r>
              <a:rPr lang="en-US" altLang="ja-JP" sz="1400" b="1" dirty="0"/>
              <a:t>/</a:t>
            </a:r>
            <a:r>
              <a:rPr lang="ja-JP" altLang="en-US" sz="1400" b="1" dirty="0"/>
              <a:t>年</a:t>
            </a:r>
            <a:r>
              <a:rPr lang="ja-JP" altLang="en-US" sz="1400" dirty="0"/>
              <a:t>）</a:t>
            </a:r>
            <a:endParaRPr lang="en-US" altLang="ja-JP" sz="1400" dirty="0"/>
          </a:p>
          <a:p>
            <a:pPr marL="742950" lvl="1" indent="-285750">
              <a:lnSpc>
                <a:spcPct val="150000"/>
              </a:lnSpc>
              <a:buFont typeface="Wingdings" panose="05000000000000000000" pitchFamily="2" charset="2"/>
              <a:buChar char="Ø"/>
            </a:pPr>
            <a:r>
              <a:rPr lang="ja-JP" altLang="en-US" sz="1400" dirty="0"/>
              <a:t>当該ユーザのデータ件数は</a:t>
            </a:r>
            <a:r>
              <a:rPr lang="en-US" altLang="ja-JP" sz="1400" b="1" dirty="0"/>
              <a:t>406,829</a:t>
            </a:r>
            <a:r>
              <a:rPr lang="ja-JP" altLang="en-US" sz="1400" b="1" dirty="0"/>
              <a:t>件</a:t>
            </a:r>
            <a:r>
              <a:rPr lang="ja-JP" altLang="en-US" sz="1400" dirty="0"/>
              <a:t>（取引当たり平均データ件数：</a:t>
            </a:r>
            <a:r>
              <a:rPr lang="en-US" altLang="ja-JP" sz="1400" b="1" dirty="0"/>
              <a:t>18.3</a:t>
            </a:r>
            <a:r>
              <a:rPr lang="ja-JP" altLang="en-US" sz="1400" b="1" dirty="0"/>
              <a:t>レコード</a:t>
            </a:r>
            <a:r>
              <a:rPr lang="en-US" altLang="ja-JP" sz="1400" b="1" dirty="0"/>
              <a:t>/</a:t>
            </a:r>
            <a:r>
              <a:rPr lang="ja-JP" altLang="en-US" sz="1400" b="1" dirty="0"/>
              <a:t>取引</a:t>
            </a:r>
            <a:r>
              <a:rPr lang="ja-JP" altLang="en-US" sz="1400" dirty="0"/>
              <a:t>）</a:t>
            </a:r>
            <a:endParaRPr lang="en-US" altLang="ja-JP" sz="1400" dirty="0"/>
          </a:p>
          <a:p>
            <a:pPr>
              <a:lnSpc>
                <a:spcPct val="150000"/>
              </a:lnSpc>
            </a:pPr>
            <a:endParaRPr lang="en-US" altLang="ja-JP" sz="2000" b="1" u="sng" dirty="0"/>
          </a:p>
          <a:p>
            <a:pPr>
              <a:lnSpc>
                <a:spcPct val="150000"/>
              </a:lnSpc>
            </a:pPr>
            <a:r>
              <a:rPr lang="ja-JP" altLang="en-US" sz="2000" b="1" u="sng" dirty="0"/>
              <a:t>確認事項</a:t>
            </a:r>
            <a:endParaRPr lang="en-US" altLang="ja-JP" b="1" u="sng" dirty="0"/>
          </a:p>
          <a:p>
            <a:pPr marL="285750" indent="-285750">
              <a:lnSpc>
                <a:spcPct val="150000"/>
              </a:lnSpc>
              <a:buFont typeface="Wingdings" panose="05000000000000000000" pitchFamily="2" charset="2"/>
              <a:buChar char="l"/>
            </a:pPr>
            <a:r>
              <a:rPr lang="en-US" altLang="ja-JP" sz="1400" b="1" dirty="0" err="1"/>
              <a:t>InvoiceNo</a:t>
            </a:r>
            <a:r>
              <a:rPr lang="ja-JP" altLang="en-US" sz="1400" b="1" dirty="0"/>
              <a:t>が</a:t>
            </a:r>
            <a:r>
              <a:rPr lang="en-US" altLang="ja-JP" sz="1400" b="1" dirty="0"/>
              <a:t>”C”</a:t>
            </a:r>
            <a:r>
              <a:rPr lang="ja-JP" altLang="en-US" sz="1400" b="1" dirty="0"/>
              <a:t>で始まるデータはキャンセルデータ、かつキャンセルデータはこの限りか？</a:t>
            </a:r>
            <a:endParaRPr lang="en-US" altLang="ja-JP" sz="1400" b="1" dirty="0"/>
          </a:p>
          <a:p>
            <a:pPr marL="285750" indent="-285750">
              <a:lnSpc>
                <a:spcPct val="150000"/>
              </a:lnSpc>
              <a:buFont typeface="Wingdings" panose="05000000000000000000" pitchFamily="2" charset="2"/>
              <a:buChar char="l"/>
            </a:pPr>
            <a:r>
              <a:rPr lang="ja-JP" altLang="en-US" sz="1400" b="1" dirty="0"/>
              <a:t>キャンセルデータの場合は</a:t>
            </a:r>
            <a:r>
              <a:rPr lang="en-US" altLang="ja-JP" sz="1400" b="1" dirty="0"/>
              <a:t>Quantity</a:t>
            </a:r>
            <a:r>
              <a:rPr lang="ja-JP" altLang="en-US" sz="1400" b="1" dirty="0" err="1"/>
              <a:t>は負</a:t>
            </a:r>
            <a:r>
              <a:rPr lang="ja-JP" altLang="en-US" sz="1400" b="1" dirty="0"/>
              <a:t>、かつ負となる理由はこの限りか？</a:t>
            </a:r>
            <a:endParaRPr lang="en-US" altLang="ja-JP" sz="1400" b="1" dirty="0"/>
          </a:p>
          <a:p>
            <a:pPr marL="285750" indent="-285750">
              <a:lnSpc>
                <a:spcPct val="150000"/>
              </a:lnSpc>
              <a:buFont typeface="Wingdings" panose="05000000000000000000" pitchFamily="2" charset="2"/>
              <a:buChar char="l"/>
            </a:pPr>
            <a:r>
              <a:rPr lang="en-US" altLang="ja-JP" sz="1400" dirty="0" err="1"/>
              <a:t>UnitPrice</a:t>
            </a:r>
            <a:r>
              <a:rPr lang="ja-JP" altLang="en-US" sz="1400" dirty="0"/>
              <a:t>が</a:t>
            </a:r>
            <a:r>
              <a:rPr lang="en-US" altLang="ja-JP" sz="1400" dirty="0"/>
              <a:t>ZERO</a:t>
            </a:r>
            <a:r>
              <a:rPr lang="ja-JP" altLang="en-US" sz="1400" dirty="0"/>
              <a:t>のデータが全てで</a:t>
            </a:r>
            <a:r>
              <a:rPr lang="en-US" altLang="ja-JP" sz="1400" dirty="0"/>
              <a:t>2,515</a:t>
            </a:r>
            <a:r>
              <a:rPr lang="ja-JP" altLang="en-US" sz="1400" dirty="0"/>
              <a:t>件（</a:t>
            </a:r>
            <a:r>
              <a:rPr lang="en-US" altLang="ja-JP" sz="1400" dirty="0" err="1"/>
              <a:t>CustomerID</a:t>
            </a:r>
            <a:r>
              <a:rPr lang="ja-JP" altLang="en-US" sz="1400" dirty="0"/>
              <a:t>非欠損限定では</a:t>
            </a:r>
            <a:r>
              <a:rPr lang="en-US" altLang="ja-JP" sz="1400" dirty="0"/>
              <a:t>40</a:t>
            </a:r>
            <a:r>
              <a:rPr lang="ja-JP" altLang="en-US" sz="1400" dirty="0"/>
              <a:t>件）存在した</a:t>
            </a:r>
            <a:r>
              <a:rPr lang="en-US" altLang="ja-JP" sz="1400" dirty="0"/>
              <a:t>.</a:t>
            </a:r>
          </a:p>
          <a:p>
            <a:pPr marL="742950" lvl="1" indent="-285750">
              <a:lnSpc>
                <a:spcPct val="150000"/>
              </a:lnSpc>
              <a:buFont typeface="Wingdings" panose="05000000000000000000" pitchFamily="2" charset="2"/>
              <a:buChar char="Ø"/>
            </a:pPr>
            <a:r>
              <a:rPr lang="ja-JP" altLang="en-US" sz="1400" dirty="0"/>
              <a:t>発生事由は何か（分析上必要か？）</a:t>
            </a:r>
            <a:endParaRPr lang="en-US" altLang="ja-JP" sz="1400" dirty="0"/>
          </a:p>
          <a:p>
            <a:pPr marL="285750" indent="-285750">
              <a:lnSpc>
                <a:spcPct val="150000"/>
              </a:lnSpc>
              <a:buFont typeface="Wingdings" panose="05000000000000000000" pitchFamily="2" charset="2"/>
              <a:buChar char="l"/>
            </a:pPr>
            <a:r>
              <a:rPr lang="en-US" altLang="ja-JP" sz="1400" dirty="0" err="1"/>
              <a:t>StockCode</a:t>
            </a:r>
            <a:r>
              <a:rPr lang="ja-JP" altLang="en-US" sz="1400" dirty="0"/>
              <a:t>左</a:t>
            </a:r>
            <a:r>
              <a:rPr lang="en-US" altLang="ja-JP" sz="1400" dirty="0"/>
              <a:t>5</a:t>
            </a:r>
            <a:r>
              <a:rPr lang="ja-JP" altLang="en-US" sz="1400" dirty="0"/>
              <a:t>桁が商品区分を表し、</a:t>
            </a:r>
            <a:r>
              <a:rPr lang="en-US" altLang="ja-JP" sz="1400" dirty="0"/>
              <a:t>6</a:t>
            </a:r>
            <a:r>
              <a:rPr lang="ja-JP" altLang="en-US" sz="1400" dirty="0"/>
              <a:t>桁目がある場合は色やサイズの付加情報という認識で間違いないか？</a:t>
            </a:r>
            <a:endParaRPr lang="en-US" altLang="ja-JP" sz="1400" dirty="0"/>
          </a:p>
          <a:p>
            <a:pPr marL="742950" lvl="1" indent="-285750">
              <a:lnSpc>
                <a:spcPct val="150000"/>
              </a:lnSpc>
              <a:buFont typeface="Wingdings" panose="05000000000000000000" pitchFamily="2" charset="2"/>
              <a:buChar char="Ø"/>
            </a:pPr>
            <a:r>
              <a:rPr lang="en-US" altLang="ja-JP" sz="1400" dirty="0" err="1"/>
              <a:t>StockCode</a:t>
            </a:r>
            <a:r>
              <a:rPr lang="ja-JP" altLang="en-US" sz="1400" dirty="0"/>
              <a:t>（左</a:t>
            </a:r>
            <a:r>
              <a:rPr lang="en-US" altLang="ja-JP" sz="1400" dirty="0"/>
              <a:t>5</a:t>
            </a:r>
            <a:r>
              <a:rPr lang="ja-JP" altLang="en-US" sz="1400" dirty="0"/>
              <a:t>桁）は</a:t>
            </a:r>
            <a:r>
              <a:rPr lang="en-US" altLang="ja-JP" sz="1400" dirty="0"/>
              <a:t>3,400</a:t>
            </a:r>
            <a:r>
              <a:rPr lang="ja-JP" altLang="en-US" sz="1400" dirty="0"/>
              <a:t>件確認された</a:t>
            </a:r>
            <a:r>
              <a:rPr lang="en-US" altLang="ja-JP" sz="1400" dirty="0"/>
              <a:t>.</a:t>
            </a:r>
            <a:r>
              <a:rPr lang="ja-JP" altLang="en-US" sz="1400" dirty="0"/>
              <a:t> </a:t>
            </a:r>
            <a:endParaRPr lang="en-US" altLang="ja-JP" sz="1400" dirty="0"/>
          </a:p>
          <a:p>
            <a:pPr marL="742950" lvl="1" indent="-285750">
              <a:lnSpc>
                <a:spcPct val="150000"/>
              </a:lnSpc>
              <a:buFont typeface="Wingdings" panose="05000000000000000000" pitchFamily="2" charset="2"/>
              <a:buChar char="Ø"/>
            </a:pPr>
            <a:r>
              <a:rPr lang="ja-JP" altLang="en-US" sz="1400" dirty="0"/>
              <a:t>より上位の区分を示す商品マスタはないか？</a:t>
            </a:r>
            <a:endParaRPr lang="en-US" altLang="ja-JP" sz="1400" dirty="0"/>
          </a:p>
        </p:txBody>
      </p:sp>
    </p:spTree>
    <p:extLst>
      <p:ext uri="{BB962C8B-B14F-4D97-AF65-F5344CB8AC3E}">
        <p14:creationId xmlns:p14="http://schemas.microsoft.com/office/powerpoint/2010/main" val="134594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EA8181E-786B-4CE8-92DA-727E7DD59C53}"/>
              </a:ext>
            </a:extLst>
          </p:cNvPr>
          <p:cNvPicPr>
            <a:picLocks noChangeAspect="1"/>
          </p:cNvPicPr>
          <p:nvPr/>
        </p:nvPicPr>
        <p:blipFill>
          <a:blip r:embed="rId3"/>
          <a:stretch>
            <a:fillRect/>
          </a:stretch>
        </p:blipFill>
        <p:spPr>
          <a:xfrm>
            <a:off x="1085850" y="2176425"/>
            <a:ext cx="7734300" cy="3952875"/>
          </a:xfrm>
          <a:prstGeom prst="rect">
            <a:avLst/>
          </a:prstGeom>
        </p:spPr>
      </p:pic>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3" name="タイトル 2"/>
          <p:cNvSpPr>
            <a:spLocks noGrp="1"/>
          </p:cNvSpPr>
          <p:nvPr>
            <p:ph type="title"/>
          </p:nvPr>
        </p:nvSpPr>
        <p:spPr/>
        <p:txBody>
          <a:bodyPr/>
          <a:lstStyle/>
          <a:p>
            <a:r>
              <a:rPr lang="ja-JP" altLang="en-US" dirty="0"/>
              <a:t>プロジェクトの目標</a:t>
            </a:r>
            <a:endParaRPr kumimoji="1" lang="ja-JP" altLang="en-US" dirty="0"/>
          </a:p>
        </p:txBody>
      </p:sp>
      <p:sp>
        <p:nvSpPr>
          <p:cNvPr id="5" name="テキスト ボックス 4">
            <a:extLst>
              <a:ext uri="{FF2B5EF4-FFF2-40B4-BE49-F238E27FC236}">
                <a16:creationId xmlns:a16="http://schemas.microsoft.com/office/drawing/2014/main" id="{1C1DE713-EFF6-4EEB-9F58-C04DA0AC9780}"/>
              </a:ext>
            </a:extLst>
          </p:cNvPr>
          <p:cNvSpPr txBox="1"/>
          <p:nvPr/>
        </p:nvSpPr>
        <p:spPr>
          <a:xfrm>
            <a:off x="2972780" y="5085184"/>
            <a:ext cx="923651" cy="369332"/>
          </a:xfrm>
          <a:prstGeom prst="rect">
            <a:avLst/>
          </a:prstGeom>
          <a:noFill/>
        </p:spPr>
        <p:txBody>
          <a:bodyPr wrap="none" rtlCol="0">
            <a:spAutoFit/>
          </a:bodyPr>
          <a:lstStyle/>
          <a:p>
            <a:r>
              <a:rPr kumimoji="1" lang="en-US" altLang="ja-JP" dirty="0">
                <a:solidFill>
                  <a:schemeClr val="bg1"/>
                </a:solidFill>
              </a:rPr>
              <a:t>26.1</a:t>
            </a:r>
            <a:r>
              <a:rPr kumimoji="1" lang="ja-JP" altLang="en-US" dirty="0">
                <a:solidFill>
                  <a:schemeClr val="bg1"/>
                </a:solidFill>
              </a:rPr>
              <a:t>％</a:t>
            </a:r>
          </a:p>
        </p:txBody>
      </p:sp>
      <p:sp>
        <p:nvSpPr>
          <p:cNvPr id="7" name="テキスト ボックス 6">
            <a:extLst>
              <a:ext uri="{FF2B5EF4-FFF2-40B4-BE49-F238E27FC236}">
                <a16:creationId xmlns:a16="http://schemas.microsoft.com/office/drawing/2014/main" id="{1F3721CD-C0E8-4ABB-8D01-C8B7F4656A5E}"/>
              </a:ext>
            </a:extLst>
          </p:cNvPr>
          <p:cNvSpPr txBox="1"/>
          <p:nvPr/>
        </p:nvSpPr>
        <p:spPr>
          <a:xfrm>
            <a:off x="6477621" y="4175792"/>
            <a:ext cx="923651" cy="369332"/>
          </a:xfrm>
          <a:prstGeom prst="rect">
            <a:avLst/>
          </a:prstGeom>
          <a:noFill/>
        </p:spPr>
        <p:txBody>
          <a:bodyPr wrap="none" rtlCol="0">
            <a:spAutoFit/>
          </a:bodyPr>
          <a:lstStyle/>
          <a:p>
            <a:r>
              <a:rPr lang="en-US" altLang="ja-JP" dirty="0">
                <a:solidFill>
                  <a:schemeClr val="bg1"/>
                </a:solidFill>
              </a:rPr>
              <a:t>67.9</a:t>
            </a:r>
            <a:r>
              <a:rPr kumimoji="1" lang="ja-JP" altLang="en-US" dirty="0">
                <a:solidFill>
                  <a:schemeClr val="bg1"/>
                </a:solidFill>
              </a:rPr>
              <a:t>％</a:t>
            </a:r>
          </a:p>
        </p:txBody>
      </p:sp>
      <p:sp>
        <p:nvSpPr>
          <p:cNvPr id="6" name="テキスト ボックス 5">
            <a:extLst>
              <a:ext uri="{FF2B5EF4-FFF2-40B4-BE49-F238E27FC236}">
                <a16:creationId xmlns:a16="http://schemas.microsoft.com/office/drawing/2014/main" id="{DD70010A-65B7-4233-9707-959AC9606C78}"/>
              </a:ext>
            </a:extLst>
          </p:cNvPr>
          <p:cNvSpPr txBox="1"/>
          <p:nvPr/>
        </p:nvSpPr>
        <p:spPr>
          <a:xfrm>
            <a:off x="273050" y="6140079"/>
            <a:ext cx="9359900" cy="421269"/>
          </a:xfrm>
          <a:prstGeom prst="rect">
            <a:avLst/>
          </a:prstGeom>
          <a:noFill/>
        </p:spPr>
        <p:txBody>
          <a:bodyPr wrap="square" rtlCol="0">
            <a:spAutoFit/>
          </a:bodyPr>
          <a:lstStyle/>
          <a:p>
            <a:r>
              <a:rPr kumimoji="1" lang="en-US" altLang="ja-JP" sz="900" dirty="0"/>
              <a:t>※</a:t>
            </a:r>
            <a:r>
              <a:rPr kumimoji="1" lang="ja-JP" altLang="en-US" sz="900" dirty="0"/>
              <a:t>集計期間は</a:t>
            </a:r>
            <a:r>
              <a:rPr kumimoji="1" lang="en-US" altLang="ja-JP" sz="900" dirty="0"/>
              <a:t>10</a:t>
            </a:r>
            <a:r>
              <a:rPr kumimoji="1" lang="ja-JP" altLang="en-US" sz="900" dirty="0"/>
              <a:t>年</a:t>
            </a:r>
            <a:r>
              <a:rPr kumimoji="1" lang="en-US" altLang="ja-JP" sz="900" dirty="0"/>
              <a:t>12</a:t>
            </a:r>
            <a:r>
              <a:rPr kumimoji="1" lang="ja-JP" altLang="en-US" sz="900" dirty="0"/>
              <a:t>月</a:t>
            </a:r>
            <a:r>
              <a:rPr kumimoji="1" lang="en-US" altLang="ja-JP" sz="900" dirty="0"/>
              <a:t>1</a:t>
            </a:r>
            <a:r>
              <a:rPr kumimoji="1" lang="ja-JP" altLang="en-US" sz="900" dirty="0"/>
              <a:t>日～</a:t>
            </a:r>
            <a:r>
              <a:rPr kumimoji="1" lang="en-US" altLang="ja-JP" sz="900" dirty="0"/>
              <a:t>11</a:t>
            </a:r>
            <a:r>
              <a:rPr kumimoji="1" lang="ja-JP" altLang="en-US" sz="900" dirty="0"/>
              <a:t>年</a:t>
            </a:r>
            <a:r>
              <a:rPr kumimoji="1" lang="en-US" altLang="ja-JP" sz="900" dirty="0"/>
              <a:t>5</a:t>
            </a:r>
            <a:r>
              <a:rPr kumimoji="1" lang="ja-JP" altLang="en-US" sz="900" dirty="0"/>
              <a:t>月</a:t>
            </a:r>
            <a:r>
              <a:rPr kumimoji="1" lang="en-US" altLang="ja-JP" sz="900" dirty="0"/>
              <a:t>30</a:t>
            </a:r>
            <a:r>
              <a:rPr kumimoji="1" lang="ja-JP" altLang="en-US" sz="900" dirty="0"/>
              <a:t>日の半年間</a:t>
            </a:r>
            <a:endParaRPr kumimoji="1" lang="en-US" altLang="ja-JP" sz="900" dirty="0"/>
          </a:p>
          <a:p>
            <a:pPr>
              <a:lnSpc>
                <a:spcPct val="150000"/>
              </a:lnSpc>
            </a:pPr>
            <a:r>
              <a:rPr lang="en-US" altLang="ja-JP" sz="900" dirty="0"/>
              <a:t>※</a:t>
            </a:r>
            <a:r>
              <a:rPr lang="en-US" altLang="ja-JP" sz="900" dirty="0" err="1"/>
              <a:t>CustomerID</a:t>
            </a:r>
            <a:r>
              <a:rPr lang="ja-JP" altLang="en-US" sz="900" dirty="0"/>
              <a:t>が非欠損のデータを対象に集計</a:t>
            </a:r>
            <a:r>
              <a:rPr lang="en-US" altLang="ja-JP" sz="900" dirty="0"/>
              <a:t>. </a:t>
            </a:r>
            <a:r>
              <a:rPr lang="en-US" altLang="ja-JP" sz="900" dirty="0" err="1"/>
              <a:t>UnitPrice</a:t>
            </a:r>
            <a:r>
              <a:rPr lang="ja-JP" altLang="en-US" sz="900" dirty="0"/>
              <a:t>が</a:t>
            </a:r>
            <a:r>
              <a:rPr lang="en-US" altLang="ja-JP" sz="900" dirty="0"/>
              <a:t>ZERO</a:t>
            </a:r>
            <a:r>
              <a:rPr lang="ja-JP" altLang="en-US" sz="900" dirty="0"/>
              <a:t>のデータ（</a:t>
            </a:r>
            <a:r>
              <a:rPr lang="en-US" altLang="ja-JP" sz="900" dirty="0"/>
              <a:t>40</a:t>
            </a:r>
            <a:r>
              <a:rPr lang="ja-JP" altLang="en-US" sz="900" dirty="0"/>
              <a:t>件）は除外</a:t>
            </a:r>
            <a:r>
              <a:rPr lang="en-US" altLang="ja-JP" sz="900" dirty="0"/>
              <a:t>. </a:t>
            </a:r>
            <a:r>
              <a:rPr lang="en-US" altLang="ja-JP" sz="900" dirty="0" err="1"/>
              <a:t>StockCode</a:t>
            </a:r>
            <a:r>
              <a:rPr lang="ja-JP" altLang="en-US" sz="900" dirty="0"/>
              <a:t>が</a:t>
            </a:r>
            <a:r>
              <a:rPr lang="en-US" altLang="ja-JP" sz="900" dirty="0"/>
              <a:t>”C”</a:t>
            </a:r>
            <a:r>
              <a:rPr lang="ja-JP" altLang="en-US" sz="900" dirty="0"/>
              <a:t>始まりと</a:t>
            </a:r>
            <a:r>
              <a:rPr lang="en-US" altLang="ja-JP" sz="900" dirty="0"/>
              <a:t>”POST”</a:t>
            </a:r>
            <a:r>
              <a:rPr lang="ja-JP" altLang="en-US" sz="900" dirty="0" err="1"/>
              <a:t>は除</a:t>
            </a:r>
            <a:r>
              <a:rPr lang="ja-JP" altLang="en-US" sz="900" dirty="0"/>
              <a:t>外せず集計</a:t>
            </a:r>
            <a:r>
              <a:rPr lang="en-US" altLang="ja-JP" sz="900" dirty="0"/>
              <a:t>.</a:t>
            </a:r>
          </a:p>
        </p:txBody>
      </p:sp>
      <p:sp>
        <p:nvSpPr>
          <p:cNvPr id="10" name="テキスト ボックス 9">
            <a:extLst>
              <a:ext uri="{FF2B5EF4-FFF2-40B4-BE49-F238E27FC236}">
                <a16:creationId xmlns:a16="http://schemas.microsoft.com/office/drawing/2014/main" id="{5FD2D9B8-94FF-46D9-96D2-425B121E53F9}"/>
              </a:ext>
            </a:extLst>
          </p:cNvPr>
          <p:cNvSpPr txBox="1"/>
          <p:nvPr/>
        </p:nvSpPr>
        <p:spPr>
          <a:xfrm>
            <a:off x="272480" y="728700"/>
            <a:ext cx="9361040" cy="1200329"/>
          </a:xfrm>
          <a:prstGeom prst="rect">
            <a:avLst/>
          </a:prstGeom>
          <a:noFill/>
        </p:spPr>
        <p:txBody>
          <a:bodyPr wrap="square" rtlCol="0">
            <a:spAutoFit/>
          </a:bodyPr>
          <a:lstStyle/>
          <a:p>
            <a:pPr algn="ctr">
              <a:lnSpc>
                <a:spcPct val="150000"/>
              </a:lnSpc>
            </a:pPr>
            <a:r>
              <a:rPr kumimoji="1" lang="ja-JP" altLang="en-US" sz="2000" dirty="0"/>
              <a:t>本</a:t>
            </a:r>
            <a:r>
              <a:rPr kumimoji="1" lang="en-US" altLang="ja-JP" sz="2000" dirty="0"/>
              <a:t>PRJ</a:t>
            </a:r>
            <a:r>
              <a:rPr kumimoji="1" lang="ja-JP" altLang="en-US" sz="2000" dirty="0"/>
              <a:t>では、優良リピーター層のリテンション強化を目指す</a:t>
            </a:r>
            <a:endParaRPr kumimoji="1" lang="en-US" altLang="ja-JP" sz="2000" dirty="0"/>
          </a:p>
          <a:p>
            <a:pPr marL="285750" indent="-285750" algn="ctr">
              <a:lnSpc>
                <a:spcPct val="150000"/>
              </a:lnSpc>
              <a:buFont typeface="Arial" panose="020B0604020202020204" pitchFamily="34" charset="0"/>
              <a:buChar char="•"/>
            </a:pPr>
            <a:r>
              <a:rPr lang="ja-JP" altLang="en-US" sz="1400" dirty="0"/>
              <a:t>優良リピーター層は半年で</a:t>
            </a:r>
            <a:r>
              <a:rPr lang="en-US" altLang="ja-JP" sz="1400" dirty="0"/>
              <a:t>4</a:t>
            </a:r>
            <a:r>
              <a:rPr lang="ja-JP" altLang="en-US" sz="1400" dirty="0"/>
              <a:t>回以上の購買がある顧客と定義</a:t>
            </a:r>
            <a:endParaRPr lang="en-US" altLang="ja-JP" sz="1400" dirty="0"/>
          </a:p>
          <a:p>
            <a:pPr marL="285750" indent="-285750" algn="ctr">
              <a:lnSpc>
                <a:spcPct val="150000"/>
              </a:lnSpc>
              <a:buFont typeface="Arial" panose="020B0604020202020204" pitchFamily="34" charset="0"/>
              <a:buChar char="•"/>
            </a:pPr>
            <a:r>
              <a:rPr kumimoji="1" lang="ja-JP" altLang="en-US" sz="1400" dirty="0"/>
              <a:t>優良リピーター層は</a:t>
            </a:r>
            <a:r>
              <a:rPr kumimoji="1" lang="en-US" altLang="ja-JP" sz="1400" dirty="0"/>
              <a:t>25</a:t>
            </a:r>
            <a:r>
              <a:rPr kumimoji="1" lang="ja-JP" altLang="en-US" sz="1400" dirty="0"/>
              <a:t>％の会員で</a:t>
            </a:r>
            <a:r>
              <a:rPr lang="en-US" altLang="ja-JP" sz="1400" dirty="0"/>
              <a:t>70</a:t>
            </a:r>
            <a:r>
              <a:rPr lang="ja-JP" altLang="en-US" sz="1400" dirty="0"/>
              <a:t>％の購買を占有</a:t>
            </a:r>
            <a:endParaRPr kumimoji="1" lang="ja-JP" altLang="en-US" sz="2000" dirty="0"/>
          </a:p>
        </p:txBody>
      </p:sp>
    </p:spTree>
    <p:extLst>
      <p:ext uri="{BB962C8B-B14F-4D97-AF65-F5344CB8AC3E}">
        <p14:creationId xmlns:p14="http://schemas.microsoft.com/office/powerpoint/2010/main" val="253585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a:xfrm>
            <a:off x="7437276" y="6628271"/>
            <a:ext cx="2311400" cy="257113"/>
          </a:xfrm>
        </p:spPr>
        <p:txBody>
          <a:bodyPr/>
          <a:lstStyle/>
          <a:p>
            <a:fld id="{FB3508C7-2FE0-4945-9CBD-863E05F850D2}" type="slidenum">
              <a:rPr lang="ja-JP" altLang="en-US" smtClean="0"/>
              <a:pPr/>
              <a:t>3</a:t>
            </a:fld>
            <a:endParaRPr lang="ja-JP" altLang="en-US" dirty="0"/>
          </a:p>
        </p:txBody>
      </p:sp>
      <p:sp>
        <p:nvSpPr>
          <p:cNvPr id="3" name="タイトル 2"/>
          <p:cNvSpPr>
            <a:spLocks noGrp="1"/>
          </p:cNvSpPr>
          <p:nvPr>
            <p:ph type="title"/>
          </p:nvPr>
        </p:nvSpPr>
        <p:spPr/>
        <p:txBody>
          <a:bodyPr/>
          <a:lstStyle/>
          <a:p>
            <a:r>
              <a:rPr lang="ja-JP" altLang="en-US" dirty="0"/>
              <a:t>参考：離反率（</a:t>
            </a:r>
            <a:r>
              <a:rPr lang="en-US" altLang="ja-JP" dirty="0"/>
              <a:t>1.-</a:t>
            </a:r>
            <a:r>
              <a:rPr lang="ja-JP" altLang="en-US" dirty="0"/>
              <a:t>購買経験率）の推移</a:t>
            </a:r>
            <a:endParaRPr kumimoji="1" lang="ja-JP" altLang="en-US" dirty="0"/>
          </a:p>
        </p:txBody>
      </p:sp>
      <p:sp>
        <p:nvSpPr>
          <p:cNvPr id="4" name="テキスト ボックス 3">
            <a:extLst>
              <a:ext uri="{FF2B5EF4-FFF2-40B4-BE49-F238E27FC236}">
                <a16:creationId xmlns:a16="http://schemas.microsoft.com/office/drawing/2014/main" id="{B5D6EE9F-B3EB-4CC9-B8E8-05AD21C910D1}"/>
              </a:ext>
            </a:extLst>
          </p:cNvPr>
          <p:cNvSpPr txBox="1"/>
          <p:nvPr/>
        </p:nvSpPr>
        <p:spPr>
          <a:xfrm>
            <a:off x="1784648" y="6309320"/>
            <a:ext cx="7200800" cy="282947"/>
          </a:xfrm>
          <a:prstGeom prst="rect">
            <a:avLst/>
          </a:prstGeom>
          <a:solidFill>
            <a:schemeClr val="tx1"/>
          </a:solidFill>
        </p:spPr>
        <p:txBody>
          <a:bodyPr wrap="square" rtlCol="0">
            <a:noAutofit/>
          </a:bodyPr>
          <a:lstStyle/>
          <a:p>
            <a:pPr algn="ctr"/>
            <a:r>
              <a:rPr kumimoji="1" lang="ja-JP" altLang="en-US" sz="1400" b="1" dirty="0">
                <a:solidFill>
                  <a:schemeClr val="bg1"/>
                </a:solidFill>
              </a:rPr>
              <a:t>計算基準日</a:t>
            </a:r>
          </a:p>
        </p:txBody>
      </p:sp>
      <p:sp>
        <p:nvSpPr>
          <p:cNvPr id="6" name="テキスト ボックス 5">
            <a:extLst>
              <a:ext uri="{FF2B5EF4-FFF2-40B4-BE49-F238E27FC236}">
                <a16:creationId xmlns:a16="http://schemas.microsoft.com/office/drawing/2014/main" id="{6EEB69D6-FE54-4ED7-BF3E-A61072D6A02B}"/>
              </a:ext>
            </a:extLst>
          </p:cNvPr>
          <p:cNvSpPr txBox="1"/>
          <p:nvPr/>
        </p:nvSpPr>
        <p:spPr>
          <a:xfrm>
            <a:off x="272480" y="3356993"/>
            <a:ext cx="1080120" cy="2664296"/>
          </a:xfrm>
          <a:prstGeom prst="rect">
            <a:avLst/>
          </a:prstGeom>
          <a:solidFill>
            <a:schemeClr val="tx1"/>
          </a:solidFill>
        </p:spPr>
        <p:txBody>
          <a:bodyPr wrap="square" rtlCol="0" anchor="ctr" anchorCtr="1">
            <a:noAutofit/>
          </a:bodyPr>
          <a:lstStyle/>
          <a:p>
            <a:pPr algn="ctr"/>
            <a:endParaRPr kumimoji="1" lang="en-US" altLang="ja-JP" sz="1200" b="1" dirty="0">
              <a:solidFill>
                <a:schemeClr val="bg1"/>
              </a:solidFill>
            </a:endParaRPr>
          </a:p>
          <a:p>
            <a:pPr algn="ctr"/>
            <a:endParaRPr lang="en-US" altLang="ja-JP" sz="1200" b="1" dirty="0">
              <a:solidFill>
                <a:schemeClr val="bg1"/>
              </a:solidFill>
            </a:endParaRPr>
          </a:p>
          <a:p>
            <a:pPr algn="ctr"/>
            <a:endParaRPr kumimoji="1" lang="en-US" altLang="ja-JP" sz="1200" b="1" dirty="0">
              <a:solidFill>
                <a:schemeClr val="bg1"/>
              </a:solidFill>
            </a:endParaRPr>
          </a:p>
          <a:p>
            <a:pPr algn="ctr"/>
            <a:r>
              <a:rPr kumimoji="1" lang="ja-JP" altLang="en-US" sz="1400" b="1" dirty="0">
                <a:solidFill>
                  <a:schemeClr val="bg1"/>
                </a:solidFill>
              </a:rPr>
              <a:t>離反率</a:t>
            </a:r>
            <a:endParaRPr kumimoji="1" lang="en-US" altLang="ja-JP" sz="1050" b="1" dirty="0">
              <a:solidFill>
                <a:schemeClr val="bg1"/>
              </a:solidFill>
            </a:endParaRPr>
          </a:p>
          <a:p>
            <a:endParaRPr lang="en-US" altLang="ja-JP" sz="1050" dirty="0">
              <a:solidFill>
                <a:schemeClr val="bg1"/>
              </a:solidFill>
            </a:endParaRPr>
          </a:p>
          <a:p>
            <a:r>
              <a:rPr lang="en-US" altLang="ja-JP" sz="1050" dirty="0">
                <a:solidFill>
                  <a:schemeClr val="bg1"/>
                </a:solidFill>
              </a:rPr>
              <a:t>※</a:t>
            </a:r>
            <a:r>
              <a:rPr lang="ja-JP" altLang="en-US" sz="1050" dirty="0">
                <a:solidFill>
                  <a:schemeClr val="bg1"/>
                </a:solidFill>
              </a:rPr>
              <a:t>計算基準日前の半年間に購買はあるが、基準日以降</a:t>
            </a:r>
            <a:r>
              <a:rPr lang="en-US" altLang="ja-JP" sz="1050" dirty="0">
                <a:solidFill>
                  <a:schemeClr val="bg1"/>
                </a:solidFill>
              </a:rPr>
              <a:t>90</a:t>
            </a:r>
            <a:r>
              <a:rPr lang="ja-JP" altLang="en-US" sz="1050" dirty="0">
                <a:solidFill>
                  <a:schemeClr val="bg1"/>
                </a:solidFill>
              </a:rPr>
              <a:t>日には購買のない顧客割合</a:t>
            </a:r>
            <a:endParaRPr kumimoji="1" lang="en-US" altLang="ja-JP" sz="1050" dirty="0">
              <a:solidFill>
                <a:schemeClr val="bg1"/>
              </a:solidFill>
            </a:endParaRPr>
          </a:p>
          <a:p>
            <a:pPr algn="ctr"/>
            <a:endParaRPr kumimoji="1" lang="ja-JP" altLang="en-US" sz="1050" dirty="0">
              <a:solidFill>
                <a:schemeClr val="bg1"/>
              </a:solidFill>
            </a:endParaRPr>
          </a:p>
        </p:txBody>
      </p:sp>
      <p:sp>
        <p:nvSpPr>
          <p:cNvPr id="8" name="テキスト ボックス 7">
            <a:extLst>
              <a:ext uri="{FF2B5EF4-FFF2-40B4-BE49-F238E27FC236}">
                <a16:creationId xmlns:a16="http://schemas.microsoft.com/office/drawing/2014/main" id="{2D8603AA-C42F-4AB6-83B4-0BE0BC06B543}"/>
              </a:ext>
            </a:extLst>
          </p:cNvPr>
          <p:cNvSpPr txBox="1"/>
          <p:nvPr/>
        </p:nvSpPr>
        <p:spPr>
          <a:xfrm>
            <a:off x="272480" y="728700"/>
            <a:ext cx="9361040" cy="877163"/>
          </a:xfrm>
          <a:prstGeom prst="rect">
            <a:avLst/>
          </a:prstGeom>
          <a:noFill/>
        </p:spPr>
        <p:txBody>
          <a:bodyPr wrap="square" rtlCol="0">
            <a:spAutoFit/>
          </a:bodyPr>
          <a:lstStyle/>
          <a:p>
            <a:pPr algn="ctr">
              <a:lnSpc>
                <a:spcPct val="150000"/>
              </a:lnSpc>
            </a:pPr>
            <a:r>
              <a:rPr kumimoji="1" lang="ja-JP" altLang="en-US" sz="2000" dirty="0"/>
              <a:t>優良リピーター層の離反率は</a:t>
            </a:r>
            <a:r>
              <a:rPr kumimoji="1" lang="en-US" altLang="ja-JP" sz="2000" dirty="0"/>
              <a:t>15%~20%</a:t>
            </a:r>
            <a:r>
              <a:rPr kumimoji="1" lang="ja-JP" altLang="en-US" sz="2000" dirty="0"/>
              <a:t>で推移</a:t>
            </a:r>
            <a:endParaRPr kumimoji="1" lang="en-US" altLang="ja-JP" sz="2000" dirty="0"/>
          </a:p>
          <a:p>
            <a:pPr marL="342900" indent="-342900" algn="ctr">
              <a:lnSpc>
                <a:spcPct val="150000"/>
              </a:lnSpc>
              <a:buFont typeface="Arial" panose="020B0604020202020204" pitchFamily="34" charset="0"/>
              <a:buChar char="•"/>
            </a:pPr>
            <a:r>
              <a:rPr lang="en-US" altLang="ja-JP" sz="1400" dirty="0"/>
              <a:t>10</a:t>
            </a:r>
            <a:r>
              <a:rPr lang="ja-JP" altLang="en-US" sz="1400" dirty="0"/>
              <a:t>％前半まで離反率を低下させたい</a:t>
            </a:r>
            <a:endParaRPr kumimoji="1" lang="en-US" altLang="ja-JP" sz="2000" dirty="0"/>
          </a:p>
        </p:txBody>
      </p:sp>
      <p:pic>
        <p:nvPicPr>
          <p:cNvPr id="9" name="図 8">
            <a:extLst>
              <a:ext uri="{FF2B5EF4-FFF2-40B4-BE49-F238E27FC236}">
                <a16:creationId xmlns:a16="http://schemas.microsoft.com/office/drawing/2014/main" id="{7AFF7D01-A73D-4F51-AA62-C89F68349489}"/>
              </a:ext>
            </a:extLst>
          </p:cNvPr>
          <p:cNvPicPr>
            <a:picLocks noChangeAspect="1"/>
          </p:cNvPicPr>
          <p:nvPr/>
        </p:nvPicPr>
        <p:blipFill>
          <a:blip r:embed="rId3"/>
          <a:stretch>
            <a:fillRect/>
          </a:stretch>
        </p:blipFill>
        <p:spPr>
          <a:xfrm>
            <a:off x="1388604" y="1594994"/>
            <a:ext cx="7668852" cy="4714326"/>
          </a:xfrm>
          <a:prstGeom prst="rect">
            <a:avLst/>
          </a:prstGeom>
        </p:spPr>
      </p:pic>
    </p:spTree>
    <p:extLst>
      <p:ext uri="{BB962C8B-B14F-4D97-AF65-F5344CB8AC3E}">
        <p14:creationId xmlns:p14="http://schemas.microsoft.com/office/powerpoint/2010/main" val="131763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3" name="タイトル 2"/>
          <p:cNvSpPr>
            <a:spLocks noGrp="1"/>
          </p:cNvSpPr>
          <p:nvPr>
            <p:ph type="title"/>
          </p:nvPr>
        </p:nvSpPr>
        <p:spPr/>
        <p:txBody>
          <a:bodyPr/>
          <a:lstStyle/>
          <a:p>
            <a:r>
              <a:rPr lang="ja-JP" altLang="en-US" dirty="0"/>
              <a:t>メジャラメント計画</a:t>
            </a:r>
            <a:r>
              <a:rPr kumimoji="1" lang="ja-JP" altLang="en-US" dirty="0"/>
              <a:t>（案）</a:t>
            </a:r>
          </a:p>
        </p:txBody>
      </p:sp>
      <p:cxnSp>
        <p:nvCxnSpPr>
          <p:cNvPr id="18" name="直線矢印コネクタ 17">
            <a:extLst>
              <a:ext uri="{FF2B5EF4-FFF2-40B4-BE49-F238E27FC236}">
                <a16:creationId xmlns:a16="http://schemas.microsoft.com/office/drawing/2014/main" id="{398E2FBE-F126-4568-85A2-3214F3622A97}"/>
              </a:ext>
            </a:extLst>
          </p:cNvPr>
          <p:cNvCxnSpPr/>
          <p:nvPr/>
        </p:nvCxnSpPr>
        <p:spPr>
          <a:xfrm>
            <a:off x="560512" y="1828706"/>
            <a:ext cx="723680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29F039FF-A2E0-4487-A883-38A97B01DA59}"/>
              </a:ext>
            </a:extLst>
          </p:cNvPr>
          <p:cNvSpPr/>
          <p:nvPr/>
        </p:nvSpPr>
        <p:spPr bwMode="auto">
          <a:xfrm>
            <a:off x="848544" y="1911747"/>
            <a:ext cx="4356484" cy="349369"/>
          </a:xfrm>
          <a:prstGeom prst="rect">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spcBef>
                <a:spcPct val="0"/>
              </a:spcBef>
              <a:spcAft>
                <a:spcPts val="600"/>
              </a:spcAft>
            </a:pPr>
            <a:r>
              <a:rPr kumimoji="1" lang="ja-JP" altLang="en-US" sz="1200" dirty="0">
                <a:solidFill>
                  <a:srgbClr val="4D4D4D"/>
                </a:solidFill>
                <a:latin typeface="メイリオ" pitchFamily="50" charset="-128"/>
                <a:ea typeface="メイリオ" pitchFamily="50" charset="-128"/>
                <a:cs typeface="メイリオ" pitchFamily="50" charset="-128"/>
              </a:rPr>
              <a:t>施策対象者の抽出期間（</a:t>
            </a:r>
            <a:r>
              <a:rPr kumimoji="1" lang="en-US" altLang="ja-JP" sz="1200" dirty="0">
                <a:solidFill>
                  <a:srgbClr val="4D4D4D"/>
                </a:solidFill>
                <a:latin typeface="メイリオ" pitchFamily="50" charset="-128"/>
                <a:ea typeface="メイリオ" pitchFamily="50" charset="-128"/>
                <a:cs typeface="メイリオ" pitchFamily="50" charset="-128"/>
              </a:rPr>
              <a:t>6</a:t>
            </a:r>
            <a:r>
              <a:rPr kumimoji="1" lang="ja-JP" altLang="en-US" sz="1200" dirty="0">
                <a:solidFill>
                  <a:srgbClr val="4D4D4D"/>
                </a:solidFill>
                <a:latin typeface="メイリオ" pitchFamily="50" charset="-128"/>
                <a:ea typeface="メイリオ" pitchFamily="50" charset="-128"/>
                <a:cs typeface="メイリオ" pitchFamily="50" charset="-128"/>
              </a:rPr>
              <a:t>か月）</a:t>
            </a:r>
          </a:p>
        </p:txBody>
      </p:sp>
      <p:sp>
        <p:nvSpPr>
          <p:cNvPr id="21" name="正方形/長方形 20">
            <a:extLst>
              <a:ext uri="{FF2B5EF4-FFF2-40B4-BE49-F238E27FC236}">
                <a16:creationId xmlns:a16="http://schemas.microsoft.com/office/drawing/2014/main" id="{37C475E6-CF0D-4277-ACF1-C509376E1AA3}"/>
              </a:ext>
            </a:extLst>
          </p:cNvPr>
          <p:cNvSpPr/>
          <p:nvPr/>
        </p:nvSpPr>
        <p:spPr bwMode="auto">
          <a:xfrm>
            <a:off x="5241032" y="1911747"/>
            <a:ext cx="1836204" cy="349369"/>
          </a:xfrm>
          <a:prstGeom prst="rect">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施策期間（</a:t>
            </a:r>
            <a:r>
              <a:rPr lang="en-US" altLang="ja-JP" sz="1200" dirty="0">
                <a:solidFill>
                  <a:srgbClr val="4D4D4D"/>
                </a:solidFill>
                <a:latin typeface="メイリオ" pitchFamily="50" charset="-128"/>
                <a:ea typeface="メイリオ" pitchFamily="50" charset="-128"/>
                <a:cs typeface="メイリオ" pitchFamily="50" charset="-128"/>
              </a:rPr>
              <a:t>3</a:t>
            </a:r>
            <a:r>
              <a:rPr lang="ja-JP" altLang="en-US" sz="1200" dirty="0">
                <a:solidFill>
                  <a:srgbClr val="4D4D4D"/>
                </a:solidFill>
                <a:latin typeface="メイリオ" pitchFamily="50" charset="-128"/>
                <a:ea typeface="メイリオ" pitchFamily="50" charset="-128"/>
                <a:cs typeface="メイリオ" pitchFamily="50" charset="-128"/>
              </a:rPr>
              <a:t>か月）</a:t>
            </a:r>
            <a:endParaRPr kumimoji="1" lang="ja-JP" altLang="en-US" sz="1200" dirty="0">
              <a:solidFill>
                <a:srgbClr val="4D4D4D"/>
              </a:solidFill>
              <a:latin typeface="メイリオ" pitchFamily="50" charset="-128"/>
              <a:ea typeface="メイリオ" pitchFamily="50" charset="-128"/>
              <a:cs typeface="メイリオ" pitchFamily="50" charset="-128"/>
            </a:endParaRPr>
          </a:p>
        </p:txBody>
      </p:sp>
      <p:pic>
        <p:nvPicPr>
          <p:cNvPr id="22" name="図 21">
            <a:extLst>
              <a:ext uri="{FF2B5EF4-FFF2-40B4-BE49-F238E27FC236}">
                <a16:creationId xmlns:a16="http://schemas.microsoft.com/office/drawing/2014/main" id="{464CBD72-02DE-49AC-BC81-125E83403C89}"/>
              </a:ext>
            </a:extLst>
          </p:cNvPr>
          <p:cNvPicPr>
            <a:picLocks noChangeAspect="1"/>
          </p:cNvPicPr>
          <p:nvPr/>
        </p:nvPicPr>
        <p:blipFill>
          <a:blip r:embed="rId3"/>
          <a:stretch>
            <a:fillRect/>
          </a:stretch>
        </p:blipFill>
        <p:spPr>
          <a:xfrm flipH="1">
            <a:off x="2344642" y="3063875"/>
            <a:ext cx="265454" cy="409180"/>
          </a:xfrm>
          <a:prstGeom prst="rect">
            <a:avLst/>
          </a:prstGeom>
        </p:spPr>
      </p:pic>
      <p:pic>
        <p:nvPicPr>
          <p:cNvPr id="23" name="図 22">
            <a:extLst>
              <a:ext uri="{FF2B5EF4-FFF2-40B4-BE49-F238E27FC236}">
                <a16:creationId xmlns:a16="http://schemas.microsoft.com/office/drawing/2014/main" id="{DF7B910C-AC5F-4375-829B-2718E0F78A4F}"/>
              </a:ext>
            </a:extLst>
          </p:cNvPr>
          <p:cNvPicPr>
            <a:picLocks noChangeAspect="1"/>
          </p:cNvPicPr>
          <p:nvPr/>
        </p:nvPicPr>
        <p:blipFill>
          <a:blip r:embed="rId4"/>
          <a:stretch>
            <a:fillRect/>
          </a:stretch>
        </p:blipFill>
        <p:spPr>
          <a:xfrm flipH="1">
            <a:off x="2344643" y="2422284"/>
            <a:ext cx="253636" cy="389563"/>
          </a:xfrm>
          <a:prstGeom prst="rect">
            <a:avLst/>
          </a:prstGeom>
        </p:spPr>
      </p:pic>
      <p:sp>
        <p:nvSpPr>
          <p:cNvPr id="24" name="テキスト ボックス 23">
            <a:extLst>
              <a:ext uri="{FF2B5EF4-FFF2-40B4-BE49-F238E27FC236}">
                <a16:creationId xmlns:a16="http://schemas.microsoft.com/office/drawing/2014/main" id="{E6990934-DC3A-447B-8BCD-EB357674D4E8}"/>
              </a:ext>
            </a:extLst>
          </p:cNvPr>
          <p:cNvSpPr txBox="1"/>
          <p:nvPr/>
        </p:nvSpPr>
        <p:spPr>
          <a:xfrm>
            <a:off x="2684748" y="2427416"/>
            <a:ext cx="1673746" cy="461665"/>
          </a:xfrm>
          <a:prstGeom prst="rect">
            <a:avLst/>
          </a:prstGeom>
          <a:noFill/>
        </p:spPr>
        <p:txBody>
          <a:bodyPr wrap="square" rtlCol="0">
            <a:spAutoFit/>
          </a:bodyPr>
          <a:lstStyle/>
          <a:p>
            <a:r>
              <a:rPr lang="ja-JP" altLang="en-US" sz="1200" b="1" dirty="0">
                <a:solidFill>
                  <a:schemeClr val="bg2">
                    <a:lumMod val="50000"/>
                  </a:schemeClr>
                </a:solidFill>
              </a:rPr>
              <a:t>優良リピーター層</a:t>
            </a:r>
            <a:endParaRPr lang="en-US" altLang="ja-JP" sz="1200" b="1" dirty="0">
              <a:solidFill>
                <a:schemeClr val="bg2">
                  <a:lumMod val="50000"/>
                </a:schemeClr>
              </a:solidFill>
            </a:endParaRPr>
          </a:p>
          <a:p>
            <a:r>
              <a:rPr lang="en-US" altLang="ja-JP" sz="1100" dirty="0"/>
              <a:t>  - </a:t>
            </a:r>
            <a:r>
              <a:rPr lang="ja-JP" altLang="en-US" sz="1100" dirty="0"/>
              <a:t>購買回数</a:t>
            </a:r>
            <a:r>
              <a:rPr lang="en-US" altLang="ja-JP" sz="1100" dirty="0"/>
              <a:t>4</a:t>
            </a:r>
            <a:r>
              <a:rPr lang="ja-JP" altLang="en-US" sz="1100" dirty="0"/>
              <a:t>回以上</a:t>
            </a:r>
            <a:endParaRPr lang="en-US" altLang="ja-JP" sz="1200" dirty="0"/>
          </a:p>
        </p:txBody>
      </p:sp>
      <p:sp>
        <p:nvSpPr>
          <p:cNvPr id="25" name="テキスト ボックス 24">
            <a:extLst>
              <a:ext uri="{FF2B5EF4-FFF2-40B4-BE49-F238E27FC236}">
                <a16:creationId xmlns:a16="http://schemas.microsoft.com/office/drawing/2014/main" id="{088F6DAA-4A6F-4354-97E1-EB904826A89C}"/>
              </a:ext>
            </a:extLst>
          </p:cNvPr>
          <p:cNvSpPr txBox="1"/>
          <p:nvPr/>
        </p:nvSpPr>
        <p:spPr>
          <a:xfrm>
            <a:off x="2684748" y="3063875"/>
            <a:ext cx="1836204" cy="461665"/>
          </a:xfrm>
          <a:prstGeom prst="rect">
            <a:avLst/>
          </a:prstGeom>
          <a:noFill/>
        </p:spPr>
        <p:txBody>
          <a:bodyPr wrap="square" rtlCol="0">
            <a:spAutoFit/>
          </a:bodyPr>
          <a:lstStyle/>
          <a:p>
            <a:r>
              <a:rPr lang="ja-JP" altLang="en-US" sz="1200" b="1" dirty="0">
                <a:solidFill>
                  <a:schemeClr val="bg2">
                    <a:lumMod val="50000"/>
                  </a:schemeClr>
                </a:solidFill>
              </a:rPr>
              <a:t>非優良リピーター層</a:t>
            </a:r>
            <a:endParaRPr lang="en-US" altLang="ja-JP" sz="1200" b="1" dirty="0">
              <a:solidFill>
                <a:schemeClr val="bg2">
                  <a:lumMod val="50000"/>
                </a:schemeClr>
              </a:solidFill>
            </a:endParaRPr>
          </a:p>
          <a:p>
            <a:r>
              <a:rPr lang="en-US" altLang="ja-JP" sz="1100" dirty="0"/>
              <a:t>  - </a:t>
            </a:r>
            <a:r>
              <a:rPr lang="ja-JP" altLang="en-US" sz="1100" dirty="0"/>
              <a:t>購買回数</a:t>
            </a:r>
            <a:r>
              <a:rPr lang="en-US" altLang="ja-JP" sz="1100" dirty="0"/>
              <a:t>4</a:t>
            </a:r>
            <a:r>
              <a:rPr lang="ja-JP" altLang="en-US" sz="1100" dirty="0"/>
              <a:t>回未満</a:t>
            </a:r>
            <a:endParaRPr lang="en-US" altLang="ja-JP" sz="1200" dirty="0"/>
          </a:p>
        </p:txBody>
      </p:sp>
      <p:sp>
        <p:nvSpPr>
          <p:cNvPr id="26" name="テキスト ボックス 25">
            <a:extLst>
              <a:ext uri="{FF2B5EF4-FFF2-40B4-BE49-F238E27FC236}">
                <a16:creationId xmlns:a16="http://schemas.microsoft.com/office/drawing/2014/main" id="{757CA7C4-C144-4357-87FB-C42EAE49EB68}"/>
              </a:ext>
            </a:extLst>
          </p:cNvPr>
          <p:cNvSpPr txBox="1"/>
          <p:nvPr/>
        </p:nvSpPr>
        <p:spPr>
          <a:xfrm>
            <a:off x="7761312" y="1695723"/>
            <a:ext cx="612068" cy="276999"/>
          </a:xfrm>
          <a:prstGeom prst="rect">
            <a:avLst/>
          </a:prstGeom>
          <a:noFill/>
        </p:spPr>
        <p:txBody>
          <a:bodyPr wrap="square" rtlCol="0">
            <a:spAutoFit/>
          </a:bodyPr>
          <a:lstStyle/>
          <a:p>
            <a:r>
              <a:rPr lang="en-US" altLang="ja-JP" sz="1200" b="1" dirty="0"/>
              <a:t>Time</a:t>
            </a:r>
          </a:p>
        </p:txBody>
      </p:sp>
      <p:sp>
        <p:nvSpPr>
          <p:cNvPr id="27" name="四角形: 角を丸くする 26">
            <a:extLst>
              <a:ext uri="{FF2B5EF4-FFF2-40B4-BE49-F238E27FC236}">
                <a16:creationId xmlns:a16="http://schemas.microsoft.com/office/drawing/2014/main" id="{C6F2E1EB-D034-46E5-A608-07E276E6BECD}"/>
              </a:ext>
            </a:extLst>
          </p:cNvPr>
          <p:cNvSpPr/>
          <p:nvPr/>
        </p:nvSpPr>
        <p:spPr bwMode="auto">
          <a:xfrm>
            <a:off x="2234258" y="2343795"/>
            <a:ext cx="2022390" cy="571419"/>
          </a:xfrm>
          <a:prstGeom prst="roundRect">
            <a:avLst>
              <a:gd name="adj" fmla="val 10654"/>
            </a:avLst>
          </a:prstGeom>
          <a:noFill/>
          <a:ln w="31750">
            <a:solidFill>
              <a:schemeClr val="tx2"/>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8" name="テキスト ボックス 27">
            <a:extLst>
              <a:ext uri="{FF2B5EF4-FFF2-40B4-BE49-F238E27FC236}">
                <a16:creationId xmlns:a16="http://schemas.microsoft.com/office/drawing/2014/main" id="{7DFE7551-B198-42CF-9161-D84FD4CCF38A}"/>
              </a:ext>
            </a:extLst>
          </p:cNvPr>
          <p:cNvSpPr txBox="1"/>
          <p:nvPr/>
        </p:nvSpPr>
        <p:spPr>
          <a:xfrm>
            <a:off x="5385048" y="2442374"/>
            <a:ext cx="3780420" cy="769441"/>
          </a:xfrm>
          <a:prstGeom prst="rect">
            <a:avLst/>
          </a:prstGeom>
          <a:noFill/>
        </p:spPr>
        <p:txBody>
          <a:bodyPr wrap="square" rtlCol="0">
            <a:spAutoFit/>
          </a:bodyPr>
          <a:lstStyle/>
          <a:p>
            <a:r>
              <a:rPr lang="ja-JP" altLang="en-US" sz="1600" dirty="0">
                <a:solidFill>
                  <a:schemeClr val="bg2">
                    <a:lumMod val="50000"/>
                  </a:schemeClr>
                </a:solidFill>
              </a:rPr>
              <a:t>非購買の</a:t>
            </a:r>
            <a:r>
              <a:rPr lang="ja-JP" altLang="en-US" sz="1600" dirty="0"/>
              <a:t>防止</a:t>
            </a:r>
            <a:endParaRPr lang="en-US" altLang="ja-JP" sz="1600" dirty="0"/>
          </a:p>
          <a:p>
            <a:pPr marL="285750" indent="-285750">
              <a:buFont typeface="Wingdings" panose="05000000000000000000" pitchFamily="2" charset="2"/>
              <a:buChar char="p"/>
            </a:pPr>
            <a:r>
              <a:rPr lang="ja-JP" altLang="en-US" sz="1400" b="1" dirty="0">
                <a:solidFill>
                  <a:schemeClr val="accent2"/>
                </a:solidFill>
              </a:rPr>
              <a:t>非購買となる確率を予測</a:t>
            </a:r>
            <a:endParaRPr lang="en-US" altLang="ja-JP" sz="1400" b="1" dirty="0">
              <a:solidFill>
                <a:schemeClr val="accent2"/>
              </a:solidFill>
            </a:endParaRPr>
          </a:p>
          <a:p>
            <a:pPr marL="285750" indent="-285750">
              <a:buFont typeface="Wingdings" panose="05000000000000000000" pitchFamily="2" charset="2"/>
              <a:buChar char="p"/>
            </a:pPr>
            <a:r>
              <a:rPr lang="ja-JP" altLang="en-US" sz="1400" dirty="0"/>
              <a:t>確率上位者へ特別オファーを訴求</a:t>
            </a:r>
            <a:endParaRPr lang="en-US" altLang="ja-JP" sz="1600" dirty="0"/>
          </a:p>
        </p:txBody>
      </p:sp>
      <p:sp>
        <p:nvSpPr>
          <p:cNvPr id="29" name="テキスト ボックス 28">
            <a:extLst>
              <a:ext uri="{FF2B5EF4-FFF2-40B4-BE49-F238E27FC236}">
                <a16:creationId xmlns:a16="http://schemas.microsoft.com/office/drawing/2014/main" id="{079BA553-DD66-4882-BC36-A0327C6A7928}"/>
              </a:ext>
            </a:extLst>
          </p:cNvPr>
          <p:cNvSpPr txBox="1"/>
          <p:nvPr/>
        </p:nvSpPr>
        <p:spPr>
          <a:xfrm>
            <a:off x="266831" y="1412776"/>
            <a:ext cx="9366120" cy="282947"/>
          </a:xfrm>
          <a:prstGeom prst="rect">
            <a:avLst/>
          </a:prstGeom>
          <a:solidFill>
            <a:schemeClr val="tx1"/>
          </a:solidFill>
        </p:spPr>
        <p:txBody>
          <a:bodyPr wrap="square" rtlCol="0">
            <a:noAutofit/>
          </a:bodyPr>
          <a:lstStyle/>
          <a:p>
            <a:pPr algn="ctr"/>
            <a:r>
              <a:rPr kumimoji="1" lang="ja-JP" altLang="en-US" sz="1400" dirty="0">
                <a:solidFill>
                  <a:schemeClr val="bg1"/>
                </a:solidFill>
              </a:rPr>
              <a:t>施策対象者の</a:t>
            </a:r>
            <a:r>
              <a:rPr lang="ja-JP" altLang="en-US" sz="1400" dirty="0">
                <a:solidFill>
                  <a:schemeClr val="bg1"/>
                </a:solidFill>
              </a:rPr>
              <a:t>選定</a:t>
            </a:r>
            <a:endParaRPr kumimoji="1" lang="ja-JP" altLang="en-US" sz="1400" dirty="0">
              <a:solidFill>
                <a:schemeClr val="bg1"/>
              </a:solidFill>
            </a:endParaRPr>
          </a:p>
        </p:txBody>
      </p:sp>
      <p:sp>
        <p:nvSpPr>
          <p:cNvPr id="30" name="矢印: 右 29">
            <a:extLst>
              <a:ext uri="{FF2B5EF4-FFF2-40B4-BE49-F238E27FC236}">
                <a16:creationId xmlns:a16="http://schemas.microsoft.com/office/drawing/2014/main" id="{8DECBE6A-4705-418C-B3CD-3A9B26D49903}"/>
              </a:ext>
            </a:extLst>
          </p:cNvPr>
          <p:cNvSpPr/>
          <p:nvPr/>
        </p:nvSpPr>
        <p:spPr bwMode="auto">
          <a:xfrm>
            <a:off x="4376937" y="2420888"/>
            <a:ext cx="1008111" cy="360269"/>
          </a:xfrm>
          <a:prstGeom prst="rightArrow">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31" name="四角形: 角を丸くする 30">
            <a:extLst>
              <a:ext uri="{FF2B5EF4-FFF2-40B4-BE49-F238E27FC236}">
                <a16:creationId xmlns:a16="http://schemas.microsoft.com/office/drawing/2014/main" id="{8CA13F7A-2FA6-4EBC-8BD0-FC6019BFFF5C}"/>
              </a:ext>
            </a:extLst>
          </p:cNvPr>
          <p:cNvSpPr/>
          <p:nvPr/>
        </p:nvSpPr>
        <p:spPr bwMode="auto">
          <a:xfrm>
            <a:off x="272480" y="1695723"/>
            <a:ext cx="9360472" cy="1829817"/>
          </a:xfrm>
          <a:prstGeom prst="roundRect">
            <a:avLst>
              <a:gd name="adj" fmla="val 0"/>
            </a:avLst>
          </a:prstGeom>
          <a:noFill/>
          <a:ln w="1270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32" name="直線矢印コネクタ 31">
            <a:extLst>
              <a:ext uri="{FF2B5EF4-FFF2-40B4-BE49-F238E27FC236}">
                <a16:creationId xmlns:a16="http://schemas.microsoft.com/office/drawing/2014/main" id="{A3F89FAA-17B3-477B-8D75-9E228DA1D670}"/>
              </a:ext>
            </a:extLst>
          </p:cNvPr>
          <p:cNvCxnSpPr/>
          <p:nvPr/>
        </p:nvCxnSpPr>
        <p:spPr>
          <a:xfrm>
            <a:off x="560512" y="4030035"/>
            <a:ext cx="723680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60DCC96F-F160-4B75-BDDB-56079D601F4A}"/>
              </a:ext>
            </a:extLst>
          </p:cNvPr>
          <p:cNvSpPr/>
          <p:nvPr/>
        </p:nvSpPr>
        <p:spPr bwMode="auto">
          <a:xfrm>
            <a:off x="848544" y="4113076"/>
            <a:ext cx="4356484" cy="349369"/>
          </a:xfrm>
          <a:prstGeom prst="rect">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spcBef>
                <a:spcPct val="0"/>
              </a:spcBef>
              <a:spcAft>
                <a:spcPts val="600"/>
              </a:spcAft>
            </a:pPr>
            <a:r>
              <a:rPr kumimoji="1" lang="ja-JP" altLang="en-US" sz="1200" dirty="0">
                <a:solidFill>
                  <a:srgbClr val="4D4D4D"/>
                </a:solidFill>
                <a:latin typeface="メイリオ" pitchFamily="50" charset="-128"/>
                <a:ea typeface="メイリオ" pitchFamily="50" charset="-128"/>
                <a:cs typeface="メイリオ" pitchFamily="50" charset="-128"/>
              </a:rPr>
              <a:t>施策対象者の抽出期間（</a:t>
            </a:r>
            <a:r>
              <a:rPr kumimoji="1" lang="en-US" altLang="ja-JP" sz="1200" dirty="0">
                <a:solidFill>
                  <a:srgbClr val="4D4D4D"/>
                </a:solidFill>
                <a:latin typeface="メイリオ" pitchFamily="50" charset="-128"/>
                <a:ea typeface="メイリオ" pitchFamily="50" charset="-128"/>
                <a:cs typeface="メイリオ" pitchFamily="50" charset="-128"/>
              </a:rPr>
              <a:t>6</a:t>
            </a:r>
            <a:r>
              <a:rPr kumimoji="1" lang="ja-JP" altLang="en-US" sz="1200" dirty="0">
                <a:solidFill>
                  <a:srgbClr val="4D4D4D"/>
                </a:solidFill>
                <a:latin typeface="メイリオ" pitchFamily="50" charset="-128"/>
                <a:ea typeface="メイリオ" pitchFamily="50" charset="-128"/>
                <a:cs typeface="メイリオ" pitchFamily="50" charset="-128"/>
              </a:rPr>
              <a:t>か月）</a:t>
            </a:r>
          </a:p>
        </p:txBody>
      </p:sp>
      <p:sp>
        <p:nvSpPr>
          <p:cNvPr id="35" name="正方形/長方形 34">
            <a:extLst>
              <a:ext uri="{FF2B5EF4-FFF2-40B4-BE49-F238E27FC236}">
                <a16:creationId xmlns:a16="http://schemas.microsoft.com/office/drawing/2014/main" id="{CCCB3331-B9EF-4414-BF7B-0CCA6D4DE1EC}"/>
              </a:ext>
            </a:extLst>
          </p:cNvPr>
          <p:cNvSpPr/>
          <p:nvPr/>
        </p:nvSpPr>
        <p:spPr bwMode="auto">
          <a:xfrm>
            <a:off x="5241032" y="4113076"/>
            <a:ext cx="1836204" cy="349369"/>
          </a:xfrm>
          <a:prstGeom prst="rect">
            <a:avLst/>
          </a:prstGeom>
          <a:solidFill>
            <a:schemeClr val="bg1"/>
          </a:solidFill>
          <a:ln w="6350">
            <a:solidFill>
              <a:schemeClr val="tx1"/>
            </a:solidFill>
          </a:ln>
          <a:effectLs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spcBef>
                <a:spcPct val="0"/>
              </a:spcBef>
              <a:spcAft>
                <a:spcPts val="600"/>
              </a:spcAft>
            </a:pPr>
            <a:r>
              <a:rPr lang="ja-JP" altLang="en-US" sz="1200" dirty="0">
                <a:solidFill>
                  <a:srgbClr val="4D4D4D"/>
                </a:solidFill>
                <a:latin typeface="メイリオ" pitchFamily="50" charset="-128"/>
                <a:ea typeface="メイリオ" pitchFamily="50" charset="-128"/>
                <a:cs typeface="メイリオ" pitchFamily="50" charset="-128"/>
              </a:rPr>
              <a:t>施策期間（</a:t>
            </a:r>
            <a:r>
              <a:rPr lang="en-US" altLang="ja-JP" sz="1200" dirty="0">
                <a:solidFill>
                  <a:srgbClr val="4D4D4D"/>
                </a:solidFill>
                <a:latin typeface="メイリオ" pitchFamily="50" charset="-128"/>
                <a:ea typeface="メイリオ" pitchFamily="50" charset="-128"/>
                <a:cs typeface="メイリオ" pitchFamily="50" charset="-128"/>
              </a:rPr>
              <a:t>3</a:t>
            </a:r>
            <a:r>
              <a:rPr lang="ja-JP" altLang="en-US" sz="1200" dirty="0">
                <a:solidFill>
                  <a:srgbClr val="4D4D4D"/>
                </a:solidFill>
                <a:latin typeface="メイリオ" pitchFamily="50" charset="-128"/>
                <a:ea typeface="メイリオ" pitchFamily="50" charset="-128"/>
                <a:cs typeface="メイリオ" pitchFamily="50" charset="-128"/>
              </a:rPr>
              <a:t>か月）</a:t>
            </a:r>
            <a:endParaRPr kumimoji="1" lang="ja-JP" altLang="en-US" sz="1200" dirty="0">
              <a:solidFill>
                <a:srgbClr val="4D4D4D"/>
              </a:solidFill>
              <a:latin typeface="メイリオ" pitchFamily="50" charset="-128"/>
              <a:ea typeface="メイリオ" pitchFamily="50" charset="-128"/>
              <a:cs typeface="メイリオ" pitchFamily="50" charset="-128"/>
            </a:endParaRPr>
          </a:p>
        </p:txBody>
      </p:sp>
      <p:pic>
        <p:nvPicPr>
          <p:cNvPr id="37" name="図 36">
            <a:extLst>
              <a:ext uri="{FF2B5EF4-FFF2-40B4-BE49-F238E27FC236}">
                <a16:creationId xmlns:a16="http://schemas.microsoft.com/office/drawing/2014/main" id="{AF106AD4-B0E4-4C44-A1D6-5100FFCE367D}"/>
              </a:ext>
            </a:extLst>
          </p:cNvPr>
          <p:cNvPicPr>
            <a:picLocks noChangeAspect="1"/>
          </p:cNvPicPr>
          <p:nvPr/>
        </p:nvPicPr>
        <p:blipFill>
          <a:blip r:embed="rId4"/>
          <a:stretch>
            <a:fillRect/>
          </a:stretch>
        </p:blipFill>
        <p:spPr>
          <a:xfrm flipH="1">
            <a:off x="2344643" y="4623613"/>
            <a:ext cx="253636" cy="389563"/>
          </a:xfrm>
          <a:prstGeom prst="rect">
            <a:avLst/>
          </a:prstGeom>
        </p:spPr>
      </p:pic>
      <p:sp>
        <p:nvSpPr>
          <p:cNvPr id="38" name="テキスト ボックス 37">
            <a:extLst>
              <a:ext uri="{FF2B5EF4-FFF2-40B4-BE49-F238E27FC236}">
                <a16:creationId xmlns:a16="http://schemas.microsoft.com/office/drawing/2014/main" id="{B49B6B69-B75B-4B6E-95CC-EB0CBC3A7FF1}"/>
              </a:ext>
            </a:extLst>
          </p:cNvPr>
          <p:cNvSpPr txBox="1"/>
          <p:nvPr/>
        </p:nvSpPr>
        <p:spPr>
          <a:xfrm>
            <a:off x="2684748" y="4628745"/>
            <a:ext cx="1673746" cy="461665"/>
          </a:xfrm>
          <a:prstGeom prst="rect">
            <a:avLst/>
          </a:prstGeom>
          <a:noFill/>
        </p:spPr>
        <p:txBody>
          <a:bodyPr wrap="square" rtlCol="0">
            <a:spAutoFit/>
          </a:bodyPr>
          <a:lstStyle/>
          <a:p>
            <a:r>
              <a:rPr lang="ja-JP" altLang="en-US" sz="1200" b="1" dirty="0">
                <a:solidFill>
                  <a:schemeClr val="bg2">
                    <a:lumMod val="50000"/>
                  </a:schemeClr>
                </a:solidFill>
              </a:rPr>
              <a:t>優良リピーター層</a:t>
            </a:r>
            <a:endParaRPr lang="en-US" altLang="ja-JP" sz="1200" b="1" dirty="0">
              <a:solidFill>
                <a:schemeClr val="bg2">
                  <a:lumMod val="50000"/>
                </a:schemeClr>
              </a:solidFill>
            </a:endParaRPr>
          </a:p>
          <a:p>
            <a:r>
              <a:rPr lang="en-US" altLang="ja-JP" sz="1100" dirty="0"/>
              <a:t>  - </a:t>
            </a:r>
            <a:r>
              <a:rPr lang="ja-JP" altLang="en-US" sz="1100" dirty="0"/>
              <a:t>購買回数</a:t>
            </a:r>
            <a:r>
              <a:rPr lang="en-US" altLang="ja-JP" sz="1100" dirty="0"/>
              <a:t>4</a:t>
            </a:r>
            <a:r>
              <a:rPr lang="ja-JP" altLang="en-US" sz="1100" dirty="0"/>
              <a:t>回以上</a:t>
            </a:r>
            <a:endParaRPr lang="en-US" altLang="ja-JP" sz="1200" dirty="0"/>
          </a:p>
        </p:txBody>
      </p:sp>
      <p:sp>
        <p:nvSpPr>
          <p:cNvPr id="40" name="テキスト ボックス 39">
            <a:extLst>
              <a:ext uri="{FF2B5EF4-FFF2-40B4-BE49-F238E27FC236}">
                <a16:creationId xmlns:a16="http://schemas.microsoft.com/office/drawing/2014/main" id="{9DEE7D6F-1EFD-4913-A188-AA396B4716D4}"/>
              </a:ext>
            </a:extLst>
          </p:cNvPr>
          <p:cNvSpPr txBox="1"/>
          <p:nvPr/>
        </p:nvSpPr>
        <p:spPr>
          <a:xfrm>
            <a:off x="7761312" y="3897052"/>
            <a:ext cx="612068" cy="276999"/>
          </a:xfrm>
          <a:prstGeom prst="rect">
            <a:avLst/>
          </a:prstGeom>
          <a:noFill/>
        </p:spPr>
        <p:txBody>
          <a:bodyPr wrap="square" rtlCol="0">
            <a:spAutoFit/>
          </a:bodyPr>
          <a:lstStyle/>
          <a:p>
            <a:r>
              <a:rPr lang="en-US" altLang="ja-JP" sz="1200" b="1" dirty="0"/>
              <a:t>Time</a:t>
            </a:r>
          </a:p>
        </p:txBody>
      </p:sp>
      <p:sp>
        <p:nvSpPr>
          <p:cNvPr id="41" name="四角形: 角を丸くする 40">
            <a:extLst>
              <a:ext uri="{FF2B5EF4-FFF2-40B4-BE49-F238E27FC236}">
                <a16:creationId xmlns:a16="http://schemas.microsoft.com/office/drawing/2014/main" id="{3F84BA6D-3293-443A-8289-F31C768B8F1B}"/>
              </a:ext>
            </a:extLst>
          </p:cNvPr>
          <p:cNvSpPr/>
          <p:nvPr/>
        </p:nvSpPr>
        <p:spPr bwMode="auto">
          <a:xfrm>
            <a:off x="2234258" y="4545124"/>
            <a:ext cx="2022390" cy="571419"/>
          </a:xfrm>
          <a:prstGeom prst="roundRect">
            <a:avLst>
              <a:gd name="adj" fmla="val 10654"/>
            </a:avLst>
          </a:prstGeom>
          <a:noFill/>
          <a:ln w="31750">
            <a:solidFill>
              <a:schemeClr val="tx2"/>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3" name="テキスト ボックス 42">
            <a:extLst>
              <a:ext uri="{FF2B5EF4-FFF2-40B4-BE49-F238E27FC236}">
                <a16:creationId xmlns:a16="http://schemas.microsoft.com/office/drawing/2014/main" id="{6F17E2DB-83C5-4B25-BB9F-773BC07DB770}"/>
              </a:ext>
            </a:extLst>
          </p:cNvPr>
          <p:cNvSpPr txBox="1"/>
          <p:nvPr/>
        </p:nvSpPr>
        <p:spPr>
          <a:xfrm>
            <a:off x="266831" y="3645024"/>
            <a:ext cx="9366120" cy="282947"/>
          </a:xfrm>
          <a:prstGeom prst="rect">
            <a:avLst/>
          </a:prstGeom>
          <a:solidFill>
            <a:schemeClr val="tx1"/>
          </a:solidFill>
        </p:spPr>
        <p:txBody>
          <a:bodyPr wrap="square" rtlCol="0">
            <a:noAutofit/>
          </a:bodyPr>
          <a:lstStyle/>
          <a:p>
            <a:pPr algn="ctr"/>
            <a:r>
              <a:rPr kumimoji="1" lang="ja-JP" altLang="en-US" sz="1400" dirty="0">
                <a:solidFill>
                  <a:schemeClr val="bg1"/>
                </a:solidFill>
              </a:rPr>
              <a:t>施策の評価</a:t>
            </a:r>
          </a:p>
        </p:txBody>
      </p:sp>
      <p:sp>
        <p:nvSpPr>
          <p:cNvPr id="44" name="矢印: 右 43">
            <a:extLst>
              <a:ext uri="{FF2B5EF4-FFF2-40B4-BE49-F238E27FC236}">
                <a16:creationId xmlns:a16="http://schemas.microsoft.com/office/drawing/2014/main" id="{AA4D8E9C-A7B6-4298-9C52-9B5E86A002B8}"/>
              </a:ext>
            </a:extLst>
          </p:cNvPr>
          <p:cNvSpPr/>
          <p:nvPr/>
        </p:nvSpPr>
        <p:spPr bwMode="auto">
          <a:xfrm>
            <a:off x="4340933" y="4622217"/>
            <a:ext cx="366206" cy="360269"/>
          </a:xfrm>
          <a:prstGeom prst="rightArrow">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45" name="四角形: 角を丸くする 44">
            <a:extLst>
              <a:ext uri="{FF2B5EF4-FFF2-40B4-BE49-F238E27FC236}">
                <a16:creationId xmlns:a16="http://schemas.microsoft.com/office/drawing/2014/main" id="{DDE9CC7B-5A8E-46AF-A8D2-EF812825BF19}"/>
              </a:ext>
            </a:extLst>
          </p:cNvPr>
          <p:cNvSpPr/>
          <p:nvPr/>
        </p:nvSpPr>
        <p:spPr bwMode="auto">
          <a:xfrm>
            <a:off x="272480" y="3922023"/>
            <a:ext cx="9360472" cy="2639325"/>
          </a:xfrm>
          <a:prstGeom prst="roundRect">
            <a:avLst>
              <a:gd name="adj" fmla="val 0"/>
            </a:avLst>
          </a:prstGeom>
          <a:noFill/>
          <a:ln w="12700">
            <a:solidFill>
              <a:schemeClr val="tx1"/>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47" name="図 46">
            <a:extLst>
              <a:ext uri="{FF2B5EF4-FFF2-40B4-BE49-F238E27FC236}">
                <a16:creationId xmlns:a16="http://schemas.microsoft.com/office/drawing/2014/main" id="{A807A1C1-DE1B-408F-B7FC-CF92608EFDE5}"/>
              </a:ext>
            </a:extLst>
          </p:cNvPr>
          <p:cNvPicPr>
            <a:picLocks noChangeAspect="1"/>
          </p:cNvPicPr>
          <p:nvPr/>
        </p:nvPicPr>
        <p:blipFill>
          <a:blip r:embed="rId4"/>
          <a:stretch>
            <a:fillRect/>
          </a:stretch>
        </p:blipFill>
        <p:spPr>
          <a:xfrm flipH="1">
            <a:off x="6854892" y="4591000"/>
            <a:ext cx="270555" cy="415549"/>
          </a:xfrm>
          <a:prstGeom prst="rect">
            <a:avLst/>
          </a:prstGeom>
        </p:spPr>
      </p:pic>
      <p:pic>
        <p:nvPicPr>
          <p:cNvPr id="49" name="図 48">
            <a:extLst>
              <a:ext uri="{FF2B5EF4-FFF2-40B4-BE49-F238E27FC236}">
                <a16:creationId xmlns:a16="http://schemas.microsoft.com/office/drawing/2014/main" id="{0A15948E-BD04-4BC6-89EE-6D29010B0D23}"/>
              </a:ext>
            </a:extLst>
          </p:cNvPr>
          <p:cNvPicPr>
            <a:picLocks noChangeAspect="1"/>
          </p:cNvPicPr>
          <p:nvPr/>
        </p:nvPicPr>
        <p:blipFill>
          <a:blip r:embed="rId5"/>
          <a:stretch>
            <a:fillRect/>
          </a:stretch>
        </p:blipFill>
        <p:spPr>
          <a:xfrm flipH="1">
            <a:off x="6789204" y="5036906"/>
            <a:ext cx="401931" cy="401931"/>
          </a:xfrm>
          <a:prstGeom prst="rect">
            <a:avLst/>
          </a:prstGeom>
        </p:spPr>
      </p:pic>
      <p:pic>
        <p:nvPicPr>
          <p:cNvPr id="51" name="図 50">
            <a:extLst>
              <a:ext uri="{FF2B5EF4-FFF2-40B4-BE49-F238E27FC236}">
                <a16:creationId xmlns:a16="http://schemas.microsoft.com/office/drawing/2014/main" id="{7EBCF2ED-7362-4C4A-9A63-1D922E05A518}"/>
              </a:ext>
            </a:extLst>
          </p:cNvPr>
          <p:cNvPicPr>
            <a:picLocks noChangeAspect="1"/>
          </p:cNvPicPr>
          <p:nvPr/>
        </p:nvPicPr>
        <p:blipFill rotWithShape="1">
          <a:blip r:embed="rId6"/>
          <a:srcRect l="29475" t="8651" r="29245"/>
          <a:stretch/>
        </p:blipFill>
        <p:spPr>
          <a:xfrm>
            <a:off x="4736976" y="4573940"/>
            <a:ext cx="490396" cy="542603"/>
          </a:xfrm>
          <a:prstGeom prst="rect">
            <a:avLst/>
          </a:prstGeom>
        </p:spPr>
      </p:pic>
      <p:sp>
        <p:nvSpPr>
          <p:cNvPr id="52" name="矢印: 右 51">
            <a:extLst>
              <a:ext uri="{FF2B5EF4-FFF2-40B4-BE49-F238E27FC236}">
                <a16:creationId xmlns:a16="http://schemas.microsoft.com/office/drawing/2014/main" id="{90012544-355B-46DB-B317-1CDA25C62107}"/>
              </a:ext>
            </a:extLst>
          </p:cNvPr>
          <p:cNvSpPr/>
          <p:nvPr/>
        </p:nvSpPr>
        <p:spPr bwMode="auto">
          <a:xfrm>
            <a:off x="5277036" y="4622217"/>
            <a:ext cx="362357" cy="360269"/>
          </a:xfrm>
          <a:prstGeom prst="rightArrow">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55" name="図 54">
            <a:extLst>
              <a:ext uri="{FF2B5EF4-FFF2-40B4-BE49-F238E27FC236}">
                <a16:creationId xmlns:a16="http://schemas.microsoft.com/office/drawing/2014/main" id="{C4DBC215-C2B9-4F83-8308-0FB313F7FA14}"/>
              </a:ext>
            </a:extLst>
          </p:cNvPr>
          <p:cNvPicPr>
            <a:picLocks noChangeAspect="1"/>
          </p:cNvPicPr>
          <p:nvPr/>
        </p:nvPicPr>
        <p:blipFill>
          <a:blip r:embed="rId7"/>
          <a:stretch>
            <a:fillRect/>
          </a:stretch>
        </p:blipFill>
        <p:spPr>
          <a:xfrm>
            <a:off x="5673080" y="4534962"/>
            <a:ext cx="591741" cy="591741"/>
          </a:xfrm>
          <a:prstGeom prst="rect">
            <a:avLst/>
          </a:prstGeom>
        </p:spPr>
      </p:pic>
      <p:sp>
        <p:nvSpPr>
          <p:cNvPr id="56" name="矢印: 右 55">
            <a:extLst>
              <a:ext uri="{FF2B5EF4-FFF2-40B4-BE49-F238E27FC236}">
                <a16:creationId xmlns:a16="http://schemas.microsoft.com/office/drawing/2014/main" id="{E70828B6-7782-4A37-8FB9-C532C513D91C}"/>
              </a:ext>
            </a:extLst>
          </p:cNvPr>
          <p:cNvSpPr/>
          <p:nvPr/>
        </p:nvSpPr>
        <p:spPr bwMode="auto">
          <a:xfrm>
            <a:off x="6291815" y="4622217"/>
            <a:ext cx="418713" cy="360269"/>
          </a:xfrm>
          <a:prstGeom prst="rightArrow">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57" name="矢印: 上向き折線 56">
            <a:extLst>
              <a:ext uri="{FF2B5EF4-FFF2-40B4-BE49-F238E27FC236}">
                <a16:creationId xmlns:a16="http://schemas.microsoft.com/office/drawing/2014/main" id="{7CF885A0-CB70-47F4-8FC2-CE0AB64D4DF9}"/>
              </a:ext>
            </a:extLst>
          </p:cNvPr>
          <p:cNvSpPr/>
          <p:nvPr/>
        </p:nvSpPr>
        <p:spPr bwMode="auto">
          <a:xfrm rot="5400000">
            <a:off x="1134129" y="2310429"/>
            <a:ext cx="868990" cy="936104"/>
          </a:xfrm>
          <a:prstGeom prst="bentUpArrow">
            <a:avLst/>
          </a:prstGeom>
          <a:solidFill>
            <a:schemeClr val="tx1">
              <a:lumMod val="20000"/>
              <a:lumOff val="8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pic>
        <p:nvPicPr>
          <p:cNvPr id="58" name="図 57">
            <a:extLst>
              <a:ext uri="{FF2B5EF4-FFF2-40B4-BE49-F238E27FC236}">
                <a16:creationId xmlns:a16="http://schemas.microsoft.com/office/drawing/2014/main" id="{36AF87DD-68DD-47BA-846C-84F67B276CAC}"/>
              </a:ext>
            </a:extLst>
          </p:cNvPr>
          <p:cNvPicPr>
            <a:picLocks noChangeAspect="1"/>
          </p:cNvPicPr>
          <p:nvPr/>
        </p:nvPicPr>
        <p:blipFill>
          <a:blip r:embed="rId3"/>
          <a:stretch>
            <a:fillRect/>
          </a:stretch>
        </p:blipFill>
        <p:spPr>
          <a:xfrm flipH="1">
            <a:off x="2344642" y="5245459"/>
            <a:ext cx="265454" cy="409180"/>
          </a:xfrm>
          <a:prstGeom prst="rect">
            <a:avLst/>
          </a:prstGeom>
        </p:spPr>
      </p:pic>
      <p:sp>
        <p:nvSpPr>
          <p:cNvPr id="59" name="テキスト ボックス 58">
            <a:extLst>
              <a:ext uri="{FF2B5EF4-FFF2-40B4-BE49-F238E27FC236}">
                <a16:creationId xmlns:a16="http://schemas.microsoft.com/office/drawing/2014/main" id="{0057E6AB-60D5-4E62-9160-A7EAFF4B2D0A}"/>
              </a:ext>
            </a:extLst>
          </p:cNvPr>
          <p:cNvSpPr txBox="1"/>
          <p:nvPr/>
        </p:nvSpPr>
        <p:spPr>
          <a:xfrm>
            <a:off x="2684748" y="5245459"/>
            <a:ext cx="1836204" cy="461665"/>
          </a:xfrm>
          <a:prstGeom prst="rect">
            <a:avLst/>
          </a:prstGeom>
          <a:noFill/>
        </p:spPr>
        <p:txBody>
          <a:bodyPr wrap="square" rtlCol="0">
            <a:spAutoFit/>
          </a:bodyPr>
          <a:lstStyle/>
          <a:p>
            <a:r>
              <a:rPr lang="ja-JP" altLang="en-US" sz="1200" b="1" dirty="0">
                <a:solidFill>
                  <a:schemeClr val="bg2">
                    <a:lumMod val="50000"/>
                  </a:schemeClr>
                </a:solidFill>
              </a:rPr>
              <a:t>非優良リピーター層</a:t>
            </a:r>
            <a:endParaRPr lang="en-US" altLang="ja-JP" sz="1200" b="1" dirty="0">
              <a:solidFill>
                <a:schemeClr val="bg2">
                  <a:lumMod val="50000"/>
                </a:schemeClr>
              </a:solidFill>
            </a:endParaRPr>
          </a:p>
          <a:p>
            <a:r>
              <a:rPr lang="en-US" altLang="ja-JP" sz="1100" dirty="0"/>
              <a:t>  - </a:t>
            </a:r>
            <a:r>
              <a:rPr lang="ja-JP" altLang="en-US" sz="1100" dirty="0"/>
              <a:t>購買回数</a:t>
            </a:r>
            <a:r>
              <a:rPr lang="en-US" altLang="ja-JP" sz="1100" dirty="0"/>
              <a:t>4</a:t>
            </a:r>
            <a:r>
              <a:rPr lang="ja-JP" altLang="en-US" sz="1100" dirty="0"/>
              <a:t>回未満</a:t>
            </a:r>
            <a:endParaRPr lang="en-US" altLang="ja-JP" sz="1200" dirty="0"/>
          </a:p>
        </p:txBody>
      </p:sp>
      <p:sp>
        <p:nvSpPr>
          <p:cNvPr id="60" name="矢印: 上向き折線 59">
            <a:extLst>
              <a:ext uri="{FF2B5EF4-FFF2-40B4-BE49-F238E27FC236}">
                <a16:creationId xmlns:a16="http://schemas.microsoft.com/office/drawing/2014/main" id="{C0FE777E-DC96-475A-B73E-B5DF9B4B1C22}"/>
              </a:ext>
            </a:extLst>
          </p:cNvPr>
          <p:cNvSpPr/>
          <p:nvPr/>
        </p:nvSpPr>
        <p:spPr bwMode="auto">
          <a:xfrm rot="5400000">
            <a:off x="1134129" y="4492013"/>
            <a:ext cx="868990" cy="936104"/>
          </a:xfrm>
          <a:prstGeom prst="bentUpArrow">
            <a:avLst/>
          </a:prstGeom>
          <a:solidFill>
            <a:schemeClr val="tx1">
              <a:lumMod val="20000"/>
              <a:lumOff val="8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61" name="テキスト ボックス 60">
            <a:extLst>
              <a:ext uri="{FF2B5EF4-FFF2-40B4-BE49-F238E27FC236}">
                <a16:creationId xmlns:a16="http://schemas.microsoft.com/office/drawing/2014/main" id="{3BBDEA6F-A71D-44FD-A8EB-9D3211CEF722}"/>
              </a:ext>
            </a:extLst>
          </p:cNvPr>
          <p:cNvSpPr txBox="1"/>
          <p:nvPr/>
        </p:nvSpPr>
        <p:spPr>
          <a:xfrm>
            <a:off x="7142093" y="4660274"/>
            <a:ext cx="1836204" cy="276999"/>
          </a:xfrm>
          <a:prstGeom prst="rect">
            <a:avLst/>
          </a:prstGeom>
          <a:noFill/>
        </p:spPr>
        <p:txBody>
          <a:bodyPr wrap="square" rtlCol="0">
            <a:spAutoFit/>
          </a:bodyPr>
          <a:lstStyle/>
          <a:p>
            <a:r>
              <a:rPr lang="ja-JP" altLang="en-US" sz="1200" dirty="0"/>
              <a:t>施策実施群（</a:t>
            </a:r>
            <a:r>
              <a:rPr lang="en-US" altLang="ja-JP" sz="1200" dirty="0"/>
              <a:t>Test</a:t>
            </a:r>
            <a:r>
              <a:rPr lang="ja-JP" altLang="en-US" sz="1200" dirty="0"/>
              <a:t>群）</a:t>
            </a:r>
            <a:endParaRPr lang="en-US" altLang="ja-JP" sz="1200" dirty="0"/>
          </a:p>
        </p:txBody>
      </p:sp>
      <p:sp>
        <p:nvSpPr>
          <p:cNvPr id="62" name="テキスト ボックス 61">
            <a:extLst>
              <a:ext uri="{FF2B5EF4-FFF2-40B4-BE49-F238E27FC236}">
                <a16:creationId xmlns:a16="http://schemas.microsoft.com/office/drawing/2014/main" id="{F464212F-4B10-469E-9A9E-65519AD5BA46}"/>
              </a:ext>
            </a:extLst>
          </p:cNvPr>
          <p:cNvSpPr txBox="1"/>
          <p:nvPr/>
        </p:nvSpPr>
        <p:spPr>
          <a:xfrm>
            <a:off x="7142093" y="5136028"/>
            <a:ext cx="1836204" cy="276999"/>
          </a:xfrm>
          <a:prstGeom prst="rect">
            <a:avLst/>
          </a:prstGeom>
          <a:noFill/>
        </p:spPr>
        <p:txBody>
          <a:bodyPr wrap="square" rtlCol="0">
            <a:spAutoFit/>
          </a:bodyPr>
          <a:lstStyle/>
          <a:p>
            <a:r>
              <a:rPr lang="ja-JP" altLang="en-US" sz="1200" dirty="0"/>
              <a:t>非実施群（</a:t>
            </a:r>
            <a:r>
              <a:rPr lang="en-US" altLang="ja-JP" sz="1200" dirty="0"/>
              <a:t>Control</a:t>
            </a:r>
            <a:r>
              <a:rPr lang="ja-JP" altLang="en-US" sz="1200" dirty="0"/>
              <a:t>群）</a:t>
            </a:r>
            <a:endParaRPr lang="en-US" altLang="ja-JP" sz="1200" dirty="0"/>
          </a:p>
        </p:txBody>
      </p:sp>
      <p:sp>
        <p:nvSpPr>
          <p:cNvPr id="63" name="矢印: 右 62">
            <a:extLst>
              <a:ext uri="{FF2B5EF4-FFF2-40B4-BE49-F238E27FC236}">
                <a16:creationId xmlns:a16="http://schemas.microsoft.com/office/drawing/2014/main" id="{9C95C743-1B73-4FE7-A642-F159F645696F}"/>
              </a:ext>
            </a:extLst>
          </p:cNvPr>
          <p:cNvSpPr/>
          <p:nvPr/>
        </p:nvSpPr>
        <p:spPr bwMode="auto">
          <a:xfrm rot="16200000">
            <a:off x="7757979" y="5384717"/>
            <a:ext cx="324035" cy="360269"/>
          </a:xfrm>
          <a:prstGeom prst="rightArrow">
            <a:avLst/>
          </a:prstGeom>
          <a:solidFill>
            <a:schemeClr val="bg2">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64" name="テキスト ボックス 63">
            <a:extLst>
              <a:ext uri="{FF2B5EF4-FFF2-40B4-BE49-F238E27FC236}">
                <a16:creationId xmlns:a16="http://schemas.microsoft.com/office/drawing/2014/main" id="{4D176D78-50AB-45D6-B37D-C1FD2AF0C9D0}"/>
              </a:ext>
            </a:extLst>
          </p:cNvPr>
          <p:cNvSpPr txBox="1"/>
          <p:nvPr/>
        </p:nvSpPr>
        <p:spPr>
          <a:xfrm>
            <a:off x="7005228" y="5726869"/>
            <a:ext cx="1836204" cy="738664"/>
          </a:xfrm>
          <a:prstGeom prst="rect">
            <a:avLst/>
          </a:prstGeom>
          <a:noFill/>
        </p:spPr>
        <p:txBody>
          <a:bodyPr wrap="square" rtlCol="0">
            <a:spAutoFit/>
          </a:bodyPr>
          <a:lstStyle/>
          <a:p>
            <a:pPr algn="ctr">
              <a:lnSpc>
                <a:spcPct val="150000"/>
              </a:lnSpc>
            </a:pPr>
            <a:r>
              <a:rPr lang="ja-JP" altLang="en-US" sz="1400" b="1" dirty="0"/>
              <a:t>施策期間終了時点の</a:t>
            </a:r>
            <a:endParaRPr lang="en-US" altLang="ja-JP" sz="1400" b="1" dirty="0"/>
          </a:p>
          <a:p>
            <a:pPr algn="ctr">
              <a:lnSpc>
                <a:spcPct val="150000"/>
              </a:lnSpc>
            </a:pPr>
            <a:r>
              <a:rPr lang="ja-JP" altLang="en-US" sz="1400" b="1" dirty="0"/>
              <a:t>購買経験率を比較</a:t>
            </a:r>
            <a:endParaRPr lang="en-US" altLang="ja-JP" sz="1400" b="1" dirty="0"/>
          </a:p>
        </p:txBody>
      </p:sp>
      <p:pic>
        <p:nvPicPr>
          <p:cNvPr id="65" name="図 64">
            <a:extLst>
              <a:ext uri="{FF2B5EF4-FFF2-40B4-BE49-F238E27FC236}">
                <a16:creationId xmlns:a16="http://schemas.microsoft.com/office/drawing/2014/main" id="{C1A2AE24-3458-48EF-AC91-C886F979A6F6}"/>
              </a:ext>
            </a:extLst>
          </p:cNvPr>
          <p:cNvPicPr>
            <a:picLocks noChangeAspect="1"/>
          </p:cNvPicPr>
          <p:nvPr/>
        </p:nvPicPr>
        <p:blipFill rotWithShape="1">
          <a:blip r:embed="rId6"/>
          <a:srcRect l="29475" t="8651" r="29245"/>
          <a:stretch/>
        </p:blipFill>
        <p:spPr>
          <a:xfrm>
            <a:off x="8193360" y="2096852"/>
            <a:ext cx="364224" cy="402999"/>
          </a:xfrm>
          <a:prstGeom prst="rect">
            <a:avLst/>
          </a:prstGeom>
        </p:spPr>
      </p:pic>
      <p:sp>
        <p:nvSpPr>
          <p:cNvPr id="66" name="矢印: 右 65">
            <a:extLst>
              <a:ext uri="{FF2B5EF4-FFF2-40B4-BE49-F238E27FC236}">
                <a16:creationId xmlns:a16="http://schemas.microsoft.com/office/drawing/2014/main" id="{37A049CB-9A6B-420F-B864-BECDAFBA9A51}"/>
              </a:ext>
            </a:extLst>
          </p:cNvPr>
          <p:cNvSpPr/>
          <p:nvPr/>
        </p:nvSpPr>
        <p:spPr bwMode="auto">
          <a:xfrm rot="8095694">
            <a:off x="7689303" y="2371161"/>
            <a:ext cx="461385" cy="360269"/>
          </a:xfrm>
          <a:prstGeom prst="rightArrow">
            <a:avLst/>
          </a:prstGeom>
          <a:solidFill>
            <a:schemeClr val="accent3">
              <a:lumMod val="9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67" name="四角形: 角を丸くする 66">
            <a:extLst>
              <a:ext uri="{FF2B5EF4-FFF2-40B4-BE49-F238E27FC236}">
                <a16:creationId xmlns:a16="http://schemas.microsoft.com/office/drawing/2014/main" id="{482A43B7-EE8F-4017-8FBF-044E713300F3}"/>
              </a:ext>
            </a:extLst>
          </p:cNvPr>
          <p:cNvSpPr/>
          <p:nvPr/>
        </p:nvSpPr>
        <p:spPr bwMode="auto">
          <a:xfrm>
            <a:off x="6737522" y="4533584"/>
            <a:ext cx="2355938" cy="1919752"/>
          </a:xfrm>
          <a:prstGeom prst="roundRect">
            <a:avLst>
              <a:gd name="adj" fmla="val 3687"/>
            </a:avLst>
          </a:prstGeom>
          <a:noFill/>
          <a:ln w="31750">
            <a:solidFill>
              <a:schemeClr val="accent2"/>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68" name="テキスト ボックス 67">
            <a:extLst>
              <a:ext uri="{FF2B5EF4-FFF2-40B4-BE49-F238E27FC236}">
                <a16:creationId xmlns:a16="http://schemas.microsoft.com/office/drawing/2014/main" id="{E6107554-C7BA-4486-996B-8D426FFFC589}"/>
              </a:ext>
            </a:extLst>
          </p:cNvPr>
          <p:cNvSpPr txBox="1"/>
          <p:nvPr/>
        </p:nvSpPr>
        <p:spPr>
          <a:xfrm>
            <a:off x="272480" y="801869"/>
            <a:ext cx="9361040" cy="430887"/>
          </a:xfrm>
          <a:prstGeom prst="rect">
            <a:avLst/>
          </a:prstGeom>
          <a:noFill/>
        </p:spPr>
        <p:txBody>
          <a:bodyPr wrap="square" rtlCol="0">
            <a:spAutoFit/>
          </a:bodyPr>
          <a:lstStyle/>
          <a:p>
            <a:pPr algn="ctr">
              <a:lnSpc>
                <a:spcPct val="150000"/>
              </a:lnSpc>
            </a:pPr>
            <a:r>
              <a:rPr kumimoji="1" lang="ja-JP" altLang="en-US" sz="1600" dirty="0"/>
              <a:t>ターゲット抽出は</a:t>
            </a:r>
            <a:r>
              <a:rPr lang="ja-JP" altLang="en-US" sz="1600" dirty="0"/>
              <a:t>①</a:t>
            </a:r>
            <a:r>
              <a:rPr kumimoji="1" lang="ja-JP" altLang="en-US" sz="1600" dirty="0"/>
              <a:t>機械学習モデル、施策評価は②</a:t>
            </a:r>
            <a:r>
              <a:rPr lang="ja-JP" altLang="en-US" sz="1600" dirty="0"/>
              <a:t>コントールテストを予定</a:t>
            </a:r>
            <a:endParaRPr kumimoji="1" lang="en-US" altLang="ja-JP" sz="1600" dirty="0"/>
          </a:p>
        </p:txBody>
      </p:sp>
      <p:sp>
        <p:nvSpPr>
          <p:cNvPr id="4" name="楕円 3">
            <a:extLst>
              <a:ext uri="{FF2B5EF4-FFF2-40B4-BE49-F238E27FC236}">
                <a16:creationId xmlns:a16="http://schemas.microsoft.com/office/drawing/2014/main" id="{560462A0-35D1-42CE-B80D-1A7C3B3ECBF5}"/>
              </a:ext>
            </a:extLst>
          </p:cNvPr>
          <p:cNvSpPr/>
          <p:nvPr/>
        </p:nvSpPr>
        <p:spPr bwMode="auto">
          <a:xfrm>
            <a:off x="7585475" y="2104011"/>
            <a:ext cx="350501" cy="350501"/>
          </a:xfrm>
          <a:prstGeom prst="ellipse">
            <a:avLst/>
          </a:prstGeom>
          <a:solidFill>
            <a:schemeClr val="accent2"/>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400" b="1" dirty="0">
                <a:solidFill>
                  <a:schemeClr val="bg1"/>
                </a:solidFill>
                <a:latin typeface="メイリオ" pitchFamily="50" charset="-128"/>
                <a:ea typeface="メイリオ" pitchFamily="50" charset="-128"/>
                <a:cs typeface="メイリオ" pitchFamily="50" charset="-128"/>
              </a:rPr>
              <a:t>1</a:t>
            </a:r>
            <a:endParaRPr kumimoji="1" lang="ja-JP" altLang="en-US" sz="1400" b="1" dirty="0">
              <a:solidFill>
                <a:schemeClr val="bg1"/>
              </a:solidFill>
              <a:latin typeface="メイリオ" pitchFamily="50" charset="-128"/>
              <a:ea typeface="メイリオ" pitchFamily="50" charset="-128"/>
              <a:cs typeface="メイリオ" pitchFamily="50" charset="-128"/>
            </a:endParaRPr>
          </a:p>
        </p:txBody>
      </p:sp>
      <p:sp>
        <p:nvSpPr>
          <p:cNvPr id="48" name="楕円 47">
            <a:extLst>
              <a:ext uri="{FF2B5EF4-FFF2-40B4-BE49-F238E27FC236}">
                <a16:creationId xmlns:a16="http://schemas.microsoft.com/office/drawing/2014/main" id="{4A43D37E-8216-4F08-9829-77632082CEE0}"/>
              </a:ext>
            </a:extLst>
          </p:cNvPr>
          <p:cNvSpPr/>
          <p:nvPr/>
        </p:nvSpPr>
        <p:spPr bwMode="auto">
          <a:xfrm>
            <a:off x="8824257" y="4369873"/>
            <a:ext cx="350501" cy="350501"/>
          </a:xfrm>
          <a:prstGeom prst="ellipse">
            <a:avLst/>
          </a:prstGeom>
          <a:solidFill>
            <a:schemeClr val="accent2"/>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140000"/>
              </a:lnSpc>
              <a:spcBef>
                <a:spcPct val="0"/>
              </a:spcBef>
              <a:spcAft>
                <a:spcPts val="600"/>
              </a:spcAft>
            </a:pPr>
            <a:r>
              <a:rPr kumimoji="1" lang="en-US" altLang="ja-JP" sz="1400" b="1" dirty="0">
                <a:solidFill>
                  <a:schemeClr val="bg1"/>
                </a:solidFill>
                <a:latin typeface="メイリオ" pitchFamily="50" charset="-128"/>
                <a:ea typeface="メイリオ" pitchFamily="50" charset="-128"/>
                <a:cs typeface="メイリオ" pitchFamily="50" charset="-128"/>
              </a:rPr>
              <a:t>2</a:t>
            </a:r>
            <a:endParaRPr kumimoji="1" lang="ja-JP" altLang="en-US" sz="1400" b="1" dirty="0">
              <a:solidFill>
                <a:schemeClr val="bg1"/>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71778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離反者予測モデル構築（速報）</a:t>
            </a:r>
          </a:p>
        </p:txBody>
      </p:sp>
      <p:sp>
        <p:nvSpPr>
          <p:cNvPr id="3" name="スライド番号プレースホルダー 2"/>
          <p:cNvSpPr>
            <a:spLocks noGrp="1"/>
          </p:cNvSpPr>
          <p:nvPr>
            <p:ph type="sldNum" sz="quarter" idx="4"/>
          </p:nvPr>
        </p:nvSpPr>
        <p:spPr/>
        <p:txBody>
          <a:bodyPr/>
          <a:lstStyle/>
          <a:p>
            <a:fld id="{FB3508C7-2FE0-4945-9CBD-863E05F850D2}" type="slidenum">
              <a:rPr lang="ja-JP" altLang="en-US" smtClean="0"/>
              <a:pPr/>
              <a:t>5</a:t>
            </a:fld>
            <a:endParaRPr lang="ja-JP" altLang="en-US" dirty="0"/>
          </a:p>
        </p:txBody>
      </p:sp>
    </p:spTree>
    <p:extLst>
      <p:ext uri="{BB962C8B-B14F-4D97-AF65-F5344CB8AC3E}">
        <p14:creationId xmlns:p14="http://schemas.microsoft.com/office/powerpoint/2010/main" val="352634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sp>
        <p:nvSpPr>
          <p:cNvPr id="3" name="タイトル 2"/>
          <p:cNvSpPr>
            <a:spLocks noGrp="1"/>
          </p:cNvSpPr>
          <p:nvPr>
            <p:ph type="title"/>
          </p:nvPr>
        </p:nvSpPr>
        <p:spPr/>
        <p:txBody>
          <a:bodyPr/>
          <a:lstStyle/>
          <a:p>
            <a:r>
              <a:rPr lang="ja-JP" altLang="en-US" sz="1200" dirty="0"/>
              <a:t>予測モデルの構築評価：</a:t>
            </a:r>
            <a:br>
              <a:rPr lang="en-US" altLang="ja-JP" dirty="0"/>
            </a:br>
            <a:r>
              <a:rPr lang="ja-JP" altLang="en-US" sz="2000" dirty="0"/>
              <a:t>交叉検証による性能比較（流れ）</a:t>
            </a:r>
            <a:endParaRPr kumimoji="1" lang="ja-JP" altLang="en-US" dirty="0"/>
          </a:p>
        </p:txBody>
      </p:sp>
      <p:sp>
        <p:nvSpPr>
          <p:cNvPr id="4" name="正方形/長方形 3">
            <a:extLst>
              <a:ext uri="{FF2B5EF4-FFF2-40B4-BE49-F238E27FC236}">
                <a16:creationId xmlns:a16="http://schemas.microsoft.com/office/drawing/2014/main" id="{5B6A26CC-AC49-45E5-91D8-A3CE9BCF687A}"/>
              </a:ext>
            </a:extLst>
          </p:cNvPr>
          <p:cNvSpPr/>
          <p:nvPr/>
        </p:nvSpPr>
        <p:spPr bwMode="auto">
          <a:xfrm>
            <a:off x="7656872" y="3378252"/>
            <a:ext cx="1760624" cy="756443"/>
          </a:xfrm>
          <a:prstGeom prst="rect">
            <a:avLst/>
          </a:prstGeom>
          <a:solidFill>
            <a:srgbClr val="008000"/>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spcAft>
                <a:spcPts val="600"/>
              </a:spcAft>
            </a:pPr>
            <a:endParaRPr kumimoji="1" lang="en-US" altLang="ja-JP" sz="1400" dirty="0">
              <a:solidFill>
                <a:schemeClr val="bg1"/>
              </a:solidFill>
              <a:latin typeface="メイリオ" pitchFamily="50" charset="-128"/>
              <a:ea typeface="メイリオ" pitchFamily="50" charset="-128"/>
              <a:cs typeface="メイリオ" pitchFamily="50" charset="-128"/>
            </a:endParaRPr>
          </a:p>
        </p:txBody>
      </p:sp>
      <p:sp>
        <p:nvSpPr>
          <p:cNvPr id="5" name="正方形/長方形 4">
            <a:extLst>
              <a:ext uri="{FF2B5EF4-FFF2-40B4-BE49-F238E27FC236}">
                <a16:creationId xmlns:a16="http://schemas.microsoft.com/office/drawing/2014/main" id="{70F602F9-872D-4133-87EC-EA5B202CFAC9}"/>
              </a:ext>
            </a:extLst>
          </p:cNvPr>
          <p:cNvSpPr/>
          <p:nvPr/>
        </p:nvSpPr>
        <p:spPr bwMode="auto">
          <a:xfrm>
            <a:off x="7409656" y="3630639"/>
            <a:ext cx="1760624" cy="756443"/>
          </a:xfrm>
          <a:prstGeom prst="rect">
            <a:avLst/>
          </a:prstGeom>
          <a:solidFill>
            <a:schemeClr val="tx2">
              <a:lumMod val="60000"/>
              <a:lumOff val="4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spcAft>
                <a:spcPts val="600"/>
              </a:spcAft>
            </a:pPr>
            <a:endParaRPr kumimoji="1" lang="en-US" altLang="ja-JP" sz="1400" dirty="0">
              <a:solidFill>
                <a:schemeClr val="bg1"/>
              </a:solidFill>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EC594908-A551-4C81-8B96-245B5D395C94}"/>
              </a:ext>
            </a:extLst>
          </p:cNvPr>
          <p:cNvPicPr>
            <a:picLocks noChangeAspect="1"/>
          </p:cNvPicPr>
          <p:nvPr/>
        </p:nvPicPr>
        <p:blipFill>
          <a:blip r:embed="rId3"/>
          <a:stretch>
            <a:fillRect/>
          </a:stretch>
        </p:blipFill>
        <p:spPr>
          <a:xfrm>
            <a:off x="753176" y="4458731"/>
            <a:ext cx="864096" cy="1194353"/>
          </a:xfrm>
          <a:prstGeom prst="rect">
            <a:avLst/>
          </a:prstGeom>
        </p:spPr>
      </p:pic>
      <p:sp>
        <p:nvSpPr>
          <p:cNvPr id="7" name="テキスト ボックス 6">
            <a:extLst>
              <a:ext uri="{FF2B5EF4-FFF2-40B4-BE49-F238E27FC236}">
                <a16:creationId xmlns:a16="http://schemas.microsoft.com/office/drawing/2014/main" id="{BF3F255E-2AEC-4A31-999E-D2C0194AAEA0}"/>
              </a:ext>
            </a:extLst>
          </p:cNvPr>
          <p:cNvSpPr txBox="1"/>
          <p:nvPr/>
        </p:nvSpPr>
        <p:spPr>
          <a:xfrm>
            <a:off x="105104" y="5767076"/>
            <a:ext cx="2196244" cy="276999"/>
          </a:xfrm>
          <a:prstGeom prst="rect">
            <a:avLst/>
          </a:prstGeom>
          <a:noFill/>
        </p:spPr>
        <p:txBody>
          <a:bodyPr wrap="square" rtlCol="0">
            <a:spAutoFit/>
          </a:bodyPr>
          <a:lstStyle/>
          <a:p>
            <a:pPr algn="ctr"/>
            <a:r>
              <a:rPr lang="ja-JP" altLang="en-US" sz="1200" dirty="0"/>
              <a:t>モデル用データマート</a:t>
            </a:r>
            <a:endParaRPr kumimoji="1" lang="ja-JP" altLang="en-US" sz="1200" dirty="0"/>
          </a:p>
        </p:txBody>
      </p:sp>
      <p:pic>
        <p:nvPicPr>
          <p:cNvPr id="8" name="図 7">
            <a:extLst>
              <a:ext uri="{FF2B5EF4-FFF2-40B4-BE49-F238E27FC236}">
                <a16:creationId xmlns:a16="http://schemas.microsoft.com/office/drawing/2014/main" id="{BC9CBBD2-A8E3-4913-AD9B-98D51BCA48E9}"/>
              </a:ext>
            </a:extLst>
          </p:cNvPr>
          <p:cNvPicPr>
            <a:picLocks noChangeAspect="1"/>
          </p:cNvPicPr>
          <p:nvPr/>
        </p:nvPicPr>
        <p:blipFill>
          <a:blip r:embed="rId4"/>
          <a:stretch>
            <a:fillRect/>
          </a:stretch>
        </p:blipFill>
        <p:spPr>
          <a:xfrm>
            <a:off x="4641608" y="3432552"/>
            <a:ext cx="1152128" cy="1152128"/>
          </a:xfrm>
          <a:prstGeom prst="rect">
            <a:avLst/>
          </a:prstGeom>
        </p:spPr>
      </p:pic>
      <p:pic>
        <p:nvPicPr>
          <p:cNvPr id="9" name="図 8">
            <a:extLst>
              <a:ext uri="{FF2B5EF4-FFF2-40B4-BE49-F238E27FC236}">
                <a16:creationId xmlns:a16="http://schemas.microsoft.com/office/drawing/2014/main" id="{C9FE5514-888D-4FBC-91EC-2DE934272406}"/>
              </a:ext>
            </a:extLst>
          </p:cNvPr>
          <p:cNvPicPr>
            <a:picLocks noChangeAspect="1"/>
          </p:cNvPicPr>
          <p:nvPr/>
        </p:nvPicPr>
        <p:blipFill>
          <a:blip r:embed="rId5"/>
          <a:stretch>
            <a:fillRect/>
          </a:stretch>
        </p:blipFill>
        <p:spPr>
          <a:xfrm>
            <a:off x="4879197" y="5569592"/>
            <a:ext cx="676951" cy="991756"/>
          </a:xfrm>
          <a:prstGeom prst="rect">
            <a:avLst/>
          </a:prstGeom>
        </p:spPr>
      </p:pic>
      <p:sp>
        <p:nvSpPr>
          <p:cNvPr id="10" name="テキスト ボックス 9">
            <a:extLst>
              <a:ext uri="{FF2B5EF4-FFF2-40B4-BE49-F238E27FC236}">
                <a16:creationId xmlns:a16="http://schemas.microsoft.com/office/drawing/2014/main" id="{0B0C8C7F-A527-4EA7-A834-0CC0E3AD6E89}"/>
              </a:ext>
            </a:extLst>
          </p:cNvPr>
          <p:cNvSpPr txBox="1"/>
          <p:nvPr/>
        </p:nvSpPr>
        <p:spPr>
          <a:xfrm>
            <a:off x="4119550" y="4599902"/>
            <a:ext cx="2196244" cy="276999"/>
          </a:xfrm>
          <a:prstGeom prst="rect">
            <a:avLst/>
          </a:prstGeom>
          <a:noFill/>
        </p:spPr>
        <p:txBody>
          <a:bodyPr wrap="square" rtlCol="0">
            <a:spAutoFit/>
          </a:bodyPr>
          <a:lstStyle/>
          <a:p>
            <a:pPr algn="ctr"/>
            <a:r>
              <a:rPr kumimoji="1" lang="ja-JP" altLang="en-US" sz="1200" dirty="0"/>
              <a:t>トレーニングデータ</a:t>
            </a:r>
          </a:p>
        </p:txBody>
      </p:sp>
      <p:cxnSp>
        <p:nvCxnSpPr>
          <p:cNvPr id="11" name="コネクタ: カギ線 10">
            <a:extLst>
              <a:ext uri="{FF2B5EF4-FFF2-40B4-BE49-F238E27FC236}">
                <a16:creationId xmlns:a16="http://schemas.microsoft.com/office/drawing/2014/main" id="{DEA33D58-AC01-4E23-B176-549CF489C4D6}"/>
              </a:ext>
            </a:extLst>
          </p:cNvPr>
          <p:cNvCxnSpPr>
            <a:stCxn id="6" idx="3"/>
            <a:endCxn id="8" idx="1"/>
          </p:cNvCxnSpPr>
          <p:nvPr/>
        </p:nvCxnSpPr>
        <p:spPr>
          <a:xfrm flipV="1">
            <a:off x="1617272" y="4008616"/>
            <a:ext cx="3024336" cy="1047292"/>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A32FAE50-496F-47BA-BC68-8DD64C7C07B0}"/>
              </a:ext>
            </a:extLst>
          </p:cNvPr>
          <p:cNvCxnSpPr>
            <a:cxnSpLocks/>
            <a:stCxn id="6" idx="3"/>
          </p:cNvCxnSpPr>
          <p:nvPr/>
        </p:nvCxnSpPr>
        <p:spPr>
          <a:xfrm>
            <a:off x="1617272" y="5055908"/>
            <a:ext cx="3024336" cy="988167"/>
          </a:xfrm>
          <a:prstGeom prst="bentConnector3">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88BFEDB4-F829-4759-BD7F-3A788C2B1AEC}"/>
              </a:ext>
            </a:extLst>
          </p:cNvPr>
          <p:cNvSpPr txBox="1"/>
          <p:nvPr/>
        </p:nvSpPr>
        <p:spPr>
          <a:xfrm>
            <a:off x="1617272" y="4609134"/>
            <a:ext cx="1548172" cy="461665"/>
          </a:xfrm>
          <a:prstGeom prst="rect">
            <a:avLst/>
          </a:prstGeom>
          <a:noFill/>
        </p:spPr>
        <p:txBody>
          <a:bodyPr wrap="square" rtlCol="0">
            <a:spAutoFit/>
          </a:bodyPr>
          <a:lstStyle/>
          <a:p>
            <a:pPr algn="ctr"/>
            <a:r>
              <a:rPr kumimoji="1" lang="ja-JP" altLang="en-US" sz="1200" dirty="0"/>
              <a:t>ランダム</a:t>
            </a:r>
            <a:endParaRPr kumimoji="1" lang="en-US" altLang="ja-JP" sz="1200" dirty="0"/>
          </a:p>
          <a:p>
            <a:pPr algn="ctr"/>
            <a:r>
              <a:rPr kumimoji="1" lang="ja-JP" altLang="en-US" sz="1200" dirty="0"/>
              <a:t>サンプリング</a:t>
            </a:r>
          </a:p>
        </p:txBody>
      </p:sp>
      <p:sp>
        <p:nvSpPr>
          <p:cNvPr id="14" name="正方形/長方形 13">
            <a:extLst>
              <a:ext uri="{FF2B5EF4-FFF2-40B4-BE49-F238E27FC236}">
                <a16:creationId xmlns:a16="http://schemas.microsoft.com/office/drawing/2014/main" id="{31098719-DA9F-4967-B477-7D77AF3D8ABE}"/>
              </a:ext>
            </a:extLst>
          </p:cNvPr>
          <p:cNvSpPr/>
          <p:nvPr/>
        </p:nvSpPr>
        <p:spPr bwMode="auto">
          <a:xfrm>
            <a:off x="7149244" y="3882667"/>
            <a:ext cx="1760624" cy="756443"/>
          </a:xfrm>
          <a:prstGeom prst="rect">
            <a:avLst/>
          </a:prstGeom>
          <a:solidFill>
            <a:srgbClr val="333399"/>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spcAft>
                <a:spcPts val="600"/>
              </a:spcAft>
            </a:pPr>
            <a:r>
              <a:rPr kumimoji="1" lang="ja-JP" altLang="en-US" sz="1400" dirty="0">
                <a:solidFill>
                  <a:schemeClr val="bg1"/>
                </a:solidFill>
                <a:latin typeface="メイリオ" pitchFamily="50" charset="-128"/>
                <a:ea typeface="メイリオ" pitchFamily="50" charset="-128"/>
                <a:cs typeface="メイリオ" pitchFamily="50" charset="-128"/>
              </a:rPr>
              <a:t>アルゴリズム</a:t>
            </a:r>
            <a:endParaRPr kumimoji="1" lang="en-US" altLang="ja-JP" sz="1400" dirty="0">
              <a:solidFill>
                <a:schemeClr val="bg1"/>
              </a:solidFill>
              <a:latin typeface="メイリオ" pitchFamily="50" charset="-128"/>
              <a:ea typeface="メイリオ" pitchFamily="50" charset="-128"/>
              <a:cs typeface="メイリオ" pitchFamily="50" charset="-128"/>
            </a:endParaRPr>
          </a:p>
          <a:p>
            <a:pPr algn="ctr">
              <a:spcBef>
                <a:spcPct val="0"/>
              </a:spcBef>
              <a:spcAft>
                <a:spcPts val="600"/>
              </a:spcAft>
            </a:pPr>
            <a:r>
              <a:rPr lang="ja-JP" altLang="en-US" sz="1400" dirty="0">
                <a:solidFill>
                  <a:schemeClr val="bg1"/>
                </a:solidFill>
                <a:latin typeface="メイリオ" pitchFamily="50" charset="-128"/>
                <a:ea typeface="メイリオ" pitchFamily="50" charset="-128"/>
                <a:cs typeface="メイリオ" pitchFamily="50" charset="-128"/>
              </a:rPr>
              <a:t>（モデル）</a:t>
            </a:r>
            <a:endParaRPr kumimoji="1" lang="en-US" altLang="ja-JP" sz="1400" dirty="0">
              <a:solidFill>
                <a:schemeClr val="bg1"/>
              </a:solidFill>
              <a:latin typeface="メイリオ" pitchFamily="50" charset="-128"/>
              <a:ea typeface="メイリオ" pitchFamily="50" charset="-128"/>
              <a:cs typeface="メイリオ" pitchFamily="50" charset="-128"/>
            </a:endParaRPr>
          </a:p>
        </p:txBody>
      </p:sp>
      <p:cxnSp>
        <p:nvCxnSpPr>
          <p:cNvPr id="15" name="直線矢印コネクタ 14">
            <a:extLst>
              <a:ext uri="{FF2B5EF4-FFF2-40B4-BE49-F238E27FC236}">
                <a16:creationId xmlns:a16="http://schemas.microsoft.com/office/drawing/2014/main" id="{97A02478-A296-4C3C-B25D-90A83CD19D7C}"/>
              </a:ext>
            </a:extLst>
          </p:cNvPr>
          <p:cNvCxnSpPr>
            <a:cxnSpLocks/>
            <a:stCxn id="5" idx="1"/>
            <a:endCxn id="8" idx="3"/>
          </p:cNvCxnSpPr>
          <p:nvPr/>
        </p:nvCxnSpPr>
        <p:spPr>
          <a:xfrm flipH="1" flipV="1">
            <a:off x="5793736" y="4008616"/>
            <a:ext cx="1615920" cy="24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69BA749-8334-4CC9-A816-954C2802E691}"/>
              </a:ext>
            </a:extLst>
          </p:cNvPr>
          <p:cNvSpPr txBox="1"/>
          <p:nvPr/>
        </p:nvSpPr>
        <p:spPr>
          <a:xfrm>
            <a:off x="6063766" y="5739377"/>
            <a:ext cx="954106" cy="276999"/>
          </a:xfrm>
          <a:prstGeom prst="rect">
            <a:avLst/>
          </a:prstGeom>
          <a:noFill/>
        </p:spPr>
        <p:txBody>
          <a:bodyPr wrap="square" rtlCol="0">
            <a:spAutoFit/>
          </a:bodyPr>
          <a:lstStyle/>
          <a:p>
            <a:pPr algn="ctr"/>
            <a:r>
              <a:rPr lang="ja-JP" altLang="en-US" sz="1200" dirty="0"/>
              <a:t>評価</a:t>
            </a:r>
            <a:endParaRPr kumimoji="1" lang="ja-JP" altLang="en-US" sz="1200" dirty="0"/>
          </a:p>
        </p:txBody>
      </p:sp>
      <p:sp>
        <p:nvSpPr>
          <p:cNvPr id="17" name="テキスト ボックス 16">
            <a:extLst>
              <a:ext uri="{FF2B5EF4-FFF2-40B4-BE49-F238E27FC236}">
                <a16:creationId xmlns:a16="http://schemas.microsoft.com/office/drawing/2014/main" id="{F55CA561-941D-4E07-A7B7-0B45D830C51E}"/>
              </a:ext>
            </a:extLst>
          </p:cNvPr>
          <p:cNvSpPr txBox="1"/>
          <p:nvPr/>
        </p:nvSpPr>
        <p:spPr>
          <a:xfrm>
            <a:off x="5984543" y="3757371"/>
            <a:ext cx="954106" cy="276999"/>
          </a:xfrm>
          <a:prstGeom prst="rect">
            <a:avLst/>
          </a:prstGeom>
          <a:noFill/>
        </p:spPr>
        <p:txBody>
          <a:bodyPr wrap="square" rtlCol="0">
            <a:spAutoFit/>
          </a:bodyPr>
          <a:lstStyle/>
          <a:p>
            <a:pPr algn="ctr"/>
            <a:r>
              <a:rPr kumimoji="1" lang="ja-JP" altLang="en-US" sz="1200" dirty="0"/>
              <a:t>学習</a:t>
            </a:r>
          </a:p>
        </p:txBody>
      </p:sp>
      <p:cxnSp>
        <p:nvCxnSpPr>
          <p:cNvPr id="18" name="コネクタ: カギ線 17">
            <a:extLst>
              <a:ext uri="{FF2B5EF4-FFF2-40B4-BE49-F238E27FC236}">
                <a16:creationId xmlns:a16="http://schemas.microsoft.com/office/drawing/2014/main" id="{02315630-4BA0-4998-8BD3-F33E0C8FF4AB}"/>
              </a:ext>
            </a:extLst>
          </p:cNvPr>
          <p:cNvCxnSpPr>
            <a:cxnSpLocks/>
            <a:stCxn id="14" idx="2"/>
            <a:endCxn id="9" idx="3"/>
          </p:cNvCxnSpPr>
          <p:nvPr/>
        </p:nvCxnSpPr>
        <p:spPr>
          <a:xfrm rot="5400000">
            <a:off x="6079672" y="4115586"/>
            <a:ext cx="1426360" cy="2473408"/>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 name="図 19">
            <a:extLst>
              <a:ext uri="{FF2B5EF4-FFF2-40B4-BE49-F238E27FC236}">
                <a16:creationId xmlns:a16="http://schemas.microsoft.com/office/drawing/2014/main" id="{91B6F7EF-8C2F-4E64-960F-2387F3043252}"/>
              </a:ext>
            </a:extLst>
          </p:cNvPr>
          <p:cNvPicPr/>
          <p:nvPr>
            <p:extLst/>
          </p:nvPr>
        </p:nvPicPr>
        <p:blipFill>
          <a:blip r:embed="rId6"/>
          <a:stretch>
            <a:fillRect/>
          </a:stretch>
        </p:blipFill>
        <p:spPr>
          <a:xfrm>
            <a:off x="272480" y="2060848"/>
            <a:ext cx="6985088" cy="770711"/>
          </a:xfrm>
          <a:prstGeom prst="rect">
            <a:avLst/>
          </a:prstGeom>
        </p:spPr>
      </p:pic>
      <p:sp>
        <p:nvSpPr>
          <p:cNvPr id="22" name="矢印: 上 21">
            <a:extLst>
              <a:ext uri="{FF2B5EF4-FFF2-40B4-BE49-F238E27FC236}">
                <a16:creationId xmlns:a16="http://schemas.microsoft.com/office/drawing/2014/main" id="{8A36BAB5-5F08-4AFE-A503-75AB8F87C503}"/>
              </a:ext>
            </a:extLst>
          </p:cNvPr>
          <p:cNvSpPr/>
          <p:nvPr/>
        </p:nvSpPr>
        <p:spPr bwMode="auto">
          <a:xfrm>
            <a:off x="8221555" y="2751878"/>
            <a:ext cx="418637" cy="605113"/>
          </a:xfrm>
          <a:prstGeom prst="upArrow">
            <a:avLst/>
          </a:prstGeom>
          <a:solidFill>
            <a:schemeClr val="tx1">
              <a:lumMod val="20000"/>
              <a:lumOff val="80000"/>
            </a:schemeClr>
          </a:solidFill>
          <a:ln w="6350">
            <a:no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sp>
        <p:nvSpPr>
          <p:cNvPr id="23" name="テキスト ボックス 22">
            <a:extLst>
              <a:ext uri="{FF2B5EF4-FFF2-40B4-BE49-F238E27FC236}">
                <a16:creationId xmlns:a16="http://schemas.microsoft.com/office/drawing/2014/main" id="{1AEE2EB6-D29C-4312-90EC-7B96FE25B9EF}"/>
              </a:ext>
            </a:extLst>
          </p:cNvPr>
          <p:cNvSpPr txBox="1"/>
          <p:nvPr/>
        </p:nvSpPr>
        <p:spPr>
          <a:xfrm>
            <a:off x="7329264" y="3007985"/>
            <a:ext cx="2151856" cy="276999"/>
          </a:xfrm>
          <a:prstGeom prst="rect">
            <a:avLst/>
          </a:prstGeom>
          <a:noFill/>
        </p:spPr>
        <p:txBody>
          <a:bodyPr wrap="square" rtlCol="0">
            <a:spAutoFit/>
          </a:bodyPr>
          <a:lstStyle/>
          <a:p>
            <a:pPr algn="ctr"/>
            <a:r>
              <a:rPr kumimoji="1" lang="ja-JP" altLang="en-US" sz="1200" b="1" dirty="0">
                <a:solidFill>
                  <a:schemeClr val="accent2"/>
                </a:solidFill>
              </a:rPr>
              <a:t>最も良い</a:t>
            </a:r>
            <a:r>
              <a:rPr lang="ja-JP" altLang="en-US" sz="1200" b="1" dirty="0">
                <a:solidFill>
                  <a:schemeClr val="accent2"/>
                </a:solidFill>
              </a:rPr>
              <a:t>モデル</a:t>
            </a:r>
            <a:r>
              <a:rPr kumimoji="1" lang="ja-JP" altLang="en-US" sz="1200" b="1" dirty="0">
                <a:solidFill>
                  <a:schemeClr val="accent2"/>
                </a:solidFill>
              </a:rPr>
              <a:t>を選定</a:t>
            </a:r>
          </a:p>
        </p:txBody>
      </p:sp>
      <p:sp>
        <p:nvSpPr>
          <p:cNvPr id="24" name="正方形/長方形 23">
            <a:extLst>
              <a:ext uri="{FF2B5EF4-FFF2-40B4-BE49-F238E27FC236}">
                <a16:creationId xmlns:a16="http://schemas.microsoft.com/office/drawing/2014/main" id="{179A52A9-9561-4723-B4EF-1B246F7C2888}"/>
              </a:ext>
            </a:extLst>
          </p:cNvPr>
          <p:cNvSpPr/>
          <p:nvPr/>
        </p:nvSpPr>
        <p:spPr bwMode="auto">
          <a:xfrm>
            <a:off x="2654102" y="2384884"/>
            <a:ext cx="3451026" cy="446430"/>
          </a:xfrm>
          <a:prstGeom prst="rect">
            <a:avLst/>
          </a:prstGeom>
          <a:noFill/>
          <a:ln w="50800">
            <a:solidFill>
              <a:schemeClr val="tx2"/>
            </a:solidFill>
          </a:ln>
          <a:effectLst/>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just">
              <a:lnSpc>
                <a:spcPct val="140000"/>
              </a:lnSpc>
              <a:spcBef>
                <a:spcPct val="0"/>
              </a:spcBef>
              <a:spcAft>
                <a:spcPts val="600"/>
              </a:spcAft>
            </a:pPr>
            <a:endParaRPr kumimoji="1" lang="ja-JP" altLang="en-US" sz="1600" dirty="0">
              <a:solidFill>
                <a:srgbClr val="4D4D4D"/>
              </a:solidFill>
              <a:latin typeface="メイリオ" pitchFamily="50" charset="-128"/>
              <a:ea typeface="メイリオ" pitchFamily="50" charset="-128"/>
              <a:cs typeface="メイリオ" pitchFamily="50" charset="-128"/>
            </a:endParaRPr>
          </a:p>
        </p:txBody>
      </p:sp>
      <p:cxnSp>
        <p:nvCxnSpPr>
          <p:cNvPr id="26" name="コネクタ: カギ線 25">
            <a:extLst>
              <a:ext uri="{FF2B5EF4-FFF2-40B4-BE49-F238E27FC236}">
                <a16:creationId xmlns:a16="http://schemas.microsoft.com/office/drawing/2014/main" id="{4A7462DE-B838-4DEB-AE05-A16E226EE521}"/>
              </a:ext>
            </a:extLst>
          </p:cNvPr>
          <p:cNvCxnSpPr>
            <a:stCxn id="24" idx="2"/>
            <a:endCxn id="6" idx="0"/>
          </p:cNvCxnSpPr>
          <p:nvPr/>
        </p:nvCxnSpPr>
        <p:spPr>
          <a:xfrm rot="5400000">
            <a:off x="1968712" y="2047827"/>
            <a:ext cx="1627417" cy="3194391"/>
          </a:xfrm>
          <a:prstGeom prst="bentConnector3">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BFAC5FF-A705-4778-88AB-C73C1FF41723}"/>
              </a:ext>
            </a:extLst>
          </p:cNvPr>
          <p:cNvSpPr txBox="1"/>
          <p:nvPr/>
        </p:nvSpPr>
        <p:spPr>
          <a:xfrm>
            <a:off x="1880016" y="3368025"/>
            <a:ext cx="1548172" cy="276999"/>
          </a:xfrm>
          <a:prstGeom prst="rect">
            <a:avLst/>
          </a:prstGeom>
          <a:noFill/>
        </p:spPr>
        <p:txBody>
          <a:bodyPr wrap="square" rtlCol="0">
            <a:spAutoFit/>
          </a:bodyPr>
          <a:lstStyle/>
          <a:p>
            <a:pPr algn="ctr"/>
            <a:r>
              <a:rPr kumimoji="1" lang="ja-JP" altLang="en-US" sz="1200" dirty="0"/>
              <a:t>作成</a:t>
            </a:r>
          </a:p>
        </p:txBody>
      </p:sp>
      <p:pic>
        <p:nvPicPr>
          <p:cNvPr id="28" name="図 27">
            <a:extLst>
              <a:ext uri="{FF2B5EF4-FFF2-40B4-BE49-F238E27FC236}">
                <a16:creationId xmlns:a16="http://schemas.microsoft.com/office/drawing/2014/main" id="{85B4CEF2-D711-46A4-87ED-B74128A138BE}"/>
              </a:ext>
            </a:extLst>
          </p:cNvPr>
          <p:cNvPicPr>
            <a:picLocks noChangeAspect="1"/>
          </p:cNvPicPr>
          <p:nvPr/>
        </p:nvPicPr>
        <p:blipFill rotWithShape="1">
          <a:blip r:embed="rId7"/>
          <a:srcRect l="29475" t="8651" r="29245"/>
          <a:stretch/>
        </p:blipFill>
        <p:spPr>
          <a:xfrm>
            <a:off x="8164331" y="2132856"/>
            <a:ext cx="533085" cy="589837"/>
          </a:xfrm>
          <a:prstGeom prst="rect">
            <a:avLst/>
          </a:prstGeom>
        </p:spPr>
      </p:pic>
      <p:sp>
        <p:nvSpPr>
          <p:cNvPr id="29" name="テキスト ボックス 28">
            <a:extLst>
              <a:ext uri="{FF2B5EF4-FFF2-40B4-BE49-F238E27FC236}">
                <a16:creationId xmlns:a16="http://schemas.microsoft.com/office/drawing/2014/main" id="{CC4C7414-4290-4C56-96CC-AF31629E7278}"/>
              </a:ext>
            </a:extLst>
          </p:cNvPr>
          <p:cNvSpPr txBox="1"/>
          <p:nvPr/>
        </p:nvSpPr>
        <p:spPr>
          <a:xfrm>
            <a:off x="272480" y="728700"/>
            <a:ext cx="9361040" cy="1015663"/>
          </a:xfrm>
          <a:prstGeom prst="rect">
            <a:avLst/>
          </a:prstGeom>
          <a:noFill/>
        </p:spPr>
        <p:txBody>
          <a:bodyPr wrap="square" rtlCol="0">
            <a:spAutoFit/>
          </a:bodyPr>
          <a:lstStyle/>
          <a:p>
            <a:pPr algn="ctr">
              <a:lnSpc>
                <a:spcPct val="150000"/>
              </a:lnSpc>
            </a:pPr>
            <a:r>
              <a:rPr kumimoji="1" lang="ja-JP" altLang="en-US" sz="2000" dirty="0"/>
              <a:t>汎化性能の優れたモデルを採用すべく、</a:t>
            </a:r>
            <a:endParaRPr kumimoji="1" lang="en-US" altLang="ja-JP" sz="2000" dirty="0"/>
          </a:p>
          <a:p>
            <a:pPr algn="ctr">
              <a:lnSpc>
                <a:spcPct val="150000"/>
              </a:lnSpc>
            </a:pPr>
            <a:r>
              <a:rPr kumimoji="1" lang="ja-JP" altLang="en-US" sz="2000" dirty="0"/>
              <a:t>モデル構築条件を交叉検証に</a:t>
            </a:r>
            <a:r>
              <a:rPr lang="ja-JP" altLang="en-US" sz="2000" dirty="0"/>
              <a:t>よって検証した。</a:t>
            </a:r>
            <a:endParaRPr kumimoji="1" lang="en-US" altLang="ja-JP" sz="2000" dirty="0"/>
          </a:p>
        </p:txBody>
      </p:sp>
    </p:spTree>
    <p:extLst>
      <p:ext uri="{BB962C8B-B14F-4D97-AF65-F5344CB8AC3E}">
        <p14:creationId xmlns:p14="http://schemas.microsoft.com/office/powerpoint/2010/main" val="144956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sp>
        <p:nvSpPr>
          <p:cNvPr id="3" name="タイトル 2"/>
          <p:cNvSpPr>
            <a:spLocks noGrp="1"/>
          </p:cNvSpPr>
          <p:nvPr>
            <p:ph type="title"/>
          </p:nvPr>
        </p:nvSpPr>
        <p:spPr/>
        <p:txBody>
          <a:bodyPr/>
          <a:lstStyle/>
          <a:p>
            <a:r>
              <a:rPr lang="ja-JP" altLang="en-US" sz="2000" dirty="0"/>
              <a:t>参考：モデリング用データマートの特徴量リスト</a:t>
            </a:r>
            <a:endParaRPr kumimoji="1" lang="ja-JP" altLang="en-US" sz="2000" dirty="0"/>
          </a:p>
        </p:txBody>
      </p:sp>
      <p:sp>
        <p:nvSpPr>
          <p:cNvPr id="6" name="テキスト ボックス 5">
            <a:extLst>
              <a:ext uri="{FF2B5EF4-FFF2-40B4-BE49-F238E27FC236}">
                <a16:creationId xmlns:a16="http://schemas.microsoft.com/office/drawing/2014/main" id="{9A1CBDE3-01B2-409B-BC6B-2EEE974F0FAC}"/>
              </a:ext>
            </a:extLst>
          </p:cNvPr>
          <p:cNvSpPr txBox="1"/>
          <p:nvPr/>
        </p:nvSpPr>
        <p:spPr>
          <a:xfrm>
            <a:off x="272480" y="933254"/>
            <a:ext cx="9361040" cy="515526"/>
          </a:xfrm>
          <a:prstGeom prst="rect">
            <a:avLst/>
          </a:prstGeom>
          <a:noFill/>
        </p:spPr>
        <p:txBody>
          <a:bodyPr wrap="square" rtlCol="0">
            <a:spAutoFit/>
          </a:bodyPr>
          <a:lstStyle/>
          <a:p>
            <a:pPr algn="ctr">
              <a:lnSpc>
                <a:spcPct val="150000"/>
              </a:lnSpc>
            </a:pPr>
            <a:r>
              <a:rPr kumimoji="1" lang="ja-JP" altLang="en-US" sz="2000" dirty="0"/>
              <a:t>初期モデルで活用した特徴量（予測因子）は以下の通り</a:t>
            </a:r>
            <a:endParaRPr kumimoji="1" lang="en-US" altLang="ja-JP" sz="2000" dirty="0"/>
          </a:p>
        </p:txBody>
      </p:sp>
      <p:pic>
        <p:nvPicPr>
          <p:cNvPr id="4" name="図 3">
            <a:extLst>
              <a:ext uri="{FF2B5EF4-FFF2-40B4-BE49-F238E27FC236}">
                <a16:creationId xmlns:a16="http://schemas.microsoft.com/office/drawing/2014/main" id="{8330F753-7450-49CF-99C7-AF59164185FF}"/>
              </a:ext>
            </a:extLst>
          </p:cNvPr>
          <p:cNvPicPr>
            <a:picLocks noChangeAspect="1"/>
          </p:cNvPicPr>
          <p:nvPr/>
        </p:nvPicPr>
        <p:blipFill>
          <a:blip r:embed="rId3"/>
          <a:stretch>
            <a:fillRect/>
          </a:stretch>
        </p:blipFill>
        <p:spPr>
          <a:xfrm>
            <a:off x="452500" y="2018186"/>
            <a:ext cx="9001000" cy="4147118"/>
          </a:xfrm>
          <a:prstGeom prst="rect">
            <a:avLst/>
          </a:prstGeom>
        </p:spPr>
      </p:pic>
    </p:spTree>
    <p:extLst>
      <p:ext uri="{BB962C8B-B14F-4D97-AF65-F5344CB8AC3E}">
        <p14:creationId xmlns:p14="http://schemas.microsoft.com/office/powerpoint/2010/main" val="338008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3" name="タイトル 2"/>
          <p:cNvSpPr>
            <a:spLocks noGrp="1"/>
          </p:cNvSpPr>
          <p:nvPr>
            <p:ph type="title"/>
          </p:nvPr>
        </p:nvSpPr>
        <p:spPr/>
        <p:txBody>
          <a:bodyPr/>
          <a:lstStyle/>
          <a:p>
            <a:r>
              <a:rPr lang="ja-JP" altLang="en-US" sz="1200" dirty="0"/>
              <a:t>予測モデルの構築評：</a:t>
            </a:r>
            <a:br>
              <a:rPr lang="en-US" altLang="ja-JP" dirty="0"/>
            </a:br>
            <a:r>
              <a:rPr lang="ja-JP" altLang="en-US" sz="2000" dirty="0"/>
              <a:t>交叉検証による性能比較（結果）</a:t>
            </a:r>
            <a:endParaRPr kumimoji="1" lang="ja-JP" altLang="en-US" dirty="0"/>
          </a:p>
        </p:txBody>
      </p:sp>
      <p:sp>
        <p:nvSpPr>
          <p:cNvPr id="29" name="テキスト ボックス 28">
            <a:extLst>
              <a:ext uri="{FF2B5EF4-FFF2-40B4-BE49-F238E27FC236}">
                <a16:creationId xmlns:a16="http://schemas.microsoft.com/office/drawing/2014/main" id="{CC4C7414-4290-4C56-96CC-AF31629E7278}"/>
              </a:ext>
            </a:extLst>
          </p:cNvPr>
          <p:cNvSpPr txBox="1"/>
          <p:nvPr/>
        </p:nvSpPr>
        <p:spPr>
          <a:xfrm>
            <a:off x="272480" y="728700"/>
            <a:ext cx="9361040" cy="888705"/>
          </a:xfrm>
          <a:prstGeom prst="rect">
            <a:avLst/>
          </a:prstGeom>
          <a:noFill/>
        </p:spPr>
        <p:txBody>
          <a:bodyPr wrap="square" rtlCol="0">
            <a:spAutoFit/>
          </a:bodyPr>
          <a:lstStyle/>
          <a:p>
            <a:pPr algn="ctr">
              <a:lnSpc>
                <a:spcPct val="150000"/>
              </a:lnSpc>
            </a:pPr>
            <a:r>
              <a:rPr kumimoji="1" lang="ja-JP" altLang="en-US" dirty="0"/>
              <a:t>勾配ブースティングとランダムフォレストの２つのモデルを構築評価</a:t>
            </a:r>
            <a:endParaRPr kumimoji="1" lang="en-US" altLang="ja-JP" dirty="0"/>
          </a:p>
          <a:p>
            <a:pPr algn="ctr">
              <a:lnSpc>
                <a:spcPct val="150000"/>
              </a:lnSpc>
            </a:pPr>
            <a:r>
              <a:rPr lang="ja-JP" altLang="en-US" dirty="0"/>
              <a:t>➡ 評価のやや高いブースティングを採用</a:t>
            </a:r>
            <a:endParaRPr kumimoji="1" lang="en-US" altLang="ja-JP" dirty="0"/>
          </a:p>
        </p:txBody>
      </p:sp>
      <p:graphicFrame>
        <p:nvGraphicFramePr>
          <p:cNvPr id="25" name="グラフ 24">
            <a:extLst>
              <a:ext uri="{FF2B5EF4-FFF2-40B4-BE49-F238E27FC236}">
                <a16:creationId xmlns:a16="http://schemas.microsoft.com/office/drawing/2014/main" id="{7E170469-03CE-4CAF-B735-4C2314376923}"/>
              </a:ext>
            </a:extLst>
          </p:cNvPr>
          <p:cNvGraphicFramePr/>
          <p:nvPr>
            <p:extLst>
              <p:ext uri="{D42A27DB-BD31-4B8C-83A1-F6EECF244321}">
                <p14:modId xmlns:p14="http://schemas.microsoft.com/office/powerpoint/2010/main" val="2828092911"/>
              </p:ext>
            </p:extLst>
          </p:nvPr>
        </p:nvGraphicFramePr>
        <p:xfrm>
          <a:off x="884548" y="1916832"/>
          <a:ext cx="8136904" cy="4248472"/>
        </p:xfrm>
        <a:graphic>
          <a:graphicData uri="http://schemas.openxmlformats.org/drawingml/2006/chart">
            <c:chart xmlns:c="http://schemas.openxmlformats.org/drawingml/2006/chart" xmlns:r="http://schemas.openxmlformats.org/officeDocument/2006/relationships" r:id="rId3"/>
          </a:graphicData>
        </a:graphic>
      </p:graphicFrame>
      <p:sp>
        <p:nvSpPr>
          <p:cNvPr id="31" name="テキスト ボックス 30">
            <a:extLst>
              <a:ext uri="{FF2B5EF4-FFF2-40B4-BE49-F238E27FC236}">
                <a16:creationId xmlns:a16="http://schemas.microsoft.com/office/drawing/2014/main" id="{9524AD25-0376-496C-BE12-399EF52876AE}"/>
              </a:ext>
            </a:extLst>
          </p:cNvPr>
          <p:cNvSpPr txBox="1"/>
          <p:nvPr/>
        </p:nvSpPr>
        <p:spPr>
          <a:xfrm>
            <a:off x="272480" y="6165304"/>
            <a:ext cx="9361040" cy="400110"/>
          </a:xfrm>
          <a:prstGeom prst="rect">
            <a:avLst/>
          </a:prstGeom>
          <a:noFill/>
        </p:spPr>
        <p:txBody>
          <a:bodyPr wrap="square" rtlCol="0">
            <a:spAutoFit/>
          </a:bodyPr>
          <a:lstStyle/>
          <a:p>
            <a:r>
              <a:rPr lang="en-US" altLang="ja-JP" sz="1000" dirty="0"/>
              <a:t>※</a:t>
            </a:r>
            <a:r>
              <a:rPr lang="ja-JP" altLang="en-US" sz="1000" dirty="0"/>
              <a:t>縦軸は</a:t>
            </a:r>
            <a:r>
              <a:rPr lang="en-US" altLang="ja-JP" sz="1000" dirty="0"/>
              <a:t>F1</a:t>
            </a:r>
            <a:r>
              <a:rPr lang="ja-JP" altLang="en-US" sz="1000" dirty="0"/>
              <a:t>スコア（大きいほど性能が高い。上限値は</a:t>
            </a:r>
            <a:r>
              <a:rPr lang="en-US" altLang="ja-JP" sz="1000" dirty="0"/>
              <a:t>1.0</a:t>
            </a:r>
            <a:r>
              <a:rPr lang="ja-JP" altLang="en-US" sz="1000" dirty="0"/>
              <a:t>）</a:t>
            </a:r>
            <a:endParaRPr lang="en-US" altLang="ja-JP" sz="1000" dirty="0"/>
          </a:p>
          <a:p>
            <a:r>
              <a:rPr kumimoji="1" lang="en-US" altLang="ja-JP" sz="1000" dirty="0"/>
              <a:t>※</a:t>
            </a:r>
            <a:r>
              <a:rPr kumimoji="1" lang="ja-JP" altLang="en-US" sz="1000" dirty="0"/>
              <a:t>横軸はアルゴリズム（</a:t>
            </a:r>
            <a:r>
              <a:rPr kumimoji="1" lang="en-US" altLang="ja-JP" sz="1000" dirty="0"/>
              <a:t>LR</a:t>
            </a:r>
            <a:r>
              <a:rPr kumimoji="1" lang="ja-JP" altLang="en-US" sz="1000" dirty="0"/>
              <a:t>：ロジスティック回帰</a:t>
            </a:r>
            <a:r>
              <a:rPr kumimoji="1" lang="en-US" altLang="ja-JP" sz="1000" dirty="0"/>
              <a:t>, GBC:</a:t>
            </a:r>
            <a:r>
              <a:rPr lang="ja-JP" altLang="en-US" sz="1000" dirty="0"/>
              <a:t>勾配ブースティング</a:t>
            </a:r>
            <a:r>
              <a:rPr lang="en-US" altLang="ja-JP" sz="1000" dirty="0"/>
              <a:t>, RF:</a:t>
            </a:r>
            <a:r>
              <a:rPr lang="ja-JP" altLang="en-US" sz="1000" dirty="0"/>
              <a:t>ランダムフォレスト</a:t>
            </a:r>
            <a:r>
              <a:rPr lang="en-US" altLang="ja-JP" sz="1000" dirty="0"/>
              <a:t>, KNN:K</a:t>
            </a:r>
            <a:r>
              <a:rPr lang="ja-JP" altLang="en-US" sz="1000" dirty="0"/>
              <a:t>近傍法</a:t>
            </a:r>
            <a:r>
              <a:rPr lang="en-US" altLang="ja-JP" sz="1000" dirty="0"/>
              <a:t>, SVC:</a:t>
            </a:r>
            <a:r>
              <a:rPr lang="ja-JP" altLang="en-US" sz="1000" dirty="0"/>
              <a:t>サポートベクタ）</a:t>
            </a:r>
            <a:endParaRPr kumimoji="1" lang="ja-JP" altLang="en-US" sz="1000" dirty="0"/>
          </a:p>
        </p:txBody>
      </p:sp>
    </p:spTree>
    <p:extLst>
      <p:ext uri="{BB962C8B-B14F-4D97-AF65-F5344CB8AC3E}">
        <p14:creationId xmlns:p14="http://schemas.microsoft.com/office/powerpoint/2010/main" val="3922379468"/>
      </p:ext>
    </p:extLst>
  </p:cSld>
  <p:clrMapOvr>
    <a:masterClrMapping/>
  </p:clrMapOvr>
</p:sld>
</file>

<file path=ppt/theme/theme1.xml><?xml version="1.0" encoding="utf-8"?>
<a:theme xmlns:a="http://schemas.openxmlformats.org/drawingml/2006/main" name="PowerPoint Design">
  <a:themeElements>
    <a:clrScheme name="PowerPoint Design">
      <a:dk1>
        <a:srgbClr val="4D4D4D"/>
      </a:dk1>
      <a:lt1>
        <a:srgbClr val="FFFFFF"/>
      </a:lt1>
      <a:dk2>
        <a:srgbClr val="0071BC"/>
      </a:dk2>
      <a:lt2>
        <a:srgbClr val="EAEAEA"/>
      </a:lt2>
      <a:accent1>
        <a:srgbClr val="E2F1FA"/>
      </a:accent1>
      <a:accent2>
        <a:srgbClr val="FF5050"/>
      </a:accent2>
      <a:accent3>
        <a:srgbClr val="FFE5E5"/>
      </a:accent3>
      <a:accent4>
        <a:srgbClr val="E4007F"/>
      </a:accent4>
      <a:accent5>
        <a:srgbClr val="FFFF00"/>
      </a:accent5>
      <a:accent6>
        <a:srgbClr val="000000"/>
      </a:accent6>
      <a:hlink>
        <a:srgbClr val="00A0E9"/>
      </a:hlink>
      <a:folHlink>
        <a:srgbClr val="0071BC"/>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extLst/>
      </a:spPr>
      <a:bodyPr rot="0" spcFirstLastPara="0" vertOverflow="overflow" horzOverflow="overflow" vert="horz" wrap="square" lIns="0" tIns="0" rIns="0" bIns="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32074</TotalTime>
  <Words>983</Words>
  <Application>Microsoft Office PowerPoint</Application>
  <PresentationFormat>A4 210 x 297 mm</PresentationFormat>
  <Paragraphs>138</Paragraphs>
  <Slides>13</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メイリオ</vt:lpstr>
      <vt:lpstr>Arial</vt:lpstr>
      <vt:lpstr>Calibri</vt:lpstr>
      <vt:lpstr>Wingdings</vt:lpstr>
      <vt:lpstr>PowerPoint Design</vt:lpstr>
      <vt:lpstr>離反顧客予測モデルの フィージビリティ検証報告 ～初回報告書サンプル～</vt:lpstr>
      <vt:lpstr>分析データ</vt:lpstr>
      <vt:lpstr>プロジェクトの目標</vt:lpstr>
      <vt:lpstr>参考：離反率（1.-購買経験率）の推移</vt:lpstr>
      <vt:lpstr>メジャラメント計画（案）</vt:lpstr>
      <vt:lpstr>離反者予測モデル構築（速報）</vt:lpstr>
      <vt:lpstr>予測モデルの構築評価： 交叉検証による性能比較（流れ）</vt:lpstr>
      <vt:lpstr>参考：モデリング用データマートの特徴量リスト</vt:lpstr>
      <vt:lpstr>予測モデルの構築評： 交叉検証による性能比較（結果）</vt:lpstr>
      <vt:lpstr>予測モデルの構築評価： アルゴリズムが採用した特徴量とその重要度（上位30）</vt:lpstr>
      <vt:lpstr>予測モデルの構築評価： フォワード検証によるスコア検証（流れ）</vt:lpstr>
      <vt:lpstr>予測モデルの構築評価： フォワード検証によるスコア検証（結果）</vt:lpstr>
      <vt:lpstr>予測モデルの構築評価： スコア上位者の特徴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Design デザイン・テンプレート</dc:title>
  <dc:creator>鈴木　春人</dc:creator>
  <cp:lastModifiedBy>Norikazu Yamada</cp:lastModifiedBy>
  <cp:revision>2079</cp:revision>
  <dcterms:created xsi:type="dcterms:W3CDTF">2013-06-19T15:30:58Z</dcterms:created>
  <dcterms:modified xsi:type="dcterms:W3CDTF">2019-01-14T13:53:24Z</dcterms:modified>
</cp:coreProperties>
</file>