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CA0A8-4686-47C2-860C-D08BA9E180FF}" v="1" dt="2024-04-19T05:02:2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3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674FC-0285-EB4F-BA51-ED6A650F76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02" y="147796"/>
            <a:ext cx="5089744" cy="49771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Kiran Sayalekar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2612" y="637307"/>
            <a:ext cx="4509037" cy="8421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00" dirty="0">
                <a:latin typeface="Calibri"/>
                <a:cs typeface="Calibri"/>
              </a:rPr>
              <a:t>8+ years of experience in Java (Spring/Spring-Boot/Hibernate/JPA) Development. </a:t>
            </a:r>
            <a:r>
              <a:rPr lang="en-US" sz="900" dirty="0">
                <a:latin typeface="Calibri"/>
                <a:ea typeface="Calibri"/>
                <a:cs typeface="Calibri"/>
              </a:rPr>
              <a:t>Highly analytical, Self-motivated Senior Associate with ability to understand and build complex systems using innovative technical solutions. Involved in Development, delivery, Data migration,  security implementation, migration &amp; adoption. Focuses relentlessly on removing impediments and delivering customer-centric products and features using Agile.</a:t>
            </a:r>
            <a:endParaRPr lang="en-US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844E3C7-E42B-A57C-1DCF-B7926F795374}"/>
              </a:ext>
            </a:extLst>
          </p:cNvPr>
          <p:cNvSpPr/>
          <p:nvPr/>
        </p:nvSpPr>
        <p:spPr>
          <a:xfrm>
            <a:off x="10601" y="1464185"/>
            <a:ext cx="2078892" cy="76619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8B76EDD-607C-4B8C-B7D4-A85BD4ECB263}"/>
              </a:ext>
            </a:extLst>
          </p:cNvPr>
          <p:cNvGrpSpPr/>
          <p:nvPr/>
        </p:nvGrpSpPr>
        <p:grpSpPr>
          <a:xfrm>
            <a:off x="-20169" y="1540124"/>
            <a:ext cx="2078893" cy="307777"/>
            <a:chOff x="0" y="2029022"/>
            <a:chExt cx="2078893" cy="307777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FFEA784-6725-00E6-231E-2BDB8B0DA755}"/>
                </a:ext>
              </a:extLst>
            </p:cNvPr>
            <p:cNvSpPr txBox="1"/>
            <p:nvPr/>
          </p:nvSpPr>
          <p:spPr>
            <a:xfrm>
              <a:off x="15629" y="2029022"/>
              <a:ext cx="16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CONTACT</a:t>
              </a:r>
            </a:p>
          </p:txBody>
        </p: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83F6E5B9-0E80-B3AC-11CD-42488E003F20}"/>
                </a:ext>
              </a:extLst>
            </p:cNvPr>
            <p:cNvCxnSpPr/>
            <p:nvPr/>
          </p:nvCxnSpPr>
          <p:spPr>
            <a:xfrm>
              <a:off x="0" y="2336799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9E2D0368-E431-4AFD-1EE6-2709679F7770}"/>
              </a:ext>
            </a:extLst>
          </p:cNvPr>
          <p:cNvGrpSpPr/>
          <p:nvPr/>
        </p:nvGrpSpPr>
        <p:grpSpPr>
          <a:xfrm>
            <a:off x="557" y="2672027"/>
            <a:ext cx="2114134" cy="276999"/>
            <a:chOff x="75989" y="1492661"/>
            <a:chExt cx="2114134" cy="276999"/>
          </a:xfrm>
        </p:grpSpPr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000248F4-C64A-95E3-9D61-39AEDBB70D4E}"/>
                </a:ext>
              </a:extLst>
            </p:cNvPr>
            <p:cNvSpPr txBox="1"/>
            <p:nvPr/>
          </p:nvSpPr>
          <p:spPr>
            <a:xfrm>
              <a:off x="75989" y="1492661"/>
              <a:ext cx="16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EDUCATION</a:t>
              </a:r>
            </a:p>
          </p:txBody>
        </p: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35C55B1-EB3B-5742-A133-2463613ED5FC}"/>
                </a:ext>
              </a:extLst>
            </p:cNvPr>
            <p:cNvCxnSpPr/>
            <p:nvPr/>
          </p:nvCxnSpPr>
          <p:spPr>
            <a:xfrm>
              <a:off x="111230" y="1769660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2CD08714-803C-F50B-4EC6-AAAC2E1D82BB}"/>
              </a:ext>
            </a:extLst>
          </p:cNvPr>
          <p:cNvGrpSpPr/>
          <p:nvPr/>
        </p:nvGrpSpPr>
        <p:grpSpPr>
          <a:xfrm>
            <a:off x="18450" y="4513753"/>
            <a:ext cx="2078893" cy="276999"/>
            <a:chOff x="-14765" y="1765959"/>
            <a:chExt cx="2078893" cy="286496"/>
          </a:xfrm>
        </p:grpSpPr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22AB6C8D-9FA9-1119-839C-74100033F162}"/>
                </a:ext>
              </a:extLst>
            </p:cNvPr>
            <p:cNvSpPr txBox="1"/>
            <p:nvPr/>
          </p:nvSpPr>
          <p:spPr>
            <a:xfrm>
              <a:off x="-2446" y="1765959"/>
              <a:ext cx="1617784" cy="28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SKILLS</a:t>
              </a:r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AE235BF-1108-0486-86D2-47AA35EBB2E1}"/>
                </a:ext>
              </a:extLst>
            </p:cNvPr>
            <p:cNvCxnSpPr/>
            <p:nvPr/>
          </p:nvCxnSpPr>
          <p:spPr>
            <a:xfrm>
              <a:off x="-14765" y="2038461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1B0E2DDC-278C-2B0F-6DE2-062961EE9BF3}"/>
              </a:ext>
            </a:extLst>
          </p:cNvPr>
          <p:cNvGrpSpPr/>
          <p:nvPr/>
        </p:nvGrpSpPr>
        <p:grpSpPr>
          <a:xfrm>
            <a:off x="-31471" y="3667386"/>
            <a:ext cx="2096355" cy="276999"/>
            <a:chOff x="-16881" y="1972342"/>
            <a:chExt cx="2096355" cy="276999"/>
          </a:xfrm>
        </p:grpSpPr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34ADECB1-87EA-E117-A2F4-F7E10EB32D28}"/>
                </a:ext>
              </a:extLst>
            </p:cNvPr>
            <p:cNvSpPr txBox="1"/>
            <p:nvPr/>
          </p:nvSpPr>
          <p:spPr>
            <a:xfrm>
              <a:off x="-16881" y="1972342"/>
              <a:ext cx="16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CERTIFICATION</a:t>
              </a:r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AB66B5C-EE23-9BFB-62B6-50E7EB47C0EF}"/>
                </a:ext>
              </a:extLst>
            </p:cNvPr>
            <p:cNvCxnSpPr/>
            <p:nvPr/>
          </p:nvCxnSpPr>
          <p:spPr>
            <a:xfrm>
              <a:off x="581" y="2249341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F05A1865-B28E-C530-16A5-F41E577D62E7}"/>
              </a:ext>
            </a:extLst>
          </p:cNvPr>
          <p:cNvSpPr txBox="1"/>
          <p:nvPr/>
        </p:nvSpPr>
        <p:spPr>
          <a:xfrm>
            <a:off x="15629" y="1826708"/>
            <a:ext cx="1986868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Phone No: +91-7798779881</a:t>
            </a:r>
            <a:endParaRPr lang="en-CA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Email Id: kiranprakash.sayalekar@cognizant.com</a:t>
            </a:r>
          </a:p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Location:  Pune, MH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0C62CF4-F994-BC92-8BB4-69D01544C5F5}"/>
              </a:ext>
            </a:extLst>
          </p:cNvPr>
          <p:cNvSpPr txBox="1"/>
          <p:nvPr/>
        </p:nvSpPr>
        <p:spPr>
          <a:xfrm>
            <a:off x="15629" y="2949376"/>
            <a:ext cx="2003676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>
                <a:solidFill>
                  <a:srgbClr val="FFFFFF"/>
                </a:solidFill>
                <a:latin typeface="Calibri"/>
                <a:cs typeface="Calibri"/>
              </a:rPr>
              <a:t>Sandip Institute of Technology and Research Centre, Nashik, MH </a:t>
            </a:r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 2010 – 2013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FAE8E939-D268-B0CE-C6DA-111E6E4C8D34}"/>
              </a:ext>
            </a:extLst>
          </p:cNvPr>
          <p:cNvSpPr txBox="1"/>
          <p:nvPr/>
        </p:nvSpPr>
        <p:spPr>
          <a:xfrm>
            <a:off x="34147" y="4781410"/>
            <a:ext cx="2078892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/>
                <a:cs typeface="Calibri"/>
              </a:rPr>
              <a:t>Java/J2EE, Spring, Spring Boot, Hibernate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/>
                <a:cs typeface="Calibri"/>
              </a:rPr>
              <a:t>Knowledge of Microservice, Kafka, Docker, Kubernetes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Databases –Oracle,, MySQL, SQL Server,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Agile –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ZOHO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User stories, TDD,</a:t>
            </a:r>
            <a:endParaRPr lang="en-CA" sz="105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 CICD Tools – Jenkins.</a:t>
            </a:r>
            <a:endParaRPr lang="en-CA" sz="10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D2845944-2CEE-D2B7-FFB2-FC14991BA470}"/>
              </a:ext>
            </a:extLst>
          </p:cNvPr>
          <p:cNvSpPr txBox="1"/>
          <p:nvPr/>
        </p:nvSpPr>
        <p:spPr>
          <a:xfrm>
            <a:off x="-42988" y="3965655"/>
            <a:ext cx="21961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OCP(Oracle Certified Professional) Java SE 6 Programmer </a:t>
            </a:r>
            <a:endParaRPr lang="en-CA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E1A8BEA-C73C-195F-F6C8-EDEFF5319498}"/>
              </a:ext>
            </a:extLst>
          </p:cNvPr>
          <p:cNvSpPr txBox="1"/>
          <p:nvPr/>
        </p:nvSpPr>
        <p:spPr>
          <a:xfrm>
            <a:off x="2055446" y="1628280"/>
            <a:ext cx="350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Experience Summary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41671DE8-69B1-6017-0968-757A8316D41A}"/>
              </a:ext>
            </a:extLst>
          </p:cNvPr>
          <p:cNvSpPr txBox="1"/>
          <p:nvPr/>
        </p:nvSpPr>
        <p:spPr>
          <a:xfrm>
            <a:off x="2079421" y="1971975"/>
            <a:ext cx="313220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Lexicon Network India Pvt ltd– Solar Smart Suit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30DCD54-9088-182A-EEF1-163D702542D7}"/>
              </a:ext>
            </a:extLst>
          </p:cNvPr>
          <p:cNvSpPr txBox="1"/>
          <p:nvPr/>
        </p:nvSpPr>
        <p:spPr>
          <a:xfrm>
            <a:off x="2079846" y="2172835"/>
            <a:ext cx="477129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Team Lead -  Database Design, Development &amp; Maintenance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52A9C84-A9DD-2EBF-F23E-B45A1466ECC3}"/>
              </a:ext>
            </a:extLst>
          </p:cNvPr>
          <p:cNvSpPr txBox="1"/>
          <p:nvPr/>
        </p:nvSpPr>
        <p:spPr>
          <a:xfrm>
            <a:off x="5465917" y="1971975"/>
            <a:ext cx="137405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2019 - 2023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419DB28-5E05-7224-10E1-67E230065B2D}"/>
              </a:ext>
            </a:extLst>
          </p:cNvPr>
          <p:cNvSpPr txBox="1"/>
          <p:nvPr/>
        </p:nvSpPr>
        <p:spPr>
          <a:xfrm>
            <a:off x="2071016" y="2403585"/>
            <a:ext cx="4568081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a project with multi maven module base architecture with Spring boot, JPA and MySQL as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Configured the backend application with Swagger, SonarQube, FTP,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 implementation with Spring security like JWT token generation with encrypted and decrypted data.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all Agile ceremonies and design functional document for development purpose.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a database and implemented store-procedure and functions.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Mentored junior developers in best practices for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Gerrit was used for project code tracking by creating branch Development, Test and Production.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Jenkin for Internal 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configuration changes were done for server level.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7746C22C-7970-C2E6-6BE9-3CA0261E1255}"/>
              </a:ext>
            </a:extLst>
          </p:cNvPr>
          <p:cNvSpPr txBox="1"/>
          <p:nvPr/>
        </p:nvSpPr>
        <p:spPr>
          <a:xfrm>
            <a:off x="2156190" y="4528867"/>
            <a:ext cx="350910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Sr. Developer – Database Design, Solutioning and Delivery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11C033F2-12EE-FAAB-B75C-F2A613DB764F}"/>
              </a:ext>
            </a:extLst>
          </p:cNvPr>
          <p:cNvSpPr txBox="1"/>
          <p:nvPr/>
        </p:nvSpPr>
        <p:spPr>
          <a:xfrm>
            <a:off x="5474271" y="4283579"/>
            <a:ext cx="127580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2018 – 2019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A3AA87C-0BF2-4788-444A-D79E5CCF1850}"/>
              </a:ext>
            </a:extLst>
          </p:cNvPr>
          <p:cNvSpPr txBox="1"/>
          <p:nvPr/>
        </p:nvSpPr>
        <p:spPr>
          <a:xfrm>
            <a:off x="2138924" y="4711175"/>
            <a:ext cx="469166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 project with Spring framework, Hibernate and MySQL as a database.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SAP with Java project with sapjco libraries and implemented multiple functionalities using REST API’s.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 existing database and implemented store-procedure for report generation.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Migrated the application from Cordys to Java and implemented cron job scheduler to fetch records from SAP.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the required changes at tomcat level for application security like Https, default port changes and to prevent like vulnerabilities attack like click jacking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212E6D29-73A1-D204-3BF4-F1887E6CD55A}"/>
              </a:ext>
            </a:extLst>
          </p:cNvPr>
          <p:cNvSpPr txBox="1"/>
          <p:nvPr/>
        </p:nvSpPr>
        <p:spPr>
          <a:xfrm>
            <a:off x="2156190" y="4296947"/>
            <a:ext cx="310164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Lexicon Network India Pvt ltd– WiproOnTheGo</a:t>
            </a:r>
            <a:endParaRPr lang="en-CA" sz="1100" dirty="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10190-5275-4D02-F47C-489CFDBC4CD5}"/>
              </a:ext>
            </a:extLst>
          </p:cNvPr>
          <p:cNvSpPr/>
          <p:nvPr/>
        </p:nvSpPr>
        <p:spPr>
          <a:xfrm>
            <a:off x="10601" y="13825"/>
            <a:ext cx="2078892" cy="1482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F616C-A5BE-8170-003E-ED5A288574AF}"/>
              </a:ext>
            </a:extLst>
          </p:cNvPr>
          <p:cNvSpPr txBox="1"/>
          <p:nvPr/>
        </p:nvSpPr>
        <p:spPr>
          <a:xfrm>
            <a:off x="-42988" y="6748395"/>
            <a:ext cx="2268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OTHER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SKILLS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41996C-0E54-6301-9842-04B9F779F82F}"/>
              </a:ext>
            </a:extLst>
          </p:cNvPr>
          <p:cNvCxnSpPr/>
          <p:nvPr/>
        </p:nvCxnSpPr>
        <p:spPr>
          <a:xfrm>
            <a:off x="12979" y="7022402"/>
            <a:ext cx="2078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EFCC45-9211-50B0-C379-9A6B4D40D53F}"/>
              </a:ext>
            </a:extLst>
          </p:cNvPr>
          <p:cNvSpPr txBox="1"/>
          <p:nvPr/>
        </p:nvSpPr>
        <p:spPr>
          <a:xfrm>
            <a:off x="-20169" y="6994030"/>
            <a:ext cx="18894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solving, Leadership, Team player, Time management, Critical Thinking, Communication and Interpersonal skills.</a:t>
            </a:r>
          </a:p>
          <a:p>
            <a:endParaRPr lang="en-CA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B65D1-D5F7-C99B-98D7-F20B130FDFA6}"/>
              </a:ext>
            </a:extLst>
          </p:cNvPr>
          <p:cNvSpPr txBox="1"/>
          <p:nvPr/>
        </p:nvSpPr>
        <p:spPr>
          <a:xfrm>
            <a:off x="10601" y="7878081"/>
            <a:ext cx="2268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AWARDS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40764-EAF2-220F-5D6A-B8A57ACE728F}"/>
              </a:ext>
            </a:extLst>
          </p:cNvPr>
          <p:cNvCxnSpPr/>
          <p:nvPr/>
        </p:nvCxnSpPr>
        <p:spPr>
          <a:xfrm>
            <a:off x="3339" y="8161430"/>
            <a:ext cx="2078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664CA6-7B48-23AC-5098-B7EC57259934}"/>
              </a:ext>
            </a:extLst>
          </p:cNvPr>
          <p:cNvSpPr txBox="1"/>
          <p:nvPr/>
        </p:nvSpPr>
        <p:spPr>
          <a:xfrm>
            <a:off x="30769" y="8157258"/>
            <a:ext cx="224570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00" dirty="0">
                <a:solidFill>
                  <a:schemeClr val="bg1"/>
                </a:solidFill>
                <a:latin typeface="Calibri"/>
                <a:cs typeface="Calibri"/>
              </a:rPr>
              <a:t>Best Performer, 2020</a:t>
            </a:r>
          </a:p>
        </p:txBody>
      </p:sp>
      <p:pic>
        <p:nvPicPr>
          <p:cNvPr id="2" name="Picture 1" descr="A person with a serious face&#10;&#10;Description automatically generated">
            <a:extLst>
              <a:ext uri="{FF2B5EF4-FFF2-40B4-BE49-F238E27FC236}">
                <a16:creationId xmlns:a16="http://schemas.microsoft.com/office/drawing/2014/main" id="{6DF5DD1F-1B94-AA3E-2DF3-ECC8306E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6" y="135942"/>
            <a:ext cx="1633323" cy="1348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6248D4-CBF2-8538-8633-9AD375F49EBB}"/>
              </a:ext>
            </a:extLst>
          </p:cNvPr>
          <p:cNvSpPr txBox="1"/>
          <p:nvPr/>
        </p:nvSpPr>
        <p:spPr>
          <a:xfrm>
            <a:off x="2206615" y="5892209"/>
            <a:ext cx="345463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Lexicon Network India Pvt ltd– </a:t>
            </a:r>
            <a:r>
              <a:rPr lang="en-CA" sz="1200" dirty="0">
                <a:latin typeface="Times New Roman"/>
                <a:cs typeface="Times New Roman"/>
              </a:rPr>
              <a:t>Forbes-Marshall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24FC-8004-E614-3422-C8087B8AF0D4}"/>
              </a:ext>
            </a:extLst>
          </p:cNvPr>
          <p:cNvSpPr txBox="1"/>
          <p:nvPr/>
        </p:nvSpPr>
        <p:spPr>
          <a:xfrm>
            <a:off x="5373418" y="5885564"/>
            <a:ext cx="127580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2016 –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F635C-9CB4-4650-0C25-857D430E07EC}"/>
              </a:ext>
            </a:extLst>
          </p:cNvPr>
          <p:cNvSpPr txBox="1"/>
          <p:nvPr/>
        </p:nvSpPr>
        <p:spPr>
          <a:xfrm>
            <a:off x="2216940" y="6130205"/>
            <a:ext cx="350910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Sr. Developer – Database Design, Solutioning and Delivery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510F9-3E38-9F0F-CE22-F128C0FB83B7}"/>
              </a:ext>
            </a:extLst>
          </p:cNvPr>
          <p:cNvSpPr txBox="1"/>
          <p:nvPr/>
        </p:nvSpPr>
        <p:spPr>
          <a:xfrm>
            <a:off x="2190843" y="6396084"/>
            <a:ext cx="464124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developed with Spring framework, Hibernate and Oracle as a database configuration.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REST API to generate report for end user base on provided format in Excel and PDF files.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store-procedure for report generation.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requirement discussion with client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Gerrit, Jenkin was used for development server deployment and production deployment was done by accessing WinSCP and putty.</a:t>
            </a:r>
          </a:p>
        </p:txBody>
      </p:sp>
    </p:spTree>
    <p:extLst>
      <p:ext uri="{BB962C8B-B14F-4D97-AF65-F5344CB8AC3E}">
        <p14:creationId xmlns:p14="http://schemas.microsoft.com/office/powerpoint/2010/main" val="58229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FF3D1FAA35F4B8FA62975D7AB3778" ma:contentTypeVersion="6" ma:contentTypeDescription="Create a new document." ma:contentTypeScope="" ma:versionID="93d17a8f681b3f185bf2b3ddd321ac4e">
  <xsd:schema xmlns:xsd="http://www.w3.org/2001/XMLSchema" xmlns:xs="http://www.w3.org/2001/XMLSchema" xmlns:p="http://schemas.microsoft.com/office/2006/metadata/properties" xmlns:ns2="012f7782-1201-4ca8-95ef-6a14ae30b414" xmlns:ns3="25c0ad2f-f16e-4013-8d23-333381485465" targetNamespace="http://schemas.microsoft.com/office/2006/metadata/properties" ma:root="true" ma:fieldsID="e6ab7f81b7d16bfada77cb68a2fc070e" ns2:_="" ns3:_="">
    <xsd:import namespace="012f7782-1201-4ca8-95ef-6a14ae30b414"/>
    <xsd:import namespace="25c0ad2f-f16e-4013-8d23-3333814854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f7782-1201-4ca8-95ef-6a14ae30b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0ad2f-f16e-4013-8d23-3333814854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5c0ad2f-f16e-4013-8d23-333381485465">
      <UserInfo>
        <DisplayName>Katti, Gopal (Cognizant)</DisplayName>
        <AccountId>21</AccountId>
        <AccountType/>
      </UserInfo>
      <UserInfo>
        <DisplayName>Nadarajan, Kathiresan (Cognizant)</DisplayName>
        <AccountId>31</AccountId>
        <AccountType/>
      </UserInfo>
      <UserInfo>
        <DisplayName>Kaniyalar Vijayakumar, Mallika Sunitha (Cognizant)</DisplayName>
        <AccountId>41</AccountId>
        <AccountType/>
      </UserInfo>
      <UserInfo>
        <DisplayName>Balasubramanian, Malliga (Cognizant)</DisplayName>
        <AccountId>42</AccountId>
        <AccountType/>
      </UserInfo>
      <UserInfo>
        <DisplayName>Varadharajan, P Harish (Cognizant)</DisplayName>
        <AccountId>43</AccountId>
        <AccountType/>
      </UserInfo>
      <UserInfo>
        <DisplayName>Chandrapandian, Rajsankar (Cognizant)</DisplayName>
        <AccountId>44</AccountId>
        <AccountType/>
      </UserInfo>
      <UserInfo>
        <DisplayName>S, Mohan Kumar (Cognizant)</DisplayName>
        <AccountId>45</AccountId>
        <AccountType/>
      </UserInfo>
      <UserInfo>
        <DisplayName>C L, Nishore (Cognizant)</DisplayName>
        <AccountId>47</AccountId>
        <AccountType/>
      </UserInfo>
      <UserInfo>
        <DisplayName>Rajamani, Ganesh(Cognizant)</DisplayName>
        <AccountId>48</AccountId>
        <AccountType/>
      </UserInfo>
      <UserInfo>
        <DisplayName>K, Prabhu (Cognizant)</DisplayName>
        <AccountId>49</AccountId>
        <AccountType/>
      </UserInfo>
      <UserInfo>
        <DisplayName>G, Saravanan (Cognizant)</DisplayName>
        <AccountId>50</AccountId>
        <AccountType/>
      </UserInfo>
      <UserInfo>
        <DisplayName>Nagpure, Ashlesha (Cognizant)</DisplayName>
        <AccountId>51</AccountId>
        <AccountType/>
      </UserInfo>
      <UserInfo>
        <DisplayName>Vinayagam, Tharani (Cognizant)</DisplayName>
        <AccountId>53</AccountId>
        <AccountType/>
      </UserInfo>
      <UserInfo>
        <DisplayName>Chandrasekaran, Ajay (Cognizant)</DisplayName>
        <AccountId>52</AccountId>
        <AccountType/>
      </UserInfo>
      <UserInfo>
        <DisplayName>prabhu.s, Gokul (Cognizant)</DisplayName>
        <AccountId>54</AccountId>
        <AccountType/>
      </UserInfo>
      <UserInfo>
        <DisplayName>Wadakeri, Nikhil (Cognizant)</DisplayName>
        <AccountId>55</AccountId>
        <AccountType/>
      </UserInfo>
      <UserInfo>
        <DisplayName>Janakiraman, Gayathri (Cognizant)</DisplayName>
        <AccountId>56</AccountId>
        <AccountType/>
      </UserInfo>
      <UserInfo>
        <DisplayName>Arumugam, Velupillai (Cognizant)</DisplayName>
        <AccountId>57</AccountId>
        <AccountType/>
      </UserInfo>
      <UserInfo>
        <DisplayName>Subash Chandran, Charles (Cognizant)</DisplayName>
        <AccountId>58</AccountId>
        <AccountType/>
      </UserInfo>
      <UserInfo>
        <DisplayName>Rangaiah, Renugha (Cognizant)</DisplayName>
        <AccountId>59</AccountId>
        <AccountType/>
      </UserInfo>
      <UserInfo>
        <DisplayName>Sardar Hussain, Nasrin (Cognizant)</DisplayName>
        <AccountId>60</AccountId>
        <AccountType/>
      </UserInfo>
      <UserInfo>
        <DisplayName>Chaudhary, Narendra (Cognizant)</DisplayName>
        <AccountId>61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C76A84-91B8-4816-8192-8DFB687CB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2f7782-1201-4ca8-95ef-6a14ae30b414"/>
    <ds:schemaRef ds:uri="25c0ad2f-f16e-4013-8d23-3333814854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919037-F08B-4773-85EA-426B30C7C9B7}">
  <ds:schemaRefs>
    <ds:schemaRef ds:uri="16c05727-aa75-4e4a-9b5f-8a80a1165891"/>
    <ds:schemaRef ds:uri="230e9df3-be65-4c73-a93b-d1236ebd677e"/>
    <ds:schemaRef ds:uri="25c0ad2f-f16e-4013-8d23-333381485465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120</TotalTime>
  <Words>511</Words>
  <Application>Microsoft Office PowerPoint</Application>
  <PresentationFormat>Letter Paper (8.5x11 in)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Arial</vt:lpstr>
      <vt:lpstr>Arial,Sans-Serif</vt:lpstr>
      <vt:lpstr>Book Antiqua</vt:lpstr>
      <vt:lpstr>Calibri</vt:lpstr>
      <vt:lpstr>Times New Roman</vt:lpstr>
      <vt:lpstr>Office Theme</vt:lpstr>
      <vt:lpstr>Kiran Sayalekar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SENTHILKUMAR SUBRAMANIYAN</dc:title>
  <dc:creator>Subramaniyan, Senthilkumar (Cognizant)</dc:creator>
  <cp:lastModifiedBy>Chaudhary, Narendra (Cognizant)</cp:lastModifiedBy>
  <cp:revision>154</cp:revision>
  <dcterms:created xsi:type="dcterms:W3CDTF">2024-02-09T20:33:32Z</dcterms:created>
  <dcterms:modified xsi:type="dcterms:W3CDTF">2024-04-19T05:02:29Z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0x0101007F0FF3D1FAA35F4B8FA62975D7AB3778</vt:lpwstr>
  </property>
  <property fmtid="{D5CDD505-2E9C-101B-9397-08002B2CF9AE}" pid="3" name="MSIP_Label_0cf00cb3-7a5d-4674-b157-6d675423df49_Enabled">
    <vt:lpwstr>true</vt:lpwstr>
  </property>
  <property fmtid="{D5CDD505-2E9C-101B-9397-08002B2CF9AE}" pid="4" name="MSIP_Label_0cf00cb3-7a5d-4674-b157-6d675423df49_SetDate">
    <vt:lpwstr>2024-02-10T03:24:51Z</vt:lpwstr>
  </property>
  <property fmtid="{D5CDD505-2E9C-101B-9397-08002B2CF9AE}" pid="5" name="MSIP_Label_0cf00cb3-7a5d-4674-b157-6d675423df49_Method">
    <vt:lpwstr>Standard</vt:lpwstr>
  </property>
  <property fmtid="{D5CDD505-2E9C-101B-9397-08002B2CF9AE}" pid="6" name="MSIP_Label_0cf00cb3-7a5d-4674-b157-6d675423df49_Name">
    <vt:lpwstr>Internal</vt:lpwstr>
  </property>
  <property fmtid="{D5CDD505-2E9C-101B-9397-08002B2CF9AE}" pid="7" name="MSIP_Label_0cf00cb3-7a5d-4674-b157-6d675423df49_SiteId">
    <vt:lpwstr>ece76e02-a02b-4c4a-906d-98a34c5ce07a</vt:lpwstr>
  </property>
  <property fmtid="{D5CDD505-2E9C-101B-9397-08002B2CF9AE}" pid="8" name="MSIP_Label_0cf00cb3-7a5d-4674-b157-6d675423df49_ActionId">
    <vt:lpwstr>8e472f93-beb9-467f-881d-ccff6065263a</vt:lpwstr>
  </property>
  <property fmtid="{D5CDD505-2E9C-101B-9397-08002B2CF9AE}" pid="9" name="MSIP_Label_0cf00cb3-7a5d-4674-b157-6d675423df49_ContentBits">
    <vt:lpwstr>0</vt:lpwstr>
  </property>
</Properties>
</file>