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 v Sai Kumar" userId="4605bc5144c9657b" providerId="LiveId" clId="{23A804DE-CE5D-4C08-A6B6-7C1A2B3C809B}"/>
    <pc:docChg chg="undo custSel modSld">
      <pc:chgData name="d v Sai Kumar" userId="4605bc5144c9657b" providerId="LiveId" clId="{23A804DE-CE5D-4C08-A6B6-7C1A2B3C809B}" dt="2025-04-02T17:02:29.638" v="95" actId="20577"/>
      <pc:docMkLst>
        <pc:docMk/>
      </pc:docMkLst>
      <pc:sldChg chg="modSp mod">
        <pc:chgData name="d v Sai Kumar" userId="4605bc5144c9657b" providerId="LiveId" clId="{23A804DE-CE5D-4C08-A6B6-7C1A2B3C809B}" dt="2025-04-02T17:02:29.638" v="95" actId="20577"/>
        <pc:sldMkLst>
          <pc:docMk/>
          <pc:sldMk cId="0" sldId="256"/>
        </pc:sldMkLst>
        <pc:spChg chg="mod">
          <ac:chgData name="d v Sai Kumar" userId="4605bc5144c9657b" providerId="LiveId" clId="{23A804DE-CE5D-4C08-A6B6-7C1A2B3C809B}" dt="2025-04-02T17:02:29.638" v="9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d v Sai Kumar" userId="4605bc5144c9657b" providerId="LiveId" clId="{23A804DE-CE5D-4C08-A6B6-7C1A2B3C809B}" dt="2025-04-02T17:02:27.070" v="88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8029" y="461899"/>
            <a:ext cx="715594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1509941"/>
            <a:ext cx="6337300" cy="178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grafana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microsoft.com/en-us/azure/" TargetMode="External"/><Relationship Id="rId5" Type="http://schemas.openxmlformats.org/officeDocument/2006/relationships/hyperlink" Target="https://aws.amazon.com/monitoring/" TargetMode="External"/><Relationship Id="rId4" Type="http://schemas.openxmlformats.org/officeDocument/2006/relationships/hyperlink" Target="https://psutil.readthedocs.io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1066800"/>
            <a:ext cx="6858000" cy="875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 DATA CENTER PERFORMANCE ANALYSIS </a:t>
            </a:r>
            <a:endParaRPr sz="28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576070" y="3124200"/>
            <a:ext cx="8277860" cy="2569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700" dirty="0">
                <a:latin typeface="Calibri"/>
                <a:cs typeface="Calibri"/>
              </a:rPr>
              <a:t>Presented by: D v </a:t>
            </a:r>
            <a:r>
              <a:rPr lang="en-US" sz="2700" dirty="0" err="1">
                <a:latin typeface="Calibri"/>
                <a:cs typeface="Calibri"/>
              </a:rPr>
              <a:t>sai</a:t>
            </a:r>
            <a:r>
              <a:rPr lang="en-US" sz="2700" dirty="0">
                <a:latin typeface="Calibri"/>
                <a:cs typeface="Calibri"/>
              </a:rPr>
              <a:t> </a:t>
            </a:r>
            <a:r>
              <a:rPr lang="en-US" sz="2700" dirty="0" err="1">
                <a:latin typeface="Calibri"/>
                <a:cs typeface="Calibri"/>
              </a:rPr>
              <a:t>kumar</a:t>
            </a:r>
            <a:endParaRPr lang="en-US" sz="27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700" dirty="0">
                <a:latin typeface="Calibri"/>
                <a:cs typeface="Calibri"/>
              </a:rPr>
              <a:t>Registration No.: 192372321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700" dirty="0">
                <a:latin typeface="Calibri"/>
                <a:cs typeface="Calibri"/>
              </a:rPr>
              <a:t>Course code: CSA1520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700" dirty="0">
                <a:latin typeface="Calibri"/>
                <a:cs typeface="Calibri"/>
              </a:rPr>
              <a:t>Course Name: Cloud computing and Big data analytics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700" dirty="0">
                <a:latin typeface="Calibri"/>
                <a:cs typeface="Calibri"/>
              </a:rPr>
              <a:t>Date: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lang="en-US" sz="27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83590">
              <a:lnSpc>
                <a:spcPct val="100000"/>
              </a:lnSpc>
              <a:spcBef>
                <a:spcPts val="105"/>
              </a:spcBef>
            </a:pPr>
            <a:r>
              <a:rPr dirty="0"/>
              <a:t>Challenges</a:t>
            </a:r>
            <a:r>
              <a:rPr spc="-95" dirty="0"/>
              <a:t> </a:t>
            </a:r>
            <a:r>
              <a:rPr dirty="0"/>
              <a:t>&amp;</a:t>
            </a:r>
            <a:r>
              <a:rPr spc="-95" dirty="0"/>
              <a:t> </a:t>
            </a:r>
            <a:r>
              <a:rPr spc="-10" dirty="0"/>
              <a:t>Limitations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72EF8405-08AE-7C68-D50E-15ECDF230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52" y="2295064"/>
            <a:ext cx="1236804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Resource Consumption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Continuous monitoring can consume system resources, affecting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Scalability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basic monitoring script may not handle large-scale data centers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Historical 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script provides real-time monitoring but lacks historical trend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Automated Alerts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system does not send proactive notifications for high resource usage.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 System Focus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Designed for a single machine, it does not support multi-server monitoring.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Visualization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Data is displayed in text format without graphical insights for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6610"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spc="-90" dirty="0"/>
              <a:t> </a:t>
            </a:r>
            <a:r>
              <a:rPr spc="-10" dirty="0"/>
              <a:t>Scope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2DCEFEB-C5F6-E6C1-8919-DB1AD2C5F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760916"/>
            <a:ext cx="12034265" cy="57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Cloud Platforms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Extend monitoring to cloud-based data centers like AWS, Azure, and Google Cloud.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Predictive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Implement machine learning models to predict performance bottlenecks and failures.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Alerts &amp; Notifications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Develop an alert system to notify administrators of high resource usage via email or SMS.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 for Large Networks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Enhance the system to monitor multiple servers and virtual machines simultaneously.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Visualization Dashboard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Implement a web-based dashboard using tools like Grafana or Matplotlib for better insights.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 Optimization Strategies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Develop algorithms to reduce power consumption in data centers, improving efficiency.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3553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43338" y="191642"/>
            <a:ext cx="1520062" cy="134289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9F8D6F8D-01FE-FD2C-4697-512E3AF2B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352" y="1580705"/>
            <a:ext cx="1175844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Performance Monitoring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implemented system effectively tracks CPU, memory, and disk usage in real-time.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script provides instant feedback on system performance, helping in proactive management.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 Challenges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While useful for single-system monitoring, enhancements are needed for large-scale data centers.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for Automation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Adding predictive analytics and automated alerts can improve system reliability.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Integration with cloud platforms and visualization tools can enhance usability and efficiency.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Applications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This monitoring tool can be used in IT infrastructure management to prevent system failures.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057400" y="814450"/>
            <a:ext cx="10363200" cy="1440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2918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07261"/>
            <a:ext cx="79038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CE1E043-006F-BF5F-CC11-39A661650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54920"/>
            <a:ext cx="11377448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Psutil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System and process utilities for monitoring CPU, memory, and disk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https://psutil.readthedocs.io/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Data Center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Research papers on cloud computing and data center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Xplore, Springer, and ACM Digital Library.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Monitoring Best Practices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Guidelines from industry leaders like AWS, Microsoft Azure, and Google Cloud.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https://aws.amazon.com/monitoring/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https://learn.microsoft.com/en-us/azure/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Visualization in System Monitoring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 of Grafana, Prometheus, and Matplotlib for better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https://grafana.com/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https://matplotlib.org/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Optimization Techniques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Studies on improving data center energy efficiency and resource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Various white papers and research journals on cloud computing and system optimization.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5746" y="461899"/>
            <a:ext cx="25380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spc="-100" dirty="0"/>
              <a:t> </a:t>
            </a:r>
            <a:r>
              <a:rPr spc="-50" dirty="0"/>
              <a:t>You!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607261"/>
            <a:ext cx="29375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Any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Questions?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6201" y="461899"/>
            <a:ext cx="3886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Introduction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FCCE348-AF3E-1844-A7E4-1271C450C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19571"/>
            <a:ext cx="11277600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 of Cloud Data Centers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acilities that provide scalable computing resources over the         internet.   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Performance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efficiency, reliability, and cost-effectiveness.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Performance Metrics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resource utilization, latency, network efficiency, energy consumption,       and cost.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on Businesses &amp; Users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affects service quality (QoS), uptime, and operational expenses</a:t>
            </a:r>
            <a:endParaRPr lang="en-US" alt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in Performance Optimization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 balancing, hardware failures, and energy efficiency. 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 of the Study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identify performance bottlenecks and suggest optimization strategies.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9014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Objectives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402DC8F3-D02E-F071-692A-5EBF7A821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46694"/>
            <a:ext cx="11148848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Resource Utilization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assess CPU, memory, and storage usage to optimize efficiency.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Latency and Response 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delays in data processing and network transmission.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Network Performance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 optimal bandwidth allocation and minimize congestion.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 Energy Efficiency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study power consumption to reduce operational costs and environmental impact.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Performance Bottlenecks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 and address issues affecting overall cloud performance.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Load Balancing Strategies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ptimize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workload distribution for better system stability.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Literature</a:t>
            </a:r>
            <a:r>
              <a:rPr spc="-110" dirty="0"/>
              <a:t> </a:t>
            </a:r>
            <a:r>
              <a:rPr dirty="0"/>
              <a:t>Review</a:t>
            </a:r>
            <a:r>
              <a:rPr spc="-130" dirty="0"/>
              <a:t> </a:t>
            </a:r>
            <a:r>
              <a:rPr dirty="0"/>
              <a:t>/</a:t>
            </a:r>
            <a:r>
              <a:rPr spc="-110" dirty="0"/>
              <a:t> </a:t>
            </a:r>
            <a:r>
              <a:rPr spc="-10" dirty="0"/>
              <a:t>Background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6A51AE4-7E00-76CD-8601-4F59C36DA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-507814"/>
            <a:ext cx="11277600" cy="7786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Evolution of Cloud Computing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Transition from traditional data centers to scalable cloud-based infrastructures.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Performance Metrics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Focus on resource utilization, latency, energy efficiency, and cost optimization.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Balancing Challenges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Need for efficient algorithms to distribute workloads dynamically.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&amp; Compliance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Concerns about data privacy, breaches, and regulatory requirements.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Optimization Techniques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 of AI, edge computing, and hybrid cloud strategies for better performance.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Gaps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Need for advanced automation, sustainability, and real-time monitoring solutions.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47239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Methodology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268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FA9D0E5-E353-EE67-9E84-A895ACDD9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04026"/>
            <a:ext cx="11036307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Approach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Quantitative analysis and comparison of cloud performance metrics.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Logs from cloud providers, simulation tools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CloudSim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iCanCloud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and real-time monitoring.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Metrics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Evaluating CPU/memory utilization, latency, energy consumption, and cost.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Experimental Setup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Simulated cloud environment, workload distribution analysis, and stress testing.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Statistical techniques, machine learning models, and comparative evaluation.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&amp; Benchmarking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Comparing results with industry standards and real-world case studies.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105"/>
              </a:spcBef>
            </a:pPr>
            <a:r>
              <a:rPr dirty="0"/>
              <a:t>System</a:t>
            </a:r>
            <a:r>
              <a:rPr spc="-145" dirty="0"/>
              <a:t> </a:t>
            </a:r>
            <a:r>
              <a:rPr dirty="0"/>
              <a:t>Design</a:t>
            </a:r>
            <a:r>
              <a:rPr spc="-120" dirty="0"/>
              <a:t> </a:t>
            </a:r>
            <a:r>
              <a:rPr dirty="0"/>
              <a:t>/</a:t>
            </a:r>
            <a:r>
              <a:rPr spc="-120" dirty="0"/>
              <a:t> </a:t>
            </a:r>
            <a:r>
              <a:rPr spc="-10" dirty="0"/>
              <a:t>Architecture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B46841-A0FA-450E-8017-02AF77829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676400"/>
            <a:ext cx="5029201" cy="4777811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A9948B89-6B90-2520-92B1-7D1036B12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34541"/>
            <a:ext cx="5689600" cy="471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133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1602" y="1509941"/>
            <a:ext cx="8722997" cy="4193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  <a:tabLst>
                <a:tab pos="354965" algn="l"/>
              </a:tabLst>
            </a:pPr>
            <a:r>
              <a:rPr lang="en-US" sz="2000" dirty="0">
                <a:latin typeface="Calibri"/>
                <a:cs typeface="Calibri"/>
              </a:rPr>
              <a:t>Key features and functionalities: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5AE74A-3E88-A6D4-6464-F6F8D42D3391}"/>
              </a:ext>
            </a:extLst>
          </p:cNvPr>
          <p:cNvSpPr txBox="1"/>
          <p:nvPr/>
        </p:nvSpPr>
        <p:spPr>
          <a:xfrm>
            <a:off x="878202" y="3711706"/>
            <a:ext cx="1017079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+mj-lt"/>
              </a:rPr>
              <a:t>Code Snippets: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000" dirty="0">
                <a:latin typeface="+mn-lt"/>
              </a:rPr>
              <a:t>import </a:t>
            </a:r>
            <a:r>
              <a:rPr lang="en-IN" sz="1000" dirty="0" err="1">
                <a:latin typeface="+mn-lt"/>
              </a:rPr>
              <a:t>psutil</a:t>
            </a:r>
            <a:endParaRPr lang="en-IN" sz="10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000" dirty="0">
                <a:latin typeface="+mn-lt"/>
              </a:rPr>
              <a:t>import time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0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000" dirty="0">
                <a:latin typeface="+mn-lt"/>
              </a:rPr>
              <a:t>def </a:t>
            </a:r>
            <a:r>
              <a:rPr lang="en-IN" sz="1000" dirty="0" err="1">
                <a:latin typeface="+mn-lt"/>
              </a:rPr>
              <a:t>monitor_system</a:t>
            </a:r>
            <a:r>
              <a:rPr lang="en-IN" sz="1000" dirty="0">
                <a:latin typeface="+mn-lt"/>
              </a:rPr>
              <a:t>():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000" dirty="0">
                <a:latin typeface="+mn-lt"/>
              </a:rPr>
              <a:t>    print("Monitoring system performance... Press </a:t>
            </a:r>
            <a:r>
              <a:rPr lang="en-IN" sz="1000" dirty="0" err="1">
                <a:latin typeface="+mn-lt"/>
              </a:rPr>
              <a:t>Ctrl+C</a:t>
            </a:r>
            <a:r>
              <a:rPr lang="en-IN" sz="1000" dirty="0">
                <a:latin typeface="+mn-lt"/>
              </a:rPr>
              <a:t> to stop.\n")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000" dirty="0">
                <a:latin typeface="+mn-lt"/>
              </a:rPr>
              <a:t>    while True: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000" dirty="0">
                <a:latin typeface="+mn-lt"/>
              </a:rPr>
              <a:t>        </a:t>
            </a:r>
            <a:r>
              <a:rPr lang="en-IN" sz="1000" dirty="0" err="1">
                <a:latin typeface="+mn-lt"/>
              </a:rPr>
              <a:t>cpu</a:t>
            </a:r>
            <a:r>
              <a:rPr lang="en-IN" sz="1000" dirty="0">
                <a:latin typeface="+mn-lt"/>
              </a:rPr>
              <a:t> = </a:t>
            </a:r>
            <a:r>
              <a:rPr lang="en-IN" sz="1000" dirty="0" err="1">
                <a:latin typeface="+mn-lt"/>
              </a:rPr>
              <a:t>psutil.cpu_percent</a:t>
            </a:r>
            <a:r>
              <a:rPr lang="en-IN" sz="1000" dirty="0">
                <a:latin typeface="+mn-lt"/>
              </a:rPr>
              <a:t>(interval=1)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000" dirty="0">
                <a:latin typeface="+mn-lt"/>
              </a:rPr>
              <a:t>        memory = </a:t>
            </a:r>
            <a:r>
              <a:rPr lang="en-IN" sz="1000" dirty="0" err="1">
                <a:latin typeface="+mn-lt"/>
              </a:rPr>
              <a:t>psutil.virtual_memory</a:t>
            </a:r>
            <a:r>
              <a:rPr lang="en-IN" sz="1000" dirty="0">
                <a:latin typeface="+mn-lt"/>
              </a:rPr>
              <a:t>().percent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000" dirty="0">
                <a:latin typeface="+mn-lt"/>
              </a:rPr>
              <a:t>        disk = </a:t>
            </a:r>
            <a:r>
              <a:rPr lang="en-IN" sz="1000" dirty="0" err="1">
                <a:latin typeface="+mn-lt"/>
              </a:rPr>
              <a:t>psutil.disk_usage</a:t>
            </a:r>
            <a:r>
              <a:rPr lang="en-IN" sz="1000" dirty="0">
                <a:latin typeface="+mn-lt"/>
              </a:rPr>
              <a:t>('/').percent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0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000" dirty="0">
                <a:latin typeface="+mn-lt"/>
              </a:rPr>
              <a:t>        print(</a:t>
            </a:r>
            <a:r>
              <a:rPr lang="en-IN" sz="1000" dirty="0" err="1">
                <a:latin typeface="+mn-lt"/>
              </a:rPr>
              <a:t>f"CPU</a:t>
            </a:r>
            <a:r>
              <a:rPr lang="en-IN" sz="1000" dirty="0">
                <a:latin typeface="+mn-lt"/>
              </a:rPr>
              <a:t>: {</a:t>
            </a:r>
            <a:r>
              <a:rPr lang="en-IN" sz="1000" dirty="0" err="1">
                <a:latin typeface="+mn-lt"/>
              </a:rPr>
              <a:t>cpu</a:t>
            </a:r>
            <a:r>
              <a:rPr lang="en-IN" sz="1000" dirty="0">
                <a:latin typeface="+mn-lt"/>
              </a:rPr>
              <a:t>}% | Memory: {memory}% | Disk: {disk}%")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000" dirty="0">
                <a:latin typeface="+mn-lt"/>
              </a:rPr>
              <a:t>      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000" dirty="0">
                <a:latin typeface="+mn-lt"/>
              </a:rPr>
              <a:t>        </a:t>
            </a:r>
            <a:r>
              <a:rPr lang="en-IN" sz="1000" dirty="0" err="1">
                <a:latin typeface="+mn-lt"/>
              </a:rPr>
              <a:t>time.sleep</a:t>
            </a:r>
            <a:r>
              <a:rPr lang="en-IN" sz="1000" dirty="0">
                <a:latin typeface="+mn-lt"/>
              </a:rPr>
              <a:t>(2)  # Refresh every 2 seconds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0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000" dirty="0">
                <a:latin typeface="+mn-lt"/>
              </a:rPr>
              <a:t>if __name__ == "__main__":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000" dirty="0">
                <a:latin typeface="+mn-lt"/>
              </a:rPr>
              <a:t>    try: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000" dirty="0">
                <a:latin typeface="+mn-lt"/>
              </a:rPr>
              <a:t>        </a:t>
            </a:r>
            <a:r>
              <a:rPr lang="en-IN" sz="1000" dirty="0" err="1">
                <a:latin typeface="+mn-lt"/>
              </a:rPr>
              <a:t>monitor_system</a:t>
            </a:r>
            <a:r>
              <a:rPr lang="en-IN" sz="1000" dirty="0">
                <a:latin typeface="+mn-lt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000" dirty="0">
                <a:latin typeface="+mn-lt"/>
              </a:rPr>
              <a:t>    except </a:t>
            </a:r>
            <a:r>
              <a:rPr lang="en-IN" sz="1000" dirty="0" err="1">
                <a:latin typeface="+mn-lt"/>
              </a:rPr>
              <a:t>KeyboardInterrupt</a:t>
            </a:r>
            <a:r>
              <a:rPr lang="en-IN" sz="1000" dirty="0">
                <a:latin typeface="+mn-lt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000" dirty="0">
                <a:latin typeface="+mn-lt"/>
              </a:rPr>
              <a:t>        print("\</a:t>
            </a:r>
            <a:r>
              <a:rPr lang="en-IN" sz="1000" dirty="0" err="1">
                <a:latin typeface="+mn-lt"/>
              </a:rPr>
              <a:t>nMonitoring</a:t>
            </a:r>
            <a:r>
              <a:rPr lang="en-IN" sz="1000" dirty="0">
                <a:latin typeface="+mn-lt"/>
              </a:rPr>
              <a:t> stopped.")</a:t>
            </a:r>
          </a:p>
          <a:p>
            <a:endParaRPr lang="en-IN" sz="1200" dirty="0">
              <a:latin typeface="+mn-lt"/>
            </a:endParaRPr>
          </a:p>
          <a:p>
            <a:endParaRPr lang="en-IN" sz="1200" dirty="0">
              <a:latin typeface="+mj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9B61DD1-94AD-DEEA-D4E6-110A05BE4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680381"/>
            <a:ext cx="104394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Balancing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Distributes requests using a round-robin algorithm for efficiency.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Performance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Measures latency and network speed.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Data 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Graphs CPU and memory usage trends over time.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Consumption Estimation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Calculates energy efficiency based on CPU utilization.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Alert System for Overload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Sends email alerts when resource usage exceeds thresholds.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>
            <a:extLst>
              <a:ext uri="{FF2B5EF4-FFF2-40B4-BE49-F238E27FC236}">
                <a16:creationId xmlns:a16="http://schemas.microsoft.com/office/drawing/2014/main" id="{8AFF2722-10C7-CD26-80B4-5D19E5019E4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98972870-761B-E242-C175-1C591B87DB2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0B48D9-8202-5751-C1B4-CAFCC1E9BA31}"/>
              </a:ext>
            </a:extLst>
          </p:cNvPr>
          <p:cNvSpPr txBox="1"/>
          <p:nvPr/>
        </p:nvSpPr>
        <p:spPr>
          <a:xfrm>
            <a:off x="7543802" y="1534540"/>
            <a:ext cx="3124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8634C0-6B39-129F-5B37-4DE7947ECC39}"/>
              </a:ext>
            </a:extLst>
          </p:cNvPr>
          <p:cNvSpPr txBox="1"/>
          <p:nvPr/>
        </p:nvSpPr>
        <p:spPr>
          <a:xfrm>
            <a:off x="1371600" y="1474232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implemented code: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6FB426-9F01-A828-99E6-392C6D0DD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843564"/>
            <a:ext cx="6477001" cy="4633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A6CF69-992E-21C4-FE73-BF3B8CB7D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6937" y="1843564"/>
            <a:ext cx="4407863" cy="455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9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1110">
              <a:lnSpc>
                <a:spcPct val="100000"/>
              </a:lnSpc>
              <a:spcBef>
                <a:spcPts val="105"/>
              </a:spcBef>
            </a:pPr>
            <a:r>
              <a:rPr dirty="0"/>
              <a:t>Results</a:t>
            </a:r>
            <a:r>
              <a:rPr spc="-100" dirty="0"/>
              <a:t> </a:t>
            </a:r>
            <a:r>
              <a:rPr dirty="0"/>
              <a:t>&amp;</a:t>
            </a:r>
            <a:r>
              <a:rPr spc="-114" dirty="0"/>
              <a:t> </a:t>
            </a:r>
            <a:r>
              <a:rPr spc="-10" dirty="0"/>
              <a:t>Discussion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52" y="191643"/>
            <a:ext cx="1103582" cy="13428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14203" y="191643"/>
            <a:ext cx="1520062" cy="1342897"/>
          </a:xfrm>
          <a:prstGeom prst="rect">
            <a:avLst/>
          </a:prstGeom>
        </p:spPr>
      </p:pic>
      <p:pic>
        <p:nvPicPr>
          <p:cNvPr id="7170" name="Picture 2" descr="Performance analysis model for big data applications in cloud computing |  Journal of Cloud Computing | Full Text">
            <a:extLst>
              <a:ext uri="{FF2B5EF4-FFF2-40B4-BE49-F238E27FC236}">
                <a16:creationId xmlns:a16="http://schemas.microsoft.com/office/drawing/2014/main" id="{9D655D60-028F-9E74-73C1-9DA6CBFF7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626" y="1632403"/>
            <a:ext cx="4799774" cy="484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5A6DDAAB-A760-7D31-2D90-733D92888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7352" y="1514511"/>
            <a:ext cx="680627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CPU Utilization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CPU usage fluctuates based on system load, peaking during heavy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 Usage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Memory consumption increases with active applications but remains stable otherwise.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Disk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Disk usage is generally stable, with spikes during file operations.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Performance Under Load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High CPU usage (above 80%) leads to noticeable slowdowns.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 Consumption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Power usage rises with increased CPU workload, affecting efficiency.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Real-time monitoring provides reliable performance insights.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1150</Words>
  <Application>Microsoft Office PowerPoint</Application>
  <PresentationFormat>Widescreen</PresentationFormat>
  <Paragraphs>173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MT</vt:lpstr>
      <vt:lpstr>Calibri</vt:lpstr>
      <vt:lpstr>Times New Roman</vt:lpstr>
      <vt:lpstr>Wingdings</vt:lpstr>
      <vt:lpstr>Office Theme</vt:lpstr>
      <vt:lpstr>CLOUD DATA CENTER PERFORMANCE ANALYSIS </vt:lpstr>
      <vt:lpstr>Introduction</vt:lpstr>
      <vt:lpstr>Objectives</vt:lpstr>
      <vt:lpstr>Literature Review / Background</vt:lpstr>
      <vt:lpstr>Methodology</vt:lpstr>
      <vt:lpstr>System Design / Architecture</vt:lpstr>
      <vt:lpstr>Implementation</vt:lpstr>
      <vt:lpstr>PowerPoint Presentation</vt:lpstr>
      <vt:lpstr>Results &amp; Discussion</vt:lpstr>
      <vt:lpstr>Challenges &amp; Limitations</vt:lpstr>
      <vt:lpstr>Future Scope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Title</dc:title>
  <dc:creator>sankar</dc:creator>
  <cp:lastModifiedBy>d v Sai Kumar</cp:lastModifiedBy>
  <cp:revision>2</cp:revision>
  <dcterms:created xsi:type="dcterms:W3CDTF">2025-02-28T05:15:08Z</dcterms:created>
  <dcterms:modified xsi:type="dcterms:W3CDTF">2025-04-02T17:02:33Z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2025-02-28T00:00:00Z</vt:filetime>
  </property>
  <property fmtid="{D5CDD505-2E9C-101B-9397-08002B2CF9AE}" pid="5" name="Producer">
    <vt:lpwstr>Microsoft® PowerPoint® 2019</vt:lpwstr>
  </property>
</Properties>
</file>