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1" r:id="rId4"/>
    <p:sldId id="262" r:id="rId5"/>
    <p:sldId id="258" r:id="rId6"/>
    <p:sldId id="259" r:id="rId7"/>
    <p:sldId id="260" r:id="rId8"/>
    <p:sldId id="263" r:id="rId9"/>
    <p:sldId id="264" r:id="rId10"/>
    <p:sldId id="265" r:id="rId1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8" d="100"/>
          <a:sy n="78" d="100"/>
        </p:scale>
        <p:origin x="1594"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4" d="100"/>
          <a:sy n="64" d="100"/>
        </p:scale>
        <p:origin x="194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83C9FBD-A4BB-46B3-91CC-638EBFD8A040}" type="datetimeFigureOut">
              <a:rPr lang="en-IN" smtClean="0"/>
              <a:t>14-05-2025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94C9AC5-D70D-4D47-88A0-EEB0C44B7BD0}" type="slidenum">
              <a:rPr lang="en-IN" smtClean="0"/>
              <a:t>‹#›</a:t>
            </a:fld>
            <a:endParaRPr lang="en-IN"/>
          </a:p>
        </p:txBody>
      </p:sp>
    </p:spTree>
    <p:extLst>
      <p:ext uri="{BB962C8B-B14F-4D97-AF65-F5344CB8AC3E}">
        <p14:creationId xmlns:p14="http://schemas.microsoft.com/office/powerpoint/2010/main" val="132028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94C9AC5-D70D-4D47-88A0-EEB0C44B7BD0}" type="slidenum">
              <a:rPr lang="en-IN" smtClean="0"/>
              <a:t>2</a:t>
            </a:fld>
            <a:endParaRPr lang="en-IN"/>
          </a:p>
        </p:txBody>
      </p:sp>
    </p:spTree>
    <p:extLst>
      <p:ext uri="{BB962C8B-B14F-4D97-AF65-F5344CB8AC3E}">
        <p14:creationId xmlns:p14="http://schemas.microsoft.com/office/powerpoint/2010/main" val="185160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600" b="1" i="0">
                <a:solidFill>
                  <a:srgbClr val="C00000"/>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1" i="0">
                <a:solidFill>
                  <a:srgbClr val="00206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1" i="0">
                <a:solidFill>
                  <a:srgbClr val="00206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7" name="Holder 7"/>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0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5" name="Holder 5"/>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4" name="Holder 4"/>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38100">
              <a:lnSpc>
                <a:spcPts val="955"/>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49505" y="1979314"/>
            <a:ext cx="4044989" cy="574039"/>
          </a:xfrm>
          <a:prstGeom prst="rect">
            <a:avLst/>
          </a:prstGeom>
        </p:spPr>
        <p:txBody>
          <a:bodyPr wrap="square" lIns="0" tIns="0" rIns="0" bIns="0">
            <a:spAutoFit/>
          </a:bodyPr>
          <a:lstStyle>
            <a:lvl1pPr>
              <a:defRPr sz="36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1225030" y="2802128"/>
            <a:ext cx="6670675" cy="1671320"/>
          </a:xfrm>
          <a:prstGeom prst="rect">
            <a:avLst/>
          </a:prstGeom>
        </p:spPr>
        <p:txBody>
          <a:bodyPr wrap="square" lIns="0" tIns="0" rIns="0" bIns="0">
            <a:spAutoFit/>
          </a:bodyPr>
          <a:lstStyle>
            <a:lvl1pPr>
              <a:defRPr sz="2400" b="1" i="0">
                <a:solidFill>
                  <a:srgbClr val="002060"/>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a:xfrm>
            <a:off x="8333593" y="6481636"/>
            <a:ext cx="147320" cy="139700"/>
          </a:xfrm>
          <a:prstGeom prst="rect">
            <a:avLst/>
          </a:prstGeom>
        </p:spPr>
        <p:txBody>
          <a:bodyPr wrap="square" lIns="0" tIns="0" rIns="0" bIns="0">
            <a:spAutoFit/>
          </a:bodyPr>
          <a:lstStyle>
            <a:lvl1pPr>
              <a:defRPr sz="900" b="0" i="0">
                <a:solidFill>
                  <a:srgbClr val="888888"/>
                </a:solidFill>
                <a:latin typeface="Calibri"/>
                <a:cs typeface="Calibri"/>
              </a:defRPr>
            </a:lvl1pPr>
          </a:lstStyle>
          <a:p>
            <a:pPr marL="38100">
              <a:lnSpc>
                <a:spcPts val="95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1735793"/>
            <a:ext cx="5791199" cy="751488"/>
          </a:xfrm>
          <a:prstGeom prst="rect">
            <a:avLst/>
          </a:prstGeom>
        </p:spPr>
        <p:txBody>
          <a:bodyPr vert="horz" wrap="square" lIns="0" tIns="12700" rIns="0" bIns="0" rtlCol="0">
            <a:spAutoFit/>
          </a:bodyPr>
          <a:lstStyle/>
          <a:p>
            <a:pPr marL="12700" algn="ctr">
              <a:lnSpc>
                <a:spcPct val="100000"/>
              </a:lnSpc>
              <a:spcBef>
                <a:spcPts val="100"/>
              </a:spcBef>
            </a:pPr>
            <a:r>
              <a:rPr lang="en-US" sz="2400" b="1" dirty="0">
                <a:effectLst/>
                <a:latin typeface="Times New Roman" panose="02020603050405020304" pitchFamily="18" charset="0"/>
                <a:ea typeface="Times New Roman" panose="02020603050405020304" pitchFamily="18" charset="0"/>
              </a:rPr>
              <a:t>AI-Based Crime Prediction and Analysis System for Smart Cities</a:t>
            </a:r>
            <a:endParaRPr sz="2400" dirty="0"/>
          </a:p>
        </p:txBody>
      </p:sp>
      <p:sp>
        <p:nvSpPr>
          <p:cNvPr id="3" name="object 3"/>
          <p:cNvSpPr txBox="1"/>
          <p:nvPr/>
        </p:nvSpPr>
        <p:spPr>
          <a:xfrm>
            <a:off x="666750" y="4186053"/>
            <a:ext cx="3697647" cy="2057936"/>
          </a:xfrm>
          <a:prstGeom prst="rect">
            <a:avLst/>
          </a:prstGeom>
        </p:spPr>
        <p:txBody>
          <a:bodyPr vert="horz" wrap="square" lIns="0" tIns="19050" rIns="0" bIns="0" rtlCol="0">
            <a:spAutoFit/>
          </a:bodyPr>
          <a:lstStyle/>
          <a:p>
            <a:pPr marL="12700" marR="1226185">
              <a:lnSpc>
                <a:spcPct val="121800"/>
              </a:lnSpc>
              <a:spcBef>
                <a:spcPts val="150"/>
              </a:spcBef>
            </a:pPr>
            <a:r>
              <a:rPr sz="2400" b="1" spc="-10" dirty="0">
                <a:solidFill>
                  <a:srgbClr val="C00000"/>
                </a:solidFill>
                <a:latin typeface="Times New Roman"/>
                <a:cs typeface="Times New Roman"/>
              </a:rPr>
              <a:t>Supervisor </a:t>
            </a:r>
            <a:endParaRPr lang="en-US" sz="2400" b="1" spc="-10" dirty="0">
              <a:solidFill>
                <a:srgbClr val="C00000"/>
              </a:solidFill>
              <a:latin typeface="Times New Roman"/>
              <a:cs typeface="Times New Roman"/>
            </a:endParaRPr>
          </a:p>
          <a:p>
            <a:pPr marL="12700" marR="1226185">
              <a:lnSpc>
                <a:spcPct val="121800"/>
              </a:lnSpc>
              <a:spcBef>
                <a:spcPts val="150"/>
              </a:spcBef>
            </a:pPr>
            <a:r>
              <a:rPr sz="2000" b="1" spc="-10" dirty="0">
                <a:solidFill>
                  <a:srgbClr val="002060"/>
                </a:solidFill>
                <a:latin typeface="Times New Roman"/>
                <a:cs typeface="Times New Roman"/>
              </a:rPr>
              <a:t>Dr</a:t>
            </a:r>
            <a:r>
              <a:rPr lang="en-IN" sz="2000" b="1" spc="-10" dirty="0">
                <a:solidFill>
                  <a:srgbClr val="002060"/>
                </a:solidFill>
                <a:latin typeface="Times New Roman"/>
                <a:cs typeface="Times New Roman"/>
              </a:rPr>
              <a:t>.G. Anitha</a:t>
            </a:r>
          </a:p>
          <a:p>
            <a:pPr marL="12700" marR="1226185">
              <a:lnSpc>
                <a:spcPct val="121800"/>
              </a:lnSpc>
              <a:spcBef>
                <a:spcPts val="150"/>
              </a:spcBef>
            </a:pPr>
            <a:r>
              <a:rPr lang="en-US" sz="2000" b="1" spc="-10" dirty="0">
                <a:solidFill>
                  <a:srgbClr val="002060"/>
                </a:solidFill>
                <a:latin typeface="Times New Roman"/>
                <a:cs typeface="Times New Roman"/>
              </a:rPr>
              <a:t>Professor </a:t>
            </a:r>
          </a:p>
          <a:p>
            <a:pPr marL="12700" marR="1226185">
              <a:lnSpc>
                <a:spcPct val="121800"/>
              </a:lnSpc>
              <a:spcBef>
                <a:spcPts val="150"/>
              </a:spcBef>
            </a:pPr>
            <a:r>
              <a:rPr sz="2000" b="1" dirty="0">
                <a:solidFill>
                  <a:srgbClr val="002060"/>
                </a:solidFill>
                <a:latin typeface="Times New Roman"/>
                <a:cs typeface="Times New Roman"/>
              </a:rPr>
              <a:t>Institute</a:t>
            </a:r>
            <a:r>
              <a:rPr sz="2000" b="1" spc="-25" dirty="0">
                <a:solidFill>
                  <a:srgbClr val="002060"/>
                </a:solidFill>
                <a:latin typeface="Times New Roman"/>
                <a:cs typeface="Times New Roman"/>
              </a:rPr>
              <a:t> </a:t>
            </a:r>
            <a:r>
              <a:rPr sz="2000" b="1" dirty="0">
                <a:solidFill>
                  <a:srgbClr val="002060"/>
                </a:solidFill>
                <a:latin typeface="Times New Roman"/>
                <a:cs typeface="Times New Roman"/>
              </a:rPr>
              <a:t>of</a:t>
            </a:r>
            <a:r>
              <a:rPr lang="en-US" sz="2000" b="1" dirty="0">
                <a:solidFill>
                  <a:srgbClr val="002060"/>
                </a:solidFill>
                <a:latin typeface="Times New Roman"/>
                <a:cs typeface="Times New Roman"/>
              </a:rPr>
              <a:t> SIMATS</a:t>
            </a:r>
            <a:endParaRPr sz="2000" dirty="0">
              <a:latin typeface="Times New Roman"/>
              <a:cs typeface="Times New Roman"/>
            </a:endParaRPr>
          </a:p>
          <a:p>
            <a:pPr marL="12700">
              <a:lnSpc>
                <a:spcPct val="100000"/>
              </a:lnSpc>
              <a:spcBef>
                <a:spcPts val="550"/>
              </a:spcBef>
            </a:pPr>
            <a:r>
              <a:rPr sz="2000" b="1" dirty="0">
                <a:solidFill>
                  <a:srgbClr val="002060"/>
                </a:solidFill>
                <a:latin typeface="Times New Roman"/>
                <a:cs typeface="Times New Roman"/>
              </a:rPr>
              <a:t>Saveetha</a:t>
            </a:r>
            <a:r>
              <a:rPr sz="2000" b="1" spc="-10" dirty="0">
                <a:solidFill>
                  <a:srgbClr val="002060"/>
                </a:solidFill>
                <a:latin typeface="Times New Roman"/>
                <a:cs typeface="Times New Roman"/>
              </a:rPr>
              <a:t> </a:t>
            </a:r>
            <a:r>
              <a:rPr sz="2000" b="1" dirty="0">
                <a:solidFill>
                  <a:srgbClr val="002060"/>
                </a:solidFill>
                <a:latin typeface="Times New Roman"/>
                <a:cs typeface="Times New Roman"/>
              </a:rPr>
              <a:t>School</a:t>
            </a:r>
            <a:r>
              <a:rPr sz="2000" b="1" spc="-15" dirty="0">
                <a:solidFill>
                  <a:srgbClr val="002060"/>
                </a:solidFill>
                <a:latin typeface="Times New Roman"/>
                <a:cs typeface="Times New Roman"/>
              </a:rPr>
              <a:t> </a:t>
            </a:r>
            <a:r>
              <a:rPr sz="2000" b="1" dirty="0">
                <a:solidFill>
                  <a:srgbClr val="002060"/>
                </a:solidFill>
                <a:latin typeface="Times New Roman"/>
                <a:cs typeface="Times New Roman"/>
              </a:rPr>
              <a:t>of</a:t>
            </a:r>
            <a:r>
              <a:rPr sz="2000" b="1" spc="-5" dirty="0">
                <a:solidFill>
                  <a:srgbClr val="002060"/>
                </a:solidFill>
                <a:latin typeface="Times New Roman"/>
                <a:cs typeface="Times New Roman"/>
              </a:rPr>
              <a:t> </a:t>
            </a:r>
            <a:r>
              <a:rPr sz="2000" b="1" spc="-10" dirty="0">
                <a:solidFill>
                  <a:srgbClr val="002060"/>
                </a:solidFill>
                <a:latin typeface="Times New Roman"/>
                <a:cs typeface="Times New Roman"/>
              </a:rPr>
              <a:t>Engineering</a:t>
            </a:r>
            <a:endParaRPr sz="2000" dirty="0">
              <a:latin typeface="Times New Roman"/>
              <a:cs typeface="Times New Roman"/>
            </a:endParaRPr>
          </a:p>
        </p:txBody>
      </p:sp>
      <p:sp>
        <p:nvSpPr>
          <p:cNvPr id="4" name="object 4"/>
          <p:cNvSpPr txBox="1"/>
          <p:nvPr/>
        </p:nvSpPr>
        <p:spPr>
          <a:xfrm>
            <a:off x="4779605" y="4186053"/>
            <a:ext cx="4211995" cy="2057936"/>
          </a:xfrm>
          <a:prstGeom prst="rect">
            <a:avLst/>
          </a:prstGeom>
        </p:spPr>
        <p:txBody>
          <a:bodyPr vert="horz" wrap="square" lIns="0" tIns="19050" rIns="0" bIns="0" rtlCol="0">
            <a:spAutoFit/>
          </a:bodyPr>
          <a:lstStyle/>
          <a:p>
            <a:pPr marL="469900" marR="700405">
              <a:lnSpc>
                <a:spcPct val="121800"/>
              </a:lnSpc>
              <a:spcBef>
                <a:spcPts val="150"/>
              </a:spcBef>
            </a:pPr>
            <a:r>
              <a:rPr sz="2400" b="1" dirty="0">
                <a:solidFill>
                  <a:srgbClr val="C00000"/>
                </a:solidFill>
                <a:latin typeface="Times New Roman"/>
                <a:cs typeface="Times New Roman"/>
              </a:rPr>
              <a:t>Research</a:t>
            </a:r>
            <a:r>
              <a:rPr sz="2400" b="1" spc="-85" dirty="0">
                <a:solidFill>
                  <a:srgbClr val="C00000"/>
                </a:solidFill>
                <a:latin typeface="Times New Roman"/>
                <a:cs typeface="Times New Roman"/>
              </a:rPr>
              <a:t> </a:t>
            </a:r>
            <a:r>
              <a:rPr sz="2400" b="1" spc="-10" dirty="0">
                <a:solidFill>
                  <a:srgbClr val="C00000"/>
                </a:solidFill>
                <a:latin typeface="Times New Roman"/>
                <a:cs typeface="Times New Roman"/>
              </a:rPr>
              <a:t>Scholar</a:t>
            </a:r>
            <a:r>
              <a:rPr lang="en-IN" sz="2400" b="1" spc="-10" dirty="0">
                <a:solidFill>
                  <a:srgbClr val="C00000"/>
                </a:solidFill>
                <a:latin typeface="Times New Roman"/>
                <a:cs typeface="Times New Roman"/>
              </a:rPr>
              <a:t> </a:t>
            </a:r>
          </a:p>
          <a:p>
            <a:pPr marL="469900" marR="700405">
              <a:lnSpc>
                <a:spcPct val="121800"/>
              </a:lnSpc>
              <a:spcBef>
                <a:spcPts val="150"/>
              </a:spcBef>
            </a:pPr>
            <a:r>
              <a:rPr lang="en-US" sz="2000" b="1" spc="-10" dirty="0">
                <a:solidFill>
                  <a:srgbClr val="002060"/>
                </a:solidFill>
                <a:latin typeface="Times New Roman"/>
                <a:cs typeface="Times New Roman"/>
              </a:rPr>
              <a:t>D V Sai </a:t>
            </a:r>
            <a:r>
              <a:rPr lang="en-US" sz="2000" b="1" spc="-10" dirty="0" err="1">
                <a:solidFill>
                  <a:srgbClr val="002060"/>
                </a:solidFill>
                <a:latin typeface="Times New Roman"/>
                <a:cs typeface="Times New Roman"/>
              </a:rPr>
              <a:t>kumar</a:t>
            </a:r>
            <a:endParaRPr lang="en-US" sz="2000" b="1" spc="-10" dirty="0">
              <a:solidFill>
                <a:srgbClr val="002060"/>
              </a:solidFill>
              <a:latin typeface="Times New Roman"/>
              <a:cs typeface="Times New Roman"/>
            </a:endParaRPr>
          </a:p>
          <a:p>
            <a:pPr marL="469900" marR="700405">
              <a:lnSpc>
                <a:spcPct val="121800"/>
              </a:lnSpc>
              <a:spcBef>
                <a:spcPts val="150"/>
              </a:spcBef>
            </a:pPr>
            <a:r>
              <a:rPr sz="2000" b="1" spc="-10" dirty="0">
                <a:solidFill>
                  <a:srgbClr val="002060"/>
                </a:solidFill>
                <a:latin typeface="Times New Roman"/>
                <a:cs typeface="Times New Roman"/>
              </a:rPr>
              <a:t> </a:t>
            </a:r>
            <a:r>
              <a:rPr lang="en-US" sz="2000" b="1" spc="-10" dirty="0">
                <a:solidFill>
                  <a:srgbClr val="002060"/>
                </a:solidFill>
                <a:latin typeface="Times New Roman"/>
                <a:cs typeface="Times New Roman"/>
              </a:rPr>
              <a:t>192372321</a:t>
            </a:r>
          </a:p>
          <a:p>
            <a:pPr marL="469900" marR="700405">
              <a:lnSpc>
                <a:spcPct val="121800"/>
              </a:lnSpc>
              <a:spcBef>
                <a:spcPts val="150"/>
              </a:spcBef>
            </a:pPr>
            <a:r>
              <a:rPr sz="2000" b="1" spc="-10" dirty="0">
                <a:solidFill>
                  <a:srgbClr val="002060"/>
                </a:solidFill>
                <a:latin typeface="Times New Roman"/>
                <a:cs typeface="Times New Roman"/>
              </a:rPr>
              <a:t> </a:t>
            </a:r>
            <a:r>
              <a:rPr sz="2000" b="1" dirty="0">
                <a:solidFill>
                  <a:srgbClr val="002060"/>
                </a:solidFill>
                <a:latin typeface="Times New Roman"/>
                <a:cs typeface="Times New Roman"/>
              </a:rPr>
              <a:t>Institute</a:t>
            </a:r>
            <a:r>
              <a:rPr sz="2000" b="1" spc="-25" dirty="0">
                <a:solidFill>
                  <a:srgbClr val="002060"/>
                </a:solidFill>
                <a:latin typeface="Times New Roman"/>
                <a:cs typeface="Times New Roman"/>
              </a:rPr>
              <a:t> </a:t>
            </a:r>
            <a:r>
              <a:rPr sz="2000" b="1" dirty="0">
                <a:solidFill>
                  <a:srgbClr val="002060"/>
                </a:solidFill>
                <a:latin typeface="Times New Roman"/>
                <a:cs typeface="Times New Roman"/>
              </a:rPr>
              <a:t>of</a:t>
            </a:r>
            <a:r>
              <a:rPr sz="2000" b="1" spc="-20" dirty="0">
                <a:solidFill>
                  <a:srgbClr val="002060"/>
                </a:solidFill>
                <a:latin typeface="Times New Roman"/>
                <a:cs typeface="Times New Roman"/>
              </a:rPr>
              <a:t> </a:t>
            </a:r>
            <a:r>
              <a:rPr lang="en-US" sz="2000" b="1" spc="-10" dirty="0">
                <a:solidFill>
                  <a:srgbClr val="002060"/>
                </a:solidFill>
                <a:latin typeface="Times New Roman"/>
                <a:cs typeface="Times New Roman"/>
              </a:rPr>
              <a:t>SIMATS</a:t>
            </a:r>
            <a:endParaRPr sz="2000" dirty="0">
              <a:latin typeface="Times New Roman"/>
              <a:cs typeface="Times New Roman"/>
            </a:endParaRPr>
          </a:p>
          <a:p>
            <a:pPr marL="12700">
              <a:lnSpc>
                <a:spcPct val="100000"/>
              </a:lnSpc>
              <a:spcBef>
                <a:spcPts val="550"/>
              </a:spcBef>
            </a:pPr>
            <a:r>
              <a:rPr lang="en-US" sz="2000" b="1" dirty="0">
                <a:solidFill>
                  <a:srgbClr val="002060"/>
                </a:solidFill>
                <a:latin typeface="Times New Roman"/>
                <a:cs typeface="Times New Roman"/>
              </a:rPr>
              <a:t>        </a:t>
            </a:r>
            <a:r>
              <a:rPr sz="2000" b="1" dirty="0">
                <a:solidFill>
                  <a:srgbClr val="002060"/>
                </a:solidFill>
                <a:latin typeface="Times New Roman"/>
                <a:cs typeface="Times New Roman"/>
              </a:rPr>
              <a:t>Saveetha</a:t>
            </a:r>
            <a:r>
              <a:rPr sz="2000" b="1" spc="-10" dirty="0">
                <a:solidFill>
                  <a:srgbClr val="002060"/>
                </a:solidFill>
                <a:latin typeface="Times New Roman"/>
                <a:cs typeface="Times New Roman"/>
              </a:rPr>
              <a:t> </a:t>
            </a:r>
            <a:r>
              <a:rPr sz="2000" b="1" dirty="0">
                <a:solidFill>
                  <a:srgbClr val="002060"/>
                </a:solidFill>
                <a:latin typeface="Times New Roman"/>
                <a:cs typeface="Times New Roman"/>
              </a:rPr>
              <a:t>School</a:t>
            </a:r>
            <a:r>
              <a:rPr sz="2000" b="1" spc="-15" dirty="0">
                <a:solidFill>
                  <a:srgbClr val="002060"/>
                </a:solidFill>
                <a:latin typeface="Times New Roman"/>
                <a:cs typeface="Times New Roman"/>
              </a:rPr>
              <a:t> </a:t>
            </a:r>
            <a:r>
              <a:rPr sz="2000" b="1" dirty="0">
                <a:solidFill>
                  <a:srgbClr val="002060"/>
                </a:solidFill>
                <a:latin typeface="Times New Roman"/>
                <a:cs typeface="Times New Roman"/>
              </a:rPr>
              <a:t>of</a:t>
            </a:r>
            <a:r>
              <a:rPr sz="2000" b="1" spc="-5" dirty="0">
                <a:solidFill>
                  <a:srgbClr val="002060"/>
                </a:solidFill>
                <a:latin typeface="Times New Roman"/>
                <a:cs typeface="Times New Roman"/>
              </a:rPr>
              <a:t> </a:t>
            </a:r>
            <a:r>
              <a:rPr sz="2000" b="1" spc="-10" dirty="0">
                <a:solidFill>
                  <a:srgbClr val="002060"/>
                </a:solidFill>
                <a:latin typeface="Times New Roman"/>
                <a:cs typeface="Times New Roman"/>
              </a:rPr>
              <a:t>Engineering</a:t>
            </a:r>
            <a:endParaRPr sz="2000" dirty="0">
              <a:latin typeface="Times New Roman"/>
              <a:cs typeface="Times New Roman"/>
            </a:endParaRPr>
          </a:p>
        </p:txBody>
      </p:sp>
      <p:sp>
        <p:nvSpPr>
          <p:cNvPr id="5" name="object 5"/>
          <p:cNvSpPr txBox="1"/>
          <p:nvPr/>
        </p:nvSpPr>
        <p:spPr>
          <a:xfrm>
            <a:off x="8326859" y="6412421"/>
            <a:ext cx="115570" cy="238760"/>
          </a:xfrm>
          <a:prstGeom prst="rect">
            <a:avLst/>
          </a:prstGeom>
        </p:spPr>
        <p:txBody>
          <a:bodyPr vert="horz" wrap="square" lIns="0" tIns="12700" rIns="0" bIns="0" rtlCol="0">
            <a:spAutoFit/>
          </a:bodyPr>
          <a:lstStyle/>
          <a:p>
            <a:pPr marL="12700">
              <a:lnSpc>
                <a:spcPct val="100000"/>
              </a:lnSpc>
              <a:spcBef>
                <a:spcPts val="100"/>
              </a:spcBef>
            </a:pPr>
            <a:r>
              <a:rPr sz="1400" b="1" spc="-50" dirty="0">
                <a:latin typeface="Calibri"/>
                <a:cs typeface="Calibri"/>
              </a:rPr>
              <a:t>1</a:t>
            </a:r>
            <a:endParaRPr sz="1400">
              <a:latin typeface="Calibri"/>
              <a:cs typeface="Calibri"/>
            </a:endParaRPr>
          </a:p>
        </p:txBody>
      </p:sp>
      <p:pic>
        <p:nvPicPr>
          <p:cNvPr id="6" name="object 6"/>
          <p:cNvPicPr/>
          <p:nvPr/>
        </p:nvPicPr>
        <p:blipFill>
          <a:blip r:embed="rId2" cstate="print"/>
          <a:stretch>
            <a:fillRect/>
          </a:stretch>
        </p:blipFill>
        <p:spPr>
          <a:xfrm>
            <a:off x="838200" y="109571"/>
            <a:ext cx="7238999" cy="11096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9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8062" y="1506090"/>
            <a:ext cx="2505075" cy="505267"/>
          </a:xfrm>
          <a:prstGeom prst="rect">
            <a:avLst/>
          </a:prstGeom>
        </p:spPr>
        <p:txBody>
          <a:bodyPr vert="horz" wrap="square" lIns="0" tIns="12700" rIns="0" bIns="0" rtlCol="0">
            <a:spAutoFit/>
          </a:bodyPr>
          <a:lstStyle/>
          <a:p>
            <a:pPr marL="12700">
              <a:lnSpc>
                <a:spcPct val="100000"/>
              </a:lnSpc>
              <a:spcBef>
                <a:spcPts val="100"/>
              </a:spcBef>
            </a:pPr>
            <a:r>
              <a:rPr sz="3200" spc="-10" dirty="0"/>
              <a:t>Introduction</a:t>
            </a:r>
          </a:p>
        </p:txBody>
      </p:sp>
      <p:sp>
        <p:nvSpPr>
          <p:cNvPr id="3" name="object 3"/>
          <p:cNvSpPr txBox="1"/>
          <p:nvPr/>
        </p:nvSpPr>
        <p:spPr>
          <a:xfrm>
            <a:off x="762000" y="2133600"/>
            <a:ext cx="4294547" cy="603820"/>
          </a:xfrm>
          <a:prstGeom prst="rect">
            <a:avLst/>
          </a:prstGeom>
        </p:spPr>
        <p:txBody>
          <a:bodyPr vert="horz" wrap="square" lIns="0" tIns="195580" rIns="0" bIns="0" rtlCol="0">
            <a:spAutoFit/>
          </a:bodyPr>
          <a:lstStyle/>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a:t>
            </a:r>
          </a:p>
        </p:txBody>
      </p:sp>
      <p:pic>
        <p:nvPicPr>
          <p:cNvPr id="4" name="object 4"/>
          <p:cNvPicPr/>
          <p:nvPr/>
        </p:nvPicPr>
        <p:blipFill>
          <a:blip r:embed="rId3" cstate="print"/>
          <a:stretch>
            <a:fillRect/>
          </a:stretch>
        </p:blipFill>
        <p:spPr>
          <a:xfrm>
            <a:off x="838200" y="109571"/>
            <a:ext cx="7238999" cy="110962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spc="-50" dirty="0"/>
              <a:t>2</a:t>
            </a:fld>
            <a:endParaRPr spc="-50" dirty="0"/>
          </a:p>
        </p:txBody>
      </p:sp>
      <p:pic>
        <p:nvPicPr>
          <p:cNvPr id="6" name="Picture 5">
            <a:extLst>
              <a:ext uri="{FF2B5EF4-FFF2-40B4-BE49-F238E27FC236}">
                <a16:creationId xmlns:a16="http://schemas.microsoft.com/office/drawing/2014/main" id="{5CE0F564-5059-DC36-722D-225A5BAEC6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2615" y="2791953"/>
            <a:ext cx="2586355" cy="2527300"/>
          </a:xfrm>
          <a:prstGeom prst="rect">
            <a:avLst/>
          </a:prstGeom>
          <a:effectLst>
            <a:glow rad="101600">
              <a:schemeClr val="accent5">
                <a:satMod val="175000"/>
                <a:alpha val="40000"/>
              </a:schemeClr>
            </a:glow>
            <a:softEdge rad="31750"/>
          </a:effectLst>
        </p:spPr>
      </p:pic>
      <p:sp>
        <p:nvSpPr>
          <p:cNvPr id="11" name="Rectangle 5">
            <a:extLst>
              <a:ext uri="{FF2B5EF4-FFF2-40B4-BE49-F238E27FC236}">
                <a16:creationId xmlns:a16="http://schemas.microsoft.com/office/drawing/2014/main" id="{ACE09C89-D52F-FEAC-86AF-2223915CA9C2}"/>
              </a:ext>
            </a:extLst>
          </p:cNvPr>
          <p:cNvSpPr>
            <a:spLocks noChangeArrowheads="1"/>
          </p:cNvSpPr>
          <p:nvPr/>
        </p:nvSpPr>
        <p:spPr bwMode="auto">
          <a:xfrm rot="10800000" flipH="1" flipV="1">
            <a:off x="838199" y="2265016"/>
            <a:ext cx="764271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Urban Crime Growth</a:t>
            </a:r>
            <a:r>
              <a:rPr kumimoji="0" lang="en-US" altLang="en-US" sz="1800" b="0" i="0" u="none" strike="noStrike" cap="none" normalizeH="0" baseline="0" dirty="0">
                <a:ln>
                  <a:noFill/>
                </a:ln>
                <a:solidFill>
                  <a:schemeClr val="tx1"/>
                </a:solidFill>
                <a:effectLst/>
                <a:latin typeface="Arial" panose="020B0604020202020204" pitchFamily="34" charset="0"/>
              </a:rPr>
              <a:t>: Traditional methods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are inadequate for modern smart cities.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Prediction</a:t>
            </a:r>
            <a:r>
              <a:rPr kumimoji="0" lang="en-US" altLang="en-US" sz="1800" b="0" i="0" u="none" strike="noStrike" cap="none" normalizeH="0" baseline="0" dirty="0">
                <a:ln>
                  <a:noFill/>
                </a:ln>
                <a:solidFill>
                  <a:schemeClr val="tx1"/>
                </a:solidFill>
                <a:effectLst/>
                <a:latin typeface="Arial" panose="020B0604020202020204" pitchFamily="34" charset="0"/>
              </a:rPr>
              <a:t>: Uses AI/ML to forecast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crime using real-time and historical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Smart Policing</a:t>
            </a:r>
            <a:r>
              <a:rPr kumimoji="0" lang="en-US" altLang="en-US" sz="1800" b="0" i="0" u="none" strike="noStrike" cap="none" normalizeH="0" baseline="0" dirty="0">
                <a:ln>
                  <a:noFill/>
                </a:ln>
                <a:solidFill>
                  <a:schemeClr val="tx1"/>
                </a:solidFill>
                <a:effectLst/>
                <a:latin typeface="Arial" panose="020B0604020202020204" pitchFamily="34" charset="0"/>
              </a:rPr>
              <a:t>: Helps law enforcement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with proactive, data-driven decisions.</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04140CB6-401B-2475-3895-913315AA8C5A}"/>
              </a:ext>
            </a:extLst>
          </p:cNvPr>
          <p:cNvPicPr/>
          <p:nvPr/>
        </p:nvPicPr>
        <p:blipFill>
          <a:blip r:embed="rId2" cstate="print"/>
          <a:stretch>
            <a:fillRect/>
          </a:stretch>
        </p:blipFill>
        <p:spPr>
          <a:xfrm>
            <a:off x="838200" y="109571"/>
            <a:ext cx="7238999" cy="1109629"/>
          </a:xfrm>
          <a:prstGeom prst="rect">
            <a:avLst/>
          </a:prstGeom>
        </p:spPr>
      </p:pic>
      <p:sp>
        <p:nvSpPr>
          <p:cNvPr id="2" name="object 2">
            <a:extLst>
              <a:ext uri="{FF2B5EF4-FFF2-40B4-BE49-F238E27FC236}">
                <a16:creationId xmlns:a16="http://schemas.microsoft.com/office/drawing/2014/main" id="{7CDD7875-0DD4-A1DF-5E50-A175596FC09D}"/>
              </a:ext>
            </a:extLst>
          </p:cNvPr>
          <p:cNvSpPr txBox="1">
            <a:spLocks noGrp="1"/>
          </p:cNvSpPr>
          <p:nvPr>
            <p:ph type="title"/>
          </p:nvPr>
        </p:nvSpPr>
        <p:spPr>
          <a:xfrm>
            <a:off x="3276600" y="1524000"/>
            <a:ext cx="3445671" cy="505268"/>
          </a:xfrm>
          <a:prstGeom prst="rect">
            <a:avLst/>
          </a:prstGeom>
        </p:spPr>
        <p:txBody>
          <a:bodyPr vert="horz" wrap="square" lIns="0" tIns="12700" rIns="0" bIns="0" rtlCol="0">
            <a:spAutoFit/>
          </a:bodyPr>
          <a:lstStyle/>
          <a:p>
            <a:pPr marL="12700">
              <a:lnSpc>
                <a:spcPct val="100000"/>
              </a:lnSpc>
              <a:spcBef>
                <a:spcPts val="100"/>
              </a:spcBef>
            </a:pPr>
            <a:r>
              <a:rPr lang="en-IN" sz="3200" spc="-10" dirty="0"/>
              <a:t>Problem Statement</a:t>
            </a:r>
            <a:endParaRPr sz="3200" spc="-10" dirty="0"/>
          </a:p>
        </p:txBody>
      </p:sp>
      <p:sp>
        <p:nvSpPr>
          <p:cNvPr id="7" name="Rectangle 2">
            <a:extLst>
              <a:ext uri="{FF2B5EF4-FFF2-40B4-BE49-F238E27FC236}">
                <a16:creationId xmlns:a16="http://schemas.microsoft.com/office/drawing/2014/main" id="{C11D5816-F06E-3BAB-7C2A-C0DD4930CB19}"/>
              </a:ext>
            </a:extLst>
          </p:cNvPr>
          <p:cNvSpPr>
            <a:spLocks noChangeArrowheads="1"/>
          </p:cNvSpPr>
          <p:nvPr/>
        </p:nvSpPr>
        <p:spPr bwMode="auto">
          <a:xfrm rot="10800000" flipV="1">
            <a:off x="685800" y="2180143"/>
            <a:ext cx="8458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Ineffective Traditional Methods</a:t>
            </a:r>
            <a:r>
              <a:rPr kumimoji="0" lang="en-US" altLang="en-US" sz="1800" b="0" i="0" u="none" strike="noStrike" cap="none" normalizeH="0" baseline="0" dirty="0">
                <a:ln>
                  <a:noFill/>
                </a:ln>
                <a:solidFill>
                  <a:schemeClr val="tx1"/>
                </a:solidFill>
                <a:effectLst/>
                <a:latin typeface="Arial" panose="020B0604020202020204" pitchFamily="34" charset="0"/>
              </a:rPr>
              <a:t>: Conventional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crime analysis relies on manual processes, leading to slow and reactive responses.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Lack of Predictive Tools</a:t>
            </a:r>
            <a:r>
              <a:rPr kumimoji="0" lang="en-US" altLang="en-US" sz="1800" b="0" i="0" u="none" strike="noStrike" cap="none" normalizeH="0" baseline="0" dirty="0">
                <a:ln>
                  <a:noFill/>
                </a:ln>
                <a:solidFill>
                  <a:schemeClr val="tx1"/>
                </a:solidFill>
                <a:effectLst/>
                <a:latin typeface="Arial" panose="020B0604020202020204" pitchFamily="34" charset="0"/>
              </a:rPr>
              <a:t>: Current systems fail to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utilize real-time data and advanced analytics to forecast criminal activities.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Allocation Issues</a:t>
            </a:r>
            <a:r>
              <a:rPr kumimoji="0" lang="en-US" altLang="en-US" sz="1800" b="0" i="0" u="none" strike="noStrike" cap="none" normalizeH="0" baseline="0" dirty="0">
                <a:ln>
                  <a:noFill/>
                </a:ln>
                <a:solidFill>
                  <a:schemeClr val="tx1"/>
                </a:solidFill>
                <a:effectLst/>
                <a:latin typeface="Arial" panose="020B0604020202020204" pitchFamily="34" charset="0"/>
              </a:rPr>
              <a:t>: Law enforcement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struggles with optimizing patrol routes and manpower without data-driven insights.</a:t>
            </a:r>
          </a:p>
        </p:txBody>
      </p:sp>
    </p:spTree>
    <p:extLst>
      <p:ext uri="{BB962C8B-B14F-4D97-AF65-F5344CB8AC3E}">
        <p14:creationId xmlns:p14="http://schemas.microsoft.com/office/powerpoint/2010/main" val="41791773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4">
            <a:extLst>
              <a:ext uri="{FF2B5EF4-FFF2-40B4-BE49-F238E27FC236}">
                <a16:creationId xmlns:a16="http://schemas.microsoft.com/office/drawing/2014/main" id="{71034453-947A-8CB7-C52E-7B9C274190E4}"/>
              </a:ext>
            </a:extLst>
          </p:cNvPr>
          <p:cNvPicPr/>
          <p:nvPr/>
        </p:nvPicPr>
        <p:blipFill>
          <a:blip r:embed="rId2" cstate="print"/>
          <a:stretch>
            <a:fillRect/>
          </a:stretch>
        </p:blipFill>
        <p:spPr>
          <a:xfrm>
            <a:off x="838200" y="109571"/>
            <a:ext cx="7238999" cy="1109629"/>
          </a:xfrm>
          <a:prstGeom prst="rect">
            <a:avLst/>
          </a:prstGeom>
        </p:spPr>
      </p:pic>
      <p:sp>
        <p:nvSpPr>
          <p:cNvPr id="5" name="object 2">
            <a:extLst>
              <a:ext uri="{FF2B5EF4-FFF2-40B4-BE49-F238E27FC236}">
                <a16:creationId xmlns:a16="http://schemas.microsoft.com/office/drawing/2014/main" id="{12CE7C0E-422C-741E-7548-8F17CF373BE3}"/>
              </a:ext>
            </a:extLst>
          </p:cNvPr>
          <p:cNvSpPr txBox="1">
            <a:spLocks/>
          </p:cNvSpPr>
          <p:nvPr/>
        </p:nvSpPr>
        <p:spPr>
          <a:xfrm>
            <a:off x="3429000" y="1295400"/>
            <a:ext cx="1676400" cy="505267"/>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spc="-25" dirty="0">
                <a:solidFill>
                  <a:srgbClr val="C00000"/>
                </a:solidFill>
                <a:latin typeface="Times New Roman" panose="02020603050405020304" pitchFamily="18" charset="0"/>
                <a:cs typeface="Times New Roman" panose="02020603050405020304" pitchFamily="18" charset="0"/>
              </a:rPr>
              <a:t>objective</a:t>
            </a:r>
          </a:p>
        </p:txBody>
      </p:sp>
      <p:sp>
        <p:nvSpPr>
          <p:cNvPr id="7" name="object 3">
            <a:extLst>
              <a:ext uri="{FF2B5EF4-FFF2-40B4-BE49-F238E27FC236}">
                <a16:creationId xmlns:a16="http://schemas.microsoft.com/office/drawing/2014/main" id="{9DC0CD95-DB38-1F00-6977-39B5636A9C18}"/>
              </a:ext>
            </a:extLst>
          </p:cNvPr>
          <p:cNvSpPr txBox="1"/>
          <p:nvPr/>
        </p:nvSpPr>
        <p:spPr>
          <a:xfrm>
            <a:off x="939653" y="1727126"/>
            <a:ext cx="7467600" cy="3835152"/>
          </a:xfrm>
          <a:prstGeom prst="rect">
            <a:avLst/>
          </a:prstGeom>
        </p:spPr>
        <p:txBody>
          <a:bodyPr vert="horz" wrap="square" lIns="0" tIns="195580" rIns="0" bIns="0" rtlCol="0">
            <a:spAutoFit/>
          </a:bodyPr>
          <a:lstStyle/>
          <a:p>
            <a:pPr marL="342900" indent="-342900" algn="l">
              <a:lnSpc>
                <a:spcPct val="150000"/>
              </a:lnSpc>
              <a:buFont typeface="Wingdings" panose="05000000000000000000" pitchFamily="2" charset="2"/>
              <a:buChar char="Ø"/>
            </a:pPr>
            <a:r>
              <a:rPr lang="en-US" sz="2000" dirty="0"/>
              <a:t>To develop an AI-based system that predicts and analyzes crime patterns using historical and real-time data.</a:t>
            </a:r>
          </a:p>
          <a:p>
            <a:pPr marL="342900" indent="-342900" algn="l">
              <a:lnSpc>
                <a:spcPct val="150000"/>
              </a:lnSpc>
              <a:buFont typeface="Wingdings" panose="05000000000000000000" pitchFamily="2" charset="2"/>
              <a:buChar char="Ø"/>
            </a:pPr>
            <a:r>
              <a:rPr lang="en-US" sz="2000" dirty="0"/>
              <a:t>To assist law enforcement agencies in making proactive, data-driven decisions for crime prevention.</a:t>
            </a:r>
          </a:p>
          <a:p>
            <a:pPr marL="342900" indent="-342900" algn="l">
              <a:lnSpc>
                <a:spcPct val="150000"/>
              </a:lnSpc>
              <a:buFont typeface="Wingdings" panose="05000000000000000000" pitchFamily="2" charset="2"/>
              <a:buChar char="Ø"/>
            </a:pPr>
            <a:r>
              <a:rPr lang="en-US" sz="2000" dirty="0"/>
              <a:t>To enhance public safety and optimize resource allocation in smart city environments.</a:t>
            </a:r>
          </a:p>
          <a:p>
            <a:pPr marL="342900" indent="-342900" algn="l">
              <a:lnSpc>
                <a:spcPct val="150000"/>
              </a:lnSpc>
              <a:buFont typeface="Wingdings" panose="05000000000000000000" pitchFamily="2" charset="2"/>
              <a:buChar char="Ø"/>
            </a:pPr>
            <a:r>
              <a:rPr lang="en-US" sz="2000" dirty="0"/>
              <a:t>To provide intuitive visualizations and geospatial mapping for better situational awareness and planning.</a:t>
            </a:r>
            <a:endParaRPr lang="en-US" sz="2000" b="0" i="0" dirty="0">
              <a:effectLst/>
              <a:latin typeface="Times New Roman" panose="02020603050405020304" pitchFamily="18" charset="0"/>
              <a:cs typeface="Times New Roman" panose="02020603050405020304" pitchFamily="18" charset="0"/>
            </a:endParaRPr>
          </a:p>
        </p:txBody>
      </p:sp>
      <p:pic>
        <p:nvPicPr>
          <p:cNvPr id="8" name="object 4">
            <a:extLst>
              <a:ext uri="{FF2B5EF4-FFF2-40B4-BE49-F238E27FC236}">
                <a16:creationId xmlns:a16="http://schemas.microsoft.com/office/drawing/2014/main" id="{420103C4-B311-AC08-6343-456EB499314A}"/>
              </a:ext>
            </a:extLst>
          </p:cNvPr>
          <p:cNvPicPr/>
          <p:nvPr/>
        </p:nvPicPr>
        <p:blipFill>
          <a:blip r:embed="rId2" cstate="print"/>
          <a:stretch>
            <a:fillRect/>
          </a:stretch>
        </p:blipFill>
        <p:spPr>
          <a:xfrm>
            <a:off x="838200" y="109571"/>
            <a:ext cx="7238999" cy="1109629"/>
          </a:xfrm>
          <a:prstGeom prst="rect">
            <a:avLst/>
          </a:prstGeom>
        </p:spPr>
      </p:pic>
      <p:sp>
        <p:nvSpPr>
          <p:cNvPr id="9" name="object 5">
            <a:extLst>
              <a:ext uri="{FF2B5EF4-FFF2-40B4-BE49-F238E27FC236}">
                <a16:creationId xmlns:a16="http://schemas.microsoft.com/office/drawing/2014/main" id="{7E30739D-798D-EB0A-24B1-CD9D69162518}"/>
              </a:ext>
            </a:extLst>
          </p:cNvPr>
          <p:cNvSpPr txBox="1">
            <a:spLocks noGrp="1"/>
          </p:cNvSpPr>
          <p:nvPr>
            <p:ph type="sldNum" sz="quarter" idx="7"/>
          </p:nvPr>
        </p:nvSpPr>
        <p:spPr>
          <a:xfrm>
            <a:off x="8333593" y="6481636"/>
            <a:ext cx="147320" cy="139700"/>
          </a:xfrm>
          <a:prstGeom prst="rect">
            <a:avLst/>
          </a:prstGeom>
        </p:spPr>
        <p:txBody>
          <a:bodyPr vert="horz" wrap="square" lIns="0" tIns="0" rIns="0" bIns="0" rtlCol="0">
            <a:spAutoFit/>
          </a:bodyPr>
          <a:lstStyle/>
          <a:p>
            <a:pPr marL="38100">
              <a:lnSpc>
                <a:spcPts val="955"/>
              </a:lnSpc>
            </a:pPr>
            <a:fld id="{81D60167-4931-47E6-BA6A-407CBD079E47}" type="slidenum">
              <a:rPr spc="-50" dirty="0"/>
              <a:t>4</a:t>
            </a:fld>
            <a:endParaRPr spc="-50" dirty="0"/>
          </a:p>
        </p:txBody>
      </p:sp>
    </p:spTree>
    <p:extLst>
      <p:ext uri="{BB962C8B-B14F-4D97-AF65-F5344CB8AC3E}">
        <p14:creationId xmlns:p14="http://schemas.microsoft.com/office/powerpoint/2010/main" val="2742447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1300034"/>
            <a:ext cx="3886200" cy="505267"/>
          </a:xfrm>
          <a:prstGeom prst="rect">
            <a:avLst/>
          </a:prstGeom>
        </p:spPr>
        <p:txBody>
          <a:bodyPr vert="horz" wrap="square" lIns="0" tIns="12700" rIns="0" bIns="0" rtlCol="0">
            <a:spAutoFit/>
          </a:bodyPr>
          <a:lstStyle/>
          <a:p>
            <a:pPr marL="12700">
              <a:lnSpc>
                <a:spcPct val="100000"/>
              </a:lnSpc>
              <a:spcBef>
                <a:spcPts val="100"/>
              </a:spcBef>
            </a:pPr>
            <a:r>
              <a:rPr lang="en-IN" sz="3200" spc="-20" dirty="0"/>
              <a:t>Literature Survey</a:t>
            </a:r>
            <a:endParaRPr sz="3200" spc="-25" dirty="0"/>
          </a:p>
        </p:txBody>
      </p:sp>
      <p:sp>
        <p:nvSpPr>
          <p:cNvPr id="3" name="object 3"/>
          <p:cNvSpPr txBox="1"/>
          <p:nvPr/>
        </p:nvSpPr>
        <p:spPr>
          <a:xfrm flipV="1">
            <a:off x="740227" y="1726925"/>
            <a:ext cx="6755765" cy="603820"/>
          </a:xfrm>
          <a:prstGeom prst="rect">
            <a:avLst/>
          </a:prstGeom>
        </p:spPr>
        <p:txBody>
          <a:bodyPr vert="horz" wrap="square" lIns="0" tIns="195580" rIns="0" bIns="0" rtlCol="0">
            <a:spAutoFit/>
          </a:bodyPr>
          <a:lstStyle/>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a:t>
            </a:r>
          </a:p>
        </p:txBody>
      </p:sp>
      <p:pic>
        <p:nvPicPr>
          <p:cNvPr id="4" name="object 4"/>
          <p:cNvPicPr/>
          <p:nvPr/>
        </p:nvPicPr>
        <p:blipFill>
          <a:blip r:embed="rId2" cstate="print"/>
          <a:stretch>
            <a:fillRect/>
          </a:stretch>
        </p:blipFill>
        <p:spPr>
          <a:xfrm>
            <a:off x="838200" y="109571"/>
            <a:ext cx="7238999" cy="110962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spc="-50" dirty="0"/>
              <a:t>5</a:t>
            </a:fld>
            <a:endParaRPr spc="-50" dirty="0"/>
          </a:p>
        </p:txBody>
      </p:sp>
      <p:sp>
        <p:nvSpPr>
          <p:cNvPr id="6" name="Rectangle 1">
            <a:extLst>
              <a:ext uri="{FF2B5EF4-FFF2-40B4-BE49-F238E27FC236}">
                <a16:creationId xmlns:a16="http://schemas.microsoft.com/office/drawing/2014/main" id="{D3C38F9A-C69A-14A3-C0C9-B32A7C2B2D0D}"/>
              </a:ext>
            </a:extLst>
          </p:cNvPr>
          <p:cNvSpPr>
            <a:spLocks noChangeArrowheads="1"/>
          </p:cNvSpPr>
          <p:nvPr/>
        </p:nvSpPr>
        <p:spPr bwMode="auto">
          <a:xfrm>
            <a:off x="304800" y="2384326"/>
            <a:ext cx="8763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Policing Using Machine Learning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Researchers have explored various machine learning algorithms such as Decision Trees, Random Forest, and Naive Bayes to predict crime types and locations. For example, the Chicago Crime Dataset has been widely used to train models that identify crime hotspots and recurring patterns.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Crime Mapping and Hotspot Analysis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Geographic Information Systems (GIS) have been utilized to map crime locations and detect spatial patterns. Heatmaps generated from crime data allow for visual representation of high-risk areas, aiding in resource deployment and strategic planning.</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1472719"/>
            <a:ext cx="1870095" cy="505267"/>
          </a:xfrm>
          <a:prstGeom prst="rect">
            <a:avLst/>
          </a:prstGeom>
        </p:spPr>
        <p:txBody>
          <a:bodyPr vert="horz" wrap="square" lIns="0" tIns="12700" rIns="0" bIns="0" rtlCol="0">
            <a:spAutoFit/>
          </a:bodyPr>
          <a:lstStyle/>
          <a:p>
            <a:pPr marL="42545">
              <a:lnSpc>
                <a:spcPct val="100000"/>
              </a:lnSpc>
              <a:spcBef>
                <a:spcPts val="100"/>
              </a:spcBef>
            </a:pPr>
            <a:r>
              <a:rPr lang="en-IN" sz="3200" spc="-10" dirty="0"/>
              <a:t>Datasets</a:t>
            </a:r>
            <a:endParaRPr sz="3200" spc="-10" dirty="0"/>
          </a:p>
        </p:txBody>
      </p:sp>
      <p:sp>
        <p:nvSpPr>
          <p:cNvPr id="3" name="object 3"/>
          <p:cNvSpPr txBox="1">
            <a:spLocks noGrp="1"/>
          </p:cNvSpPr>
          <p:nvPr>
            <p:ph type="body" idx="1"/>
          </p:nvPr>
        </p:nvSpPr>
        <p:spPr>
          <a:xfrm>
            <a:off x="533400" y="1884703"/>
            <a:ext cx="7605095" cy="1630575"/>
          </a:xfrm>
          <a:prstGeom prst="rect">
            <a:avLst/>
          </a:prstGeom>
        </p:spPr>
        <p:txBody>
          <a:bodyPr vert="horz" wrap="square" lIns="0" tIns="195580" rIns="0" bIns="0" rtlCol="0">
            <a:spAutoFit/>
          </a:bodyPr>
          <a:lstStyle/>
          <a:p>
            <a:pPr algn="l">
              <a:lnSpc>
                <a:spcPct val="150000"/>
              </a:lnSpc>
            </a:pPr>
            <a:r>
              <a:rPr lang="en-IN" sz="1600" dirty="0"/>
              <a:t>The system uses publicly available crime datasets such as the </a:t>
            </a:r>
            <a:r>
              <a:rPr lang="en-IN" sz="1600" b="1" dirty="0"/>
              <a:t>Chicago Crime Dataset</a:t>
            </a:r>
            <a:r>
              <a:rPr lang="en-IN" sz="1600" dirty="0"/>
              <a:t> and </a:t>
            </a:r>
            <a:r>
              <a:rPr lang="en-IN" sz="1600" b="1" dirty="0"/>
              <a:t>Crime Open Database (USA)</a:t>
            </a:r>
            <a:r>
              <a:rPr lang="en-IN" sz="1600" dirty="0"/>
              <a:t>.</a:t>
            </a:r>
            <a:br>
              <a:rPr lang="en-IN" sz="1600" dirty="0"/>
            </a:br>
            <a:r>
              <a:rPr lang="en-IN" sz="1600" dirty="0"/>
              <a:t>These datasets include information like crime type, location, date, and time, which are essential for training and evaluating predictive models</a:t>
            </a:r>
            <a:endParaRPr lang="en-US" sz="2000" b="0" i="0" dirty="0">
              <a:solidFill>
                <a:srgbClr val="0A0A0A"/>
              </a:solidFill>
              <a:effectLst/>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38200" y="109571"/>
            <a:ext cx="7238999" cy="110962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spc="-50" dirty="0"/>
              <a:t>6</a:t>
            </a:fld>
            <a:endParaRPr spc="-50" dirty="0"/>
          </a:p>
        </p:txBody>
      </p:sp>
      <p:sp>
        <p:nvSpPr>
          <p:cNvPr id="6" name="object 2">
            <a:extLst>
              <a:ext uri="{FF2B5EF4-FFF2-40B4-BE49-F238E27FC236}">
                <a16:creationId xmlns:a16="http://schemas.microsoft.com/office/drawing/2014/main" id="{7269D8C0-D7F6-E9D1-BBAA-69A271CBDA81}"/>
              </a:ext>
            </a:extLst>
          </p:cNvPr>
          <p:cNvSpPr txBox="1">
            <a:spLocks/>
          </p:cNvSpPr>
          <p:nvPr/>
        </p:nvSpPr>
        <p:spPr>
          <a:xfrm>
            <a:off x="2590800" y="4014715"/>
            <a:ext cx="2479695" cy="505267"/>
          </a:xfrm>
          <a:prstGeom prst="rect">
            <a:avLst/>
          </a:prstGeom>
        </p:spPr>
        <p:txBody>
          <a:bodyPr vert="horz" wrap="square" lIns="0" tIns="12700" rIns="0" bIns="0" rtlCol="0">
            <a:spAutoFit/>
          </a:bodyPr>
          <a:lstStyle>
            <a:lvl1pPr>
              <a:defRPr sz="3600" b="1" i="0">
                <a:solidFill>
                  <a:srgbClr val="C00000"/>
                </a:solidFill>
                <a:latin typeface="Times New Roman"/>
                <a:ea typeface="+mj-ea"/>
                <a:cs typeface="Times New Roman"/>
              </a:defRPr>
            </a:lvl1pPr>
          </a:lstStyle>
          <a:p>
            <a:pPr marL="42545">
              <a:spcBef>
                <a:spcPts val="100"/>
              </a:spcBef>
            </a:pPr>
            <a:r>
              <a:rPr lang="en-IN" sz="3200" spc="-10" dirty="0"/>
              <a:t>Methodology</a:t>
            </a:r>
          </a:p>
        </p:txBody>
      </p:sp>
      <p:sp>
        <p:nvSpPr>
          <p:cNvPr id="8" name="Rectangle 1">
            <a:extLst>
              <a:ext uri="{FF2B5EF4-FFF2-40B4-BE49-F238E27FC236}">
                <a16:creationId xmlns:a16="http://schemas.microsoft.com/office/drawing/2014/main" id="{0190BB0E-678F-2C40-C231-C427E251757F}"/>
              </a:ext>
            </a:extLst>
          </p:cNvPr>
          <p:cNvSpPr>
            <a:spLocks noChangeArrowheads="1"/>
          </p:cNvSpPr>
          <p:nvPr/>
        </p:nvSpPr>
        <p:spPr bwMode="auto">
          <a:xfrm rot="10800000" flipV="1">
            <a:off x="381000" y="4789957"/>
            <a:ext cx="8534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Obtain historical crime data from public 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Clean and prepare data for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r>
              <a:rPr kumimoji="0" lang="en-US" altLang="en-US" sz="1800" b="0" i="0" u="none" strike="noStrike" cap="none" normalizeH="0" baseline="0" dirty="0">
                <a:ln>
                  <a:noFill/>
                </a:ln>
                <a:solidFill>
                  <a:schemeClr val="tx1"/>
                </a:solidFill>
                <a:effectLst/>
                <a:latin typeface="Arial" panose="020B0604020202020204" pitchFamily="34" charset="0"/>
              </a:rPr>
              <a:t>: Apply ML algorithms to learn crime patterns.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Prediction</a:t>
            </a:r>
            <a:r>
              <a:rPr kumimoji="0" lang="en-US" altLang="en-US" sz="1800" b="0" i="0" u="none" strike="noStrike" cap="none" normalizeH="0" baseline="0" dirty="0">
                <a:ln>
                  <a:noFill/>
                </a:ln>
                <a:solidFill>
                  <a:schemeClr val="tx1"/>
                </a:solidFill>
                <a:effectLst/>
                <a:latin typeface="Arial" panose="020B0604020202020204" pitchFamily="34" charset="0"/>
              </a:rPr>
              <a:t>: Forecast crime types and hotspots.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r>
              <a:rPr kumimoji="0" lang="en-US" altLang="en-US" sz="1800" b="0" i="0" u="none" strike="noStrike" cap="none" normalizeH="0" baseline="0" dirty="0">
                <a:ln>
                  <a:noFill/>
                </a:ln>
                <a:solidFill>
                  <a:schemeClr val="tx1"/>
                </a:solidFill>
                <a:effectLst/>
                <a:latin typeface="Arial" panose="020B0604020202020204" pitchFamily="34" charset="0"/>
              </a:rPr>
              <a:t>: Display results using maps and heatmaps.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838200" y="109571"/>
            <a:ext cx="7238999" cy="110962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955"/>
              </a:lnSpc>
            </a:pPr>
            <a:fld id="{81D60167-4931-47E6-BA6A-407CBD079E47}" type="slidenum">
              <a:rPr spc="-50" dirty="0"/>
              <a:t>7</a:t>
            </a:fld>
            <a:endParaRPr spc="-50" dirty="0"/>
          </a:p>
        </p:txBody>
      </p:sp>
      <p:sp>
        <p:nvSpPr>
          <p:cNvPr id="7" name="Title 6">
            <a:extLst>
              <a:ext uri="{FF2B5EF4-FFF2-40B4-BE49-F238E27FC236}">
                <a16:creationId xmlns:a16="http://schemas.microsoft.com/office/drawing/2014/main" id="{6379333A-A7C7-0CB9-24B8-44C39843A193}"/>
              </a:ext>
            </a:extLst>
          </p:cNvPr>
          <p:cNvSpPr>
            <a:spLocks noGrp="1"/>
          </p:cNvSpPr>
          <p:nvPr>
            <p:ph type="title"/>
          </p:nvPr>
        </p:nvSpPr>
        <p:spPr>
          <a:xfrm>
            <a:off x="3657600" y="1600200"/>
            <a:ext cx="1371600" cy="457200"/>
          </a:xfrm>
        </p:spPr>
        <p:txBody>
          <a:bodyPr/>
          <a:lstStyle/>
          <a:p>
            <a:r>
              <a:rPr lang="en-IN" sz="3200" dirty="0"/>
              <a:t>Results</a:t>
            </a:r>
          </a:p>
        </p:txBody>
      </p:sp>
      <p:pic>
        <p:nvPicPr>
          <p:cNvPr id="2" name="Picture 1">
            <a:extLst>
              <a:ext uri="{FF2B5EF4-FFF2-40B4-BE49-F238E27FC236}">
                <a16:creationId xmlns:a16="http://schemas.microsoft.com/office/drawing/2014/main" id="{F21684A9-A552-2FD0-95BD-ADA2FF1569F6}"/>
              </a:ext>
            </a:extLst>
          </p:cNvPr>
          <p:cNvPicPr>
            <a:picLocks noChangeAspect="1"/>
          </p:cNvPicPr>
          <p:nvPr/>
        </p:nvPicPr>
        <p:blipFill>
          <a:blip r:embed="rId3"/>
          <a:stretch>
            <a:fillRect/>
          </a:stretch>
        </p:blipFill>
        <p:spPr>
          <a:xfrm>
            <a:off x="2343150" y="1706880"/>
            <a:ext cx="4457700" cy="34442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5CD8797F-A2B3-062B-6AC4-D3F0B5838FFD}"/>
              </a:ext>
            </a:extLst>
          </p:cNvPr>
          <p:cNvPicPr/>
          <p:nvPr/>
        </p:nvPicPr>
        <p:blipFill>
          <a:blip r:embed="rId2" cstate="print"/>
          <a:stretch>
            <a:fillRect/>
          </a:stretch>
        </p:blipFill>
        <p:spPr>
          <a:xfrm>
            <a:off x="838200" y="109571"/>
            <a:ext cx="7238999" cy="1109629"/>
          </a:xfrm>
          <a:prstGeom prst="rect">
            <a:avLst/>
          </a:prstGeom>
        </p:spPr>
      </p:pic>
      <p:sp>
        <p:nvSpPr>
          <p:cNvPr id="2" name="Rectangle 1">
            <a:extLst>
              <a:ext uri="{FF2B5EF4-FFF2-40B4-BE49-F238E27FC236}">
                <a16:creationId xmlns:a16="http://schemas.microsoft.com/office/drawing/2014/main" id="{9476D347-283C-4FF5-46CC-9A928BE8169C}"/>
              </a:ext>
            </a:extLst>
          </p:cNvPr>
          <p:cNvSpPr>
            <a:spLocks noChangeArrowheads="1"/>
          </p:cNvSpPr>
          <p:nvPr/>
        </p:nvSpPr>
        <p:spPr bwMode="auto">
          <a:xfrm>
            <a:off x="0" y="2030879"/>
            <a:ext cx="8763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Prediction Accuracy</a:t>
            </a:r>
            <a:r>
              <a:rPr kumimoji="0" lang="en-US" altLang="en-US" sz="1800" b="0" i="0" u="none" strike="noStrike" cap="none" normalizeH="0" baseline="0" dirty="0">
                <a:ln>
                  <a:noFill/>
                </a:ln>
                <a:solidFill>
                  <a:schemeClr val="tx1"/>
                </a:solidFill>
                <a:effectLst/>
                <a:latin typeface="Arial" panose="020B0604020202020204" pitchFamily="34" charset="0"/>
              </a:rPr>
              <a:t>: The machine learning models, especially Random Forest and Decision Tree, achieved an accuracy of around </a:t>
            </a:r>
            <a:r>
              <a:rPr kumimoji="0" lang="en-US" altLang="en-US" sz="1800" b="1" i="0" u="none" strike="noStrike" cap="none" normalizeH="0" baseline="0" dirty="0">
                <a:ln>
                  <a:noFill/>
                </a:ln>
                <a:solidFill>
                  <a:schemeClr val="tx1"/>
                </a:solidFill>
                <a:effectLst/>
                <a:latin typeface="Arial" panose="020B0604020202020204" pitchFamily="34" charset="0"/>
              </a:rPr>
              <a:t>80–85%</a:t>
            </a:r>
            <a:r>
              <a:rPr kumimoji="0" lang="en-US" altLang="en-US" sz="1800" b="0" i="0" u="none" strike="noStrike" cap="none" normalizeH="0" baseline="0" dirty="0">
                <a:ln>
                  <a:noFill/>
                </a:ln>
                <a:solidFill>
                  <a:schemeClr val="tx1"/>
                </a:solidFill>
                <a:effectLst/>
                <a:latin typeface="Arial" panose="020B0604020202020204" pitchFamily="34" charset="0"/>
              </a:rPr>
              <a:t> in predicting crime types and hotspots.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Hotspot Identification</a:t>
            </a:r>
            <a:r>
              <a:rPr kumimoji="0" lang="en-US" altLang="en-US" sz="1800" b="0" i="0" u="none" strike="noStrike" cap="none" normalizeH="0" baseline="0" dirty="0">
                <a:ln>
                  <a:noFill/>
                </a:ln>
                <a:solidFill>
                  <a:schemeClr val="tx1"/>
                </a:solidFill>
                <a:effectLst/>
                <a:latin typeface="Arial" panose="020B0604020202020204" pitchFamily="34" charset="0"/>
              </a:rPr>
              <a:t>: The system successfully identified high-crime zones and visualized them using interactive heatmaps and GIS mapping.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a:t>
            </a:r>
            <a:r>
              <a:rPr kumimoji="0" lang="en-US" altLang="en-US" sz="1800" b="0" i="0" u="none" strike="noStrike" cap="none" normalizeH="0" baseline="0" dirty="0">
                <a:ln>
                  <a:noFill/>
                </a:ln>
                <a:solidFill>
                  <a:schemeClr val="tx1"/>
                </a:solidFill>
                <a:effectLst/>
                <a:latin typeface="Arial" panose="020B0604020202020204" pitchFamily="34" charset="0"/>
              </a:rPr>
              <a:t>: A simple, user-friendly dashboard was developed, allowing users to input data and receive real-time crime predictions and visual analysis</a:t>
            </a:r>
          </a:p>
        </p:txBody>
      </p:sp>
    </p:spTree>
    <p:extLst>
      <p:ext uri="{BB962C8B-B14F-4D97-AF65-F5344CB8AC3E}">
        <p14:creationId xmlns:p14="http://schemas.microsoft.com/office/powerpoint/2010/main" val="192022579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4">
            <a:extLst>
              <a:ext uri="{FF2B5EF4-FFF2-40B4-BE49-F238E27FC236}">
                <a16:creationId xmlns:a16="http://schemas.microsoft.com/office/drawing/2014/main" id="{E39E29E2-F641-C18B-0F69-499480C5C5F0}"/>
              </a:ext>
            </a:extLst>
          </p:cNvPr>
          <p:cNvPicPr/>
          <p:nvPr/>
        </p:nvPicPr>
        <p:blipFill>
          <a:blip r:embed="rId2" cstate="print"/>
          <a:stretch>
            <a:fillRect/>
          </a:stretch>
        </p:blipFill>
        <p:spPr>
          <a:xfrm>
            <a:off x="838200" y="109571"/>
            <a:ext cx="7238999" cy="1109629"/>
          </a:xfrm>
          <a:prstGeom prst="rect">
            <a:avLst/>
          </a:prstGeom>
        </p:spPr>
      </p:pic>
      <p:sp>
        <p:nvSpPr>
          <p:cNvPr id="5" name="Title 6">
            <a:extLst>
              <a:ext uri="{FF2B5EF4-FFF2-40B4-BE49-F238E27FC236}">
                <a16:creationId xmlns:a16="http://schemas.microsoft.com/office/drawing/2014/main" id="{70DF5867-A71D-6F64-B587-C1E8B65729A9}"/>
              </a:ext>
            </a:extLst>
          </p:cNvPr>
          <p:cNvSpPr txBox="1">
            <a:spLocks/>
          </p:cNvSpPr>
          <p:nvPr/>
        </p:nvSpPr>
        <p:spPr>
          <a:xfrm>
            <a:off x="3467100" y="1447800"/>
            <a:ext cx="2209800" cy="457200"/>
          </a:xfrm>
          <a:prstGeom prst="rect">
            <a:avLst/>
          </a:prstGeom>
        </p:spPr>
        <p:txBody>
          <a:bodyPr/>
          <a:lstStyle>
            <a:lvl1pPr>
              <a:defRPr>
                <a:latin typeface="+mj-lt"/>
                <a:ea typeface="+mj-ea"/>
                <a:cs typeface="+mj-cs"/>
              </a:defRPr>
            </a:lvl1pPr>
          </a:lstStyle>
          <a:p>
            <a:r>
              <a:rPr lang="en-IN" sz="3200" b="1" dirty="0">
                <a:solidFill>
                  <a:srgbClr val="C00000"/>
                </a:solidFill>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D5C5F0B5-B66D-7E6A-5ADD-DC3E66D9DECA}"/>
              </a:ext>
            </a:extLst>
          </p:cNvPr>
          <p:cNvSpPr txBox="1"/>
          <p:nvPr/>
        </p:nvSpPr>
        <p:spPr>
          <a:xfrm>
            <a:off x="685800" y="2438400"/>
            <a:ext cx="8153400" cy="3366243"/>
          </a:xfrm>
          <a:prstGeom prst="rect">
            <a:avLst/>
          </a:prstGeom>
          <a:noFill/>
        </p:spPr>
        <p:txBody>
          <a:bodyPr wrap="square">
            <a:spAutoFit/>
          </a:bodyPr>
          <a:lstStyle/>
          <a:p>
            <a:pPr algn="l">
              <a:lnSpc>
                <a:spcPct val="150000"/>
              </a:lnSpc>
            </a:pPr>
            <a:r>
              <a:rPr lang="en-US" sz="1800" dirty="0"/>
              <a:t>The AI-Based Crime Prediction and Analysis System offers a powerful tool for enhancing public safety in smart cities. By leveraging machine learning and real-time data, the system enables proactive crime prevention and smarter resource allocation. Through predictive analytics and visual mapping, law enforcement agencies can respond more effectively, reduce crime rates, and build safer urban environments. This project demonstrates the potential of AI to transform traditional policing into a data-driven, intelligent system aligned with the goals of smart city development.</a:t>
            </a:r>
            <a:endParaRPr lang="en-US" sz="1800" b="0" i="0" dirty="0">
              <a:solidFill>
                <a:srgbClr val="0A0A0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565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961</TotalTime>
  <Words>571</Words>
  <Application>Microsoft Office PowerPoint</Application>
  <PresentationFormat>On-screen Show (4:3)</PresentationFormat>
  <Paragraphs>63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AI-Based Crime Prediction and Analysis System for Smart Cities</vt:lpstr>
      <vt:lpstr>Introduction</vt:lpstr>
      <vt:lpstr>Problem Statement</vt:lpstr>
      <vt:lpstr>PowerPoint Presentation</vt:lpstr>
      <vt:lpstr>Literature Survey</vt:lpstr>
      <vt:lpstr>Datasets</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 Format.pptx</dc:title>
  <dc:creator>KALASANI SRINIVASYADAV</dc:creator>
  <cp:lastModifiedBy>d v Sai Kumar</cp:lastModifiedBy>
  <cp:revision>8</cp:revision>
  <dcterms:created xsi:type="dcterms:W3CDTF">2025-02-17T09:20:41Z</dcterms:created>
  <dcterms:modified xsi:type="dcterms:W3CDTF">2025-05-15T04:52:32Z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2025-02-17T00:00:00Z</vt:filetime>
  </property>
  <property fmtid="{D5CDD505-2E9C-101B-9397-08002B2CF9AE}" pid="3" name="Creator">
    <vt:lpwstr>Google</vt:lpwstr>
  </property>
  <property fmtid="{D5CDD505-2E9C-101B-9397-08002B2CF9AE}" pid="4" name="LastSaved">
    <vt:filetime>2025-02-17T00:00:00Z</vt:filetime>
  </property>
</Properties>
</file>