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60" r:id="rId5"/>
    <p:sldId id="261" r:id="rId6"/>
    <p:sldId id="262"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16250-6100-4151-B3EF-C86DABCFF1AA}" v="2" dt="2025-05-14T14:56:38.18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8683" autoAdjust="0"/>
  </p:normalViewPr>
  <p:slideViewPr>
    <p:cSldViewPr snapToGrid="0" snapToObjects="1">
      <p:cViewPr varScale="1">
        <p:scale>
          <a:sx n="73" d="100"/>
          <a:sy n="73" d="100"/>
        </p:scale>
        <p:origin x="922" y="62"/>
      </p:cViewPr>
      <p:guideLst>
        <p:guide orient="horz" pos="2160"/>
        <p:guide pos="3840"/>
      </p:guideLst>
    </p:cSldViewPr>
  </p:slideViewPr>
  <p:outlineViewPr>
    <p:cViewPr>
      <p:scale>
        <a:sx n="33" d="100"/>
        <a:sy n="33" d="100"/>
      </p:scale>
      <p:origin x="0" y="-44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v Sai Kumar" userId="4605bc5144c9657b" providerId="LiveId" clId="{20716250-6100-4151-B3EF-C86DABCFF1AA}"/>
    <pc:docChg chg="undo custSel modSld">
      <pc:chgData name="d v Sai Kumar" userId="4605bc5144c9657b" providerId="LiveId" clId="{20716250-6100-4151-B3EF-C86DABCFF1AA}" dt="2025-05-14T14:56:49.094" v="122" actId="20577"/>
      <pc:docMkLst>
        <pc:docMk/>
      </pc:docMkLst>
      <pc:sldChg chg="modSp mod">
        <pc:chgData name="d v Sai Kumar" userId="4605bc5144c9657b" providerId="LiveId" clId="{20716250-6100-4151-B3EF-C86DABCFF1AA}" dt="2025-05-14T10:47:53.647" v="5" actId="20577"/>
        <pc:sldMkLst>
          <pc:docMk/>
          <pc:sldMk cId="0" sldId="256"/>
        </pc:sldMkLst>
        <pc:spChg chg="mod">
          <ac:chgData name="d v Sai Kumar" userId="4605bc5144c9657b" providerId="LiveId" clId="{20716250-6100-4151-B3EF-C86DABCFF1AA}" dt="2025-05-14T10:47:53.647" v="5" actId="20577"/>
          <ac:spMkLst>
            <pc:docMk/>
            <pc:sldMk cId="0" sldId="256"/>
            <ac:spMk id="3" creationId="{00000000-0000-0000-0000-000000000000}"/>
          </ac:spMkLst>
        </pc:spChg>
      </pc:sldChg>
      <pc:sldChg chg="modSp mod">
        <pc:chgData name="d v Sai Kumar" userId="4605bc5144c9657b" providerId="LiveId" clId="{20716250-6100-4151-B3EF-C86DABCFF1AA}" dt="2025-05-14T14:22:35.800" v="43" actId="255"/>
        <pc:sldMkLst>
          <pc:docMk/>
          <pc:sldMk cId="0" sldId="257"/>
        </pc:sldMkLst>
        <pc:spChg chg="mod">
          <ac:chgData name="d v Sai Kumar" userId="4605bc5144c9657b" providerId="LiveId" clId="{20716250-6100-4151-B3EF-C86DABCFF1AA}" dt="2025-05-14T14:22:35.800" v="43" actId="255"/>
          <ac:spMkLst>
            <pc:docMk/>
            <pc:sldMk cId="0" sldId="257"/>
            <ac:spMk id="3" creationId="{00000000-0000-0000-0000-000000000000}"/>
          </ac:spMkLst>
        </pc:spChg>
      </pc:sldChg>
      <pc:sldChg chg="modSp mod">
        <pc:chgData name="d v Sai Kumar" userId="4605bc5144c9657b" providerId="LiveId" clId="{20716250-6100-4151-B3EF-C86DABCFF1AA}" dt="2025-05-14T10:59:22.701" v="40" actId="20577"/>
        <pc:sldMkLst>
          <pc:docMk/>
          <pc:sldMk cId="0" sldId="258"/>
        </pc:sldMkLst>
        <pc:spChg chg="mod">
          <ac:chgData name="d v Sai Kumar" userId="4605bc5144c9657b" providerId="LiveId" clId="{20716250-6100-4151-B3EF-C86DABCFF1AA}" dt="2025-05-14T10:59:22.701" v="40" actId="20577"/>
          <ac:spMkLst>
            <pc:docMk/>
            <pc:sldMk cId="0" sldId="258"/>
            <ac:spMk id="2" creationId="{E672F0B2-049F-5838-2005-A4957F1A315A}"/>
          </ac:spMkLst>
        </pc:spChg>
      </pc:sldChg>
      <pc:sldChg chg="modSp mod">
        <pc:chgData name="d v Sai Kumar" userId="4605bc5144c9657b" providerId="LiveId" clId="{20716250-6100-4151-B3EF-C86DABCFF1AA}" dt="2025-05-14T14:24:59.343" v="80" actId="5793"/>
        <pc:sldMkLst>
          <pc:docMk/>
          <pc:sldMk cId="0" sldId="260"/>
        </pc:sldMkLst>
        <pc:spChg chg="mod">
          <ac:chgData name="d v Sai Kumar" userId="4605bc5144c9657b" providerId="LiveId" clId="{20716250-6100-4151-B3EF-C86DABCFF1AA}" dt="2025-05-14T14:24:59.343" v="80" actId="5793"/>
          <ac:spMkLst>
            <pc:docMk/>
            <pc:sldMk cId="0" sldId="260"/>
            <ac:spMk id="2" creationId="{AA160F5D-659B-94D9-3107-C489FEE076A7}"/>
          </ac:spMkLst>
        </pc:spChg>
      </pc:sldChg>
      <pc:sldChg chg="modSp mod">
        <pc:chgData name="d v Sai Kumar" userId="4605bc5144c9657b" providerId="LiveId" clId="{20716250-6100-4151-B3EF-C86DABCFF1AA}" dt="2025-05-14T14:26:51.388" v="89" actId="12"/>
        <pc:sldMkLst>
          <pc:docMk/>
          <pc:sldMk cId="0" sldId="261"/>
        </pc:sldMkLst>
        <pc:spChg chg="mod">
          <ac:chgData name="d v Sai Kumar" userId="4605bc5144c9657b" providerId="LiveId" clId="{20716250-6100-4151-B3EF-C86DABCFF1AA}" dt="2025-05-14T14:26:11.956" v="85" actId="12"/>
          <ac:spMkLst>
            <pc:docMk/>
            <pc:sldMk cId="0" sldId="261"/>
            <ac:spMk id="6" creationId="{8F4F5AB5-F926-B6CC-371C-384799E78747}"/>
          </ac:spMkLst>
        </pc:spChg>
        <pc:spChg chg="mod">
          <ac:chgData name="d v Sai Kumar" userId="4605bc5144c9657b" providerId="LiveId" clId="{20716250-6100-4151-B3EF-C86DABCFF1AA}" dt="2025-05-14T14:26:51.388" v="89" actId="12"/>
          <ac:spMkLst>
            <pc:docMk/>
            <pc:sldMk cId="0" sldId="261"/>
            <ac:spMk id="8" creationId="{61BA78BD-202C-C03F-40D1-60282C89DE16}"/>
          </ac:spMkLst>
        </pc:spChg>
      </pc:sldChg>
      <pc:sldChg chg="modSp mod">
        <pc:chgData name="d v Sai Kumar" userId="4605bc5144c9657b" providerId="LiveId" clId="{20716250-6100-4151-B3EF-C86DABCFF1AA}" dt="2025-05-14T14:27:35.446" v="94" actId="113"/>
        <pc:sldMkLst>
          <pc:docMk/>
          <pc:sldMk cId="0" sldId="262"/>
        </pc:sldMkLst>
        <pc:spChg chg="mod">
          <ac:chgData name="d v Sai Kumar" userId="4605bc5144c9657b" providerId="LiveId" clId="{20716250-6100-4151-B3EF-C86DABCFF1AA}" dt="2025-05-14T14:27:35.446" v="94" actId="113"/>
          <ac:spMkLst>
            <pc:docMk/>
            <pc:sldMk cId="0" sldId="262"/>
            <ac:spMk id="9" creationId="{F51DDEBC-7119-4DE2-AD0C-C76FDBF19A0E}"/>
          </ac:spMkLst>
        </pc:spChg>
      </pc:sldChg>
      <pc:sldChg chg="addSp modSp mod modNotesTx">
        <pc:chgData name="d v Sai Kumar" userId="4605bc5144c9657b" providerId="LiveId" clId="{20716250-6100-4151-B3EF-C86DABCFF1AA}" dt="2025-05-14T14:56:49.094" v="122" actId="20577"/>
        <pc:sldMkLst>
          <pc:docMk/>
          <pc:sldMk cId="0" sldId="266"/>
        </pc:sldMkLst>
        <pc:picChg chg="add mod">
          <ac:chgData name="d v Sai Kumar" userId="4605bc5144c9657b" providerId="LiveId" clId="{20716250-6100-4151-B3EF-C86DABCFF1AA}" dt="2025-05-14T14:56:38.187" v="109"/>
          <ac:picMkLst>
            <pc:docMk/>
            <pc:sldMk cId="0" sldId="266"/>
            <ac:picMk id="3" creationId="{85F68210-4D52-AC04-051C-C88934E29599}"/>
          </ac:picMkLst>
        </pc:picChg>
        <pc:picChg chg="add mod">
          <ac:chgData name="d v Sai Kumar" userId="4605bc5144c9657b" providerId="LiveId" clId="{20716250-6100-4151-B3EF-C86DABCFF1AA}" dt="2025-05-14T14:29:27.972" v="101" actId="14100"/>
          <ac:picMkLst>
            <pc:docMk/>
            <pc:sldMk cId="0" sldId="266"/>
            <ac:picMk id="6" creationId="{4EF9B2FF-8FB9-49CF-5388-BE2A63FBA489}"/>
          </ac:picMkLst>
        </pc:picChg>
        <pc:picChg chg="add mod">
          <ac:chgData name="d v Sai Kumar" userId="4605bc5144c9657b" providerId="LiveId" clId="{20716250-6100-4151-B3EF-C86DABCFF1AA}" dt="2025-05-14T14:31:23.736" v="108" actId="14100"/>
          <ac:picMkLst>
            <pc:docMk/>
            <pc:sldMk cId="0" sldId="266"/>
            <ac:picMk id="8" creationId="{B5883F8E-F859-702E-4E9F-9834C2359323}"/>
          </ac:picMkLst>
        </pc:picChg>
        <pc:picChg chg="mod">
          <ac:chgData name="d v Sai Kumar" userId="4605bc5144c9657b" providerId="LiveId" clId="{20716250-6100-4151-B3EF-C86DABCFF1AA}" dt="2025-05-14T14:27:50.501" v="95" actId="14100"/>
          <ac:picMkLst>
            <pc:docMk/>
            <pc:sldMk cId="0" sldId="266"/>
            <ac:picMk id="9" creationId="{842CE147-1E61-3323-0203-0E1861F1C7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8F57D-ED71-4EED-9BAD-8B5B3557EAD6}"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5C0C2-7767-4649-9526-C9CA529CEC4B}" type="slidenum">
              <a:rPr lang="en-IN" smtClean="0"/>
              <a:t>‹#›</a:t>
            </a:fld>
            <a:endParaRPr lang="en-IN"/>
          </a:p>
        </p:txBody>
      </p:sp>
    </p:spTree>
    <p:extLst>
      <p:ext uri="{BB962C8B-B14F-4D97-AF65-F5344CB8AC3E}">
        <p14:creationId xmlns:p14="http://schemas.microsoft.com/office/powerpoint/2010/main" val="356628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65C0C2-7767-4649-9526-C9CA529CEC4B}" type="slidenum">
              <a:rPr lang="en-IN" smtClean="0"/>
              <a:t>2</a:t>
            </a:fld>
            <a:endParaRPr lang="en-IN"/>
          </a:p>
        </p:txBody>
      </p:sp>
    </p:spTree>
    <p:extLst>
      <p:ext uri="{BB962C8B-B14F-4D97-AF65-F5344CB8AC3E}">
        <p14:creationId xmlns:p14="http://schemas.microsoft.com/office/powerpoint/2010/main" val="52402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65C0C2-7767-4649-9526-C9CA529CEC4B}" type="slidenum">
              <a:rPr lang="en-IN" smtClean="0"/>
              <a:t>3</a:t>
            </a:fld>
            <a:endParaRPr lang="en-IN"/>
          </a:p>
        </p:txBody>
      </p:sp>
    </p:spTree>
    <p:extLst>
      <p:ext uri="{BB962C8B-B14F-4D97-AF65-F5344CB8AC3E}">
        <p14:creationId xmlns:p14="http://schemas.microsoft.com/office/powerpoint/2010/main" val="28572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65C0C2-7767-4649-9526-C9CA529CEC4B}" type="slidenum">
              <a:rPr lang="en-IN" smtClean="0"/>
              <a:t>4</a:t>
            </a:fld>
            <a:endParaRPr lang="en-IN"/>
          </a:p>
        </p:txBody>
      </p:sp>
    </p:spTree>
    <p:extLst>
      <p:ext uri="{BB962C8B-B14F-4D97-AF65-F5344CB8AC3E}">
        <p14:creationId xmlns:p14="http://schemas.microsoft.com/office/powerpoint/2010/main" val="2029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65C0C2-7767-4649-9526-C9CA529CEC4B}" type="slidenum">
              <a:rPr lang="en-IN" smtClean="0"/>
              <a:t>5</a:t>
            </a:fld>
            <a:endParaRPr lang="en-IN"/>
          </a:p>
        </p:txBody>
      </p:sp>
    </p:spTree>
    <p:extLst>
      <p:ext uri="{BB962C8B-B14F-4D97-AF65-F5344CB8AC3E}">
        <p14:creationId xmlns:p14="http://schemas.microsoft.com/office/powerpoint/2010/main" val="253313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65C0C2-7767-4649-9526-C9CA529CEC4B}" type="slidenum">
              <a:rPr lang="en-IN" smtClean="0"/>
              <a:t>6</a:t>
            </a:fld>
            <a:endParaRPr lang="en-IN"/>
          </a:p>
        </p:txBody>
      </p:sp>
    </p:spTree>
    <p:extLst>
      <p:ext uri="{BB962C8B-B14F-4D97-AF65-F5344CB8AC3E}">
        <p14:creationId xmlns:p14="http://schemas.microsoft.com/office/powerpoint/2010/main" val="370302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65C0C2-7767-4649-9526-C9CA529CEC4B}" type="slidenum">
              <a:rPr lang="en-IN" smtClean="0"/>
              <a:t>7</a:t>
            </a:fld>
            <a:endParaRPr lang="en-IN"/>
          </a:p>
        </p:txBody>
      </p:sp>
    </p:spTree>
    <p:extLst>
      <p:ext uri="{BB962C8B-B14F-4D97-AF65-F5344CB8AC3E}">
        <p14:creationId xmlns:p14="http://schemas.microsoft.com/office/powerpoint/2010/main" val="1369144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1FF6DA9-008F-8B48-92A6-B652298478B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193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946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17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0168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395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962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68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50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038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71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20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071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84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66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108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1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531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5/14/2025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95307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0493" y="1425677"/>
            <a:ext cx="7560128" cy="1691150"/>
          </a:xfrm>
        </p:spPr>
        <p:txBody>
          <a:bodyPr>
            <a:normAutofit/>
          </a:bodyPr>
          <a:lstStyle/>
          <a:p>
            <a:pPr marL="0" indent="0">
              <a:lnSpc>
                <a:spcPts val="2850"/>
              </a:lnSpc>
              <a:buNone/>
            </a:pPr>
            <a:r>
              <a:rPr lang="en-US" sz="2000" b="1" dirty="0">
                <a:latin typeface="Times New Roman" panose="02020603050405020304" pitchFamily="18" charset="0"/>
                <a:cs typeface="Times New Roman" panose="02020603050405020304" pitchFamily="18" charset="0"/>
              </a:rPr>
              <a:t>ON ROAD VEHICLE BREAKDOWN ASSISTANCE</a:t>
            </a:r>
          </a:p>
        </p:txBody>
      </p:sp>
      <p:sp>
        <p:nvSpPr>
          <p:cNvPr id="3" name="Subtitle 2"/>
          <p:cNvSpPr>
            <a:spLocks noGrp="1"/>
          </p:cNvSpPr>
          <p:nvPr>
            <p:ph type="subTitle" idx="1"/>
          </p:nvPr>
        </p:nvSpPr>
        <p:spPr>
          <a:xfrm>
            <a:off x="1698170" y="3265714"/>
            <a:ext cx="9103181" cy="2367643"/>
          </a:xfrm>
        </p:spPr>
        <p:txBody>
          <a:bodyPr>
            <a:noAutofit/>
          </a:bodyPr>
          <a:lstStyle/>
          <a:p>
            <a:r>
              <a:rPr sz="1400" b="1" dirty="0">
                <a:solidFill>
                  <a:schemeClr val="accent1"/>
                </a:solidFill>
                <a:latin typeface="Times New Roman" panose="02020603050405020304" pitchFamily="18" charset="0"/>
                <a:cs typeface="Times New Roman" panose="02020603050405020304" pitchFamily="18" charset="0"/>
              </a:rPr>
              <a:t>Presented by: </a:t>
            </a:r>
            <a:endParaRPr lang="en-US" sz="1400" b="1" dirty="0">
              <a:solidFill>
                <a:schemeClr val="accent1"/>
              </a:solidFill>
              <a:latin typeface="Times New Roman" panose="02020603050405020304" pitchFamily="18" charset="0"/>
              <a:cs typeface="Times New Roman" panose="02020603050405020304" pitchFamily="18" charset="0"/>
            </a:endParaRPr>
          </a:p>
          <a:p>
            <a:r>
              <a:rPr lang="en-IN" sz="1400" b="1" dirty="0">
                <a:solidFill>
                  <a:schemeClr val="accent1"/>
                </a:solidFill>
                <a:latin typeface="Times New Roman" panose="02020603050405020304" pitchFamily="18" charset="0"/>
                <a:cs typeface="Times New Roman" panose="02020603050405020304" pitchFamily="18" charset="0"/>
              </a:rPr>
              <a:t>D V SAI KUMAR-192372321</a:t>
            </a:r>
          </a:p>
          <a:p>
            <a:r>
              <a:rPr lang="en-IN" sz="1400" dirty="0">
                <a:solidFill>
                  <a:schemeClr val="accent1"/>
                </a:solidFill>
                <a:latin typeface="Times New Roman" panose="02020603050405020304" pitchFamily="18" charset="0"/>
                <a:cs typeface="Times New Roman" panose="02020603050405020304" pitchFamily="18" charset="0"/>
              </a:rPr>
              <a:t>CSA4306 - INTERNET PROGRAMING FOR APPLICATIONS</a:t>
            </a:r>
          </a:p>
          <a:p>
            <a:r>
              <a:rPr lang="en-US" sz="1400" b="1" dirty="0">
                <a:solidFill>
                  <a:schemeClr val="accent1"/>
                </a:solidFill>
                <a:latin typeface="Times New Roman" panose="02020603050405020304" pitchFamily="18" charset="0"/>
                <a:cs typeface="Times New Roman" panose="02020603050405020304" pitchFamily="18" charset="0"/>
              </a:rPr>
              <a:t>Guided By :</a:t>
            </a:r>
          </a:p>
          <a:p>
            <a:r>
              <a:rPr lang="en-US" sz="1400" b="1" dirty="0">
                <a:solidFill>
                  <a:schemeClr val="accent1"/>
                </a:solidFill>
                <a:latin typeface="Times New Roman" panose="02020603050405020304" pitchFamily="18" charset="0"/>
                <a:cs typeface="Times New Roman" panose="02020603050405020304" pitchFamily="18" charset="0"/>
              </a:rPr>
              <a:t>Dr . SARAVANAN KUMAR S K</a:t>
            </a:r>
          </a:p>
          <a:p>
            <a:r>
              <a:rPr lang="en-US" sz="1400" b="1" dirty="0">
                <a:solidFill>
                  <a:schemeClr val="accent1"/>
                </a:solidFill>
                <a:latin typeface="Times New Roman" panose="02020603050405020304" pitchFamily="18" charset="0"/>
                <a:cs typeface="Times New Roman" panose="02020603050405020304" pitchFamily="18" charset="0"/>
              </a:rPr>
              <a:t>Date:05-05-2025</a:t>
            </a:r>
            <a:endParaRPr sz="1400" b="1" dirty="0">
              <a:solidFill>
                <a:schemeClr val="accent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a:xfrm>
            <a:off x="438995" y="1599810"/>
            <a:ext cx="1135117" cy="1342884"/>
          </a:xfrm>
          <a:prstGeom prst="rect">
            <a:avLst/>
          </a:prstGeom>
          <a:noFill/>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457081" y="1425677"/>
            <a:ext cx="1520114" cy="13428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2910" y="2474843"/>
            <a:ext cx="10246179" cy="3589869"/>
          </a:xfrm>
        </p:spPr>
        <p:txBody>
          <a:bodyPr>
            <a:noAutofit/>
          </a:bodyPr>
          <a:lstStyle/>
          <a:p>
            <a:pPr>
              <a:buFont typeface="Wingdings" panose="05000000000000000000" pitchFamily="2" charset="2"/>
              <a:buChar char="v"/>
            </a:pPr>
            <a:r>
              <a:rPr lang="en-US" sz="1600" b="1" dirty="0"/>
              <a:t>Develop a system to provide timely assistance to vehicles that suffer a breakdown while on the road.</a:t>
            </a:r>
          </a:p>
          <a:p>
            <a:pPr>
              <a:buFont typeface="Wingdings" panose="05000000000000000000" pitchFamily="2" charset="2"/>
              <a:buChar char="v"/>
            </a:pPr>
            <a:r>
              <a:rPr lang="en-US" sz="1600" b="1" dirty="0"/>
              <a:t>Covers cars, bikes, trucks, and other vehicles. Provides services like towing, fuel delivery, battery jump-start, flat tire change, and mechanic dispatch.</a:t>
            </a:r>
          </a:p>
          <a:p>
            <a:pPr>
              <a:buFont typeface="Wingdings" panose="05000000000000000000" pitchFamily="2" charset="2"/>
              <a:buChar char="v"/>
            </a:pPr>
            <a:r>
              <a:rPr lang="en-US" sz="1600" b="1" dirty="0"/>
              <a:t>Enables users to request help with GPS location tracking. Helps assistance providers locate the user quickly. Allows mechanics and towing services to accept requests. Keeps users informed with ETA and service updates. In-app payments for service charges. Allows users to rate services for quality assurance.</a:t>
            </a:r>
          </a:p>
          <a:p>
            <a:pPr>
              <a:buFont typeface="Wingdings" panose="05000000000000000000" pitchFamily="2" charset="2"/>
              <a:buChar char="v"/>
            </a:pPr>
            <a:r>
              <a:rPr lang="en-US" sz="1600" b="1" dirty="0"/>
              <a:t>Android/iOS app or web dashboard. Cloud-based server, REST APIs. GPS integration for accurate location-based services. Database to store user, vehicle, and service provider details.</a:t>
            </a:r>
          </a:p>
          <a:p>
            <a:pPr>
              <a:buFont typeface="Wingdings" panose="05000000000000000000" pitchFamily="2" charset="2"/>
              <a:buChar char="v"/>
            </a:pPr>
            <a:r>
              <a:rPr lang="en-US" sz="1600" b="1" dirty="0"/>
              <a:t>Reduces waiting time during emergencies. Increases road safety and convenience. Digitizes roadside assistance services. Boosts efficiency and response rate for service providers.</a:t>
            </a:r>
          </a:p>
          <a:p>
            <a:pPr>
              <a:buFont typeface="Wingdings" panose="05000000000000000000" pitchFamily="2" charset="2"/>
              <a:buChar char="v"/>
            </a:pPr>
            <a:r>
              <a:rPr lang="en-US" sz="1600" b="1" dirty="0"/>
              <a:t>Individual vehicle owners, fleet operators, and roadside assistance companies.</a:t>
            </a:r>
          </a:p>
          <a:p>
            <a:pPr marL="0" indent="0" algn="just">
              <a:lnSpc>
                <a:spcPct val="120000"/>
              </a:lnSpc>
              <a:buNone/>
            </a:pPr>
            <a:endParaRPr sz="16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727843" y="802517"/>
            <a:ext cx="1135117" cy="1342884"/>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983553" y="802517"/>
            <a:ext cx="1520114" cy="1342884"/>
          </a:xfrm>
          <a:prstGeom prst="rect">
            <a:avLst/>
          </a:prstGeom>
          <a:noFill/>
          <a:ln>
            <a:noFill/>
          </a:ln>
        </p:spPr>
      </p:pic>
      <p:sp>
        <p:nvSpPr>
          <p:cNvPr id="7" name="TextBox 6">
            <a:extLst>
              <a:ext uri="{FF2B5EF4-FFF2-40B4-BE49-F238E27FC236}">
                <a16:creationId xmlns:a16="http://schemas.microsoft.com/office/drawing/2014/main" id="{3C78243A-9390-19E2-56CD-0571BB7A0428}"/>
              </a:ext>
            </a:extLst>
          </p:cNvPr>
          <p:cNvSpPr txBox="1"/>
          <p:nvPr/>
        </p:nvSpPr>
        <p:spPr>
          <a:xfrm>
            <a:off x="2201780" y="1221690"/>
            <a:ext cx="6116854" cy="584775"/>
          </a:xfrm>
          <a:prstGeom prst="rect">
            <a:avLst/>
          </a:prstGeom>
          <a:noFill/>
        </p:spPr>
        <p:txBody>
          <a:bodyPr wrap="square">
            <a:spAutoFit/>
          </a:bodyPr>
          <a:lstStyle/>
          <a:p>
            <a:r>
              <a:rPr lang="en-US" b="1" dirty="0"/>
              <a:t>                                                  </a:t>
            </a: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12" name="Rectangle 5">
            <a:extLst>
              <a:ext uri="{FF2B5EF4-FFF2-40B4-BE49-F238E27FC236}">
                <a16:creationId xmlns:a16="http://schemas.microsoft.com/office/drawing/2014/main" id="{BAE51FC8-E3A3-40E7-DEC9-455B459769DB}"/>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603" y="2531516"/>
            <a:ext cx="9672186" cy="3584123"/>
          </a:xfrm>
        </p:spPr>
        <p:txBody>
          <a:bodyPr>
            <a:normAutofit/>
          </a:bodyPr>
          <a:lstStyle/>
          <a:p>
            <a:pPr marL="0" indent="0">
              <a:buNone/>
            </a:pPr>
            <a:endParaRPr lang="en-US" sz="1600" b="1" i="0" dirty="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1600" b="1" i="0" dirty="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1600" b="1" i="0" dirty="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1600" b="1" i="0" dirty="0">
              <a:solidFill>
                <a:srgbClr val="404040"/>
              </a:solidFill>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800100" y="778025"/>
            <a:ext cx="1135117" cy="1342884"/>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999881" y="778025"/>
            <a:ext cx="1520114" cy="1342884"/>
          </a:xfrm>
          <a:prstGeom prst="rect">
            <a:avLst/>
          </a:prstGeom>
          <a:noFill/>
          <a:ln>
            <a:noFill/>
          </a:ln>
        </p:spPr>
      </p:pic>
      <p:sp>
        <p:nvSpPr>
          <p:cNvPr id="8" name="TextBox 7">
            <a:extLst>
              <a:ext uri="{FF2B5EF4-FFF2-40B4-BE49-F238E27FC236}">
                <a16:creationId xmlns:a16="http://schemas.microsoft.com/office/drawing/2014/main" id="{927CFBE7-7632-8899-2861-4961C1934848}"/>
              </a:ext>
            </a:extLst>
          </p:cNvPr>
          <p:cNvSpPr txBox="1"/>
          <p:nvPr/>
        </p:nvSpPr>
        <p:spPr>
          <a:xfrm>
            <a:off x="3883027" y="1278318"/>
            <a:ext cx="61168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PROBLEM STATEMENT</a:t>
            </a:r>
            <a:endParaRPr lang="en-IN"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672F0B2-049F-5838-2005-A4957F1A315A}"/>
              </a:ext>
            </a:extLst>
          </p:cNvPr>
          <p:cNvSpPr>
            <a:spLocks noChangeArrowheads="1"/>
          </p:cNvSpPr>
          <p:nvPr/>
        </p:nvSpPr>
        <p:spPr bwMode="auto">
          <a:xfrm>
            <a:off x="672662" y="1556546"/>
            <a:ext cx="1118300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Vehicle breakdowns on roads cause inconvenience, stress, and safety risks for drivers.</a:t>
            </a:r>
          </a:p>
          <a:p>
            <a:pPr marR="0" lvl="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In remote or unfamiliar areas, it is difficult for drivers to locate nearby assistance services </a:t>
            </a:r>
          </a:p>
          <a:p>
            <a:pPr marR="0" lvl="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quickly.</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The current process of contacting roadside help is mostly manual, time-consuming, and inefficient.</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There is a lack of real-time systems that can automatically connect users with nearby service providers.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Delays in getting assistance can lead to traffic congestion, missed appointments, or further damage to the vehicle.</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924910" y="818845"/>
            <a:ext cx="1135117" cy="1342884"/>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918238" y="943115"/>
            <a:ext cx="1520114" cy="1342884"/>
          </a:xfrm>
          <a:prstGeom prst="rect">
            <a:avLst/>
          </a:prstGeom>
          <a:noFill/>
          <a:ln>
            <a:noFill/>
          </a:ln>
        </p:spPr>
      </p:pic>
      <p:sp>
        <p:nvSpPr>
          <p:cNvPr id="8" name="TextBox 7">
            <a:extLst>
              <a:ext uri="{FF2B5EF4-FFF2-40B4-BE49-F238E27FC236}">
                <a16:creationId xmlns:a16="http://schemas.microsoft.com/office/drawing/2014/main" id="{1876B662-1750-66CA-765D-AC9A6892C03F}"/>
              </a:ext>
            </a:extLst>
          </p:cNvPr>
          <p:cNvSpPr txBox="1"/>
          <p:nvPr/>
        </p:nvSpPr>
        <p:spPr>
          <a:xfrm>
            <a:off x="4155708" y="1305621"/>
            <a:ext cx="6116854"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LITERATURE REVIEW</a:t>
            </a:r>
          </a:p>
        </p:txBody>
      </p:sp>
      <p:sp>
        <p:nvSpPr>
          <p:cNvPr id="2" name="Content Placeholder 1">
            <a:extLst>
              <a:ext uri="{FF2B5EF4-FFF2-40B4-BE49-F238E27FC236}">
                <a16:creationId xmlns:a16="http://schemas.microsoft.com/office/drawing/2014/main" id="{AA160F5D-659B-94D9-3107-C489FEE076A7}"/>
              </a:ext>
            </a:extLst>
          </p:cNvPr>
          <p:cNvSpPr>
            <a:spLocks noGrp="1" noChangeArrowheads="1"/>
          </p:cNvSpPr>
          <p:nvPr>
            <p:ph idx="1"/>
          </p:nvPr>
        </p:nvSpPr>
        <p:spPr bwMode="auto">
          <a:xfrm>
            <a:off x="830317" y="2466008"/>
            <a:ext cx="1071004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Relied on manual calls to towing services or automobile clubs. Often suffered from delays due to lack of location precision and availability of nearby service providers.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GPS technology has improved location accuracy in modern navigation systems. Studies show GPS integration significantly reduces response time in emergency services.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Apps like Uber for Towing and Car24x7 introduced mobile-based service requests. Literature supports the efficiency of real-time communication between user and service provider.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Cloud systems improve scalability and real-time data sharing. Research highlights their role in enabling fast service allocation and response.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Integration of IoT and OBD-II systems allows real-time vehicle health monitoring. Research papers indicate potential for predictive maintenance </a:t>
            </a:r>
            <a:r>
              <a:rPr lang="en-US" altLang="en-US" sz="1600" b="1" dirty="0">
                <a:solidFill>
                  <a:schemeClr val="tx1"/>
                </a:solidFill>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and automated fault alerts.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System Design / Architecture</a:t>
            </a:r>
          </a:p>
        </p:txBody>
      </p:sp>
      <p:sp>
        <p:nvSpPr>
          <p:cNvPr id="3" name="Content Placeholder 2"/>
          <p:cNvSpPr>
            <a:spLocks noGrp="1"/>
          </p:cNvSpPr>
          <p:nvPr>
            <p:ph idx="1"/>
          </p:nvPr>
        </p:nvSpPr>
        <p:spPr>
          <a:xfrm>
            <a:off x="609600" y="1970813"/>
            <a:ext cx="5663332" cy="4525963"/>
          </a:xfrm>
        </p:spPr>
        <p:txBody>
          <a:bodyPr>
            <a:normAutofit/>
          </a:bodyPr>
          <a:lstStyle/>
          <a:p>
            <a:pPr marL="0" indent="0" algn="ctr">
              <a:buNone/>
            </a:pPr>
            <a:endParaRPr lang="en-IN" sz="1600" dirty="0">
              <a:latin typeface="Times New Roman" panose="02020603050405020304" pitchFamily="18" charset="0"/>
              <a:cs typeface="Times New Roman" panose="02020603050405020304" pitchFamily="18" charset="0"/>
            </a:endParaRPr>
          </a:p>
          <a:p>
            <a:pPr>
              <a:buNone/>
            </a:pPr>
            <a:r>
              <a:rPr lang="en-IN" sz="1600" b="1" dirty="0">
                <a:latin typeface="Times New Roman" panose="02020603050405020304" pitchFamily="18" charset="0"/>
                <a:cs typeface="Times New Roman" panose="02020603050405020304" pitchFamily="18" charset="0"/>
              </a:rPr>
              <a:t>Existing System:</a:t>
            </a:r>
          </a:p>
          <a:p>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727843" y="800477"/>
            <a:ext cx="1135117" cy="1342884"/>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0062286" y="943115"/>
            <a:ext cx="1520114" cy="1342884"/>
          </a:xfrm>
          <a:prstGeom prst="rect">
            <a:avLst/>
          </a:prstGeom>
          <a:noFill/>
          <a:ln>
            <a:noFill/>
          </a:ln>
        </p:spPr>
      </p:pic>
      <p:sp>
        <p:nvSpPr>
          <p:cNvPr id="7" name="TextBox 6">
            <a:extLst>
              <a:ext uri="{FF2B5EF4-FFF2-40B4-BE49-F238E27FC236}">
                <a16:creationId xmlns:a16="http://schemas.microsoft.com/office/drawing/2014/main" id="{951D7FE4-8962-18C3-7095-E236D78811F3}"/>
              </a:ext>
            </a:extLst>
          </p:cNvPr>
          <p:cNvSpPr txBox="1"/>
          <p:nvPr/>
        </p:nvSpPr>
        <p:spPr>
          <a:xfrm flipV="1">
            <a:off x="8527761" y="2875592"/>
            <a:ext cx="2934268" cy="1200329"/>
          </a:xfrm>
          <a:prstGeom prst="rect">
            <a:avLst/>
          </a:prstGeom>
          <a:noFill/>
        </p:spPr>
        <p:txBody>
          <a:bodyPr wrap="square">
            <a:spAutoFit/>
          </a:bodyPr>
          <a:lstStyle/>
          <a:p>
            <a:pPr>
              <a:buNone/>
            </a:pPr>
            <a:r>
              <a:rPr lang="en-IN" b="1" dirty="0">
                <a:latin typeface="Times New Roman" panose="02020603050405020304" pitchFamily="18" charset="0"/>
                <a:cs typeface="Times New Roman" panose="02020603050405020304" pitchFamily="18" charset="0"/>
              </a:rPr>
              <a:t>:</a:t>
            </a:r>
          </a:p>
          <a:p>
            <a:pPr>
              <a:buNone/>
            </a:pPr>
            <a:endParaRPr lang="en-I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8F4F5AB5-F926-B6CC-371C-384799E78747}"/>
              </a:ext>
            </a:extLst>
          </p:cNvPr>
          <p:cNvSpPr>
            <a:spLocks noChangeArrowheads="1"/>
          </p:cNvSpPr>
          <p:nvPr/>
        </p:nvSpPr>
        <p:spPr bwMode="auto">
          <a:xfrm>
            <a:off x="727842" y="2792690"/>
            <a:ext cx="536815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Most existing systems rely on manual methods like calling local mechanics or roadside assistance services.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Services such as AAA (in the US) or some private insurance-based roadside assistance programs operate via helpline numbers and manual dispatch.</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Location tracking in existing systems is either non-existent or based on verbal communication, leading to delays in locating the user.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Some modern service providers have basic mobile apps, but many lack real-time tracking and automated service allocation.</a:t>
            </a:r>
          </a:p>
        </p:txBody>
      </p:sp>
      <p:sp>
        <p:nvSpPr>
          <p:cNvPr id="8" name="Rectangle 2">
            <a:extLst>
              <a:ext uri="{FF2B5EF4-FFF2-40B4-BE49-F238E27FC236}">
                <a16:creationId xmlns:a16="http://schemas.microsoft.com/office/drawing/2014/main" id="{61BA78BD-202C-C03F-40D1-60282C89DE16}"/>
              </a:ext>
            </a:extLst>
          </p:cNvPr>
          <p:cNvSpPr>
            <a:spLocks noChangeArrowheads="1"/>
          </p:cNvSpPr>
          <p:nvPr/>
        </p:nvSpPr>
        <p:spPr bwMode="auto">
          <a:xfrm>
            <a:off x="6096000" y="2643612"/>
            <a:ext cx="536602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Users can select the type of breakdown service needed (e.g., flat tire, fuel delivery, battery jump-start, towing).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The system automatically detects the user's location using GPS and sends it to the server in real-time.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Nearby verified service providers are located using a geo-matching algorithm and notified of the request.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Service providers can accept or decline requests through their dedicated service provider app.</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Once a request is accepted, the provider’s location and estimated time of arrival (ETA) are shown to the user on a live map.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ALGORITHM IMPLEMENTATION</a:t>
            </a:r>
            <a:endParaRPr sz="2800" b="1"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847209" y="795784"/>
            <a:ext cx="1135117" cy="1342884"/>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983552" y="795784"/>
            <a:ext cx="1520114" cy="1342884"/>
          </a:xfrm>
          <a:prstGeom prst="rect">
            <a:avLst/>
          </a:prstGeom>
          <a:noFill/>
          <a:ln>
            <a:noFill/>
          </a:ln>
        </p:spPr>
      </p:pic>
      <p:sp>
        <p:nvSpPr>
          <p:cNvPr id="9" name="Rectangle 1">
            <a:extLst>
              <a:ext uri="{FF2B5EF4-FFF2-40B4-BE49-F238E27FC236}">
                <a16:creationId xmlns:a16="http://schemas.microsoft.com/office/drawing/2014/main" id="{F51DDEBC-7119-4DE2-AD0C-C76FDBF19A0E}"/>
              </a:ext>
            </a:extLst>
          </p:cNvPr>
          <p:cNvSpPr>
            <a:spLocks noGrp="1" noChangeArrowheads="1"/>
          </p:cNvSpPr>
          <p:nvPr>
            <p:ph idx="1"/>
          </p:nvPr>
        </p:nvSpPr>
        <p:spPr bwMode="auto">
          <a:xfrm>
            <a:off x="1206446" y="2271155"/>
            <a:ext cx="10228367"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600" b="1" dirty="0"/>
              <a:t>User Request</a:t>
            </a:r>
          </a:p>
          <a:p>
            <a:pPr>
              <a:buFont typeface="Arial" panose="020B0604020202020204" pitchFamily="34" charset="0"/>
              <a:buChar char="•"/>
            </a:pPr>
            <a:r>
              <a:rPr lang="en-US" sz="1600" b="1" dirty="0"/>
              <a:t>User selects service type and GPS fetches current location.</a:t>
            </a:r>
          </a:p>
          <a:p>
            <a:pPr>
              <a:buFont typeface="Arial" panose="020B0604020202020204" pitchFamily="34" charset="0"/>
              <a:buChar char="•"/>
            </a:pPr>
            <a:r>
              <a:rPr lang="en-US" sz="1600" b="1" dirty="0"/>
              <a:t>Request (with location and service type) sent to the server.</a:t>
            </a:r>
          </a:p>
          <a:p>
            <a:pPr>
              <a:buFont typeface="Arial" panose="020B0604020202020204" pitchFamily="34" charset="0"/>
              <a:buChar char="•"/>
            </a:pPr>
            <a:r>
              <a:rPr lang="en-US" sz="1600" b="1" dirty="0"/>
              <a:t>Nearby service providers are notified based on proximity.</a:t>
            </a:r>
          </a:p>
          <a:p>
            <a:pPr>
              <a:buNone/>
            </a:pPr>
            <a:r>
              <a:rPr lang="en-US" sz="1600" b="1" dirty="0"/>
              <a:t>2. Service Provider Matching</a:t>
            </a:r>
          </a:p>
          <a:p>
            <a:pPr>
              <a:buFont typeface="Arial" panose="020B0604020202020204" pitchFamily="34" charset="0"/>
              <a:buChar char="•"/>
            </a:pPr>
            <a:r>
              <a:rPr lang="en-US" sz="1600" b="1" dirty="0"/>
              <a:t>Providers ranked by distance, expertise, and availability.</a:t>
            </a:r>
          </a:p>
          <a:p>
            <a:pPr>
              <a:buFont typeface="Arial" panose="020B0604020202020204" pitchFamily="34" charset="0"/>
              <a:buChar char="•"/>
            </a:pPr>
            <a:r>
              <a:rPr lang="en-US" sz="1600" b="1" dirty="0"/>
              <a:t>Top-ranked provider receives the request and has a set time to accept.</a:t>
            </a:r>
          </a:p>
          <a:p>
            <a:pPr>
              <a:buFont typeface="Arial" panose="020B0604020202020204" pitchFamily="34" charset="0"/>
              <a:buChar char="•"/>
            </a:pPr>
            <a:r>
              <a:rPr lang="en-US" sz="1600" b="1" dirty="0"/>
              <a:t>Upon acceptance, provider’s location and ETA are shared with the user.</a:t>
            </a:r>
          </a:p>
          <a:p>
            <a:pPr>
              <a:buNone/>
            </a:pPr>
            <a:r>
              <a:rPr lang="en-US" sz="1600" b="1" dirty="0"/>
              <a:t>3. Real-Time Tracking</a:t>
            </a:r>
          </a:p>
          <a:p>
            <a:pPr>
              <a:buFont typeface="Arial" panose="020B0604020202020204" pitchFamily="34" charset="0"/>
              <a:buChar char="•"/>
            </a:pPr>
            <a:r>
              <a:rPr lang="en-US" sz="1600" b="1" dirty="0"/>
              <a:t>GPS tracks user and provider in real-time.</a:t>
            </a:r>
          </a:p>
          <a:p>
            <a:pPr>
              <a:buFont typeface="Arial" panose="020B0604020202020204" pitchFamily="34" charset="0"/>
              <a:buChar char="•"/>
            </a:pPr>
            <a:r>
              <a:rPr lang="en-US" sz="1600" b="1" dirty="0"/>
              <a:t>User receives updates (</a:t>
            </a:r>
            <a:r>
              <a:rPr lang="en-US" sz="1600" b="1" dirty="0" err="1"/>
              <a:t>en</a:t>
            </a:r>
            <a:r>
              <a:rPr lang="en-US" sz="1600" b="1" dirty="0"/>
              <a:t> route, arrived, service complete).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b="1"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924910" y="844582"/>
            <a:ext cx="1135117" cy="1342884"/>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863622" y="863068"/>
            <a:ext cx="1520114" cy="1342884"/>
          </a:xfrm>
          <a:prstGeom prst="rect">
            <a:avLst/>
          </a:prstGeom>
          <a:noFill/>
          <a:ln>
            <a:noFill/>
          </a:ln>
        </p:spPr>
      </p:pic>
      <p:pic>
        <p:nvPicPr>
          <p:cNvPr id="9" name="Content Placeholder 8">
            <a:extLst>
              <a:ext uri="{FF2B5EF4-FFF2-40B4-BE49-F238E27FC236}">
                <a16:creationId xmlns:a16="http://schemas.microsoft.com/office/drawing/2014/main" id="{842CE147-1E61-3323-0203-0E1861F1C7C5}"/>
              </a:ext>
            </a:extLst>
          </p:cNvPr>
          <p:cNvPicPr>
            <a:picLocks noGrp="1" noChangeAspect="1"/>
          </p:cNvPicPr>
          <p:nvPr>
            <p:ph idx="1"/>
          </p:nvPr>
        </p:nvPicPr>
        <p:blipFill>
          <a:blip r:embed="rId5"/>
          <a:stretch>
            <a:fillRect/>
          </a:stretch>
        </p:blipFill>
        <p:spPr>
          <a:xfrm>
            <a:off x="924911" y="2557463"/>
            <a:ext cx="4698123" cy="3317875"/>
          </a:xfrm>
        </p:spPr>
      </p:pic>
      <p:pic>
        <p:nvPicPr>
          <p:cNvPr id="6" name="Picture 5">
            <a:extLst>
              <a:ext uri="{FF2B5EF4-FFF2-40B4-BE49-F238E27FC236}">
                <a16:creationId xmlns:a16="http://schemas.microsoft.com/office/drawing/2014/main" id="{4EF9B2FF-8FB9-49CF-5388-BE2A63FBA489}"/>
              </a:ext>
            </a:extLst>
          </p:cNvPr>
          <p:cNvPicPr>
            <a:picLocks noChangeAspect="1"/>
          </p:cNvPicPr>
          <p:nvPr/>
        </p:nvPicPr>
        <p:blipFill>
          <a:blip r:embed="rId6"/>
          <a:stretch>
            <a:fillRect/>
          </a:stretch>
        </p:blipFill>
        <p:spPr>
          <a:xfrm>
            <a:off x="5993526" y="2557462"/>
            <a:ext cx="4821619" cy="1720248"/>
          </a:xfrm>
          <a:prstGeom prst="rect">
            <a:avLst/>
          </a:prstGeom>
        </p:spPr>
      </p:pic>
      <p:pic>
        <p:nvPicPr>
          <p:cNvPr id="8" name="Picture 7">
            <a:extLst>
              <a:ext uri="{FF2B5EF4-FFF2-40B4-BE49-F238E27FC236}">
                <a16:creationId xmlns:a16="http://schemas.microsoft.com/office/drawing/2014/main" id="{B5883F8E-F859-702E-4E9F-9834C2359323}"/>
              </a:ext>
            </a:extLst>
          </p:cNvPr>
          <p:cNvPicPr>
            <a:picLocks noChangeAspect="1"/>
          </p:cNvPicPr>
          <p:nvPr/>
        </p:nvPicPr>
        <p:blipFill>
          <a:blip r:embed="rId7"/>
          <a:stretch>
            <a:fillRect/>
          </a:stretch>
        </p:blipFill>
        <p:spPr>
          <a:xfrm>
            <a:off x="5993526" y="4421707"/>
            <a:ext cx="5536322" cy="1453631"/>
          </a:xfrm>
          <a:prstGeom prst="rect">
            <a:avLst/>
          </a:prstGeom>
        </p:spPr>
      </p:pic>
      <p:pic>
        <p:nvPicPr>
          <p:cNvPr id="3" name="Picture 2">
            <a:extLst>
              <a:ext uri="{FF2B5EF4-FFF2-40B4-BE49-F238E27FC236}">
                <a16:creationId xmlns:a16="http://schemas.microsoft.com/office/drawing/2014/main" id="{85F68210-4D52-AC04-051C-C88934E29599}"/>
              </a:ext>
            </a:extLst>
          </p:cNvPr>
          <p:cNvPicPr>
            <a:picLocks noChangeAspect="1"/>
          </p:cNvPicPr>
          <p:nvPr/>
        </p:nvPicPr>
        <p:blipFill>
          <a:blip r:embed="rId7"/>
          <a:stretch>
            <a:fillRect/>
          </a:stretch>
        </p:blipFill>
        <p:spPr>
          <a:xfrm>
            <a:off x="6145926" y="4574107"/>
            <a:ext cx="5536322" cy="145363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523</TotalTime>
  <Words>712</Words>
  <Application>Microsoft Office PowerPoint</Application>
  <PresentationFormat>Widescreen</PresentationFormat>
  <Paragraphs>73</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Garamond</vt:lpstr>
      <vt:lpstr>Times New Roman</vt:lpstr>
      <vt:lpstr>Wingdings</vt:lpstr>
      <vt:lpstr>Organic</vt:lpstr>
      <vt:lpstr>ON ROAD VEHICLE BREAKDOWN ASSISTANCE</vt:lpstr>
      <vt:lpstr>PowerPoint Presentation</vt:lpstr>
      <vt:lpstr>PowerPoint Presentation</vt:lpstr>
      <vt:lpstr>PowerPoint Presentation</vt:lpstr>
      <vt:lpstr>System Design / Architecture</vt:lpstr>
      <vt:lpstr>ALGORITHM IMPLEMENTATION</vt:lpstr>
      <vt:lpstr>code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Title</dc:title>
  <dc:subject/>
  <dc:creator>sankar</dc:creator>
  <cp:keywords/>
  <dc:description>generated using python-pptx</dc:description>
  <cp:lastModifiedBy>d v Sai Kumar</cp:lastModifiedBy>
  <cp:revision>15</cp:revision>
  <dcterms:created xsi:type="dcterms:W3CDTF">2013-01-27T09:14:16Z</dcterms:created>
  <dcterms:modified xsi:type="dcterms:W3CDTF">2025-05-14T14:56:57Z</dcterms:modified>
  <cp:category/>
</cp:coreProperties>
</file>