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eg"/>
  <Override PartName="/ppt/media/image6.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4" r:id="rId23"/>
    <p:sldId id="279" r:id="rId24"/>
    <p:sldId id="278" r:id="rId25"/>
    <p:sldId id="280" r:id="rId26"/>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90" autoAdjust="0"/>
    <p:restoredTop sz="94660"/>
  </p:normalViewPr>
  <p:slideViewPr>
    <p:cSldViewPr>
      <p:cViewPr varScale="1">
        <p:scale>
          <a:sx n="50" d="100"/>
          <a:sy n="50" d="100"/>
        </p:scale>
        <p:origin x="2242"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 v Sai Kumar" userId="4605bc5144c9657b" providerId="LiveId" clId="{A727E087-E866-4F77-8699-DD9F6956A8B7}"/>
    <pc:docChg chg="modSld">
      <pc:chgData name="d v Sai Kumar" userId="4605bc5144c9657b" providerId="LiveId" clId="{A727E087-E866-4F77-8699-DD9F6956A8B7}" dt="2025-09-01T04:00:27.797" v="1" actId="255"/>
      <pc:docMkLst>
        <pc:docMk/>
      </pc:docMkLst>
      <pc:sldChg chg="modSp mod">
        <pc:chgData name="d v Sai Kumar" userId="4605bc5144c9657b" providerId="LiveId" clId="{A727E087-E866-4F77-8699-DD9F6956A8B7}" dt="2025-09-01T04:00:27.797" v="1" actId="255"/>
        <pc:sldMkLst>
          <pc:docMk/>
          <pc:sldMk cId="0" sldId="256"/>
        </pc:sldMkLst>
        <pc:spChg chg="mod">
          <ac:chgData name="d v Sai Kumar" userId="4605bc5144c9657b" providerId="LiveId" clId="{A727E087-E866-4F77-8699-DD9F6956A8B7}" dt="2025-09-01T04:00:27.797" v="1" actId="255"/>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C2C56A9F-083A-4E9C-866F-4A8BA72AC3D8}" type="datetimeFigureOut">
              <a:rPr lang="en-IN" smtClean="0"/>
              <a:t>01-09-2025</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0A2149F-FF3E-4775-AC14-35D1813A35D0}" type="slidenum">
              <a:rPr lang="en-IN" smtClean="0"/>
              <a:t>‹#›</a:t>
            </a:fld>
            <a:endParaRPr lang="en-IN"/>
          </a:p>
        </p:txBody>
      </p:sp>
    </p:spTree>
    <p:extLst>
      <p:ext uri="{BB962C8B-B14F-4D97-AF65-F5344CB8AC3E}">
        <p14:creationId xmlns:p14="http://schemas.microsoft.com/office/powerpoint/2010/main" val="420213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A2149F-FF3E-4775-AC14-35D1813A35D0}" type="slidenum">
              <a:rPr lang="en-IN" smtClean="0"/>
              <a:t>8</a:t>
            </a:fld>
            <a:endParaRPr lang="en-IN"/>
          </a:p>
        </p:txBody>
      </p:sp>
    </p:spTree>
    <p:extLst>
      <p:ext uri="{BB962C8B-B14F-4D97-AF65-F5344CB8AC3E}">
        <p14:creationId xmlns:p14="http://schemas.microsoft.com/office/powerpoint/2010/main" val="427849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A2149F-FF3E-4775-AC14-35D1813A35D0}" type="slidenum">
              <a:rPr lang="en-IN" smtClean="0"/>
              <a:t>21</a:t>
            </a:fld>
            <a:endParaRPr lang="en-IN"/>
          </a:p>
        </p:txBody>
      </p:sp>
    </p:spTree>
    <p:extLst>
      <p:ext uri="{BB962C8B-B14F-4D97-AF65-F5344CB8AC3E}">
        <p14:creationId xmlns:p14="http://schemas.microsoft.com/office/powerpoint/2010/main" val="166324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1250" y="1993900"/>
            <a:ext cx="5521375" cy="4262449"/>
          </a:xfrm>
          <a:prstGeom prst="rect">
            <a:avLst/>
          </a:prstGeom>
        </p:spPr>
        <p:txBody>
          <a:bodyPr vert="horz" wrap="square" lIns="0" tIns="11430" rIns="0" bIns="0" rtlCol="0">
            <a:spAutoFit/>
          </a:bodyPr>
          <a:lstStyle/>
          <a:p>
            <a:pPr algn="ctr">
              <a:lnSpc>
                <a:spcPct val="100000"/>
              </a:lnSpc>
              <a:spcBef>
                <a:spcPts val="90"/>
              </a:spcBef>
            </a:pPr>
            <a:r>
              <a:rPr lang="en-US" sz="1400" b="1" spc="-10" dirty="0">
                <a:latin typeface="Times New Roman"/>
                <a:cs typeface="Times New Roman"/>
              </a:rPr>
              <a:t>TOC Game: Language Acceptance Race developed to overcome challenges in  learning language acceptance, compared with conventional teaching methods, for  improved engagement, clarity, and understanding of automata concepts</a:t>
            </a:r>
            <a:endParaRPr sz="1400" dirty="0">
              <a:latin typeface="Times New Roman"/>
              <a:cs typeface="Times New Roman"/>
            </a:endParaRPr>
          </a:p>
          <a:p>
            <a:pPr>
              <a:lnSpc>
                <a:spcPct val="100000"/>
              </a:lnSpc>
              <a:spcBef>
                <a:spcPts val="630"/>
              </a:spcBef>
            </a:pPr>
            <a:endParaRPr sz="2000" dirty="0">
              <a:latin typeface="Times New Roman"/>
              <a:cs typeface="Times New Roman"/>
            </a:endParaRPr>
          </a:p>
          <a:p>
            <a:pPr algn="ctr">
              <a:lnSpc>
                <a:spcPct val="100000"/>
              </a:lnSpc>
            </a:pPr>
            <a:r>
              <a:rPr sz="1400" b="1" dirty="0">
                <a:latin typeface="Times New Roman"/>
                <a:cs typeface="Times New Roman"/>
              </a:rPr>
              <a:t>A</a:t>
            </a:r>
            <a:r>
              <a:rPr sz="1400" b="1" spc="-30" dirty="0">
                <a:latin typeface="Times New Roman"/>
                <a:cs typeface="Times New Roman"/>
              </a:rPr>
              <a:t> </a:t>
            </a:r>
            <a:r>
              <a:rPr sz="1400" b="1" dirty="0">
                <a:latin typeface="Times New Roman"/>
                <a:cs typeface="Times New Roman"/>
              </a:rPr>
              <a:t>CAPSTONE</a:t>
            </a:r>
            <a:r>
              <a:rPr sz="1400" b="1" spc="-30" dirty="0">
                <a:latin typeface="Times New Roman"/>
                <a:cs typeface="Times New Roman"/>
              </a:rPr>
              <a:t> </a:t>
            </a:r>
            <a:r>
              <a:rPr sz="1400" b="1" dirty="0">
                <a:latin typeface="Times New Roman"/>
                <a:cs typeface="Times New Roman"/>
              </a:rPr>
              <a:t>PROJECT</a:t>
            </a:r>
            <a:r>
              <a:rPr sz="1400" b="1" spc="-20" dirty="0">
                <a:latin typeface="Times New Roman"/>
                <a:cs typeface="Times New Roman"/>
              </a:rPr>
              <a:t> </a:t>
            </a:r>
            <a:r>
              <a:rPr sz="1400" b="1" spc="-10" dirty="0">
                <a:latin typeface="Times New Roman"/>
                <a:cs typeface="Times New Roman"/>
              </a:rPr>
              <a:t>REPORT</a:t>
            </a:r>
            <a:endParaRPr sz="1400" dirty="0">
              <a:latin typeface="Times New Roman"/>
              <a:cs typeface="Times New Roman"/>
            </a:endParaRPr>
          </a:p>
          <a:p>
            <a:pPr>
              <a:lnSpc>
                <a:spcPct val="100000"/>
              </a:lnSpc>
              <a:spcBef>
                <a:spcPts val="405"/>
              </a:spcBef>
            </a:pPr>
            <a:endParaRPr sz="1400" dirty="0">
              <a:latin typeface="Times New Roman"/>
              <a:cs typeface="Times New Roman"/>
            </a:endParaRPr>
          </a:p>
          <a:p>
            <a:pPr algn="ctr">
              <a:lnSpc>
                <a:spcPct val="100000"/>
              </a:lnSpc>
            </a:pPr>
            <a:r>
              <a:rPr sz="1400" i="1" dirty="0">
                <a:latin typeface="Times New Roman"/>
                <a:cs typeface="Times New Roman"/>
              </a:rPr>
              <a:t>Submitted</a:t>
            </a:r>
            <a:r>
              <a:rPr sz="1400" i="1" spc="-30" dirty="0">
                <a:latin typeface="Times New Roman"/>
                <a:cs typeface="Times New Roman"/>
              </a:rPr>
              <a:t> </a:t>
            </a:r>
            <a:r>
              <a:rPr sz="1400" i="1" dirty="0">
                <a:latin typeface="Times New Roman"/>
                <a:cs typeface="Times New Roman"/>
              </a:rPr>
              <a:t>in</a:t>
            </a:r>
            <a:r>
              <a:rPr sz="1400" i="1" spc="-25" dirty="0">
                <a:latin typeface="Times New Roman"/>
                <a:cs typeface="Times New Roman"/>
              </a:rPr>
              <a:t> </a:t>
            </a:r>
            <a:r>
              <a:rPr sz="1400" i="1" dirty="0">
                <a:latin typeface="Times New Roman"/>
                <a:cs typeface="Times New Roman"/>
              </a:rPr>
              <a:t>the</a:t>
            </a:r>
            <a:r>
              <a:rPr sz="1400" i="1" spc="-20" dirty="0">
                <a:latin typeface="Times New Roman"/>
                <a:cs typeface="Times New Roman"/>
              </a:rPr>
              <a:t> </a:t>
            </a:r>
            <a:r>
              <a:rPr sz="1400" i="1" dirty="0">
                <a:latin typeface="Times New Roman"/>
                <a:cs typeface="Times New Roman"/>
              </a:rPr>
              <a:t>partial</a:t>
            </a:r>
            <a:r>
              <a:rPr sz="1400" i="1" spc="-25" dirty="0">
                <a:latin typeface="Times New Roman"/>
                <a:cs typeface="Times New Roman"/>
              </a:rPr>
              <a:t> </a:t>
            </a:r>
            <a:r>
              <a:rPr sz="1400" i="1" dirty="0">
                <a:latin typeface="Times New Roman"/>
                <a:cs typeface="Times New Roman"/>
              </a:rPr>
              <a:t>fulfilment</a:t>
            </a:r>
            <a:r>
              <a:rPr sz="1400" i="1" spc="-25" dirty="0">
                <a:latin typeface="Times New Roman"/>
                <a:cs typeface="Times New Roman"/>
              </a:rPr>
              <a:t> </a:t>
            </a:r>
            <a:r>
              <a:rPr sz="1400" i="1" dirty="0">
                <a:latin typeface="Times New Roman"/>
                <a:cs typeface="Times New Roman"/>
              </a:rPr>
              <a:t>for</a:t>
            </a:r>
            <a:r>
              <a:rPr sz="1400" i="1" spc="-25" dirty="0">
                <a:latin typeface="Times New Roman"/>
                <a:cs typeface="Times New Roman"/>
              </a:rPr>
              <a:t> </a:t>
            </a:r>
            <a:r>
              <a:rPr sz="1400" i="1" dirty="0">
                <a:latin typeface="Times New Roman"/>
                <a:cs typeface="Times New Roman"/>
              </a:rPr>
              <a:t>the</a:t>
            </a:r>
            <a:r>
              <a:rPr sz="1400" i="1" spc="-20" dirty="0">
                <a:latin typeface="Times New Roman"/>
                <a:cs typeface="Times New Roman"/>
              </a:rPr>
              <a:t> </a:t>
            </a:r>
            <a:r>
              <a:rPr sz="1400" i="1" dirty="0">
                <a:latin typeface="Times New Roman"/>
                <a:cs typeface="Times New Roman"/>
              </a:rPr>
              <a:t>Course</a:t>
            </a:r>
            <a:r>
              <a:rPr sz="1400" i="1" spc="-20" dirty="0">
                <a:latin typeface="Times New Roman"/>
                <a:cs typeface="Times New Roman"/>
              </a:rPr>
              <a:t> </a:t>
            </a:r>
            <a:r>
              <a:rPr sz="1400" i="1" spc="-25" dirty="0">
                <a:latin typeface="Times New Roman"/>
                <a:cs typeface="Times New Roman"/>
              </a:rPr>
              <a:t>of</a:t>
            </a:r>
            <a:endParaRPr sz="1400" dirty="0">
              <a:latin typeface="Times New Roman"/>
              <a:cs typeface="Times New Roman"/>
            </a:endParaRPr>
          </a:p>
          <a:p>
            <a:pPr>
              <a:lnSpc>
                <a:spcPct val="100000"/>
              </a:lnSpc>
              <a:spcBef>
                <a:spcPts val="490"/>
              </a:spcBef>
            </a:pPr>
            <a:endParaRPr sz="1400" dirty="0">
              <a:latin typeface="Times New Roman"/>
              <a:cs typeface="Times New Roman"/>
            </a:endParaRPr>
          </a:p>
          <a:p>
            <a:pPr marL="140335" marR="127635" algn="ctr">
              <a:lnSpc>
                <a:spcPct val="110200"/>
              </a:lnSpc>
            </a:pPr>
            <a:r>
              <a:rPr sz="1600" b="1" dirty="0">
                <a:latin typeface="Times New Roman"/>
                <a:cs typeface="Times New Roman"/>
              </a:rPr>
              <a:t>CSA</a:t>
            </a:r>
            <a:r>
              <a:rPr lang="en-IN" sz="1600" b="1" dirty="0">
                <a:latin typeface="Times New Roman"/>
                <a:cs typeface="Times New Roman"/>
              </a:rPr>
              <a:t>1312</a:t>
            </a:r>
            <a:r>
              <a:rPr sz="1600" b="1" dirty="0">
                <a:latin typeface="Times New Roman"/>
                <a:cs typeface="Times New Roman"/>
              </a:rPr>
              <a:t>–</a:t>
            </a:r>
            <a:r>
              <a:rPr lang="en-IN" sz="1600" b="1" dirty="0">
                <a:latin typeface="Times New Roman"/>
                <a:cs typeface="Times New Roman"/>
              </a:rPr>
              <a:t>THEORY OF COMPUTATION</a:t>
            </a:r>
          </a:p>
          <a:p>
            <a:pPr marL="140335" marR="127635" algn="ctr">
              <a:lnSpc>
                <a:spcPct val="110200"/>
              </a:lnSpc>
            </a:pPr>
            <a:r>
              <a:rPr sz="1400" i="1" dirty="0">
                <a:latin typeface="Times New Roman"/>
                <a:cs typeface="Times New Roman"/>
              </a:rPr>
              <a:t>to</a:t>
            </a:r>
            <a:r>
              <a:rPr sz="1400" i="1" spc="-25" dirty="0">
                <a:latin typeface="Times New Roman"/>
                <a:cs typeface="Times New Roman"/>
              </a:rPr>
              <a:t> </a:t>
            </a:r>
            <a:r>
              <a:rPr sz="1400" i="1" dirty="0">
                <a:latin typeface="Times New Roman"/>
                <a:cs typeface="Times New Roman"/>
              </a:rPr>
              <a:t>the</a:t>
            </a:r>
            <a:r>
              <a:rPr sz="1400" i="1" spc="-15" dirty="0">
                <a:latin typeface="Times New Roman"/>
                <a:cs typeface="Times New Roman"/>
              </a:rPr>
              <a:t> </a:t>
            </a:r>
            <a:r>
              <a:rPr sz="1400" i="1" dirty="0">
                <a:latin typeface="Times New Roman"/>
                <a:cs typeface="Times New Roman"/>
              </a:rPr>
              <a:t>award</a:t>
            </a:r>
            <a:r>
              <a:rPr sz="1400" i="1" spc="-20" dirty="0">
                <a:latin typeface="Times New Roman"/>
                <a:cs typeface="Times New Roman"/>
              </a:rPr>
              <a:t> </a:t>
            </a:r>
            <a:r>
              <a:rPr sz="1400" i="1" dirty="0">
                <a:latin typeface="Times New Roman"/>
                <a:cs typeface="Times New Roman"/>
              </a:rPr>
              <a:t>of</a:t>
            </a:r>
            <a:r>
              <a:rPr sz="1400" i="1" spc="-20" dirty="0">
                <a:latin typeface="Times New Roman"/>
                <a:cs typeface="Times New Roman"/>
              </a:rPr>
              <a:t> </a:t>
            </a:r>
            <a:r>
              <a:rPr sz="1400" i="1" dirty="0">
                <a:latin typeface="Times New Roman"/>
                <a:cs typeface="Times New Roman"/>
              </a:rPr>
              <a:t>the</a:t>
            </a:r>
            <a:r>
              <a:rPr sz="1400" i="1" spc="-20" dirty="0">
                <a:latin typeface="Times New Roman"/>
                <a:cs typeface="Times New Roman"/>
              </a:rPr>
              <a:t> </a:t>
            </a:r>
            <a:r>
              <a:rPr sz="1400" i="1" dirty="0">
                <a:latin typeface="Times New Roman"/>
                <a:cs typeface="Times New Roman"/>
              </a:rPr>
              <a:t>degree</a:t>
            </a:r>
            <a:r>
              <a:rPr sz="1400" i="1" spc="-15" dirty="0">
                <a:latin typeface="Times New Roman"/>
                <a:cs typeface="Times New Roman"/>
              </a:rPr>
              <a:t> </a:t>
            </a:r>
            <a:r>
              <a:rPr sz="1400" i="1" spc="-25" dirty="0">
                <a:latin typeface="Times New Roman"/>
                <a:cs typeface="Times New Roman"/>
              </a:rPr>
              <a:t>of </a:t>
            </a:r>
            <a:endParaRPr lang="en-IN" sz="1400" i="1" spc="-25" dirty="0">
              <a:latin typeface="Times New Roman"/>
              <a:cs typeface="Times New Roman"/>
            </a:endParaRPr>
          </a:p>
          <a:p>
            <a:pPr marL="140335" marR="127635" algn="ctr">
              <a:lnSpc>
                <a:spcPct val="110200"/>
              </a:lnSpc>
            </a:pPr>
            <a:r>
              <a:rPr sz="1400" b="1" dirty="0">
                <a:latin typeface="Times New Roman"/>
                <a:cs typeface="Times New Roman"/>
              </a:rPr>
              <a:t>BACHELOR</a:t>
            </a:r>
            <a:r>
              <a:rPr sz="1400" b="1" spc="-40" dirty="0">
                <a:latin typeface="Times New Roman"/>
                <a:cs typeface="Times New Roman"/>
              </a:rPr>
              <a:t> </a:t>
            </a:r>
            <a:r>
              <a:rPr sz="1400" b="1" dirty="0">
                <a:latin typeface="Times New Roman"/>
                <a:cs typeface="Times New Roman"/>
              </a:rPr>
              <a:t>OF</a:t>
            </a:r>
            <a:r>
              <a:rPr sz="1400" b="1" spc="-30" dirty="0">
                <a:latin typeface="Times New Roman"/>
                <a:cs typeface="Times New Roman"/>
              </a:rPr>
              <a:t> </a:t>
            </a:r>
            <a:r>
              <a:rPr sz="1400" b="1" spc="-10" dirty="0">
                <a:latin typeface="Times New Roman"/>
                <a:cs typeface="Times New Roman"/>
              </a:rPr>
              <a:t>ENGINEERING </a:t>
            </a:r>
            <a:r>
              <a:rPr sz="1400" b="1" spc="-25" dirty="0">
                <a:latin typeface="Times New Roman"/>
                <a:cs typeface="Times New Roman"/>
              </a:rPr>
              <a:t>IN</a:t>
            </a:r>
            <a:endParaRPr sz="1400" dirty="0">
              <a:latin typeface="Times New Roman"/>
              <a:cs typeface="Times New Roman"/>
            </a:endParaRPr>
          </a:p>
          <a:p>
            <a:pPr marL="1270" algn="ctr">
              <a:lnSpc>
                <a:spcPct val="100000"/>
              </a:lnSpc>
              <a:spcBef>
                <a:spcPts val="165"/>
              </a:spcBef>
            </a:pPr>
            <a:r>
              <a:rPr sz="1400" b="1" dirty="0">
                <a:latin typeface="Times New Roman"/>
                <a:cs typeface="Times New Roman"/>
              </a:rPr>
              <a:t>Computer</a:t>
            </a:r>
            <a:r>
              <a:rPr sz="1400" b="1" spc="-50" dirty="0">
                <a:latin typeface="Times New Roman"/>
                <a:cs typeface="Times New Roman"/>
              </a:rPr>
              <a:t> </a:t>
            </a:r>
            <a:r>
              <a:rPr sz="1400" b="1" dirty="0">
                <a:latin typeface="Times New Roman"/>
                <a:cs typeface="Times New Roman"/>
              </a:rPr>
              <a:t>Science</a:t>
            </a:r>
            <a:r>
              <a:rPr sz="1400" b="1" spc="-50" dirty="0">
                <a:latin typeface="Times New Roman"/>
                <a:cs typeface="Times New Roman"/>
              </a:rPr>
              <a:t> </a:t>
            </a:r>
            <a:r>
              <a:rPr sz="1400" b="1" dirty="0">
                <a:latin typeface="Times New Roman"/>
                <a:cs typeface="Times New Roman"/>
              </a:rPr>
              <a:t>&amp;</a:t>
            </a:r>
            <a:r>
              <a:rPr sz="1400" b="1" spc="-55" dirty="0">
                <a:latin typeface="Times New Roman"/>
                <a:cs typeface="Times New Roman"/>
              </a:rPr>
              <a:t> </a:t>
            </a:r>
            <a:r>
              <a:rPr sz="1400" b="1" spc="-10" dirty="0">
                <a:latin typeface="Times New Roman"/>
                <a:cs typeface="Times New Roman"/>
              </a:rPr>
              <a:t>Engineering</a:t>
            </a:r>
            <a:endParaRPr sz="1400" dirty="0">
              <a:latin typeface="Times New Roman"/>
              <a:cs typeface="Times New Roman"/>
            </a:endParaRPr>
          </a:p>
          <a:p>
            <a:pPr>
              <a:lnSpc>
                <a:spcPct val="100000"/>
              </a:lnSpc>
              <a:spcBef>
                <a:spcPts val="405"/>
              </a:spcBef>
            </a:pPr>
            <a:endParaRPr sz="1400" dirty="0">
              <a:latin typeface="Times New Roman"/>
              <a:cs typeface="Times New Roman"/>
            </a:endParaRPr>
          </a:p>
          <a:p>
            <a:pPr marL="2345055">
              <a:lnSpc>
                <a:spcPct val="100000"/>
              </a:lnSpc>
            </a:pPr>
            <a:r>
              <a:rPr sz="1400" b="1" dirty="0">
                <a:latin typeface="Times New Roman"/>
                <a:cs typeface="Times New Roman"/>
              </a:rPr>
              <a:t>Submitted</a:t>
            </a:r>
            <a:r>
              <a:rPr sz="1400" b="1" spc="-80" dirty="0">
                <a:latin typeface="Times New Roman"/>
                <a:cs typeface="Times New Roman"/>
              </a:rPr>
              <a:t> </a:t>
            </a:r>
            <a:r>
              <a:rPr sz="1400" b="1" spc="-25" dirty="0">
                <a:latin typeface="Times New Roman"/>
                <a:cs typeface="Times New Roman"/>
              </a:rPr>
              <a:t>by</a:t>
            </a:r>
            <a:endParaRPr lang="en-IN" sz="1400" dirty="0">
              <a:latin typeface="Times New Roman"/>
              <a:cs typeface="Times New Roman"/>
            </a:endParaRPr>
          </a:p>
          <a:p>
            <a:pPr marL="1774825" algn="l">
              <a:lnSpc>
                <a:spcPct val="100000"/>
              </a:lnSpc>
              <a:spcBef>
                <a:spcPts val="170"/>
              </a:spcBef>
            </a:pPr>
            <a:r>
              <a:rPr lang="en-IN" sz="1400" b="1" spc="-10" dirty="0">
                <a:latin typeface="Times New Roman"/>
                <a:cs typeface="Times New Roman"/>
              </a:rPr>
              <a:t>       </a:t>
            </a:r>
            <a:r>
              <a:rPr lang="en-IN" sz="1400" b="1" spc="-10" dirty="0" err="1">
                <a:latin typeface="Times New Roman"/>
                <a:cs typeface="Times New Roman"/>
              </a:rPr>
              <a:t>Meheer</a:t>
            </a:r>
            <a:r>
              <a:rPr lang="en-IN" sz="1400" b="1" spc="-10" dirty="0">
                <a:latin typeface="Times New Roman"/>
                <a:cs typeface="Times New Roman"/>
              </a:rPr>
              <a:t> J[192372321]</a:t>
            </a:r>
            <a:endParaRPr lang="en-IN" sz="1400" dirty="0">
              <a:latin typeface="Times New Roman"/>
              <a:cs typeface="Times New Roman"/>
            </a:endParaRPr>
          </a:p>
          <a:p>
            <a:pPr marL="1823720" algn="l">
              <a:lnSpc>
                <a:spcPct val="100000"/>
              </a:lnSpc>
              <a:spcBef>
                <a:spcPts val="795"/>
              </a:spcBef>
            </a:pPr>
            <a:r>
              <a:rPr sz="1400" b="1" dirty="0">
                <a:latin typeface="Times New Roman"/>
                <a:cs typeface="Times New Roman"/>
              </a:rPr>
              <a:t>D.</a:t>
            </a:r>
            <a:r>
              <a:rPr sz="1400" b="1" spc="-45" dirty="0">
                <a:latin typeface="Times New Roman"/>
                <a:cs typeface="Times New Roman"/>
              </a:rPr>
              <a:t> </a:t>
            </a:r>
            <a:r>
              <a:rPr lang="en-IN" sz="1400" b="1" spc="-45" dirty="0">
                <a:latin typeface="Times New Roman"/>
                <a:cs typeface="Times New Roman"/>
              </a:rPr>
              <a:t>V Sai </a:t>
            </a:r>
            <a:r>
              <a:rPr lang="en-IN" sz="1400" b="1" spc="-45" dirty="0" err="1">
                <a:latin typeface="Times New Roman"/>
                <a:cs typeface="Times New Roman"/>
              </a:rPr>
              <a:t>kumar</a:t>
            </a:r>
            <a:r>
              <a:rPr sz="1400" b="1" spc="-40" dirty="0">
                <a:latin typeface="Times New Roman"/>
                <a:cs typeface="Times New Roman"/>
              </a:rPr>
              <a:t> </a:t>
            </a:r>
            <a:r>
              <a:rPr sz="1400" b="1" spc="-10" dirty="0">
                <a:latin typeface="Times New Roman"/>
                <a:cs typeface="Times New Roman"/>
              </a:rPr>
              <a:t>[192</a:t>
            </a:r>
            <a:r>
              <a:rPr lang="en-IN" sz="1400" b="1" spc="-10" dirty="0">
                <a:latin typeface="Times New Roman"/>
                <a:cs typeface="Times New Roman"/>
              </a:rPr>
              <a:t>372327</a:t>
            </a:r>
            <a:r>
              <a:rPr sz="1400" b="1" spc="-10" dirty="0">
                <a:latin typeface="Times New Roman"/>
                <a:cs typeface="Times New Roman"/>
              </a:rPr>
              <a:t>]</a:t>
            </a:r>
            <a:endParaRPr sz="1400" dirty="0">
              <a:latin typeface="Times New Roman"/>
              <a:cs typeface="Times New Roman"/>
            </a:endParaRPr>
          </a:p>
        </p:txBody>
      </p:sp>
      <p:sp>
        <p:nvSpPr>
          <p:cNvPr id="3" name="object 3"/>
          <p:cNvSpPr txBox="1"/>
          <p:nvPr/>
        </p:nvSpPr>
        <p:spPr>
          <a:xfrm>
            <a:off x="1761870" y="6706847"/>
            <a:ext cx="4027804" cy="2343077"/>
          </a:xfrm>
          <a:prstGeom prst="rect">
            <a:avLst/>
          </a:prstGeom>
        </p:spPr>
        <p:txBody>
          <a:bodyPr vert="horz" wrap="square" lIns="0" tIns="29845" rIns="0" bIns="0" rtlCol="0">
            <a:spAutoFit/>
          </a:bodyPr>
          <a:lstStyle/>
          <a:p>
            <a:pPr marL="2540" algn="ctr">
              <a:lnSpc>
                <a:spcPct val="100000"/>
              </a:lnSpc>
              <a:spcBef>
                <a:spcPts val="235"/>
              </a:spcBef>
            </a:pPr>
            <a:r>
              <a:rPr sz="1400" b="1" dirty="0">
                <a:latin typeface="Times New Roman"/>
                <a:cs typeface="Times New Roman"/>
              </a:rPr>
              <a:t>Under</a:t>
            </a:r>
            <a:r>
              <a:rPr sz="1400" b="1" spc="-55" dirty="0">
                <a:latin typeface="Times New Roman"/>
                <a:cs typeface="Times New Roman"/>
              </a:rPr>
              <a:t> </a:t>
            </a:r>
            <a:r>
              <a:rPr sz="1400" b="1" dirty="0">
                <a:latin typeface="Times New Roman"/>
                <a:cs typeface="Times New Roman"/>
              </a:rPr>
              <a:t>the</a:t>
            </a:r>
            <a:r>
              <a:rPr sz="1400" b="1" spc="-50" dirty="0">
                <a:latin typeface="Times New Roman"/>
                <a:cs typeface="Times New Roman"/>
              </a:rPr>
              <a:t> </a:t>
            </a:r>
            <a:r>
              <a:rPr sz="1400" b="1" dirty="0">
                <a:latin typeface="Times New Roman"/>
                <a:cs typeface="Times New Roman"/>
              </a:rPr>
              <a:t>Supervision</a:t>
            </a:r>
            <a:r>
              <a:rPr sz="1400" b="1" spc="-55" dirty="0">
                <a:latin typeface="Times New Roman"/>
                <a:cs typeface="Times New Roman"/>
              </a:rPr>
              <a:t> </a:t>
            </a:r>
            <a:r>
              <a:rPr sz="1400" b="1" spc="-25" dirty="0">
                <a:latin typeface="Times New Roman"/>
                <a:cs typeface="Times New Roman"/>
              </a:rPr>
              <a:t>of</a:t>
            </a:r>
            <a:endParaRPr sz="1400" dirty="0">
              <a:latin typeface="Times New Roman"/>
              <a:cs typeface="Times New Roman"/>
            </a:endParaRPr>
          </a:p>
          <a:p>
            <a:pPr marL="9525" algn="ctr">
              <a:lnSpc>
                <a:spcPct val="100000"/>
              </a:lnSpc>
              <a:spcBef>
                <a:spcPts val="165"/>
              </a:spcBef>
            </a:pPr>
            <a:r>
              <a:rPr sz="1500" b="1" dirty="0">
                <a:latin typeface="Times New Roman"/>
                <a:cs typeface="Times New Roman"/>
              </a:rPr>
              <a:t>Dr.</a:t>
            </a:r>
            <a:r>
              <a:rPr sz="1500" b="1" spc="-40" dirty="0">
                <a:latin typeface="Times New Roman"/>
                <a:cs typeface="Times New Roman"/>
              </a:rPr>
              <a:t> </a:t>
            </a:r>
            <a:r>
              <a:rPr lang="en-IN" sz="1500" b="1" spc="-40" dirty="0">
                <a:latin typeface="Times New Roman"/>
                <a:cs typeface="Times New Roman"/>
              </a:rPr>
              <a:t>Anita K , </a:t>
            </a:r>
            <a:r>
              <a:rPr lang="en-IN" sz="1500" b="1" spc="-40" dirty="0" err="1">
                <a:latin typeface="Times New Roman"/>
                <a:cs typeface="Times New Roman"/>
              </a:rPr>
              <a:t>Dr.Latha</a:t>
            </a:r>
            <a:r>
              <a:rPr lang="en-IN" sz="1500" b="1" spc="-40" dirty="0">
                <a:latin typeface="Times New Roman"/>
                <a:cs typeface="Times New Roman"/>
              </a:rPr>
              <a:t> R</a:t>
            </a:r>
            <a:endParaRPr sz="1500" dirty="0">
              <a:latin typeface="Times New Roman"/>
              <a:cs typeface="Times New Roman"/>
            </a:endParaRPr>
          </a:p>
          <a:p>
            <a:pPr>
              <a:lnSpc>
                <a:spcPct val="100000"/>
              </a:lnSpc>
              <a:spcBef>
                <a:spcPts val="1350"/>
              </a:spcBef>
            </a:pPr>
            <a:endParaRPr sz="1500" dirty="0">
              <a:latin typeface="Times New Roman"/>
              <a:cs typeface="Times New Roman"/>
            </a:endParaRPr>
          </a:p>
          <a:p>
            <a:pPr marL="7620" algn="ctr">
              <a:lnSpc>
                <a:spcPct val="100000"/>
              </a:lnSpc>
              <a:spcBef>
                <a:spcPts val="5"/>
              </a:spcBef>
            </a:pPr>
            <a:r>
              <a:rPr sz="2000" b="1" dirty="0">
                <a:latin typeface="Times New Roman"/>
                <a:cs typeface="Times New Roman"/>
              </a:rPr>
              <a:t>SIMATS</a:t>
            </a:r>
            <a:r>
              <a:rPr sz="2000" b="1" spc="-70" dirty="0">
                <a:latin typeface="Times New Roman"/>
                <a:cs typeface="Times New Roman"/>
              </a:rPr>
              <a:t> </a:t>
            </a:r>
            <a:r>
              <a:rPr sz="2000" b="1" spc="-10" dirty="0">
                <a:latin typeface="Times New Roman"/>
                <a:cs typeface="Times New Roman"/>
              </a:rPr>
              <a:t>ENGINEERING</a:t>
            </a:r>
            <a:endParaRPr sz="2000" dirty="0">
              <a:latin typeface="Times New Roman"/>
              <a:cs typeface="Times New Roman"/>
            </a:endParaRPr>
          </a:p>
          <a:p>
            <a:pPr marL="12700" marR="5080" algn="ctr">
              <a:lnSpc>
                <a:spcPct val="110000"/>
              </a:lnSpc>
              <a:spcBef>
                <a:spcPts val="95"/>
              </a:spcBef>
            </a:pPr>
            <a:r>
              <a:rPr sz="1400" b="1" dirty="0">
                <a:latin typeface="Times New Roman"/>
                <a:cs typeface="Times New Roman"/>
              </a:rPr>
              <a:t>Saveetha</a:t>
            </a:r>
            <a:r>
              <a:rPr sz="1400" b="1" spc="-55" dirty="0">
                <a:latin typeface="Times New Roman"/>
                <a:cs typeface="Times New Roman"/>
              </a:rPr>
              <a:t> </a:t>
            </a:r>
            <a:r>
              <a:rPr sz="1400" b="1" dirty="0">
                <a:latin typeface="Times New Roman"/>
                <a:cs typeface="Times New Roman"/>
              </a:rPr>
              <a:t>Institute</a:t>
            </a:r>
            <a:r>
              <a:rPr sz="1400" b="1" spc="-25" dirty="0">
                <a:latin typeface="Times New Roman"/>
                <a:cs typeface="Times New Roman"/>
              </a:rPr>
              <a:t> </a:t>
            </a:r>
            <a:r>
              <a:rPr sz="1400" b="1" dirty="0">
                <a:latin typeface="Times New Roman"/>
                <a:cs typeface="Times New Roman"/>
              </a:rPr>
              <a:t>of</a:t>
            </a:r>
            <a:r>
              <a:rPr sz="1400" b="1" spc="-35" dirty="0">
                <a:latin typeface="Times New Roman"/>
                <a:cs typeface="Times New Roman"/>
              </a:rPr>
              <a:t> </a:t>
            </a:r>
            <a:r>
              <a:rPr sz="1400" b="1" dirty="0">
                <a:latin typeface="Times New Roman"/>
                <a:cs typeface="Times New Roman"/>
              </a:rPr>
              <a:t>Medical</a:t>
            </a:r>
            <a:r>
              <a:rPr sz="1400" b="1" spc="-55" dirty="0">
                <a:latin typeface="Times New Roman"/>
                <a:cs typeface="Times New Roman"/>
              </a:rPr>
              <a:t> </a:t>
            </a:r>
            <a:r>
              <a:rPr sz="1400" b="1" dirty="0">
                <a:latin typeface="Times New Roman"/>
                <a:cs typeface="Times New Roman"/>
              </a:rPr>
              <a:t>and</a:t>
            </a:r>
            <a:r>
              <a:rPr sz="1400" b="1" spc="-55" dirty="0">
                <a:latin typeface="Times New Roman"/>
                <a:cs typeface="Times New Roman"/>
              </a:rPr>
              <a:t> </a:t>
            </a:r>
            <a:r>
              <a:rPr sz="1400" b="1" dirty="0">
                <a:latin typeface="Times New Roman"/>
                <a:cs typeface="Times New Roman"/>
              </a:rPr>
              <a:t>Technical</a:t>
            </a:r>
            <a:r>
              <a:rPr sz="1400" b="1" spc="-50" dirty="0">
                <a:latin typeface="Times New Roman"/>
                <a:cs typeface="Times New Roman"/>
              </a:rPr>
              <a:t> </a:t>
            </a:r>
            <a:r>
              <a:rPr sz="1400" b="1" spc="-10" dirty="0">
                <a:latin typeface="Times New Roman"/>
                <a:cs typeface="Times New Roman"/>
              </a:rPr>
              <a:t>Sciences Chennai-602105</a:t>
            </a:r>
            <a:endParaRPr sz="1400" dirty="0">
              <a:latin typeface="Times New Roman"/>
              <a:cs typeface="Times New Roman"/>
            </a:endParaRPr>
          </a:p>
          <a:p>
            <a:pPr>
              <a:lnSpc>
                <a:spcPct val="100000"/>
              </a:lnSpc>
              <a:spcBef>
                <a:spcPts val="1560"/>
              </a:spcBef>
            </a:pPr>
            <a:endParaRPr sz="1400" dirty="0">
              <a:latin typeface="Times New Roman"/>
              <a:cs typeface="Times New Roman"/>
            </a:endParaRPr>
          </a:p>
          <a:p>
            <a:pPr marL="6985" algn="ctr">
              <a:lnSpc>
                <a:spcPct val="100000"/>
              </a:lnSpc>
            </a:pPr>
            <a:r>
              <a:rPr lang="en-US" sz="1400" b="1" spc="-60" dirty="0">
                <a:latin typeface="Times New Roman"/>
                <a:cs typeface="Times New Roman"/>
              </a:rPr>
              <a:t>Sep-</a:t>
            </a:r>
            <a:r>
              <a:rPr sz="1400" b="1" spc="-20" dirty="0">
                <a:latin typeface="Times New Roman"/>
                <a:cs typeface="Times New Roman"/>
              </a:rPr>
              <a:t>2025</a:t>
            </a:r>
            <a:endParaRPr sz="1400" dirty="0">
              <a:latin typeface="Times New Roman"/>
              <a:cs typeface="Times New Roman"/>
            </a:endParaRPr>
          </a:p>
        </p:txBody>
      </p:sp>
      <p:pic>
        <p:nvPicPr>
          <p:cNvPr id="4" name="object 4"/>
          <p:cNvPicPr/>
          <p:nvPr/>
        </p:nvPicPr>
        <p:blipFill>
          <a:blip r:embed="rId2" cstate="print"/>
          <a:stretch>
            <a:fillRect/>
          </a:stretch>
        </p:blipFill>
        <p:spPr>
          <a:xfrm>
            <a:off x="1017289" y="919201"/>
            <a:ext cx="5726410" cy="6914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72083"/>
            <a:ext cx="5758180" cy="538609"/>
          </a:xfrm>
          <a:prstGeom prst="rect">
            <a:avLst/>
          </a:prstGeom>
        </p:spPr>
        <p:txBody>
          <a:bodyPr vert="horz" wrap="square" lIns="0" tIns="30480" rIns="0" bIns="0" rtlCol="0">
            <a:spAutoFit/>
          </a:bodyPr>
          <a:lstStyle/>
          <a:p>
            <a:pPr>
              <a:lnSpc>
                <a:spcPct val="100000"/>
              </a:lnSpc>
              <a:spcBef>
                <a:spcPts val="345"/>
              </a:spcBef>
            </a:pPr>
            <a:endParaRPr lang="en-US" sz="1100" dirty="0">
              <a:latin typeface="Times New Roman"/>
              <a:cs typeface="Times New Roman"/>
            </a:endParaRPr>
          </a:p>
          <a:p>
            <a:pPr marL="12700">
              <a:lnSpc>
                <a:spcPct val="100000"/>
              </a:lnSpc>
            </a:pPr>
            <a:r>
              <a:rPr lang="en-US" sz="1100" b="1" dirty="0">
                <a:latin typeface="Times New Roman"/>
                <a:cs typeface="Times New Roman"/>
              </a:rPr>
              <a:t>2.5 </a:t>
            </a:r>
            <a:r>
              <a:rPr lang="en-US" sz="1100" b="1" spc="-10" dirty="0">
                <a:latin typeface="Times New Roman"/>
                <a:cs typeface="Times New Roman"/>
              </a:rPr>
              <a:t>ADVANTAGES</a:t>
            </a:r>
            <a:r>
              <a:rPr lang="en-US" sz="1100" b="1" spc="-15" dirty="0">
                <a:latin typeface="Times New Roman"/>
                <a:cs typeface="Times New Roman"/>
              </a:rPr>
              <a:t> </a:t>
            </a:r>
            <a:r>
              <a:rPr lang="en-US" sz="1100" b="1" dirty="0">
                <a:latin typeface="Times New Roman"/>
                <a:cs typeface="Times New Roman"/>
              </a:rPr>
              <a:t>OF</a:t>
            </a:r>
            <a:r>
              <a:rPr lang="en-US" sz="1100" b="1" spc="-20" dirty="0">
                <a:latin typeface="Times New Roman"/>
                <a:cs typeface="Times New Roman"/>
              </a:rPr>
              <a:t> </a:t>
            </a:r>
            <a:r>
              <a:rPr lang="en-US" sz="1100" b="1" dirty="0">
                <a:latin typeface="Times New Roman"/>
                <a:cs typeface="Times New Roman"/>
              </a:rPr>
              <a:t>THE</a:t>
            </a:r>
            <a:r>
              <a:rPr lang="en-US" sz="1100" b="1" spc="-15" dirty="0">
                <a:latin typeface="Times New Roman"/>
                <a:cs typeface="Times New Roman"/>
              </a:rPr>
              <a:t> </a:t>
            </a:r>
            <a:r>
              <a:rPr lang="en-US" sz="1100" b="1" spc="-10" dirty="0">
                <a:latin typeface="Times New Roman"/>
                <a:cs typeface="Times New Roman"/>
              </a:rPr>
              <a:t>PROPOSED</a:t>
            </a:r>
            <a:r>
              <a:rPr lang="en-US" sz="1100" b="1" dirty="0">
                <a:latin typeface="Times New Roman"/>
                <a:cs typeface="Times New Roman"/>
              </a:rPr>
              <a:t> </a:t>
            </a:r>
            <a:r>
              <a:rPr lang="en-US" sz="1100" b="1" spc="-10" dirty="0">
                <a:latin typeface="Times New Roman"/>
                <a:cs typeface="Times New Roman"/>
              </a:rPr>
              <a:t>SYSTEM</a:t>
            </a:r>
          </a:p>
          <a:p>
            <a:pPr marL="12700">
              <a:lnSpc>
                <a:spcPct val="100000"/>
              </a:lnSpc>
            </a:pPr>
            <a:endParaRPr lang="en-US" sz="1100" dirty="0">
              <a:latin typeface="Times New Roman"/>
              <a:cs typeface="Times New Roman"/>
            </a:endParaRPr>
          </a:p>
        </p:txBody>
      </p:sp>
      <p:sp>
        <p:nvSpPr>
          <p:cNvPr id="5" name="Rectangle 1">
            <a:extLst>
              <a:ext uri="{FF2B5EF4-FFF2-40B4-BE49-F238E27FC236}">
                <a16:creationId xmlns:a16="http://schemas.microsoft.com/office/drawing/2014/main" id="{56302ED3-64D0-59C4-8843-C1BBA01E98A7}"/>
              </a:ext>
            </a:extLst>
          </p:cNvPr>
          <p:cNvSpPr>
            <a:spLocks noChangeArrowheads="1"/>
          </p:cNvSpPr>
          <p:nvPr/>
        </p:nvSpPr>
        <p:spPr bwMode="auto">
          <a:xfrm rot="10800000" flipV="1">
            <a:off x="914400" y="947634"/>
            <a:ext cx="636996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Interactive Gameplay: Students act as players navigating state transitions with given input strings.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Visualization of Automata: The game board or digital interface clearly shows states, transitions, and acceptance conditions.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Instant Feedback: Correct and incorrect moves provide immediate reinforcement of concepts.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Engagement &amp; Motivation: The competitive and fun aspect of a race keeps students actively involved.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Supplementary Tool: Designed to enhance, not replace, traditional learning methods.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75689"/>
            <a:ext cx="5756910" cy="9942465"/>
          </a:xfrm>
          <a:prstGeom prst="rect">
            <a:avLst/>
          </a:prstGeom>
        </p:spPr>
        <p:txBody>
          <a:bodyPr vert="horz" wrap="square" lIns="0" tIns="11430" rIns="0" bIns="0" rtlCol="0">
            <a:spAutoFit/>
          </a:bodyPr>
          <a:lstStyle/>
          <a:p>
            <a:pPr algn="ctr">
              <a:lnSpc>
                <a:spcPct val="100000"/>
              </a:lnSpc>
              <a:spcBef>
                <a:spcPts val="90"/>
              </a:spcBef>
            </a:pPr>
            <a:r>
              <a:rPr sz="1400" b="1" dirty="0">
                <a:latin typeface="Times New Roman"/>
                <a:cs typeface="Times New Roman"/>
              </a:rPr>
              <a:t>CHAPTER</a:t>
            </a:r>
            <a:r>
              <a:rPr sz="1400" b="1" spc="-20" dirty="0">
                <a:latin typeface="Times New Roman"/>
                <a:cs typeface="Times New Roman"/>
              </a:rPr>
              <a:t> </a:t>
            </a:r>
            <a:r>
              <a:rPr sz="1400" b="1" dirty="0">
                <a:latin typeface="Times New Roman"/>
                <a:cs typeface="Times New Roman"/>
              </a:rPr>
              <a:t>3</a:t>
            </a:r>
            <a:r>
              <a:rPr sz="1400" b="1" spc="-15" dirty="0">
                <a:latin typeface="Times New Roman"/>
                <a:cs typeface="Times New Roman"/>
              </a:rPr>
              <a:t> </a:t>
            </a:r>
            <a:endParaRPr lang="en-IN" sz="1400" b="1" spc="-15" dirty="0">
              <a:latin typeface="Times New Roman"/>
              <a:cs typeface="Times New Roman"/>
            </a:endParaRPr>
          </a:p>
          <a:p>
            <a:pPr algn="ctr">
              <a:lnSpc>
                <a:spcPct val="100000"/>
              </a:lnSpc>
              <a:spcBef>
                <a:spcPts val="90"/>
              </a:spcBef>
            </a:pPr>
            <a:r>
              <a:rPr sz="1400" b="1" spc="-20" dirty="0">
                <a:latin typeface="Times New Roman"/>
                <a:cs typeface="Times New Roman"/>
              </a:rPr>
              <a:t> </a:t>
            </a:r>
            <a:r>
              <a:rPr sz="1400" b="1" dirty="0">
                <a:latin typeface="Times New Roman"/>
                <a:cs typeface="Times New Roman"/>
              </a:rPr>
              <a:t>SYSTEM </a:t>
            </a:r>
            <a:r>
              <a:rPr sz="1400" b="1" spc="-10" dirty="0">
                <a:latin typeface="Times New Roman"/>
                <a:cs typeface="Times New Roman"/>
              </a:rPr>
              <a:t>ANALYSIS</a:t>
            </a:r>
            <a:endParaRPr sz="1400" dirty="0">
              <a:latin typeface="Times New Roman"/>
              <a:cs typeface="Times New Roman"/>
            </a:endParaRPr>
          </a:p>
          <a:p>
            <a:pPr marL="12700" lvl="1">
              <a:lnSpc>
                <a:spcPct val="100000"/>
              </a:lnSpc>
              <a:spcBef>
                <a:spcPts val="5"/>
              </a:spcBef>
              <a:tabLst>
                <a:tab pos="222250" algn="l"/>
              </a:tabLst>
            </a:pPr>
            <a:r>
              <a:rPr lang="en-IN" sz="1400" dirty="0">
                <a:latin typeface="Times New Roman"/>
                <a:cs typeface="Times New Roman"/>
              </a:rPr>
              <a:t>3.1 </a:t>
            </a:r>
            <a:r>
              <a:rPr sz="1100" b="1" dirty="0">
                <a:latin typeface="Times New Roman"/>
                <a:cs typeface="Times New Roman"/>
              </a:rPr>
              <a:t>SYSTEM</a:t>
            </a:r>
            <a:r>
              <a:rPr sz="1100" b="1" spc="-60" dirty="0">
                <a:latin typeface="Times New Roman"/>
                <a:cs typeface="Times New Roman"/>
              </a:rPr>
              <a:t> </a:t>
            </a:r>
            <a:r>
              <a:rPr sz="1100" b="1" spc="-10" dirty="0">
                <a:latin typeface="Times New Roman"/>
                <a:cs typeface="Times New Roman"/>
              </a:rPr>
              <a:t>OVERVIEW</a:t>
            </a:r>
            <a:endParaRPr sz="1100" dirty="0">
              <a:latin typeface="Times New Roman"/>
              <a:cs typeface="Times New Roman"/>
            </a:endParaRPr>
          </a:p>
          <a:p>
            <a:pPr lvl="1">
              <a:lnSpc>
                <a:spcPct val="100000"/>
              </a:lnSpc>
              <a:spcBef>
                <a:spcPts val="180"/>
              </a:spcBef>
              <a:buFont typeface="Times New Roman"/>
              <a:buAutoNum type="arabicPeriod"/>
            </a:pPr>
            <a:endParaRPr sz="1200" dirty="0">
              <a:latin typeface="Times New Roman"/>
              <a:cs typeface="Times New Roman"/>
            </a:endParaRPr>
          </a:p>
          <a:p>
            <a:pPr marL="12700" marR="5080" indent="457200" algn="just">
              <a:lnSpc>
                <a:spcPct val="110200"/>
              </a:lnSpc>
            </a:pPr>
            <a:r>
              <a:rPr lang="en-US" sz="1200" dirty="0"/>
              <a:t>The Language Acceptance Race Game is designed as an educational tool to simplify the learning of automata concepts, particularly string acceptance by finite automata. Instead of relying only on abstract mathematical models, the system introduces a gamified race-based simulation where students act as players moving through automaton states step by step. Each correct transition represents progress, while incorrect transitions highlight errors instantly. The system can be developed as either a physical board game (manual play) or a digital application (software-based simulation). Its purpose is to enhance conceptual clarity, encourage active participation, and provide immediate feedback to learners</a:t>
            </a:r>
          </a:p>
          <a:p>
            <a:pPr marL="12700" marR="5080" indent="457200" algn="just">
              <a:lnSpc>
                <a:spcPct val="110200"/>
              </a:lnSpc>
            </a:pPr>
            <a:endParaRPr lang="en-US" sz="1000" dirty="0"/>
          </a:p>
          <a:p>
            <a:pPr marL="12700" marR="5080" indent="457200" algn="just">
              <a:lnSpc>
                <a:spcPct val="110200"/>
              </a:lnSpc>
            </a:pPr>
            <a:r>
              <a:rPr sz="1100" b="1" spc="-10" dirty="0">
                <a:latin typeface="Times New Roman"/>
                <a:cs typeface="Times New Roman"/>
              </a:rPr>
              <a:t>FUNCTIONAL</a:t>
            </a:r>
            <a:r>
              <a:rPr sz="1100" b="1" spc="-25" dirty="0">
                <a:latin typeface="Times New Roman"/>
                <a:cs typeface="Times New Roman"/>
              </a:rPr>
              <a:t> </a:t>
            </a:r>
            <a:r>
              <a:rPr sz="1100" b="1" spc="-10" dirty="0">
                <a:latin typeface="Times New Roman"/>
                <a:cs typeface="Times New Roman"/>
              </a:rPr>
              <a:t>SPECIFICATIONS</a:t>
            </a:r>
            <a:endParaRPr lang="en-IN" sz="1100" b="1" spc="-10" dirty="0">
              <a:latin typeface="Times New Roman"/>
              <a:cs typeface="Times New Roman"/>
            </a:endParaRPr>
          </a:p>
          <a:p>
            <a:pPr marL="12700" marR="5080" indent="457200" algn="just">
              <a:lnSpc>
                <a:spcPct val="110200"/>
              </a:lnSpc>
            </a:pPr>
            <a:endParaRPr sz="1100" dirty="0">
              <a:latin typeface="Times New Roman"/>
              <a:cs typeface="Times New Roman"/>
            </a:endParaRPr>
          </a:p>
          <a:p>
            <a:pPr lvl="1">
              <a:lnSpc>
                <a:spcPct val="100000"/>
              </a:lnSpc>
              <a:spcBef>
                <a:spcPts val="295"/>
              </a:spcBef>
              <a:buFont typeface="Times New Roman"/>
              <a:buAutoNum type="arabicPeriod" startAt="2"/>
            </a:pPr>
            <a:endParaRPr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buFont typeface="Symbol"/>
              <a:buChar char=""/>
            </a:pPr>
            <a:endParaRPr lang="en-IN" sz="1100" dirty="0">
              <a:latin typeface="Times New Roman"/>
              <a:cs typeface="Times New Roman"/>
            </a:endParaRPr>
          </a:p>
          <a:p>
            <a:pPr lvl="2">
              <a:lnSpc>
                <a:spcPct val="100000"/>
              </a:lnSpc>
              <a:spcBef>
                <a:spcPts val="345"/>
              </a:spcBef>
            </a:pPr>
            <a:endParaRPr sz="1100" dirty="0">
              <a:latin typeface="Times New Roman"/>
              <a:cs typeface="Times New Roman"/>
            </a:endParaRPr>
          </a:p>
          <a:p>
            <a:pPr marL="222250" lvl="1" indent="-209550">
              <a:lnSpc>
                <a:spcPct val="100000"/>
              </a:lnSpc>
              <a:buAutoNum type="arabicPeriod" startAt="2"/>
              <a:tabLst>
                <a:tab pos="222250" algn="l"/>
              </a:tabLst>
            </a:pPr>
            <a:r>
              <a:rPr lang="en-IN" sz="1200" b="1" dirty="0">
                <a:latin typeface="Times New Roman"/>
                <a:cs typeface="Times New Roman"/>
              </a:rPr>
              <a:t>3.3 </a:t>
            </a:r>
            <a:r>
              <a:rPr sz="1200" b="1" dirty="0">
                <a:latin typeface="Times New Roman"/>
                <a:cs typeface="Times New Roman"/>
              </a:rPr>
              <a:t>HARDWARE</a:t>
            </a:r>
            <a:r>
              <a:rPr sz="1200" b="1" spc="-65" dirty="0">
                <a:latin typeface="Times New Roman"/>
                <a:cs typeface="Times New Roman"/>
              </a:rPr>
              <a:t> </a:t>
            </a:r>
            <a:r>
              <a:rPr sz="1200" b="1" dirty="0">
                <a:latin typeface="Times New Roman"/>
                <a:cs typeface="Times New Roman"/>
              </a:rPr>
              <a:t>AND</a:t>
            </a:r>
            <a:r>
              <a:rPr sz="1200" b="1" spc="-65" dirty="0">
                <a:latin typeface="Times New Roman"/>
                <a:cs typeface="Times New Roman"/>
              </a:rPr>
              <a:t> </a:t>
            </a:r>
            <a:r>
              <a:rPr sz="1200" b="1" dirty="0">
                <a:latin typeface="Times New Roman"/>
                <a:cs typeface="Times New Roman"/>
              </a:rPr>
              <a:t>SOFTWARE</a:t>
            </a:r>
            <a:r>
              <a:rPr sz="1200" b="1" spc="-70" dirty="0">
                <a:latin typeface="Times New Roman"/>
                <a:cs typeface="Times New Roman"/>
              </a:rPr>
              <a:t> </a:t>
            </a:r>
            <a:r>
              <a:rPr sz="1200" b="1" spc="-10" dirty="0">
                <a:latin typeface="Times New Roman"/>
                <a:cs typeface="Times New Roman"/>
              </a:rPr>
              <a:t>REQUIREMENTS</a:t>
            </a:r>
            <a:endParaRPr lang="en-IN" sz="1200" b="1" spc="-10" dirty="0">
              <a:latin typeface="Times New Roman"/>
              <a:cs typeface="Times New Roman"/>
            </a:endParaRPr>
          </a:p>
          <a:p>
            <a:pPr marL="12700" lvl="1">
              <a:lnSpc>
                <a:spcPct val="100000"/>
              </a:lnSpc>
              <a:tabLst>
                <a:tab pos="222250" algn="l"/>
              </a:tabLst>
            </a:pPr>
            <a:endParaRPr sz="1100" dirty="0">
              <a:latin typeface="Times New Roman"/>
              <a:cs typeface="Times New Roman"/>
            </a:endParaRPr>
          </a:p>
          <a:p>
            <a:r>
              <a:rPr lang="en-IN" sz="1100" b="1" dirty="0"/>
              <a:t>Hardware Requirements (for digital version):</a:t>
            </a:r>
            <a:endParaRPr lang="en-IN" sz="1000" b="1" dirty="0"/>
          </a:p>
          <a:p>
            <a:r>
              <a:rPr lang="en-IN" sz="1200" dirty="0"/>
              <a:t>Processor: Intel i3 or higher</a:t>
            </a:r>
          </a:p>
          <a:p>
            <a:r>
              <a:rPr lang="en-IN" sz="1200" dirty="0"/>
              <a:t>RAM: 4 GB or above</a:t>
            </a:r>
          </a:p>
          <a:p>
            <a:r>
              <a:rPr lang="en-IN" sz="1200" dirty="0"/>
              <a:t>Storage: Minimum 250 MB free space</a:t>
            </a:r>
          </a:p>
          <a:p>
            <a:r>
              <a:rPr lang="en-IN" sz="1200" dirty="0"/>
              <a:t>Display: Standard monitor or projector for classroom demonstration</a:t>
            </a:r>
          </a:p>
          <a:p>
            <a:endParaRPr lang="en-IN" sz="1000" dirty="0"/>
          </a:p>
          <a:p>
            <a:r>
              <a:rPr lang="en-IN" sz="1100" b="1" dirty="0"/>
              <a:t>Software Requirements:</a:t>
            </a:r>
          </a:p>
          <a:p>
            <a:r>
              <a:rPr lang="en-IN" sz="1000" b="1" dirty="0"/>
              <a:t>Operating System:</a:t>
            </a:r>
            <a:r>
              <a:rPr lang="en-IN" sz="1000" dirty="0"/>
              <a:t> Windows / Linux / macOS</a:t>
            </a:r>
          </a:p>
          <a:p>
            <a:r>
              <a:rPr lang="en-IN" sz="1000" b="1" dirty="0"/>
              <a:t>Programming Language:</a:t>
            </a:r>
            <a:r>
              <a:rPr lang="en-IN" sz="1000" dirty="0"/>
              <a:t> Python / Java / Web-based (HTML, CSS, JS)</a:t>
            </a:r>
          </a:p>
          <a:p>
            <a:r>
              <a:rPr lang="en-IN" sz="1000" b="1" dirty="0"/>
              <a:t>Libraries/Tools (if digital):</a:t>
            </a:r>
            <a:r>
              <a:rPr lang="en-IN" sz="1000" dirty="0"/>
              <a:t> </a:t>
            </a:r>
            <a:r>
              <a:rPr lang="en-IN" sz="1000" dirty="0" err="1"/>
              <a:t>Pygame</a:t>
            </a:r>
            <a:r>
              <a:rPr lang="en-IN" sz="1000" dirty="0"/>
              <a:t>, </a:t>
            </a:r>
            <a:r>
              <a:rPr lang="en-IN" sz="1000" dirty="0" err="1"/>
              <a:t>Tkinter</a:t>
            </a:r>
            <a:r>
              <a:rPr lang="en-IN" sz="1000" dirty="0"/>
              <a:t> (Python) or Web frameworks</a:t>
            </a:r>
          </a:p>
          <a:p>
            <a:r>
              <a:rPr lang="en-IN" sz="1000" b="1" dirty="0"/>
              <a:t>Database (optional):</a:t>
            </a:r>
            <a:r>
              <a:rPr lang="en-IN" sz="1000" dirty="0"/>
              <a:t> SQLite/MySQL (if user progress tracking is needed)</a:t>
            </a:r>
          </a:p>
          <a:p>
            <a:r>
              <a:rPr lang="en-IN" sz="1000" b="1" dirty="0"/>
              <a:t>IDE:</a:t>
            </a:r>
            <a:r>
              <a:rPr lang="en-IN" sz="1000" dirty="0"/>
              <a:t> VS Code / PyCharm / Eclipse</a:t>
            </a:r>
          </a:p>
          <a:p>
            <a:pPr lvl="2">
              <a:lnSpc>
                <a:spcPct val="100000"/>
              </a:lnSpc>
              <a:spcBef>
                <a:spcPts val="370"/>
              </a:spcBef>
              <a:buFont typeface="Symbol"/>
              <a:buChar char=""/>
            </a:pPr>
            <a:endParaRPr sz="1100" dirty="0">
              <a:latin typeface="Times New Roman"/>
              <a:cs typeface="Times New Roman"/>
            </a:endParaRPr>
          </a:p>
          <a:p>
            <a:pPr marL="222250" lvl="1" indent="-209550">
              <a:lnSpc>
                <a:spcPct val="100000"/>
              </a:lnSpc>
              <a:buAutoNum type="arabicPeriod" startAt="4"/>
              <a:tabLst>
                <a:tab pos="222250" algn="l"/>
              </a:tabLst>
            </a:pPr>
            <a:r>
              <a:rPr sz="1100" b="1" dirty="0">
                <a:latin typeface="Times New Roman"/>
                <a:cs typeface="Times New Roman"/>
              </a:rPr>
              <a:t>SYSTEM</a:t>
            </a:r>
            <a:r>
              <a:rPr sz="1100" b="1" spc="-35" dirty="0">
                <a:latin typeface="Times New Roman"/>
                <a:cs typeface="Times New Roman"/>
              </a:rPr>
              <a:t> </a:t>
            </a:r>
            <a:r>
              <a:rPr sz="1100" b="1" spc="-10" dirty="0">
                <a:latin typeface="Times New Roman"/>
                <a:cs typeface="Times New Roman"/>
              </a:rPr>
              <a:t>ARCHITECTURE</a:t>
            </a:r>
            <a:endParaRPr sz="1100" dirty="0">
              <a:latin typeface="Times New Roman"/>
              <a:cs typeface="Times New Roman"/>
            </a:endParaRPr>
          </a:p>
          <a:p>
            <a:pPr lvl="1">
              <a:lnSpc>
                <a:spcPct val="100000"/>
              </a:lnSpc>
              <a:spcBef>
                <a:spcPts val="295"/>
              </a:spcBef>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sz="1100" dirty="0">
              <a:latin typeface="Times New Roman"/>
              <a:cs typeface="Times New Roman"/>
            </a:endParaRPr>
          </a:p>
        </p:txBody>
      </p:sp>
      <p:sp>
        <p:nvSpPr>
          <p:cNvPr id="3" name="Rectangle 1">
            <a:extLst>
              <a:ext uri="{FF2B5EF4-FFF2-40B4-BE49-F238E27FC236}">
                <a16:creationId xmlns:a16="http://schemas.microsoft.com/office/drawing/2014/main" id="{DE126EB8-5B02-4EC2-B79C-5A92030F5E76}"/>
              </a:ext>
            </a:extLst>
          </p:cNvPr>
          <p:cNvSpPr>
            <a:spLocks noChangeArrowheads="1"/>
          </p:cNvSpPr>
          <p:nvPr/>
        </p:nvSpPr>
        <p:spPr bwMode="auto">
          <a:xfrm>
            <a:off x="897586" y="1908090"/>
            <a:ext cx="531906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3.2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Handling</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Accepts an input string to be tested for acceptance in the automaton.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State Transition Simulation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Displays or simulates step-by-step transitions based on the input symbols.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Highlights the current state during each transition.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Game Mechanics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Race-style progression, where players move forward through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Provides hints or feedback for incorrect moves.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Tracks whether the input string is ultimately accepted or rejected.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Feedback System</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Shows the outcome (acceptance or rejection) at the end of the race.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Provides immediate learning reinforcement.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User Engagement Features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Scoreboard/points for correct plays (digital version).</a:t>
            </a: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AAC4298-4E1F-897C-342C-5E502638DC7C}"/>
              </a:ext>
            </a:extLst>
          </p:cNvPr>
          <p:cNvSpPr>
            <a:spLocks noChangeArrowheads="1"/>
          </p:cNvSpPr>
          <p:nvPr/>
        </p:nvSpPr>
        <p:spPr bwMode="auto">
          <a:xfrm>
            <a:off x="654051" y="7358616"/>
            <a:ext cx="584427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b="1">
                <a:solidFill>
                  <a:schemeClr val="tx1"/>
                </a:solidFill>
                <a:latin typeface="Arial" panose="020B0604020202020204" pitchFamily="34" charset="0"/>
              </a:rPr>
              <a:t>3.4</a:t>
            </a:r>
            <a:endParaRPr lang="en-US" altLang="en-US" sz="12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put Module</a:t>
            </a:r>
            <a:r>
              <a:rPr kumimoji="0" lang="en-US" altLang="en-US" sz="1200" b="0" i="0" u="none" strike="noStrike" cap="none" normalizeH="0" baseline="0" dirty="0">
                <a:ln>
                  <a:noFill/>
                </a:ln>
                <a:solidFill>
                  <a:schemeClr val="tx1"/>
                </a:solidFill>
                <a:effectLst/>
                <a:latin typeface="Arial" panose="020B0604020202020204" pitchFamily="34" charset="0"/>
              </a:rPr>
              <a:t> – Receives input string from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Automata Processing Engine</a:t>
            </a:r>
            <a:r>
              <a:rPr kumimoji="0" lang="en-US" altLang="en-US" sz="1200" b="0" i="0" u="none" strike="noStrike" cap="none" normalizeH="0" baseline="0" dirty="0">
                <a:ln>
                  <a:noFill/>
                </a:ln>
                <a:solidFill>
                  <a:schemeClr val="tx1"/>
                </a:solidFill>
                <a:effectLst/>
                <a:latin typeface="Arial" panose="020B0604020202020204" pitchFamily="34" charset="0"/>
              </a:rPr>
              <a:t> – Applies transition rules of the automaton step by step.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Game Engine</a:t>
            </a:r>
            <a:r>
              <a:rPr kumimoji="0" lang="en-US" altLang="en-US" sz="1200" b="0" i="0" u="none" strike="noStrike" cap="none" normalizeH="0" baseline="0" dirty="0">
                <a:ln>
                  <a:noFill/>
                </a:ln>
                <a:solidFill>
                  <a:schemeClr val="tx1"/>
                </a:solidFill>
                <a:effectLst/>
                <a:latin typeface="Arial" panose="020B0604020202020204" pitchFamily="34" charset="0"/>
              </a:rPr>
              <a:t> – Manages race mechanics, player movement, and feedback.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78737"/>
            <a:ext cx="5756275" cy="5150641"/>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3.5</a:t>
            </a:r>
            <a:r>
              <a:rPr sz="1200" b="1" spc="25" dirty="0">
                <a:latin typeface="Times New Roman"/>
                <a:cs typeface="Times New Roman"/>
              </a:rPr>
              <a:t> </a:t>
            </a:r>
            <a:r>
              <a:rPr sz="1200" b="1" spc="-10" dirty="0">
                <a:latin typeface="Times New Roman"/>
                <a:cs typeface="Times New Roman"/>
              </a:rPr>
              <a:t>WORKFLOW</a:t>
            </a:r>
            <a:r>
              <a:rPr sz="1200" b="1" dirty="0">
                <a:latin typeface="Times New Roman"/>
                <a:cs typeface="Times New Roman"/>
              </a:rPr>
              <a:t> </a:t>
            </a:r>
            <a:r>
              <a:rPr sz="1200" b="1" spc="-10" dirty="0">
                <a:latin typeface="Times New Roman"/>
                <a:cs typeface="Times New Roman"/>
              </a:rPr>
              <a:t>DIAGRAM</a:t>
            </a:r>
            <a:endParaRPr sz="1200" dirty="0">
              <a:latin typeface="Times New Roman"/>
              <a:cs typeface="Times New Roman"/>
            </a:endParaRPr>
          </a:p>
          <a:p>
            <a:pPr>
              <a:lnSpc>
                <a:spcPct val="100000"/>
              </a:lnSpc>
              <a:spcBef>
                <a:spcPts val="325"/>
              </a:spcBef>
            </a:pPr>
            <a:endParaRPr sz="1200" dirty="0">
              <a:latin typeface="Times New Roman"/>
              <a:cs typeface="Times New Roman"/>
            </a:endParaRPr>
          </a:p>
          <a:p>
            <a:pPr marL="12700">
              <a:lnSpc>
                <a:spcPct val="100000"/>
              </a:lnSpc>
            </a:pPr>
            <a:r>
              <a:rPr sz="1200" b="1" spc="-10" dirty="0">
                <a:latin typeface="Times New Roman"/>
                <a:cs typeface="Times New Roman"/>
              </a:rPr>
              <a:t>Step-by-</a:t>
            </a:r>
            <a:r>
              <a:rPr sz="1200" b="1" dirty="0">
                <a:latin typeface="Times New Roman"/>
                <a:cs typeface="Times New Roman"/>
              </a:rPr>
              <a:t>step</a:t>
            </a:r>
            <a:r>
              <a:rPr sz="1200" b="1" spc="15" dirty="0">
                <a:latin typeface="Times New Roman"/>
                <a:cs typeface="Times New Roman"/>
              </a:rPr>
              <a:t> </a:t>
            </a:r>
            <a:r>
              <a:rPr sz="1200" b="1" dirty="0">
                <a:latin typeface="Times New Roman"/>
                <a:cs typeface="Times New Roman"/>
              </a:rPr>
              <a:t>system</a:t>
            </a:r>
            <a:r>
              <a:rPr sz="1200" b="1" spc="20" dirty="0">
                <a:latin typeface="Times New Roman"/>
                <a:cs typeface="Times New Roman"/>
              </a:rPr>
              <a:t> </a:t>
            </a:r>
            <a:r>
              <a:rPr sz="1200" b="1" spc="-20" dirty="0">
                <a:latin typeface="Times New Roman"/>
                <a:cs typeface="Times New Roman"/>
              </a:rPr>
              <a:t>flow:</a:t>
            </a:r>
            <a:endParaRPr lang="en-IN" sz="1200" b="1" spc="-20" dirty="0">
              <a:latin typeface="Times New Roman"/>
              <a:cs typeface="Times New Roman"/>
            </a:endParaRPr>
          </a:p>
          <a:p>
            <a:pPr marL="12700">
              <a:lnSpc>
                <a:spcPct val="100000"/>
              </a:lnSpc>
            </a:pPr>
            <a:endParaRPr sz="1200" dirty="0">
              <a:latin typeface="Times New Roman"/>
              <a:cs typeface="Times New Roman"/>
            </a:endParaRPr>
          </a:p>
          <a:p>
            <a:pPr marL="469265" indent="-227965">
              <a:lnSpc>
                <a:spcPct val="100000"/>
              </a:lnSpc>
              <a:spcBef>
                <a:spcPts val="95"/>
              </a:spcBef>
              <a:buFont typeface="Arial" panose="020B0604020202020204" pitchFamily="34" charset="0"/>
              <a:buChar char="•"/>
              <a:tabLst>
                <a:tab pos="469265" algn="l"/>
              </a:tabLst>
            </a:pPr>
            <a:r>
              <a:rPr sz="1200" b="1" dirty="0">
                <a:latin typeface="Times New Roman"/>
                <a:cs typeface="Times New Roman"/>
              </a:rPr>
              <a:t>Detection</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Visitor stands</a:t>
            </a:r>
            <a:r>
              <a:rPr sz="1200" spc="-15" dirty="0">
                <a:latin typeface="Times New Roman"/>
                <a:cs typeface="Times New Roman"/>
              </a:rPr>
              <a:t> </a:t>
            </a:r>
            <a:r>
              <a:rPr sz="1200" dirty="0">
                <a:latin typeface="Times New Roman"/>
                <a:cs typeface="Times New Roman"/>
              </a:rPr>
              <a:t>near the</a:t>
            </a:r>
            <a:r>
              <a:rPr sz="1200" spc="-50" dirty="0">
                <a:latin typeface="Times New Roman"/>
                <a:cs typeface="Times New Roman"/>
              </a:rPr>
              <a:t> </a:t>
            </a:r>
            <a:r>
              <a:rPr sz="1200" dirty="0">
                <a:latin typeface="Times New Roman"/>
                <a:cs typeface="Times New Roman"/>
              </a:rPr>
              <a:t>door;</a:t>
            </a:r>
            <a:r>
              <a:rPr sz="1200" spc="-10" dirty="0">
                <a:latin typeface="Times New Roman"/>
                <a:cs typeface="Times New Roman"/>
              </a:rPr>
              <a:t> </a:t>
            </a:r>
            <a:r>
              <a:rPr sz="1200" dirty="0">
                <a:latin typeface="Times New Roman"/>
                <a:cs typeface="Times New Roman"/>
              </a:rPr>
              <a:t>IR</a:t>
            </a:r>
            <a:r>
              <a:rPr sz="1200" spc="-10" dirty="0">
                <a:latin typeface="Times New Roman"/>
                <a:cs typeface="Times New Roman"/>
              </a:rPr>
              <a:t> </a:t>
            </a:r>
            <a:r>
              <a:rPr sz="1200" dirty="0">
                <a:latin typeface="Times New Roman"/>
                <a:cs typeface="Times New Roman"/>
              </a:rPr>
              <a:t>sensor detects</a:t>
            </a:r>
            <a:r>
              <a:rPr sz="1200" spc="-15" dirty="0">
                <a:latin typeface="Times New Roman"/>
                <a:cs typeface="Times New Roman"/>
              </a:rPr>
              <a:t> </a:t>
            </a:r>
            <a:r>
              <a:rPr sz="1200" spc="-10" dirty="0">
                <a:latin typeface="Times New Roman"/>
                <a:cs typeface="Times New Roman"/>
              </a:rPr>
              <a:t>motion.</a:t>
            </a:r>
            <a:endParaRPr sz="1200" dirty="0">
              <a:latin typeface="Times New Roman"/>
              <a:cs typeface="Times New Roman"/>
            </a:endParaRPr>
          </a:p>
          <a:p>
            <a:pPr marL="469265" indent="-227965">
              <a:lnSpc>
                <a:spcPct val="100000"/>
              </a:lnSpc>
              <a:spcBef>
                <a:spcPts val="145"/>
              </a:spcBef>
              <a:buFont typeface="Arial" panose="020B0604020202020204" pitchFamily="34" charset="0"/>
              <a:buChar char="•"/>
              <a:tabLst>
                <a:tab pos="469265" algn="l"/>
              </a:tabLst>
            </a:pPr>
            <a:r>
              <a:rPr sz="1200" b="1" dirty="0">
                <a:latin typeface="Times New Roman"/>
                <a:cs typeface="Times New Roman"/>
              </a:rPr>
              <a:t>Trigger</a:t>
            </a:r>
            <a:r>
              <a:rPr sz="1200" dirty="0">
                <a:latin typeface="Times New Roman"/>
                <a:cs typeface="Times New Roman"/>
              </a:rPr>
              <a:t>:</a:t>
            </a:r>
            <a:r>
              <a:rPr sz="1200" spc="-30" dirty="0">
                <a:latin typeface="Times New Roman"/>
                <a:cs typeface="Times New Roman"/>
              </a:rPr>
              <a:t> </a:t>
            </a:r>
            <a:r>
              <a:rPr sz="1200" dirty="0">
                <a:latin typeface="Times New Roman"/>
                <a:cs typeface="Times New Roman"/>
              </a:rPr>
              <a:t>Signal is</a:t>
            </a:r>
            <a:r>
              <a:rPr sz="1200" spc="-10" dirty="0">
                <a:latin typeface="Times New Roman"/>
                <a:cs typeface="Times New Roman"/>
              </a:rPr>
              <a:t> </a:t>
            </a:r>
            <a:r>
              <a:rPr sz="1200" dirty="0">
                <a:latin typeface="Times New Roman"/>
                <a:cs typeface="Times New Roman"/>
              </a:rPr>
              <a:t>sent to</a:t>
            </a:r>
            <a:r>
              <a:rPr sz="1200" spc="-3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microcontroller</a:t>
            </a:r>
            <a:r>
              <a:rPr sz="1200" spc="5" dirty="0">
                <a:latin typeface="Times New Roman"/>
                <a:cs typeface="Times New Roman"/>
              </a:rPr>
              <a:t> </a:t>
            </a:r>
            <a:r>
              <a:rPr sz="1200" spc="-10" dirty="0">
                <a:latin typeface="Times New Roman"/>
                <a:cs typeface="Times New Roman"/>
              </a:rPr>
              <a:t>(Arduino/RPi).</a:t>
            </a:r>
            <a:endParaRPr sz="1200" dirty="0">
              <a:latin typeface="Times New Roman"/>
              <a:cs typeface="Times New Roman"/>
            </a:endParaRPr>
          </a:p>
          <a:p>
            <a:pPr marL="469265" indent="-227965">
              <a:lnSpc>
                <a:spcPct val="100000"/>
              </a:lnSpc>
              <a:spcBef>
                <a:spcPts val="145"/>
              </a:spcBef>
              <a:buFont typeface="Arial" panose="020B0604020202020204" pitchFamily="34" charset="0"/>
              <a:buChar char="•"/>
              <a:tabLst>
                <a:tab pos="469265" algn="l"/>
              </a:tabLst>
            </a:pPr>
            <a:r>
              <a:rPr sz="1200" b="1" dirty="0">
                <a:latin typeface="Times New Roman"/>
                <a:cs typeface="Times New Roman"/>
              </a:rPr>
              <a:t>Response</a:t>
            </a:r>
            <a:r>
              <a:rPr sz="1200" dirty="0">
                <a:latin typeface="Times New Roman"/>
                <a:cs typeface="Times New Roman"/>
              </a:rPr>
              <a:t>:</a:t>
            </a:r>
            <a:r>
              <a:rPr sz="1200" spc="-20" dirty="0">
                <a:latin typeface="Times New Roman"/>
                <a:cs typeface="Times New Roman"/>
              </a:rPr>
              <a:t> </a:t>
            </a:r>
            <a:r>
              <a:rPr sz="1200" dirty="0">
                <a:latin typeface="Times New Roman"/>
                <a:cs typeface="Times New Roman"/>
              </a:rPr>
              <a:t>Buzzer</a:t>
            </a:r>
            <a:r>
              <a:rPr sz="1200" spc="10" dirty="0">
                <a:latin typeface="Times New Roman"/>
                <a:cs typeface="Times New Roman"/>
              </a:rPr>
              <a:t> </a:t>
            </a:r>
            <a:r>
              <a:rPr sz="1200" dirty="0">
                <a:latin typeface="Times New Roman"/>
                <a:cs typeface="Times New Roman"/>
              </a:rPr>
              <a:t>and</a:t>
            </a:r>
            <a:r>
              <a:rPr sz="1200" spc="-25" dirty="0">
                <a:latin typeface="Times New Roman"/>
                <a:cs typeface="Times New Roman"/>
              </a:rPr>
              <a:t> </a:t>
            </a:r>
            <a:r>
              <a:rPr sz="1200" dirty="0">
                <a:latin typeface="Times New Roman"/>
                <a:cs typeface="Times New Roman"/>
              </a:rPr>
              <a:t>LED</a:t>
            </a:r>
            <a:r>
              <a:rPr sz="1200" spc="-5" dirty="0">
                <a:latin typeface="Times New Roman"/>
                <a:cs typeface="Times New Roman"/>
              </a:rPr>
              <a:t> </a:t>
            </a:r>
            <a:r>
              <a:rPr sz="1200" dirty="0">
                <a:latin typeface="Times New Roman"/>
                <a:cs typeface="Times New Roman"/>
              </a:rPr>
              <a:t>are</a:t>
            </a:r>
            <a:r>
              <a:rPr sz="1200" spc="-35" dirty="0">
                <a:latin typeface="Times New Roman"/>
                <a:cs typeface="Times New Roman"/>
              </a:rPr>
              <a:t> </a:t>
            </a:r>
            <a:r>
              <a:rPr sz="1200" dirty="0">
                <a:latin typeface="Times New Roman"/>
                <a:cs typeface="Times New Roman"/>
              </a:rPr>
              <a:t>activated</a:t>
            </a:r>
            <a:r>
              <a:rPr sz="1200" spc="-25" dirty="0">
                <a:latin typeface="Times New Roman"/>
                <a:cs typeface="Times New Roman"/>
              </a:rPr>
              <a:t> </a:t>
            </a: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simulate</a:t>
            </a:r>
            <a:r>
              <a:rPr sz="1200" spc="-35" dirty="0">
                <a:latin typeface="Times New Roman"/>
                <a:cs typeface="Times New Roman"/>
              </a:rPr>
              <a:t> </a:t>
            </a:r>
            <a:r>
              <a:rPr sz="1200" dirty="0">
                <a:latin typeface="Times New Roman"/>
                <a:cs typeface="Times New Roman"/>
              </a:rPr>
              <a:t>a</a:t>
            </a:r>
            <a:r>
              <a:rPr sz="1200" spc="15" dirty="0">
                <a:latin typeface="Times New Roman"/>
                <a:cs typeface="Times New Roman"/>
              </a:rPr>
              <a:t> </a:t>
            </a:r>
            <a:r>
              <a:rPr sz="1200" spc="-10" dirty="0">
                <a:latin typeface="Times New Roman"/>
                <a:cs typeface="Times New Roman"/>
              </a:rPr>
              <a:t>doorbell.</a:t>
            </a:r>
            <a:endParaRPr sz="1200" dirty="0">
              <a:latin typeface="Times New Roman"/>
              <a:cs typeface="Times New Roman"/>
            </a:endParaRPr>
          </a:p>
          <a:p>
            <a:pPr marL="469265" indent="-227965">
              <a:lnSpc>
                <a:spcPct val="100000"/>
              </a:lnSpc>
              <a:spcBef>
                <a:spcPts val="120"/>
              </a:spcBef>
              <a:buFont typeface="Arial" panose="020B0604020202020204" pitchFamily="34" charset="0"/>
              <a:buChar char="•"/>
              <a:tabLst>
                <a:tab pos="469265" algn="l"/>
              </a:tabLst>
            </a:pPr>
            <a:r>
              <a:rPr sz="1200" b="1" dirty="0">
                <a:latin typeface="Times New Roman"/>
                <a:cs typeface="Times New Roman"/>
              </a:rPr>
              <a:t>Optional</a:t>
            </a:r>
            <a:r>
              <a:rPr sz="1200" b="1" spc="-30" dirty="0">
                <a:latin typeface="Times New Roman"/>
                <a:cs typeface="Times New Roman"/>
              </a:rPr>
              <a:t> </a:t>
            </a:r>
            <a:r>
              <a:rPr sz="1200" b="1" dirty="0">
                <a:latin typeface="Times New Roman"/>
                <a:cs typeface="Times New Roman"/>
              </a:rPr>
              <a:t>Recognition</a:t>
            </a:r>
            <a:r>
              <a:rPr sz="1200" dirty="0">
                <a:latin typeface="Times New Roman"/>
                <a:cs typeface="Times New Roman"/>
              </a:rPr>
              <a:t>:</a:t>
            </a:r>
            <a:r>
              <a:rPr sz="1200" spc="-30" dirty="0">
                <a:latin typeface="Times New Roman"/>
                <a:cs typeface="Times New Roman"/>
              </a:rPr>
              <a:t> </a:t>
            </a:r>
            <a:r>
              <a:rPr sz="1200" dirty="0">
                <a:latin typeface="Times New Roman"/>
                <a:cs typeface="Times New Roman"/>
              </a:rPr>
              <a:t>Camera</a:t>
            </a:r>
            <a:r>
              <a:rPr sz="1200" spc="5" dirty="0">
                <a:latin typeface="Times New Roman"/>
                <a:cs typeface="Times New Roman"/>
              </a:rPr>
              <a:t> </a:t>
            </a:r>
            <a:r>
              <a:rPr sz="1200" dirty="0">
                <a:latin typeface="Times New Roman"/>
                <a:cs typeface="Times New Roman"/>
              </a:rPr>
              <a:t>captures</a:t>
            </a:r>
            <a:r>
              <a:rPr sz="1200" spc="-10" dirty="0">
                <a:latin typeface="Times New Roman"/>
                <a:cs typeface="Times New Roman"/>
              </a:rPr>
              <a:t> </a:t>
            </a:r>
            <a:r>
              <a:rPr sz="1200" dirty="0">
                <a:latin typeface="Times New Roman"/>
                <a:cs typeface="Times New Roman"/>
              </a:rPr>
              <a:t>an</a:t>
            </a:r>
            <a:r>
              <a:rPr sz="1200" spc="-30" dirty="0">
                <a:latin typeface="Times New Roman"/>
                <a:cs typeface="Times New Roman"/>
              </a:rPr>
              <a:t> </a:t>
            </a:r>
            <a:r>
              <a:rPr sz="1200" dirty="0">
                <a:latin typeface="Times New Roman"/>
                <a:cs typeface="Times New Roman"/>
              </a:rPr>
              <a:t>image;</a:t>
            </a:r>
            <a:r>
              <a:rPr sz="1200" spc="-5" dirty="0">
                <a:latin typeface="Times New Roman"/>
                <a:cs typeface="Times New Roman"/>
              </a:rPr>
              <a:t> </a:t>
            </a:r>
            <a:r>
              <a:rPr sz="1200" dirty="0">
                <a:latin typeface="Times New Roman"/>
                <a:cs typeface="Times New Roman"/>
              </a:rPr>
              <a:t>OpenCV</a:t>
            </a:r>
            <a:r>
              <a:rPr sz="1200" spc="-40" dirty="0">
                <a:latin typeface="Times New Roman"/>
                <a:cs typeface="Times New Roman"/>
              </a:rPr>
              <a:t> </a:t>
            </a:r>
            <a:r>
              <a:rPr sz="1200" dirty="0">
                <a:latin typeface="Times New Roman"/>
                <a:cs typeface="Times New Roman"/>
              </a:rPr>
              <a:t>attempts</a:t>
            </a:r>
            <a:r>
              <a:rPr sz="1200" spc="-10" dirty="0">
                <a:latin typeface="Times New Roman"/>
                <a:cs typeface="Times New Roman"/>
              </a:rPr>
              <a:t> </a:t>
            </a:r>
            <a:r>
              <a:rPr sz="1200" dirty="0">
                <a:latin typeface="Times New Roman"/>
                <a:cs typeface="Times New Roman"/>
              </a:rPr>
              <a:t>face</a:t>
            </a:r>
            <a:r>
              <a:rPr sz="1200" spc="-40" dirty="0">
                <a:latin typeface="Times New Roman"/>
                <a:cs typeface="Times New Roman"/>
              </a:rPr>
              <a:t> </a:t>
            </a:r>
            <a:r>
              <a:rPr sz="1200" spc="-10" dirty="0">
                <a:latin typeface="Times New Roman"/>
                <a:cs typeface="Times New Roman"/>
              </a:rPr>
              <a:t>recognition.</a:t>
            </a:r>
            <a:endParaRPr sz="1200" dirty="0">
              <a:latin typeface="Times New Roman"/>
              <a:cs typeface="Times New Roman"/>
            </a:endParaRPr>
          </a:p>
          <a:p>
            <a:pPr marL="469265" indent="-227965">
              <a:lnSpc>
                <a:spcPct val="100000"/>
              </a:lnSpc>
              <a:spcBef>
                <a:spcPts val="145"/>
              </a:spcBef>
              <a:buFont typeface="Arial" panose="020B0604020202020204" pitchFamily="34" charset="0"/>
              <a:buChar char="•"/>
              <a:tabLst>
                <a:tab pos="469265" algn="l"/>
              </a:tabLst>
            </a:pPr>
            <a:r>
              <a:rPr sz="1200" b="1" dirty="0">
                <a:latin typeface="Times New Roman"/>
                <a:cs typeface="Times New Roman"/>
              </a:rPr>
              <a:t>Notification</a:t>
            </a:r>
            <a:r>
              <a:rPr sz="1200" dirty="0">
                <a:latin typeface="Times New Roman"/>
                <a:cs typeface="Times New Roman"/>
              </a:rPr>
              <a:t>:</a:t>
            </a:r>
            <a:r>
              <a:rPr sz="1200" spc="-30" dirty="0">
                <a:latin typeface="Times New Roman"/>
                <a:cs typeface="Times New Roman"/>
              </a:rPr>
              <a:t> </a:t>
            </a:r>
            <a:r>
              <a:rPr sz="1200" dirty="0">
                <a:latin typeface="Times New Roman"/>
                <a:cs typeface="Times New Roman"/>
              </a:rPr>
              <a:t>Message</a:t>
            </a:r>
            <a:r>
              <a:rPr sz="1200" spc="-15" dirty="0">
                <a:latin typeface="Times New Roman"/>
                <a:cs typeface="Times New Roman"/>
              </a:rPr>
              <a:t> </a:t>
            </a:r>
            <a:r>
              <a:rPr sz="1200" dirty="0">
                <a:latin typeface="Times New Roman"/>
                <a:cs typeface="Times New Roman"/>
              </a:rPr>
              <a:t>or</a:t>
            </a:r>
            <a:r>
              <a:rPr sz="1200" spc="5" dirty="0">
                <a:latin typeface="Times New Roman"/>
                <a:cs typeface="Times New Roman"/>
              </a:rPr>
              <a:t> </a:t>
            </a:r>
            <a:r>
              <a:rPr sz="1200" dirty="0">
                <a:latin typeface="Times New Roman"/>
                <a:cs typeface="Times New Roman"/>
              </a:rPr>
              <a:t>alert is</a:t>
            </a:r>
            <a:r>
              <a:rPr sz="1200" spc="-10" dirty="0">
                <a:latin typeface="Times New Roman"/>
                <a:cs typeface="Times New Roman"/>
              </a:rPr>
              <a:t> </a:t>
            </a:r>
            <a:r>
              <a:rPr sz="1200" dirty="0">
                <a:latin typeface="Times New Roman"/>
                <a:cs typeface="Times New Roman"/>
              </a:rPr>
              <a:t>sent</a:t>
            </a:r>
            <a:r>
              <a:rPr sz="1200" spc="-5" dirty="0">
                <a:latin typeface="Times New Roman"/>
                <a:cs typeface="Times New Roman"/>
              </a:rPr>
              <a:t> </a:t>
            </a:r>
            <a:r>
              <a:rPr sz="1200" dirty="0">
                <a:latin typeface="Times New Roman"/>
                <a:cs typeface="Times New Roman"/>
              </a:rPr>
              <a:t>to</a:t>
            </a:r>
            <a:r>
              <a:rPr sz="1200" spc="-3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homeowner’s</a:t>
            </a:r>
            <a:r>
              <a:rPr sz="1200" spc="-10" dirty="0">
                <a:latin typeface="Times New Roman"/>
                <a:cs typeface="Times New Roman"/>
              </a:rPr>
              <a:t> phone/email.</a:t>
            </a:r>
            <a:endParaRPr sz="1200" dirty="0">
              <a:latin typeface="Times New Roman"/>
              <a:cs typeface="Times New Roman"/>
            </a:endParaRPr>
          </a:p>
          <a:p>
            <a:pPr marL="469265" indent="-227965">
              <a:lnSpc>
                <a:spcPct val="100000"/>
              </a:lnSpc>
              <a:spcBef>
                <a:spcPts val="120"/>
              </a:spcBef>
              <a:buFont typeface="Arial" panose="020B0604020202020204" pitchFamily="34" charset="0"/>
              <a:buChar char="•"/>
              <a:tabLst>
                <a:tab pos="469265" algn="l"/>
              </a:tabLst>
            </a:pPr>
            <a:r>
              <a:rPr sz="1200" b="1" dirty="0">
                <a:latin typeface="Times New Roman"/>
                <a:cs typeface="Times New Roman"/>
              </a:rPr>
              <a:t>Logging</a:t>
            </a:r>
            <a:r>
              <a:rPr sz="1200" b="1" spc="-5" dirty="0">
                <a:latin typeface="Times New Roman"/>
                <a:cs typeface="Times New Roman"/>
              </a:rPr>
              <a:t> </a:t>
            </a:r>
            <a:r>
              <a:rPr sz="1200" b="1" dirty="0">
                <a:latin typeface="Times New Roman"/>
                <a:cs typeface="Times New Roman"/>
              </a:rPr>
              <a:t>(Optional)</a:t>
            </a:r>
            <a:r>
              <a:rPr sz="1200" dirty="0">
                <a:latin typeface="Times New Roman"/>
                <a:cs typeface="Times New Roman"/>
              </a:rPr>
              <a:t>: Visitor</a:t>
            </a:r>
            <a:r>
              <a:rPr sz="1200" spc="10" dirty="0">
                <a:latin typeface="Times New Roman"/>
                <a:cs typeface="Times New Roman"/>
              </a:rPr>
              <a:t> </a:t>
            </a:r>
            <a:r>
              <a:rPr sz="1200" dirty="0">
                <a:latin typeface="Times New Roman"/>
                <a:cs typeface="Times New Roman"/>
              </a:rPr>
              <a:t>details</a:t>
            </a:r>
            <a:r>
              <a:rPr sz="1200" spc="-5" dirty="0">
                <a:latin typeface="Times New Roman"/>
                <a:cs typeface="Times New Roman"/>
              </a:rPr>
              <a:t> </a:t>
            </a:r>
            <a:r>
              <a:rPr sz="1200" dirty="0">
                <a:latin typeface="Times New Roman"/>
                <a:cs typeface="Times New Roman"/>
              </a:rPr>
              <a:t>are</a:t>
            </a:r>
            <a:r>
              <a:rPr sz="1200" spc="-35" dirty="0">
                <a:latin typeface="Times New Roman"/>
                <a:cs typeface="Times New Roman"/>
              </a:rPr>
              <a:t> </a:t>
            </a:r>
            <a:r>
              <a:rPr sz="1200" dirty="0">
                <a:latin typeface="Times New Roman"/>
                <a:cs typeface="Times New Roman"/>
              </a:rPr>
              <a:t>stored</a:t>
            </a:r>
            <a:r>
              <a:rPr sz="1200" spc="-30" dirty="0">
                <a:latin typeface="Times New Roman"/>
                <a:cs typeface="Times New Roman"/>
              </a:rPr>
              <a:t> </a:t>
            </a:r>
            <a:r>
              <a:rPr sz="1200" dirty="0">
                <a:latin typeface="Times New Roman"/>
                <a:cs typeface="Times New Roman"/>
              </a:rPr>
              <a:t>locally or</a:t>
            </a:r>
            <a:r>
              <a:rPr sz="1200" spc="-15" dirty="0">
                <a:latin typeface="Times New Roman"/>
                <a:cs typeface="Times New Roman"/>
              </a:rPr>
              <a:t> </a:t>
            </a:r>
            <a:r>
              <a:rPr sz="1200" spc="-10" dirty="0">
                <a:latin typeface="Times New Roman"/>
                <a:cs typeface="Times New Roman"/>
              </a:rPr>
              <a:t>remotely.</a:t>
            </a: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spcBef>
                <a:spcPts val="540"/>
              </a:spcBef>
            </a:pPr>
            <a:endParaRPr sz="1200" dirty="0">
              <a:latin typeface="Times New Roman"/>
              <a:cs typeface="Times New Roman"/>
            </a:endParaRPr>
          </a:p>
          <a:p>
            <a:pPr marL="12700">
              <a:lnSpc>
                <a:spcPct val="100000"/>
              </a:lnSpc>
            </a:pPr>
            <a:r>
              <a:rPr sz="1200" b="1" dirty="0">
                <a:latin typeface="Times New Roman"/>
                <a:cs typeface="Times New Roman"/>
              </a:rPr>
              <a:t>3.6</a:t>
            </a:r>
            <a:r>
              <a:rPr sz="1200" b="1" spc="15" dirty="0">
                <a:latin typeface="Times New Roman"/>
                <a:cs typeface="Times New Roman"/>
              </a:rPr>
              <a:t> </a:t>
            </a:r>
            <a:r>
              <a:rPr sz="1200" b="1" spc="-10" dirty="0">
                <a:latin typeface="Times New Roman"/>
                <a:cs typeface="Times New Roman"/>
              </a:rPr>
              <a:t>FEASIBILITY </a:t>
            </a:r>
            <a:r>
              <a:rPr sz="1200" b="1" spc="-20" dirty="0">
                <a:latin typeface="Times New Roman"/>
                <a:cs typeface="Times New Roman"/>
              </a:rPr>
              <a:t>STUDY</a:t>
            </a:r>
            <a:endParaRPr sz="1200" dirty="0">
              <a:latin typeface="Times New Roman"/>
              <a:cs typeface="Times New Roman"/>
            </a:endParaRPr>
          </a:p>
          <a:p>
            <a:pPr>
              <a:lnSpc>
                <a:spcPct val="100000"/>
              </a:lnSpc>
              <a:spcBef>
                <a:spcPts val="195"/>
              </a:spcBef>
            </a:pPr>
            <a:endParaRPr sz="1200" dirty="0">
              <a:latin typeface="Times New Roman"/>
              <a:cs typeface="Times New Roman"/>
            </a:endParaRPr>
          </a:p>
          <a:p>
            <a:pPr marL="12700" marR="5080">
              <a:lnSpc>
                <a:spcPct val="109300"/>
              </a:lnSpc>
              <a:spcBef>
                <a:spcPts val="5"/>
              </a:spcBef>
            </a:pP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use</a:t>
            </a:r>
            <a:r>
              <a:rPr sz="1200" spc="10" dirty="0">
                <a:latin typeface="Times New Roman"/>
                <a:cs typeface="Times New Roman"/>
              </a:rPr>
              <a:t> </a:t>
            </a:r>
            <a:r>
              <a:rPr sz="1200" dirty="0">
                <a:latin typeface="Times New Roman"/>
                <a:cs typeface="Times New Roman"/>
              </a:rPr>
              <a:t>of</a:t>
            </a:r>
            <a:r>
              <a:rPr sz="1200" spc="60" dirty="0">
                <a:latin typeface="Times New Roman"/>
                <a:cs typeface="Times New Roman"/>
              </a:rPr>
              <a:t> </a:t>
            </a:r>
            <a:r>
              <a:rPr sz="1200" spc="-10" dirty="0">
                <a:latin typeface="Times New Roman"/>
                <a:cs typeface="Times New Roman"/>
              </a:rPr>
              <a:t>open-</a:t>
            </a:r>
            <a:r>
              <a:rPr sz="1200" dirty="0">
                <a:latin typeface="Times New Roman"/>
                <a:cs typeface="Times New Roman"/>
              </a:rPr>
              <a:t>source</a:t>
            </a:r>
            <a:r>
              <a:rPr sz="1200" spc="10" dirty="0">
                <a:latin typeface="Times New Roman"/>
                <a:cs typeface="Times New Roman"/>
              </a:rPr>
              <a:t> </a:t>
            </a:r>
            <a:r>
              <a:rPr sz="1200" dirty="0">
                <a:latin typeface="Times New Roman"/>
                <a:cs typeface="Times New Roman"/>
              </a:rPr>
              <a:t>software</a:t>
            </a:r>
            <a:r>
              <a:rPr sz="1200" spc="10" dirty="0">
                <a:latin typeface="Times New Roman"/>
                <a:cs typeface="Times New Roman"/>
              </a:rPr>
              <a:t> </a:t>
            </a:r>
            <a:r>
              <a:rPr sz="1200" dirty="0">
                <a:latin typeface="Times New Roman"/>
                <a:cs typeface="Times New Roman"/>
              </a:rPr>
              <a:t>(Python,</a:t>
            </a:r>
            <a:r>
              <a:rPr sz="1200" spc="50" dirty="0">
                <a:latin typeface="Times New Roman"/>
                <a:cs typeface="Times New Roman"/>
              </a:rPr>
              <a:t> </a:t>
            </a:r>
            <a:r>
              <a:rPr sz="1200" dirty="0">
                <a:latin typeface="Times New Roman"/>
                <a:cs typeface="Times New Roman"/>
              </a:rPr>
              <a:t>OpenCV)</a:t>
            </a:r>
            <a:r>
              <a:rPr sz="1200" spc="35"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low-cost</a:t>
            </a:r>
            <a:r>
              <a:rPr sz="1200" spc="50" dirty="0">
                <a:latin typeface="Times New Roman"/>
                <a:cs typeface="Times New Roman"/>
              </a:rPr>
              <a:t> </a:t>
            </a:r>
            <a:r>
              <a:rPr sz="1200" dirty="0">
                <a:latin typeface="Times New Roman"/>
                <a:cs typeface="Times New Roman"/>
              </a:rPr>
              <a:t>hardware</a:t>
            </a:r>
            <a:r>
              <a:rPr sz="1200" spc="10" dirty="0">
                <a:latin typeface="Times New Roman"/>
                <a:cs typeface="Times New Roman"/>
              </a:rPr>
              <a:t> </a:t>
            </a:r>
            <a:r>
              <a:rPr sz="1200" dirty="0">
                <a:latin typeface="Times New Roman"/>
                <a:cs typeface="Times New Roman"/>
              </a:rPr>
              <a:t>(Arduino/RPi)</a:t>
            </a:r>
            <a:r>
              <a:rPr sz="1200" spc="55" dirty="0">
                <a:latin typeface="Times New Roman"/>
                <a:cs typeface="Times New Roman"/>
              </a:rPr>
              <a:t> </a:t>
            </a:r>
            <a:r>
              <a:rPr sz="1200" dirty="0">
                <a:latin typeface="Times New Roman"/>
                <a:cs typeface="Times New Roman"/>
              </a:rPr>
              <a:t>makes</a:t>
            </a:r>
            <a:r>
              <a:rPr sz="1200" spc="45" dirty="0">
                <a:latin typeface="Times New Roman"/>
                <a:cs typeface="Times New Roman"/>
              </a:rPr>
              <a:t> </a:t>
            </a:r>
            <a:r>
              <a:rPr sz="1200" spc="-25" dirty="0">
                <a:latin typeface="Times New Roman"/>
                <a:cs typeface="Times New Roman"/>
              </a:rPr>
              <a:t>the </a:t>
            </a:r>
            <a:r>
              <a:rPr sz="1200" dirty="0">
                <a:latin typeface="Times New Roman"/>
                <a:cs typeface="Times New Roman"/>
              </a:rPr>
              <a:t>system</a:t>
            </a:r>
            <a:r>
              <a:rPr sz="1200" spc="-25" dirty="0">
                <a:latin typeface="Times New Roman"/>
                <a:cs typeface="Times New Roman"/>
              </a:rPr>
              <a:t> </a:t>
            </a:r>
            <a:r>
              <a:rPr sz="1200" dirty="0">
                <a:latin typeface="Times New Roman"/>
                <a:cs typeface="Times New Roman"/>
              </a:rPr>
              <a:t>highly</a:t>
            </a:r>
            <a:r>
              <a:rPr sz="1200" spc="-30" dirty="0">
                <a:latin typeface="Times New Roman"/>
                <a:cs typeface="Times New Roman"/>
              </a:rPr>
              <a:t> </a:t>
            </a:r>
            <a:r>
              <a:rPr sz="1200" dirty="0">
                <a:latin typeface="Times New Roman"/>
                <a:cs typeface="Times New Roman"/>
              </a:rPr>
              <a:t>viable. Modular</a:t>
            </a:r>
            <a:r>
              <a:rPr sz="1200" spc="10" dirty="0">
                <a:latin typeface="Times New Roman"/>
                <a:cs typeface="Times New Roman"/>
              </a:rPr>
              <a:t> </a:t>
            </a:r>
            <a:r>
              <a:rPr sz="1200" dirty="0">
                <a:latin typeface="Times New Roman"/>
                <a:cs typeface="Times New Roman"/>
              </a:rPr>
              <a:t>architecture</a:t>
            </a:r>
            <a:r>
              <a:rPr sz="1200" spc="-40" dirty="0">
                <a:latin typeface="Times New Roman"/>
                <a:cs typeface="Times New Roman"/>
              </a:rPr>
              <a:t> </a:t>
            </a:r>
            <a:r>
              <a:rPr sz="1200" dirty="0">
                <a:latin typeface="Times New Roman"/>
                <a:cs typeface="Times New Roman"/>
              </a:rPr>
              <a:t>allows</a:t>
            </a:r>
            <a:r>
              <a:rPr sz="1200" spc="20" dirty="0">
                <a:latin typeface="Times New Roman"/>
                <a:cs typeface="Times New Roman"/>
              </a:rPr>
              <a:t> </a:t>
            </a:r>
            <a:r>
              <a:rPr sz="1200" dirty="0">
                <a:latin typeface="Times New Roman"/>
                <a:cs typeface="Times New Roman"/>
              </a:rPr>
              <a:t>easy</a:t>
            </a:r>
            <a:r>
              <a:rPr sz="1200" spc="-25" dirty="0">
                <a:latin typeface="Times New Roman"/>
                <a:cs typeface="Times New Roman"/>
              </a:rPr>
              <a:t> </a:t>
            </a:r>
            <a:r>
              <a:rPr sz="1200" dirty="0">
                <a:latin typeface="Times New Roman"/>
                <a:cs typeface="Times New Roman"/>
              </a:rPr>
              <a:t>customization</a:t>
            </a:r>
            <a:r>
              <a:rPr sz="1200" spc="-30" dirty="0">
                <a:latin typeface="Times New Roman"/>
                <a:cs typeface="Times New Roman"/>
              </a:rPr>
              <a:t> </a:t>
            </a:r>
            <a:r>
              <a:rPr sz="1200" dirty="0">
                <a:latin typeface="Times New Roman"/>
                <a:cs typeface="Times New Roman"/>
              </a:rPr>
              <a:t>and</a:t>
            </a:r>
            <a:r>
              <a:rPr sz="1200" spc="-30" dirty="0">
                <a:latin typeface="Times New Roman"/>
                <a:cs typeface="Times New Roman"/>
              </a:rPr>
              <a:t> </a:t>
            </a:r>
            <a:r>
              <a:rPr sz="1200" spc="-10" dirty="0">
                <a:latin typeface="Times New Roman"/>
                <a:cs typeface="Times New Roman"/>
              </a:rPr>
              <a:t>upgrades.</a:t>
            </a:r>
            <a:endParaRPr lang="en-IN" sz="1200" spc="-10" dirty="0">
              <a:latin typeface="Times New Roman"/>
              <a:cs typeface="Times New Roman"/>
            </a:endParaRPr>
          </a:p>
          <a:p>
            <a:pPr marL="12700" marR="5080">
              <a:lnSpc>
                <a:spcPct val="109300"/>
              </a:lnSpc>
              <a:spcBef>
                <a:spcPts val="5"/>
              </a:spcBef>
            </a:pPr>
            <a:endParaRPr sz="1200" dirty="0">
              <a:latin typeface="Times New Roman"/>
              <a:cs typeface="Times New Roman"/>
            </a:endParaRPr>
          </a:p>
          <a:p>
            <a:pPr marL="12700">
              <a:lnSpc>
                <a:spcPct val="100000"/>
              </a:lnSpc>
              <a:spcBef>
                <a:spcPts val="165"/>
              </a:spcBef>
            </a:pPr>
            <a:r>
              <a:rPr sz="1200" b="1" dirty="0">
                <a:latin typeface="Times New Roman"/>
                <a:cs typeface="Times New Roman"/>
              </a:rPr>
              <a:t>Operational</a:t>
            </a:r>
            <a:r>
              <a:rPr sz="1200" b="1" spc="-25" dirty="0">
                <a:latin typeface="Times New Roman"/>
                <a:cs typeface="Times New Roman"/>
              </a:rPr>
              <a:t> </a:t>
            </a:r>
            <a:r>
              <a:rPr sz="1200" b="1" spc="-10" dirty="0">
                <a:latin typeface="Times New Roman"/>
                <a:cs typeface="Times New Roman"/>
              </a:rPr>
              <a:t>Feasibility</a:t>
            </a:r>
            <a:endParaRPr sz="1200" dirty="0">
              <a:latin typeface="Times New Roman"/>
              <a:cs typeface="Times New Roman"/>
            </a:endParaRPr>
          </a:p>
          <a:p>
            <a:pPr marL="12700" marR="8255">
              <a:lnSpc>
                <a:spcPts val="1460"/>
              </a:lnSpc>
              <a:spcBef>
                <a:spcPts val="30"/>
              </a:spcBef>
            </a:pPr>
            <a:r>
              <a:rPr sz="1200" dirty="0">
                <a:latin typeface="Times New Roman"/>
                <a:cs typeface="Times New Roman"/>
              </a:rPr>
              <a:t>The</a:t>
            </a:r>
            <a:r>
              <a:rPr sz="1200" spc="-15" dirty="0">
                <a:latin typeface="Times New Roman"/>
                <a:cs typeface="Times New Roman"/>
              </a:rPr>
              <a:t> </a:t>
            </a:r>
            <a:r>
              <a:rPr sz="1200" dirty="0">
                <a:latin typeface="Times New Roman"/>
                <a:cs typeface="Times New Roman"/>
              </a:rPr>
              <a:t>system</a:t>
            </a:r>
            <a:r>
              <a:rPr sz="1200" spc="-25" dirty="0">
                <a:latin typeface="Times New Roman"/>
                <a:cs typeface="Times New Roman"/>
              </a:rPr>
              <a:t> </a:t>
            </a:r>
            <a:r>
              <a:rPr sz="1200" dirty="0">
                <a:latin typeface="Times New Roman"/>
                <a:cs typeface="Times New Roman"/>
              </a:rPr>
              <a:t>is</a:t>
            </a:r>
            <a:r>
              <a:rPr sz="1200" spc="20" dirty="0">
                <a:latin typeface="Times New Roman"/>
                <a:cs typeface="Times New Roman"/>
              </a:rPr>
              <a:t> </a:t>
            </a:r>
            <a:r>
              <a:rPr sz="1200" dirty="0">
                <a:latin typeface="Times New Roman"/>
                <a:cs typeface="Times New Roman"/>
              </a:rPr>
              <a:t>simple</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install</a:t>
            </a:r>
            <a:r>
              <a:rPr sz="1200" spc="5" dirty="0">
                <a:latin typeface="Times New Roman"/>
                <a:cs typeface="Times New Roman"/>
              </a:rPr>
              <a:t> </a:t>
            </a:r>
            <a:r>
              <a:rPr sz="1200" dirty="0">
                <a:latin typeface="Times New Roman"/>
                <a:cs typeface="Times New Roman"/>
              </a:rPr>
              <a:t>and</a:t>
            </a:r>
            <a:r>
              <a:rPr sz="1200" spc="15" dirty="0">
                <a:latin typeface="Times New Roman"/>
                <a:cs typeface="Times New Roman"/>
              </a:rPr>
              <a:t> </a:t>
            </a:r>
            <a:r>
              <a:rPr sz="1200" dirty="0">
                <a:latin typeface="Times New Roman"/>
                <a:cs typeface="Times New Roman"/>
              </a:rPr>
              <a:t>operate.</a:t>
            </a:r>
            <a:r>
              <a:rPr sz="1200" spc="30" dirty="0">
                <a:latin typeface="Times New Roman"/>
                <a:cs typeface="Times New Roman"/>
              </a:rPr>
              <a:t> </a:t>
            </a:r>
            <a:r>
              <a:rPr sz="1200" dirty="0">
                <a:latin typeface="Times New Roman"/>
                <a:cs typeface="Times New Roman"/>
              </a:rPr>
              <a:t>It automates</a:t>
            </a:r>
            <a:r>
              <a:rPr sz="1200" spc="2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doorbell function,</a:t>
            </a:r>
            <a:r>
              <a:rPr sz="1200" spc="25" dirty="0">
                <a:latin typeface="Times New Roman"/>
                <a:cs typeface="Times New Roman"/>
              </a:rPr>
              <a:t> </a:t>
            </a:r>
            <a:r>
              <a:rPr sz="1200" dirty="0">
                <a:latin typeface="Times New Roman"/>
                <a:cs typeface="Times New Roman"/>
              </a:rPr>
              <a:t>improving security</a:t>
            </a:r>
            <a:r>
              <a:rPr sz="1200" spc="-5" dirty="0">
                <a:latin typeface="Times New Roman"/>
                <a:cs typeface="Times New Roman"/>
              </a:rPr>
              <a:t> </a:t>
            </a:r>
            <a:r>
              <a:rPr sz="1200" spc="-25" dirty="0">
                <a:latin typeface="Times New Roman"/>
                <a:cs typeface="Times New Roman"/>
              </a:rPr>
              <a:t>and </a:t>
            </a:r>
            <a:r>
              <a:rPr sz="1200" dirty="0">
                <a:latin typeface="Times New Roman"/>
                <a:cs typeface="Times New Roman"/>
              </a:rPr>
              <a:t>hygiene,</a:t>
            </a:r>
            <a:r>
              <a:rPr sz="1200" spc="1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is suitable</a:t>
            </a:r>
            <a:r>
              <a:rPr sz="1200" spc="-30" dirty="0">
                <a:latin typeface="Times New Roman"/>
                <a:cs typeface="Times New Roman"/>
              </a:rPr>
              <a:t> </a:t>
            </a:r>
            <a:r>
              <a:rPr sz="1200" dirty="0">
                <a:latin typeface="Times New Roman"/>
                <a:cs typeface="Times New Roman"/>
              </a:rPr>
              <a:t>for</a:t>
            </a:r>
            <a:r>
              <a:rPr sz="1200" spc="20" dirty="0">
                <a:latin typeface="Times New Roman"/>
                <a:cs typeface="Times New Roman"/>
              </a:rPr>
              <a:t> </a:t>
            </a:r>
            <a:r>
              <a:rPr sz="1200" dirty="0">
                <a:latin typeface="Times New Roman"/>
                <a:cs typeface="Times New Roman"/>
              </a:rPr>
              <a:t>residential</a:t>
            </a:r>
            <a:r>
              <a:rPr sz="1200" spc="-20" dirty="0">
                <a:latin typeface="Times New Roman"/>
                <a:cs typeface="Times New Roman"/>
              </a:rPr>
              <a:t> </a:t>
            </a:r>
            <a:r>
              <a:rPr sz="1200" dirty="0">
                <a:latin typeface="Times New Roman"/>
                <a:cs typeface="Times New Roman"/>
              </a:rPr>
              <a:t>and</a:t>
            </a:r>
            <a:r>
              <a:rPr sz="1200" spc="-20" dirty="0">
                <a:latin typeface="Times New Roman"/>
                <a:cs typeface="Times New Roman"/>
              </a:rPr>
              <a:t> </a:t>
            </a:r>
            <a:r>
              <a:rPr sz="1200" dirty="0">
                <a:latin typeface="Times New Roman"/>
                <a:cs typeface="Times New Roman"/>
              </a:rPr>
              <a:t>small</a:t>
            </a:r>
            <a:r>
              <a:rPr sz="1200" spc="-15" dirty="0">
                <a:latin typeface="Times New Roman"/>
                <a:cs typeface="Times New Roman"/>
              </a:rPr>
              <a:t> </a:t>
            </a:r>
            <a:r>
              <a:rPr sz="1200" dirty="0">
                <a:latin typeface="Times New Roman"/>
                <a:cs typeface="Times New Roman"/>
              </a:rPr>
              <a:t>commercial</a:t>
            </a:r>
            <a:r>
              <a:rPr sz="1200" spc="-20" dirty="0">
                <a:latin typeface="Times New Roman"/>
                <a:cs typeface="Times New Roman"/>
              </a:rPr>
              <a:t> </a:t>
            </a:r>
            <a:r>
              <a:rPr sz="1200" spc="-10" dirty="0">
                <a:latin typeface="Times New Roman"/>
                <a:cs typeface="Times New Roman"/>
              </a:rPr>
              <a:t>spaces.</a:t>
            </a:r>
            <a:endParaRPr lang="en-IN" sz="1200" spc="-10" dirty="0">
              <a:latin typeface="Times New Roman"/>
              <a:cs typeface="Times New Roman"/>
            </a:endParaRPr>
          </a:p>
          <a:p>
            <a:pPr marL="12700" marR="8255">
              <a:lnSpc>
                <a:spcPts val="1460"/>
              </a:lnSpc>
              <a:spcBef>
                <a:spcPts val="30"/>
              </a:spcBef>
            </a:pPr>
            <a:endParaRPr sz="1200" dirty="0">
              <a:latin typeface="Times New Roman"/>
              <a:cs typeface="Times New Roman"/>
            </a:endParaRPr>
          </a:p>
          <a:p>
            <a:pPr marL="12700">
              <a:lnSpc>
                <a:spcPct val="100000"/>
              </a:lnSpc>
              <a:spcBef>
                <a:spcPts val="100"/>
              </a:spcBef>
            </a:pPr>
            <a:r>
              <a:rPr sz="1200" b="1" dirty="0">
                <a:latin typeface="Times New Roman"/>
                <a:cs typeface="Times New Roman"/>
              </a:rPr>
              <a:t>Economic</a:t>
            </a:r>
            <a:r>
              <a:rPr sz="1200" b="1" spc="-40" dirty="0">
                <a:latin typeface="Times New Roman"/>
                <a:cs typeface="Times New Roman"/>
              </a:rPr>
              <a:t> </a:t>
            </a:r>
            <a:r>
              <a:rPr sz="1200" b="1" spc="-10" dirty="0">
                <a:latin typeface="Times New Roman"/>
                <a:cs typeface="Times New Roman"/>
              </a:rPr>
              <a:t>Feasibility</a:t>
            </a:r>
            <a:endParaRPr sz="1200" dirty="0">
              <a:latin typeface="Times New Roman"/>
              <a:cs typeface="Times New Roman"/>
            </a:endParaRPr>
          </a:p>
          <a:p>
            <a:pPr marL="12700" marR="9525">
              <a:lnSpc>
                <a:spcPts val="1470"/>
              </a:lnSpc>
              <a:spcBef>
                <a:spcPts val="20"/>
              </a:spcBef>
            </a:pPr>
            <a:r>
              <a:rPr sz="1200" dirty="0">
                <a:latin typeface="Times New Roman"/>
                <a:cs typeface="Times New Roman"/>
              </a:rPr>
              <a:t>Components</a:t>
            </a:r>
            <a:r>
              <a:rPr sz="1200" spc="365" dirty="0">
                <a:latin typeface="Times New Roman"/>
                <a:cs typeface="Times New Roman"/>
              </a:rPr>
              <a:t> </a:t>
            </a:r>
            <a:r>
              <a:rPr sz="1200" dirty="0">
                <a:latin typeface="Times New Roman"/>
                <a:cs typeface="Times New Roman"/>
              </a:rPr>
              <a:t>are</a:t>
            </a:r>
            <a:r>
              <a:rPr sz="1200" spc="330" dirty="0">
                <a:latin typeface="Times New Roman"/>
                <a:cs typeface="Times New Roman"/>
              </a:rPr>
              <a:t> </a:t>
            </a:r>
            <a:r>
              <a:rPr sz="1200" spc="-10" dirty="0">
                <a:latin typeface="Times New Roman"/>
                <a:cs typeface="Times New Roman"/>
              </a:rPr>
              <a:t>budget-</a:t>
            </a:r>
            <a:r>
              <a:rPr sz="1200" dirty="0">
                <a:latin typeface="Times New Roman"/>
                <a:cs typeface="Times New Roman"/>
              </a:rPr>
              <a:t>friendly</a:t>
            </a:r>
            <a:r>
              <a:rPr sz="1200" spc="345" dirty="0">
                <a:latin typeface="Times New Roman"/>
                <a:cs typeface="Times New Roman"/>
              </a:rPr>
              <a:t> </a:t>
            </a:r>
            <a:r>
              <a:rPr sz="1200" dirty="0">
                <a:latin typeface="Times New Roman"/>
                <a:cs typeface="Times New Roman"/>
              </a:rPr>
              <a:t>and</a:t>
            </a:r>
            <a:r>
              <a:rPr sz="1200" spc="340" dirty="0">
                <a:latin typeface="Times New Roman"/>
                <a:cs typeface="Times New Roman"/>
              </a:rPr>
              <a:t> </a:t>
            </a:r>
            <a:r>
              <a:rPr sz="1200" dirty="0">
                <a:latin typeface="Times New Roman"/>
                <a:cs typeface="Times New Roman"/>
              </a:rPr>
              <a:t>accessible.</a:t>
            </a:r>
            <a:r>
              <a:rPr sz="1200" spc="380" dirty="0">
                <a:latin typeface="Times New Roman"/>
                <a:cs typeface="Times New Roman"/>
              </a:rPr>
              <a:t> </a:t>
            </a:r>
            <a:r>
              <a:rPr sz="1200" dirty="0">
                <a:latin typeface="Times New Roman"/>
                <a:cs typeface="Times New Roman"/>
              </a:rPr>
              <a:t>The</a:t>
            </a:r>
            <a:r>
              <a:rPr sz="1200" spc="355" dirty="0">
                <a:latin typeface="Times New Roman"/>
                <a:cs typeface="Times New Roman"/>
              </a:rPr>
              <a:t> </a:t>
            </a:r>
            <a:r>
              <a:rPr sz="1200" dirty="0">
                <a:latin typeface="Times New Roman"/>
                <a:cs typeface="Times New Roman"/>
              </a:rPr>
              <a:t>entire</a:t>
            </a:r>
            <a:r>
              <a:rPr sz="1200" spc="335" dirty="0">
                <a:latin typeface="Times New Roman"/>
                <a:cs typeface="Times New Roman"/>
              </a:rPr>
              <a:t> </a:t>
            </a:r>
            <a:r>
              <a:rPr sz="1200" dirty="0">
                <a:latin typeface="Times New Roman"/>
                <a:cs typeface="Times New Roman"/>
              </a:rPr>
              <a:t>system</a:t>
            </a:r>
            <a:r>
              <a:rPr sz="1200" spc="320" dirty="0">
                <a:latin typeface="Times New Roman"/>
                <a:cs typeface="Times New Roman"/>
              </a:rPr>
              <a:t> </a:t>
            </a:r>
            <a:r>
              <a:rPr sz="1200" dirty="0">
                <a:latin typeface="Times New Roman"/>
                <a:cs typeface="Times New Roman"/>
              </a:rPr>
              <a:t>can</a:t>
            </a:r>
            <a:r>
              <a:rPr sz="1200" spc="345" dirty="0">
                <a:latin typeface="Times New Roman"/>
                <a:cs typeface="Times New Roman"/>
              </a:rPr>
              <a:t> </a:t>
            </a:r>
            <a:r>
              <a:rPr sz="1200" dirty="0">
                <a:latin typeface="Times New Roman"/>
                <a:cs typeface="Times New Roman"/>
              </a:rPr>
              <a:t>be</a:t>
            </a:r>
            <a:r>
              <a:rPr sz="1200" spc="330" dirty="0">
                <a:latin typeface="Times New Roman"/>
                <a:cs typeface="Times New Roman"/>
              </a:rPr>
              <a:t> </a:t>
            </a:r>
            <a:r>
              <a:rPr sz="1200" dirty="0">
                <a:latin typeface="Times New Roman"/>
                <a:cs typeface="Times New Roman"/>
              </a:rPr>
              <a:t>built</a:t>
            </a:r>
            <a:r>
              <a:rPr sz="1200" spc="370" dirty="0">
                <a:latin typeface="Times New Roman"/>
                <a:cs typeface="Times New Roman"/>
              </a:rPr>
              <a:t> </a:t>
            </a:r>
            <a:r>
              <a:rPr sz="1200" dirty="0">
                <a:latin typeface="Times New Roman"/>
                <a:cs typeface="Times New Roman"/>
              </a:rPr>
              <a:t>with</a:t>
            </a:r>
            <a:r>
              <a:rPr sz="1200" spc="370" dirty="0">
                <a:latin typeface="Times New Roman"/>
                <a:cs typeface="Times New Roman"/>
              </a:rPr>
              <a:t> </a:t>
            </a:r>
            <a:r>
              <a:rPr sz="1200" spc="-10" dirty="0">
                <a:latin typeface="Times New Roman"/>
                <a:cs typeface="Times New Roman"/>
              </a:rPr>
              <a:t>minimal </a:t>
            </a:r>
            <a:r>
              <a:rPr sz="1200" dirty="0">
                <a:latin typeface="Times New Roman"/>
                <a:cs typeface="Times New Roman"/>
              </a:rPr>
              <a:t>investment,</a:t>
            </a:r>
            <a:r>
              <a:rPr sz="1200" spc="5" dirty="0">
                <a:latin typeface="Times New Roman"/>
                <a:cs typeface="Times New Roman"/>
              </a:rPr>
              <a:t> </a:t>
            </a:r>
            <a:r>
              <a:rPr sz="1200" dirty="0">
                <a:latin typeface="Times New Roman"/>
                <a:cs typeface="Times New Roman"/>
              </a:rPr>
              <a:t>avoiding</a:t>
            </a:r>
            <a:r>
              <a:rPr sz="1200" spc="-2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high</a:t>
            </a:r>
            <a:r>
              <a:rPr sz="1200" spc="-25" dirty="0">
                <a:latin typeface="Times New Roman"/>
                <a:cs typeface="Times New Roman"/>
              </a:rPr>
              <a:t> </a:t>
            </a:r>
            <a:r>
              <a:rPr sz="1200" dirty="0">
                <a:latin typeface="Times New Roman"/>
                <a:cs typeface="Times New Roman"/>
              </a:rPr>
              <a:t>cost</a:t>
            </a:r>
            <a:r>
              <a:rPr sz="1200" spc="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commercial</a:t>
            </a:r>
            <a:r>
              <a:rPr sz="1200" spc="-20" dirty="0">
                <a:latin typeface="Times New Roman"/>
                <a:cs typeface="Times New Roman"/>
              </a:rPr>
              <a:t> </a:t>
            </a:r>
            <a:r>
              <a:rPr sz="1200" dirty="0">
                <a:latin typeface="Times New Roman"/>
                <a:cs typeface="Times New Roman"/>
              </a:rPr>
              <a:t>smart</a:t>
            </a:r>
            <a:r>
              <a:rPr sz="1200" spc="5" dirty="0">
                <a:latin typeface="Times New Roman"/>
                <a:cs typeface="Times New Roman"/>
              </a:rPr>
              <a:t> </a:t>
            </a:r>
            <a:r>
              <a:rPr sz="1200" dirty="0">
                <a:latin typeface="Times New Roman"/>
                <a:cs typeface="Times New Roman"/>
              </a:rPr>
              <a:t>doorbell</a:t>
            </a:r>
            <a:r>
              <a:rPr sz="1200" spc="-20" dirty="0">
                <a:latin typeface="Times New Roman"/>
                <a:cs typeface="Times New Roman"/>
              </a:rPr>
              <a:t> </a:t>
            </a:r>
            <a:r>
              <a:rPr sz="1200" spc="-10" dirty="0">
                <a:latin typeface="Times New Roman"/>
                <a:cs typeface="Times New Roman"/>
              </a:rPr>
              <a:t>solutions.</a:t>
            </a:r>
            <a:endParaRPr sz="12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075689"/>
            <a:ext cx="5758815" cy="5718232"/>
          </a:xfrm>
          <a:prstGeom prst="rect">
            <a:avLst/>
          </a:prstGeom>
        </p:spPr>
        <p:txBody>
          <a:bodyPr vert="horz" wrap="square" lIns="0" tIns="11430" rIns="0" bIns="0" rtlCol="0">
            <a:spAutoFit/>
          </a:bodyPr>
          <a:lstStyle/>
          <a:p>
            <a:pPr algn="ctr">
              <a:lnSpc>
                <a:spcPct val="100000"/>
              </a:lnSpc>
              <a:spcBef>
                <a:spcPts val="90"/>
              </a:spcBef>
            </a:pPr>
            <a:r>
              <a:rPr sz="1400" b="1" dirty="0">
                <a:latin typeface="Times New Roman"/>
                <a:cs typeface="Times New Roman"/>
              </a:rPr>
              <a:t>CHAPTER</a:t>
            </a:r>
            <a:r>
              <a:rPr sz="1400" b="1" spc="-20" dirty="0">
                <a:latin typeface="Times New Roman"/>
                <a:cs typeface="Times New Roman"/>
              </a:rPr>
              <a:t> </a:t>
            </a:r>
            <a:r>
              <a:rPr sz="1400" b="1" dirty="0">
                <a:latin typeface="Times New Roman"/>
                <a:cs typeface="Times New Roman"/>
              </a:rPr>
              <a:t>4</a:t>
            </a:r>
            <a:r>
              <a:rPr sz="1400" b="1" spc="-15" dirty="0">
                <a:latin typeface="Times New Roman"/>
                <a:cs typeface="Times New Roman"/>
              </a:rPr>
              <a:t> </a:t>
            </a:r>
            <a:endParaRPr lang="en-IN" sz="1400" b="1" spc="-15" dirty="0">
              <a:latin typeface="Times New Roman"/>
              <a:cs typeface="Times New Roman"/>
            </a:endParaRPr>
          </a:p>
          <a:p>
            <a:pPr algn="ctr">
              <a:lnSpc>
                <a:spcPct val="100000"/>
              </a:lnSpc>
              <a:spcBef>
                <a:spcPts val="90"/>
              </a:spcBef>
            </a:pPr>
            <a:r>
              <a:rPr sz="1400" b="1" spc="-20" dirty="0">
                <a:latin typeface="Times New Roman"/>
                <a:cs typeface="Times New Roman"/>
              </a:rPr>
              <a:t> </a:t>
            </a:r>
            <a:r>
              <a:rPr sz="1400" b="1" dirty="0">
                <a:latin typeface="Times New Roman"/>
                <a:cs typeface="Times New Roman"/>
              </a:rPr>
              <a:t>SYSTEM </a:t>
            </a:r>
            <a:r>
              <a:rPr sz="1400" b="1" spc="-10" dirty="0">
                <a:latin typeface="Times New Roman"/>
                <a:cs typeface="Times New Roman"/>
              </a:rPr>
              <a:t>DESIGN</a:t>
            </a:r>
            <a:endParaRPr sz="1400" dirty="0">
              <a:latin typeface="Times New Roman"/>
              <a:cs typeface="Times New Roman"/>
            </a:endParaRPr>
          </a:p>
          <a:p>
            <a:pPr>
              <a:lnSpc>
                <a:spcPct val="100000"/>
              </a:lnSpc>
              <a:spcBef>
                <a:spcPts val="35"/>
              </a:spcBef>
            </a:pPr>
            <a:endParaRPr sz="1200" dirty="0">
              <a:latin typeface="Times New Roman"/>
              <a:cs typeface="Times New Roman"/>
            </a:endParaRPr>
          </a:p>
          <a:p>
            <a:pPr marL="12700" lvl="1">
              <a:lnSpc>
                <a:spcPct val="100000"/>
              </a:lnSpc>
              <a:spcBef>
                <a:spcPts val="5"/>
              </a:spcBef>
              <a:tabLst>
                <a:tab pos="225425" algn="l"/>
              </a:tabLst>
            </a:pPr>
            <a:r>
              <a:rPr lang="en-IN" sz="1200" b="1" dirty="0">
                <a:latin typeface="Times New Roman"/>
                <a:cs typeface="Times New Roman"/>
              </a:rPr>
              <a:t>4.1 </a:t>
            </a:r>
            <a:r>
              <a:rPr sz="1200" b="1" dirty="0">
                <a:latin typeface="Times New Roman"/>
                <a:cs typeface="Times New Roman"/>
              </a:rPr>
              <a:t>DESIGN</a:t>
            </a:r>
            <a:r>
              <a:rPr sz="1200" b="1" spc="-55" dirty="0">
                <a:latin typeface="Times New Roman"/>
                <a:cs typeface="Times New Roman"/>
              </a:rPr>
              <a:t> </a:t>
            </a:r>
            <a:r>
              <a:rPr sz="1200" b="1" spc="-10" dirty="0">
                <a:latin typeface="Times New Roman"/>
                <a:cs typeface="Times New Roman"/>
              </a:rPr>
              <a:t>OVERVIEW</a:t>
            </a:r>
            <a:endParaRPr sz="1200" dirty="0">
              <a:latin typeface="Times New Roman"/>
              <a:cs typeface="Times New Roman"/>
            </a:endParaRPr>
          </a:p>
          <a:p>
            <a:pPr lvl="1">
              <a:lnSpc>
                <a:spcPct val="100000"/>
              </a:lnSpc>
              <a:spcBef>
                <a:spcPts val="185"/>
              </a:spcBef>
              <a:buFont typeface="Times New Roman"/>
              <a:buAutoNum type="arabicPeriod"/>
            </a:pPr>
            <a:endParaRPr sz="1200" dirty="0">
              <a:latin typeface="Times New Roman"/>
              <a:cs typeface="Times New Roman"/>
            </a:endParaRPr>
          </a:p>
          <a:p>
            <a:pPr algn="just"/>
            <a:r>
              <a:rPr lang="en-US" sz="1200" dirty="0">
                <a:latin typeface="Times New Roman" panose="02020603050405020304" pitchFamily="18" charset="0"/>
                <a:cs typeface="Times New Roman" panose="02020603050405020304" pitchFamily="18" charset="0"/>
              </a:rPr>
              <a:t>The Language Acceptance Race is designed as a gamified tool to enhance the learning of automata theory. It integrates automata mechanics with a race-game model, where students simulate state transitions while processing input strings. The design emphasizes:</a:t>
            </a:r>
          </a:p>
          <a:p>
            <a:pPr algn="just"/>
            <a:r>
              <a:rPr lang="en-US" sz="1200" dirty="0">
                <a:latin typeface="Times New Roman" panose="02020603050405020304" pitchFamily="18" charset="0"/>
                <a:cs typeface="Times New Roman" panose="02020603050405020304" pitchFamily="18" charset="0"/>
              </a:rPr>
              <a:t>Visualization of state transitions.</a:t>
            </a:r>
          </a:p>
          <a:p>
            <a:pPr algn="just"/>
            <a:r>
              <a:rPr lang="en-US" sz="1200" dirty="0">
                <a:latin typeface="Times New Roman" panose="02020603050405020304" pitchFamily="18" charset="0"/>
                <a:cs typeface="Times New Roman" panose="02020603050405020304" pitchFamily="18" charset="0"/>
              </a:rPr>
              <a:t>Interactivity through race progression.</a:t>
            </a:r>
          </a:p>
          <a:p>
            <a:pPr algn="just"/>
            <a:r>
              <a:rPr lang="en-US" sz="1200" dirty="0">
                <a:latin typeface="Times New Roman" panose="02020603050405020304" pitchFamily="18" charset="0"/>
                <a:cs typeface="Times New Roman" panose="02020603050405020304" pitchFamily="18" charset="0"/>
              </a:rPr>
              <a:t>Immediate feedback on errors.</a:t>
            </a:r>
          </a:p>
          <a:p>
            <a:pPr algn="just"/>
            <a:r>
              <a:rPr lang="en-US" sz="1200" dirty="0">
                <a:latin typeface="Times New Roman" panose="02020603050405020304" pitchFamily="18" charset="0"/>
                <a:cs typeface="Times New Roman" panose="02020603050405020304" pitchFamily="18" charset="0"/>
              </a:rPr>
              <a:t>Engagement by transforming abstract concepts into gameplay.</a:t>
            </a:r>
          </a:p>
          <a:p>
            <a:pPr algn="just"/>
            <a:r>
              <a:rPr lang="en-US" sz="1200" dirty="0">
                <a:latin typeface="Times New Roman" panose="02020603050405020304" pitchFamily="18" charset="0"/>
                <a:cs typeface="Times New Roman" panose="02020603050405020304" pitchFamily="18" charset="0"/>
              </a:rPr>
              <a:t>The system can be developed as:</a:t>
            </a:r>
          </a:p>
          <a:p>
            <a:pPr algn="just"/>
            <a:r>
              <a:rPr lang="en-US" sz="1200" dirty="0">
                <a:latin typeface="Times New Roman" panose="02020603050405020304" pitchFamily="18" charset="0"/>
                <a:cs typeface="Times New Roman" panose="02020603050405020304" pitchFamily="18" charset="0"/>
              </a:rPr>
              <a:t>A digital version (software application).</a:t>
            </a:r>
          </a:p>
          <a:p>
            <a:pPr algn="just"/>
            <a:r>
              <a:rPr lang="en-US" sz="1200" dirty="0">
                <a:latin typeface="Times New Roman" panose="02020603050405020304" pitchFamily="18" charset="0"/>
                <a:cs typeface="Times New Roman" panose="02020603050405020304" pitchFamily="18" charset="0"/>
              </a:rPr>
              <a:t>A physical version (board game with tokens).</a:t>
            </a:r>
          </a:p>
          <a:p>
            <a:pPr>
              <a:lnSpc>
                <a:spcPct val="100000"/>
              </a:lnSpc>
            </a:pPr>
            <a:endParaRPr sz="1100" dirty="0">
              <a:latin typeface="Times New Roman"/>
              <a:cs typeface="Times New Roman"/>
            </a:endParaRPr>
          </a:p>
          <a:p>
            <a:pPr>
              <a:lnSpc>
                <a:spcPct val="100000"/>
              </a:lnSpc>
              <a:spcBef>
                <a:spcPts val="540"/>
              </a:spcBef>
            </a:pPr>
            <a:endParaRPr sz="1100" dirty="0">
              <a:latin typeface="Times New Roman"/>
              <a:cs typeface="Times New Roman"/>
            </a:endParaRPr>
          </a:p>
          <a:p>
            <a:pPr marL="12700" lvl="1">
              <a:lnSpc>
                <a:spcPct val="100000"/>
              </a:lnSpc>
              <a:tabLst>
                <a:tab pos="222250" algn="l"/>
              </a:tabLst>
            </a:pPr>
            <a:r>
              <a:rPr lang="en-IN" sz="1100" b="1" dirty="0">
                <a:latin typeface="Times New Roman"/>
                <a:cs typeface="Times New Roman"/>
              </a:rPr>
              <a:t>4.2 </a:t>
            </a:r>
            <a:r>
              <a:rPr sz="1100" b="1" dirty="0">
                <a:latin typeface="Times New Roman"/>
                <a:cs typeface="Times New Roman"/>
              </a:rPr>
              <a:t>SYSTEM</a:t>
            </a:r>
            <a:r>
              <a:rPr sz="1100" b="1" spc="-30" dirty="0">
                <a:latin typeface="Times New Roman"/>
                <a:cs typeface="Times New Roman"/>
              </a:rPr>
              <a:t> </a:t>
            </a:r>
            <a:r>
              <a:rPr sz="1100" b="1" spc="-10" dirty="0">
                <a:latin typeface="Times New Roman"/>
                <a:cs typeface="Times New Roman"/>
              </a:rPr>
              <a:t>ARCHITECTURE</a:t>
            </a:r>
            <a:r>
              <a:rPr sz="1100" b="1" spc="-35" dirty="0">
                <a:latin typeface="Times New Roman"/>
                <a:cs typeface="Times New Roman"/>
              </a:rPr>
              <a:t> </a:t>
            </a:r>
            <a:r>
              <a:rPr sz="1100" b="1" spc="-10" dirty="0">
                <a:latin typeface="Times New Roman"/>
                <a:cs typeface="Times New Roman"/>
              </a:rPr>
              <a:t>DIAGRAM</a:t>
            </a:r>
            <a:endParaRPr sz="1100" dirty="0">
              <a:latin typeface="Times New Roman"/>
              <a:cs typeface="Times New Roman"/>
            </a:endParaRPr>
          </a:p>
          <a:p>
            <a:pPr lvl="1">
              <a:lnSpc>
                <a:spcPct val="100000"/>
              </a:lnSpc>
              <a:spcBef>
                <a:spcPts val="150"/>
              </a:spcBef>
              <a:buFont typeface="Times New Roman"/>
              <a:buAutoNum type="arabicPeriod" startAt="2"/>
            </a:pPr>
            <a:endParaRPr sz="1100" dirty="0">
              <a:latin typeface="Times New Roman"/>
              <a:cs typeface="Times New Roman"/>
            </a:endParaRPr>
          </a:p>
          <a:p>
            <a:r>
              <a:rPr lang="en-IN" sz="1100" dirty="0">
                <a:latin typeface="Times New Roman" panose="02020603050405020304" pitchFamily="18" charset="0"/>
                <a:cs typeface="Times New Roman" panose="02020603050405020304" pitchFamily="18" charset="0"/>
              </a:rPr>
              <a:t>Layers of the System Architecture:</a:t>
            </a:r>
          </a:p>
          <a:p>
            <a:r>
              <a:rPr lang="en-IN" sz="1100" dirty="0">
                <a:latin typeface="Times New Roman" panose="02020603050405020304" pitchFamily="18" charset="0"/>
                <a:cs typeface="Times New Roman" panose="02020603050405020304" pitchFamily="18" charset="0"/>
              </a:rPr>
              <a:t>Input Layer → Accepts input string.</a:t>
            </a:r>
          </a:p>
          <a:p>
            <a:r>
              <a:rPr lang="en-IN" sz="1100" dirty="0">
                <a:latin typeface="Times New Roman" panose="02020603050405020304" pitchFamily="18" charset="0"/>
                <a:cs typeface="Times New Roman" panose="02020603050405020304" pitchFamily="18" charset="0"/>
              </a:rPr>
              <a:t>Processing Layer (Automata Engine) → Handles state transitions.</a:t>
            </a:r>
          </a:p>
          <a:p>
            <a:r>
              <a:rPr lang="en-IN" sz="1100" dirty="0">
                <a:latin typeface="Times New Roman" panose="02020603050405020304" pitchFamily="18" charset="0"/>
                <a:cs typeface="Times New Roman" panose="02020603050405020304" pitchFamily="18" charset="0"/>
              </a:rPr>
              <a:t>Game Engine Layer → Implements race mechanics, moves players.</a:t>
            </a:r>
          </a:p>
          <a:p>
            <a:r>
              <a:rPr lang="en-IN" sz="1100" dirty="0">
                <a:latin typeface="Times New Roman" panose="02020603050405020304" pitchFamily="18" charset="0"/>
                <a:cs typeface="Times New Roman" panose="02020603050405020304" pitchFamily="18" charset="0"/>
              </a:rPr>
              <a:t>Output Layer → Displays acceptance/rejection result with feedback.</a:t>
            </a:r>
          </a:p>
          <a:p>
            <a:r>
              <a:rPr lang="en-IN" sz="1100" dirty="0">
                <a:latin typeface="Times New Roman" panose="02020603050405020304" pitchFamily="18" charset="0"/>
                <a:cs typeface="Times New Roman" panose="02020603050405020304" pitchFamily="18" charset="0"/>
              </a:rPr>
              <a:t>User Interaction Layer → Provides interactive experience.</a:t>
            </a:r>
          </a:p>
          <a:p>
            <a:r>
              <a:rPr lang="en-IN" sz="1100" i="1" dirty="0">
                <a:latin typeface="Times New Roman" panose="02020603050405020304" pitchFamily="18" charset="0"/>
                <a:cs typeface="Times New Roman" panose="02020603050405020304" pitchFamily="18" charset="0"/>
              </a:rPr>
              <a:t>(Diagram: A block diagram showing Input → Automata Engine → Game Engine → Output → User)</a:t>
            </a:r>
            <a:endParaRPr lang="en-IN" sz="1100" dirty="0">
              <a:latin typeface="Times New Roman" panose="02020603050405020304" pitchFamily="18" charset="0"/>
              <a:cs typeface="Times New Roman" panose="02020603050405020304" pitchFamily="18" charset="0"/>
            </a:endParaRPr>
          </a:p>
          <a:p>
            <a:pPr>
              <a:lnSpc>
                <a:spcPct val="100000"/>
              </a:lnSpc>
              <a:spcBef>
                <a:spcPts val="345"/>
              </a:spcBef>
            </a:pPr>
            <a:endParaRPr sz="1100" dirty="0">
              <a:latin typeface="Times New Roman"/>
              <a:cs typeface="Times New Roman"/>
            </a:endParaRPr>
          </a:p>
          <a:p>
            <a:pPr marL="12700" lvl="1">
              <a:lnSpc>
                <a:spcPct val="100000"/>
              </a:lnSpc>
              <a:spcBef>
                <a:spcPts val="5"/>
              </a:spcBef>
              <a:tabLst>
                <a:tab pos="225425" algn="l"/>
              </a:tabLst>
            </a:pPr>
            <a:r>
              <a:rPr lang="en-IN" sz="1100" b="1" spc="-10" dirty="0">
                <a:latin typeface="Times New Roman"/>
                <a:cs typeface="Times New Roman"/>
              </a:rPr>
              <a:t>4.3 </a:t>
            </a:r>
            <a:r>
              <a:rPr sz="1100" b="1" spc="-10" dirty="0">
                <a:latin typeface="Times New Roman"/>
                <a:cs typeface="Times New Roman"/>
              </a:rPr>
              <a:t>MODULE</a:t>
            </a:r>
            <a:r>
              <a:rPr sz="1100" b="1" spc="-15" dirty="0">
                <a:latin typeface="Times New Roman"/>
                <a:cs typeface="Times New Roman"/>
              </a:rPr>
              <a:t> </a:t>
            </a:r>
            <a:r>
              <a:rPr sz="1100" b="1" spc="-10" dirty="0">
                <a:latin typeface="Times New Roman"/>
                <a:cs typeface="Times New Roman"/>
              </a:rPr>
              <a:t>DESCRIPTIONS</a:t>
            </a:r>
            <a:endParaRPr lang="en-IN" sz="1100" b="1" spc="-10" dirty="0">
              <a:latin typeface="Times New Roman"/>
              <a:cs typeface="Times New Roman"/>
            </a:endParaRPr>
          </a:p>
          <a:p>
            <a:pPr marL="12700" lvl="1">
              <a:lnSpc>
                <a:spcPct val="100000"/>
              </a:lnSpc>
              <a:spcBef>
                <a:spcPts val="5"/>
              </a:spcBef>
              <a:tabLst>
                <a:tab pos="225425" algn="l"/>
              </a:tabLst>
            </a:pPr>
            <a:endParaRPr lang="en-IN" sz="1100" b="1" spc="-10" dirty="0">
              <a:latin typeface="Times New Roman"/>
              <a:cs typeface="Times New Roman"/>
            </a:endParaRPr>
          </a:p>
          <a:p>
            <a:pPr marL="225425" lvl="1" indent="-212725">
              <a:lnSpc>
                <a:spcPct val="100000"/>
              </a:lnSpc>
              <a:spcBef>
                <a:spcPts val="5"/>
              </a:spcBef>
              <a:buAutoNum type="arabicPeriod" startAt="3"/>
              <a:tabLst>
                <a:tab pos="225425" algn="l"/>
              </a:tabLst>
            </a:pPr>
            <a:endParaRPr lang="en-IN" sz="1100" b="1" spc="-10" dirty="0">
              <a:latin typeface="Times New Roman"/>
              <a:cs typeface="Times New Roman"/>
            </a:endParaRPr>
          </a:p>
          <a:p>
            <a:pPr marL="225425" lvl="1" indent="-212725">
              <a:lnSpc>
                <a:spcPct val="100000"/>
              </a:lnSpc>
              <a:spcBef>
                <a:spcPts val="5"/>
              </a:spcBef>
              <a:buAutoNum type="arabicPeriod" startAt="3"/>
              <a:tabLst>
                <a:tab pos="225425" algn="l"/>
              </a:tabLst>
            </a:pPr>
            <a:endParaRPr sz="1100" dirty="0">
              <a:latin typeface="Times New Roman"/>
              <a:cs typeface="Times New Roman"/>
            </a:endParaRPr>
          </a:p>
        </p:txBody>
      </p:sp>
      <p:sp>
        <p:nvSpPr>
          <p:cNvPr id="3" name="Rectangle 1">
            <a:extLst>
              <a:ext uri="{FF2B5EF4-FFF2-40B4-BE49-F238E27FC236}">
                <a16:creationId xmlns:a16="http://schemas.microsoft.com/office/drawing/2014/main" id="{C88B27BF-78C2-2B4A-813E-8E9E8807271F}"/>
              </a:ext>
            </a:extLst>
          </p:cNvPr>
          <p:cNvSpPr>
            <a:spLocks noChangeArrowheads="1"/>
          </p:cNvSpPr>
          <p:nvPr/>
        </p:nvSpPr>
        <p:spPr bwMode="auto">
          <a:xfrm>
            <a:off x="902003" y="6503256"/>
            <a:ext cx="66544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Module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Accepts input strings from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whether the input symbols belong to the automaton alphabet.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Automata Processing Module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finite automata logic (states, transitions, start and final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Processes symbols one by one to determine the next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Game Engine Module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Simulates race mechanics where each valid transition moves the player forward.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invalid moves and provides immediate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Module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acceptance/rejection at the end of the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hints for incorrect transitions.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Module</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simple and engaging interface for players.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include scoreboard, multiplayer option, and replay feature.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5453" y="774700"/>
            <a:ext cx="6978648" cy="8279190"/>
          </a:xfrm>
          <a:prstGeom prst="rect">
            <a:avLst/>
          </a:prstGeom>
        </p:spPr>
        <p:txBody>
          <a:bodyPr vert="horz" wrap="square" lIns="0" tIns="12700" rIns="0" bIns="0" rtlCol="0">
            <a:spAutoFit/>
          </a:bodyPr>
          <a:lstStyle/>
          <a:p>
            <a:pPr marL="12700" lvl="1">
              <a:lnSpc>
                <a:spcPct val="100000"/>
              </a:lnSpc>
              <a:spcBef>
                <a:spcPts val="100"/>
              </a:spcBef>
              <a:tabLst>
                <a:tab pos="225425" algn="l"/>
              </a:tabLst>
            </a:pPr>
            <a:r>
              <a:rPr lang="en-IN" sz="1200" b="1" spc="-20" dirty="0">
                <a:latin typeface="Times New Roman"/>
                <a:cs typeface="Times New Roman"/>
              </a:rPr>
              <a:t>4.4 </a:t>
            </a:r>
            <a:r>
              <a:rPr sz="1200" b="1" spc="-20" dirty="0">
                <a:latin typeface="Times New Roman"/>
                <a:cs typeface="Times New Roman"/>
              </a:rPr>
              <a:t>COMPONENT-</a:t>
            </a:r>
            <a:r>
              <a:rPr sz="1200" b="1" dirty="0">
                <a:latin typeface="Times New Roman"/>
                <a:cs typeface="Times New Roman"/>
              </a:rPr>
              <a:t>LEVEL</a:t>
            </a:r>
            <a:r>
              <a:rPr sz="1200" b="1" spc="50" dirty="0">
                <a:latin typeface="Times New Roman"/>
                <a:cs typeface="Times New Roman"/>
              </a:rPr>
              <a:t> </a:t>
            </a:r>
            <a:r>
              <a:rPr sz="1200" b="1" spc="-10" dirty="0">
                <a:latin typeface="Times New Roman"/>
                <a:cs typeface="Times New Roman"/>
              </a:rPr>
              <a:t>DESIGN</a:t>
            </a:r>
            <a:endParaRPr lang="en-IN" sz="1200" dirty="0">
              <a:latin typeface="Times New Roman"/>
              <a:cs typeface="Times New Roman"/>
            </a:endParaRPr>
          </a:p>
          <a:p>
            <a:pPr lvl="1">
              <a:lnSpc>
                <a:spcPct val="100000"/>
              </a:lnSpc>
              <a:spcBef>
                <a:spcPts val="295"/>
              </a:spcBef>
              <a:buFont typeface="Times New Roman"/>
              <a:buAutoNum type="arabicPeriod" startAt="4"/>
            </a:pPr>
            <a:endParaRPr lang="en-IN" sz="1200" dirty="0">
              <a:latin typeface="Times New Roman"/>
              <a:cs typeface="Times New Roman"/>
            </a:endParaRPr>
          </a:p>
          <a:p>
            <a:pPr lvl="1">
              <a:lnSpc>
                <a:spcPct val="100000"/>
              </a:lnSpc>
              <a:spcBef>
                <a:spcPts val="295"/>
              </a:spcBef>
              <a:buFont typeface="Times New Roman"/>
              <a:buAutoNum type="arabicPeriod" startAt="4"/>
            </a:pPr>
            <a:endParaRPr lang="en-IN" sz="1200" dirty="0">
              <a:latin typeface="Times New Roman"/>
              <a:cs typeface="Times New Roman"/>
            </a:endParaRPr>
          </a:p>
          <a:p>
            <a:pPr lvl="1">
              <a:lnSpc>
                <a:spcPct val="100000"/>
              </a:lnSpc>
              <a:spcBef>
                <a:spcPts val="295"/>
              </a:spcBef>
              <a:buFont typeface="Times New Roman"/>
              <a:buAutoNum type="arabicPeriod" startAt="4"/>
            </a:pPr>
            <a:endParaRPr lang="en-IN" sz="1200" dirty="0">
              <a:latin typeface="Times New Roman"/>
              <a:cs typeface="Times New Roman"/>
            </a:endParaRPr>
          </a:p>
          <a:p>
            <a:pPr lvl="1">
              <a:lnSpc>
                <a:spcPct val="100000"/>
              </a:lnSpc>
              <a:spcBef>
                <a:spcPts val="295"/>
              </a:spcBef>
            </a:pPr>
            <a:endParaRPr lang="en-IN" sz="1200" dirty="0">
              <a:latin typeface="Times New Roman"/>
              <a:cs typeface="Times New Roman"/>
            </a:endParaRPr>
          </a:p>
          <a:p>
            <a:pPr lvl="1">
              <a:lnSpc>
                <a:spcPct val="100000"/>
              </a:lnSpc>
              <a:spcBef>
                <a:spcPts val="295"/>
              </a:spcBef>
              <a:buFont typeface="Times New Roman"/>
              <a:buAutoNum type="arabicPeriod" startAt="4"/>
            </a:pPr>
            <a:endParaRPr lang="en-IN" sz="1200" dirty="0">
              <a:latin typeface="Times New Roman"/>
              <a:cs typeface="Times New Roman"/>
            </a:endParaRPr>
          </a:p>
          <a:p>
            <a:pPr lvl="1">
              <a:lnSpc>
                <a:spcPct val="100000"/>
              </a:lnSpc>
              <a:spcBef>
                <a:spcPts val="295"/>
              </a:spcBef>
              <a:buFont typeface="Times New Roman"/>
              <a:buAutoNum type="arabicPeriod" startAt="4"/>
            </a:pPr>
            <a:endParaRPr lang="en-IN" sz="1200" dirty="0">
              <a:latin typeface="Times New Roman"/>
              <a:cs typeface="Times New Roman"/>
            </a:endParaRPr>
          </a:p>
          <a:p>
            <a:pPr lvl="1">
              <a:lnSpc>
                <a:spcPct val="100000"/>
              </a:lnSpc>
              <a:spcBef>
                <a:spcPts val="295"/>
              </a:spcBef>
              <a:buFont typeface="Times New Roman"/>
              <a:buAutoNum type="arabicPeriod" startAt="4"/>
            </a:pPr>
            <a:endParaRPr lang="en-IN" sz="1200" dirty="0">
              <a:latin typeface="Times New Roman"/>
              <a:cs typeface="Times New Roman"/>
            </a:endParaRPr>
          </a:p>
          <a:p>
            <a:pPr marL="12700" lvl="1">
              <a:lnSpc>
                <a:spcPct val="100000"/>
              </a:lnSpc>
              <a:tabLst>
                <a:tab pos="225425" algn="l"/>
              </a:tabLst>
            </a:pPr>
            <a:r>
              <a:rPr lang="en-IN" sz="1200" b="1" dirty="0">
                <a:latin typeface="Times New Roman"/>
                <a:cs typeface="Times New Roman"/>
              </a:rPr>
              <a:t>4.5  </a:t>
            </a:r>
            <a:r>
              <a:rPr sz="1200" b="1" spc="-10" dirty="0">
                <a:latin typeface="Times New Roman"/>
                <a:cs typeface="Times New Roman"/>
              </a:rPr>
              <a:t>INTERFACE</a:t>
            </a:r>
            <a:r>
              <a:rPr sz="1200" b="1" spc="-30" dirty="0">
                <a:latin typeface="Times New Roman"/>
                <a:cs typeface="Times New Roman"/>
              </a:rPr>
              <a:t> </a:t>
            </a:r>
            <a:r>
              <a:rPr sz="1200" b="1" dirty="0">
                <a:latin typeface="Times New Roman"/>
                <a:cs typeface="Times New Roman"/>
              </a:rPr>
              <a:t>DESIGN</a:t>
            </a:r>
            <a:r>
              <a:rPr sz="1200" b="1" spc="-60" dirty="0">
                <a:latin typeface="Times New Roman"/>
                <a:cs typeface="Times New Roman"/>
              </a:rPr>
              <a:t> </a:t>
            </a:r>
            <a:r>
              <a:rPr sz="1200" b="1" dirty="0">
                <a:latin typeface="Times New Roman"/>
                <a:cs typeface="Times New Roman"/>
              </a:rPr>
              <a:t>(OPTIONAL</a:t>
            </a:r>
            <a:r>
              <a:rPr sz="1200" b="1" spc="-50" dirty="0">
                <a:latin typeface="Times New Roman"/>
                <a:cs typeface="Times New Roman"/>
              </a:rPr>
              <a:t> </a:t>
            </a:r>
            <a:r>
              <a:rPr sz="1200" b="1" dirty="0">
                <a:latin typeface="Times New Roman"/>
                <a:cs typeface="Times New Roman"/>
              </a:rPr>
              <a:t>FOR</a:t>
            </a:r>
            <a:r>
              <a:rPr sz="1200" b="1" spc="-35" dirty="0">
                <a:latin typeface="Times New Roman"/>
                <a:cs typeface="Times New Roman"/>
              </a:rPr>
              <a:t> </a:t>
            </a:r>
            <a:r>
              <a:rPr sz="1200" b="1" spc="-10" dirty="0">
                <a:latin typeface="Times New Roman"/>
                <a:cs typeface="Times New Roman"/>
              </a:rPr>
              <a:t>FUTURE</a:t>
            </a:r>
            <a:r>
              <a:rPr sz="1200" b="1" spc="-30" dirty="0">
                <a:latin typeface="Times New Roman"/>
                <a:cs typeface="Times New Roman"/>
              </a:rPr>
              <a:t> </a:t>
            </a:r>
            <a:r>
              <a:rPr sz="1200" b="1" spc="-10" dirty="0">
                <a:latin typeface="Times New Roman"/>
                <a:cs typeface="Times New Roman"/>
              </a:rPr>
              <a:t>EXPANSION)</a:t>
            </a:r>
            <a:endParaRPr sz="1200" dirty="0">
              <a:latin typeface="Times New Roman"/>
              <a:cs typeface="Times New Roman"/>
            </a:endParaRPr>
          </a:p>
          <a:p>
            <a:pPr lvl="1">
              <a:lnSpc>
                <a:spcPct val="100000"/>
              </a:lnSpc>
              <a:spcBef>
                <a:spcPts val="320"/>
              </a:spcBef>
              <a:buFont typeface="Times New Roman"/>
              <a:buAutoNum type="arabicPeriod" startAt="5"/>
            </a:pPr>
            <a:endParaRPr sz="1200" dirty="0">
              <a:latin typeface="Times New Roman"/>
              <a:cs typeface="Times New Roman"/>
            </a:endParaRPr>
          </a:p>
          <a:p>
            <a:pPr lvl="2">
              <a:lnSpc>
                <a:spcPct val="100000"/>
              </a:lnSpc>
              <a:spcBef>
                <a:spcPts val="545"/>
              </a:spcBef>
            </a:pPr>
            <a:endParaRPr lang="en-IN" sz="1200" dirty="0">
              <a:latin typeface="Times New Roman"/>
              <a:cs typeface="Times New Roman"/>
            </a:endParaRPr>
          </a:p>
          <a:p>
            <a:pPr lvl="2">
              <a:lnSpc>
                <a:spcPct val="100000"/>
              </a:lnSpc>
              <a:spcBef>
                <a:spcPts val="545"/>
              </a:spcBef>
            </a:pPr>
            <a:endParaRPr lang="en-IN" sz="1200" dirty="0">
              <a:latin typeface="Times New Roman"/>
              <a:cs typeface="Times New Roman"/>
            </a:endParaRPr>
          </a:p>
          <a:p>
            <a:pPr lvl="2">
              <a:lnSpc>
                <a:spcPct val="100000"/>
              </a:lnSpc>
              <a:spcBef>
                <a:spcPts val="545"/>
              </a:spcBef>
            </a:pPr>
            <a:endParaRPr lang="en-IN" sz="1200" dirty="0">
              <a:latin typeface="Times New Roman"/>
              <a:cs typeface="Times New Roman"/>
            </a:endParaRPr>
          </a:p>
          <a:p>
            <a:pPr lvl="2">
              <a:lnSpc>
                <a:spcPct val="100000"/>
              </a:lnSpc>
              <a:spcBef>
                <a:spcPts val="545"/>
              </a:spcBef>
            </a:pPr>
            <a:endParaRPr lang="en-IN" sz="1200" dirty="0">
              <a:latin typeface="Times New Roman"/>
              <a:cs typeface="Times New Roman"/>
            </a:endParaRPr>
          </a:p>
          <a:p>
            <a:pPr lvl="2">
              <a:lnSpc>
                <a:spcPct val="100000"/>
              </a:lnSpc>
              <a:spcBef>
                <a:spcPts val="545"/>
              </a:spcBef>
            </a:pPr>
            <a:endParaRPr lang="en-IN" sz="1200" dirty="0">
              <a:latin typeface="Times New Roman"/>
              <a:cs typeface="Times New Roman"/>
            </a:endParaRPr>
          </a:p>
          <a:p>
            <a:pPr lvl="2">
              <a:lnSpc>
                <a:spcPct val="100000"/>
              </a:lnSpc>
              <a:spcBef>
                <a:spcPts val="545"/>
              </a:spcBef>
            </a:pPr>
            <a:endParaRPr lang="en-IN" sz="1200" dirty="0">
              <a:latin typeface="Times New Roman"/>
              <a:cs typeface="Times New Roman"/>
            </a:endParaRPr>
          </a:p>
          <a:p>
            <a:pPr lvl="2">
              <a:lnSpc>
                <a:spcPct val="100000"/>
              </a:lnSpc>
              <a:spcBef>
                <a:spcPts val="545"/>
              </a:spcBef>
            </a:pPr>
            <a:endParaRPr lang="en-IN" sz="1200" dirty="0">
              <a:latin typeface="Times New Roman"/>
              <a:cs typeface="Times New Roman"/>
            </a:endParaRPr>
          </a:p>
          <a:p>
            <a:pPr marL="12700" lvl="1">
              <a:lnSpc>
                <a:spcPct val="100000"/>
              </a:lnSpc>
              <a:tabLst>
                <a:tab pos="225425" algn="l"/>
              </a:tabLst>
            </a:pPr>
            <a:r>
              <a:rPr sz="1200" b="1" dirty="0">
                <a:latin typeface="Times New Roman"/>
                <a:cs typeface="Times New Roman"/>
              </a:rPr>
              <a:t>ALGORITHM</a:t>
            </a:r>
            <a:r>
              <a:rPr sz="1200" b="1" spc="-60" dirty="0">
                <a:latin typeface="Times New Roman"/>
                <a:cs typeface="Times New Roman"/>
              </a:rPr>
              <a:t> </a:t>
            </a:r>
            <a:r>
              <a:rPr sz="1200" b="1" spc="-10" dirty="0">
                <a:latin typeface="Times New Roman"/>
                <a:cs typeface="Times New Roman"/>
              </a:rPr>
              <a:t>DESIGN</a:t>
            </a:r>
            <a:endParaRPr lang="en-IN" sz="1200" b="1" spc="-10" dirty="0">
              <a:latin typeface="Times New Roman"/>
              <a:cs typeface="Times New Roman"/>
            </a:endParaRPr>
          </a:p>
          <a:p>
            <a:pPr marL="12700" lvl="1">
              <a:lnSpc>
                <a:spcPct val="100000"/>
              </a:lnSpc>
              <a:tabLst>
                <a:tab pos="225425" algn="l"/>
              </a:tabLst>
            </a:pPr>
            <a:endParaRPr sz="1200" dirty="0">
              <a:latin typeface="Times New Roman"/>
              <a:cs typeface="Times New Roman"/>
            </a:endParaRPr>
          </a:p>
          <a:p>
            <a:pPr>
              <a:lnSpc>
                <a:spcPct val="100000"/>
              </a:lnSpc>
              <a:spcBef>
                <a:spcPts val="320"/>
              </a:spcBef>
            </a:pPr>
            <a:r>
              <a:rPr lang="en-US" sz="1200" dirty="0">
                <a:latin typeface="Times New Roman"/>
                <a:cs typeface="Times New Roman"/>
              </a:rPr>
              <a:t>Step 1: Start</a:t>
            </a:r>
          </a:p>
          <a:p>
            <a:pPr>
              <a:lnSpc>
                <a:spcPct val="100000"/>
              </a:lnSpc>
              <a:spcBef>
                <a:spcPts val="320"/>
              </a:spcBef>
            </a:pPr>
            <a:r>
              <a:rPr lang="en-US" sz="1200" dirty="0">
                <a:latin typeface="Times New Roman"/>
                <a:cs typeface="Times New Roman"/>
              </a:rPr>
              <a:t>Step 2: Input string w and initialize automaton (Q, Σ, δ, q0, F)</a:t>
            </a:r>
          </a:p>
          <a:p>
            <a:pPr>
              <a:lnSpc>
                <a:spcPct val="100000"/>
              </a:lnSpc>
              <a:spcBef>
                <a:spcPts val="320"/>
              </a:spcBef>
            </a:pPr>
            <a:r>
              <a:rPr lang="en-US" sz="1200" dirty="0">
                <a:latin typeface="Times New Roman"/>
                <a:cs typeface="Times New Roman"/>
              </a:rPr>
              <a:t>Step 3: Set </a:t>
            </a:r>
            <a:r>
              <a:rPr lang="en-US" sz="1200" dirty="0" err="1">
                <a:latin typeface="Times New Roman"/>
                <a:cs typeface="Times New Roman"/>
              </a:rPr>
              <a:t>current_state</a:t>
            </a:r>
            <a:r>
              <a:rPr lang="en-US" sz="1200" dirty="0">
                <a:latin typeface="Times New Roman"/>
                <a:cs typeface="Times New Roman"/>
              </a:rPr>
              <a:t> = q0</a:t>
            </a:r>
          </a:p>
          <a:p>
            <a:pPr>
              <a:lnSpc>
                <a:spcPct val="100000"/>
              </a:lnSpc>
              <a:spcBef>
                <a:spcPts val="320"/>
              </a:spcBef>
            </a:pPr>
            <a:r>
              <a:rPr lang="en-US" sz="1200" dirty="0">
                <a:latin typeface="Times New Roman"/>
                <a:cs typeface="Times New Roman"/>
              </a:rPr>
              <a:t>Step 4: For each symbol ‘a’ in w:</a:t>
            </a:r>
          </a:p>
          <a:p>
            <a:pPr>
              <a:lnSpc>
                <a:spcPct val="100000"/>
              </a:lnSpc>
              <a:spcBef>
                <a:spcPts val="320"/>
              </a:spcBef>
            </a:pPr>
            <a:r>
              <a:rPr lang="en-US" sz="1200" dirty="0">
                <a:latin typeface="Times New Roman"/>
                <a:cs typeface="Times New Roman"/>
              </a:rPr>
              <a:t>          If δ(</a:t>
            </a:r>
            <a:r>
              <a:rPr lang="en-US" sz="1200" dirty="0" err="1">
                <a:latin typeface="Times New Roman"/>
                <a:cs typeface="Times New Roman"/>
              </a:rPr>
              <a:t>current_state</a:t>
            </a:r>
            <a:r>
              <a:rPr lang="en-US" sz="1200" dirty="0">
                <a:latin typeface="Times New Roman"/>
                <a:cs typeface="Times New Roman"/>
              </a:rPr>
              <a:t>, a) is defined:</a:t>
            </a:r>
          </a:p>
          <a:p>
            <a:pPr>
              <a:lnSpc>
                <a:spcPct val="100000"/>
              </a:lnSpc>
              <a:spcBef>
                <a:spcPts val="320"/>
              </a:spcBef>
            </a:pPr>
            <a:r>
              <a:rPr lang="en-US" sz="1200" dirty="0">
                <a:latin typeface="Times New Roman"/>
                <a:cs typeface="Times New Roman"/>
              </a:rPr>
              <a:t>               Move to </a:t>
            </a:r>
            <a:r>
              <a:rPr lang="en-US" sz="1200" dirty="0" err="1">
                <a:latin typeface="Times New Roman"/>
                <a:cs typeface="Times New Roman"/>
              </a:rPr>
              <a:t>next_state</a:t>
            </a:r>
            <a:endParaRPr lang="en-US" sz="1200" dirty="0">
              <a:latin typeface="Times New Roman"/>
              <a:cs typeface="Times New Roman"/>
            </a:endParaRPr>
          </a:p>
          <a:p>
            <a:pPr>
              <a:lnSpc>
                <a:spcPct val="100000"/>
              </a:lnSpc>
              <a:spcBef>
                <a:spcPts val="320"/>
              </a:spcBef>
            </a:pPr>
            <a:r>
              <a:rPr lang="en-US" sz="1200" dirty="0">
                <a:latin typeface="Times New Roman"/>
                <a:cs typeface="Times New Roman"/>
              </a:rPr>
              <a:t>               Update </a:t>
            </a:r>
            <a:r>
              <a:rPr lang="en-US" sz="1200" dirty="0" err="1">
                <a:latin typeface="Times New Roman"/>
                <a:cs typeface="Times New Roman"/>
              </a:rPr>
              <a:t>current_state</a:t>
            </a:r>
            <a:r>
              <a:rPr lang="en-US" sz="1200" dirty="0">
                <a:latin typeface="Times New Roman"/>
                <a:cs typeface="Times New Roman"/>
              </a:rPr>
              <a:t> = </a:t>
            </a:r>
            <a:r>
              <a:rPr lang="en-US" sz="1200" dirty="0" err="1">
                <a:latin typeface="Times New Roman"/>
                <a:cs typeface="Times New Roman"/>
              </a:rPr>
              <a:t>next_state</a:t>
            </a:r>
            <a:endParaRPr lang="en-US" sz="1200" dirty="0">
              <a:latin typeface="Times New Roman"/>
              <a:cs typeface="Times New Roman"/>
            </a:endParaRPr>
          </a:p>
          <a:p>
            <a:pPr>
              <a:lnSpc>
                <a:spcPct val="100000"/>
              </a:lnSpc>
              <a:spcBef>
                <a:spcPts val="320"/>
              </a:spcBef>
            </a:pPr>
            <a:r>
              <a:rPr lang="en-US" sz="1200" dirty="0">
                <a:latin typeface="Times New Roman"/>
                <a:cs typeface="Times New Roman"/>
              </a:rPr>
              <a:t>               Move player forward in race</a:t>
            </a:r>
          </a:p>
          <a:p>
            <a:pPr>
              <a:lnSpc>
                <a:spcPct val="100000"/>
              </a:lnSpc>
              <a:spcBef>
                <a:spcPts val="320"/>
              </a:spcBef>
            </a:pPr>
            <a:r>
              <a:rPr lang="en-US" sz="1200" dirty="0">
                <a:latin typeface="Times New Roman"/>
                <a:cs typeface="Times New Roman"/>
              </a:rPr>
              <a:t>          Else:</a:t>
            </a:r>
          </a:p>
          <a:p>
            <a:pPr>
              <a:lnSpc>
                <a:spcPct val="100000"/>
              </a:lnSpc>
              <a:spcBef>
                <a:spcPts val="320"/>
              </a:spcBef>
            </a:pPr>
            <a:r>
              <a:rPr lang="en-US" sz="1200" dirty="0">
                <a:latin typeface="Times New Roman"/>
                <a:cs typeface="Times New Roman"/>
              </a:rPr>
              <a:t>               Display "Invalid Transition"</a:t>
            </a:r>
          </a:p>
          <a:p>
            <a:pPr>
              <a:lnSpc>
                <a:spcPct val="100000"/>
              </a:lnSpc>
              <a:spcBef>
                <a:spcPts val="320"/>
              </a:spcBef>
            </a:pPr>
            <a:r>
              <a:rPr lang="en-US" sz="1200" dirty="0">
                <a:latin typeface="Times New Roman"/>
                <a:cs typeface="Times New Roman"/>
              </a:rPr>
              <a:t>               End with rejection</a:t>
            </a:r>
          </a:p>
          <a:p>
            <a:pPr>
              <a:lnSpc>
                <a:spcPct val="100000"/>
              </a:lnSpc>
              <a:spcBef>
                <a:spcPts val="320"/>
              </a:spcBef>
            </a:pPr>
            <a:r>
              <a:rPr lang="en-US" sz="1200" dirty="0">
                <a:latin typeface="Times New Roman"/>
                <a:cs typeface="Times New Roman"/>
              </a:rPr>
              <a:t>Step 5: After all symbols are processed:</a:t>
            </a:r>
          </a:p>
          <a:p>
            <a:pPr>
              <a:lnSpc>
                <a:spcPct val="100000"/>
              </a:lnSpc>
              <a:spcBef>
                <a:spcPts val="320"/>
              </a:spcBef>
            </a:pPr>
            <a:r>
              <a:rPr lang="en-US" sz="1200" dirty="0">
                <a:latin typeface="Times New Roman"/>
                <a:cs typeface="Times New Roman"/>
              </a:rPr>
              <a:t>          If </a:t>
            </a:r>
            <a:r>
              <a:rPr lang="en-US" sz="1200" dirty="0" err="1">
                <a:latin typeface="Times New Roman"/>
                <a:cs typeface="Times New Roman"/>
              </a:rPr>
              <a:t>current_state</a:t>
            </a:r>
            <a:r>
              <a:rPr lang="en-US" sz="1200" dirty="0">
                <a:latin typeface="Times New Roman"/>
                <a:cs typeface="Times New Roman"/>
              </a:rPr>
              <a:t> ∈ F:</a:t>
            </a:r>
          </a:p>
          <a:p>
            <a:pPr>
              <a:lnSpc>
                <a:spcPct val="100000"/>
              </a:lnSpc>
              <a:spcBef>
                <a:spcPts val="320"/>
              </a:spcBef>
            </a:pPr>
            <a:r>
              <a:rPr lang="en-US" sz="1200" dirty="0">
                <a:latin typeface="Times New Roman"/>
                <a:cs typeface="Times New Roman"/>
              </a:rPr>
              <a:t>               Display "String Accepted"</a:t>
            </a:r>
          </a:p>
          <a:p>
            <a:pPr>
              <a:lnSpc>
                <a:spcPct val="100000"/>
              </a:lnSpc>
              <a:spcBef>
                <a:spcPts val="320"/>
              </a:spcBef>
            </a:pPr>
            <a:r>
              <a:rPr lang="en-US" sz="1200" dirty="0">
                <a:latin typeface="Times New Roman"/>
                <a:cs typeface="Times New Roman"/>
              </a:rPr>
              <a:t>          Else:</a:t>
            </a:r>
          </a:p>
          <a:p>
            <a:pPr>
              <a:lnSpc>
                <a:spcPct val="100000"/>
              </a:lnSpc>
              <a:spcBef>
                <a:spcPts val="320"/>
              </a:spcBef>
            </a:pPr>
            <a:r>
              <a:rPr lang="en-US" sz="1200" dirty="0">
                <a:latin typeface="Times New Roman"/>
                <a:cs typeface="Times New Roman"/>
              </a:rPr>
              <a:t>               Display "String Rejected"</a:t>
            </a:r>
          </a:p>
          <a:p>
            <a:pPr>
              <a:lnSpc>
                <a:spcPct val="100000"/>
              </a:lnSpc>
              <a:spcBef>
                <a:spcPts val="320"/>
              </a:spcBef>
            </a:pPr>
            <a:r>
              <a:rPr lang="en-US" sz="1200" dirty="0">
                <a:latin typeface="Times New Roman"/>
                <a:cs typeface="Times New Roman"/>
              </a:rPr>
              <a:t>Step 6: End</a:t>
            </a:r>
          </a:p>
          <a:p>
            <a:pPr>
              <a:lnSpc>
                <a:spcPct val="100000"/>
              </a:lnSpc>
              <a:spcBef>
                <a:spcPts val="320"/>
              </a:spcBef>
            </a:pPr>
            <a:endParaRPr sz="1100" dirty="0">
              <a:latin typeface="Times New Roman"/>
              <a:cs typeface="Times New Roman"/>
            </a:endParaRPr>
          </a:p>
        </p:txBody>
      </p:sp>
      <p:sp>
        <p:nvSpPr>
          <p:cNvPr id="3" name="Rectangle 1">
            <a:extLst>
              <a:ext uri="{FF2B5EF4-FFF2-40B4-BE49-F238E27FC236}">
                <a16:creationId xmlns:a16="http://schemas.microsoft.com/office/drawing/2014/main" id="{08F33DF3-5560-1C31-96C5-09C386201037}"/>
              </a:ext>
            </a:extLst>
          </p:cNvPr>
          <p:cNvSpPr>
            <a:spLocks noChangeArrowheads="1"/>
          </p:cNvSpPr>
          <p:nvPr/>
        </p:nvSpPr>
        <p:spPr bwMode="auto">
          <a:xfrm rot="10800000" flipV="1">
            <a:off x="577849" y="1108876"/>
            <a:ext cx="69786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State Manager → Stores and updates the current state of the automaton.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Transition Handler → Applies transition rules for each symbol.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Game Controller → Manages race progression, checks valid/invalid moves.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Result Evaluator → Determines acceptance/rejection based on final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UI Components → Buttons, input fields, visualization of states/race track.</a:t>
            </a:r>
          </a:p>
        </p:txBody>
      </p:sp>
      <p:sp>
        <p:nvSpPr>
          <p:cNvPr id="4" name="Rectangle 2">
            <a:extLst>
              <a:ext uri="{FF2B5EF4-FFF2-40B4-BE49-F238E27FC236}">
                <a16:creationId xmlns:a16="http://schemas.microsoft.com/office/drawing/2014/main" id="{2C1F7B6C-5F26-68C6-5BD7-448E12499700}"/>
              </a:ext>
            </a:extLst>
          </p:cNvPr>
          <p:cNvSpPr>
            <a:spLocks noChangeArrowheads="1"/>
          </p:cNvSpPr>
          <p:nvPr/>
        </p:nvSpPr>
        <p:spPr bwMode="auto">
          <a:xfrm>
            <a:off x="425453" y="2725437"/>
            <a:ext cx="713104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Digital Interface: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Input text box for entering strings.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Visual state diagram/race track to show player movement.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Output panel displaying acceptance/rejection.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Buttons for restart, next round, and multiplayer mode.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Future Expansion: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Online multiplayer support.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Integration with learning management systems (LMS).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Support for advanced automata (PDA, Turing Machines)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7850" y="774700"/>
            <a:ext cx="6082969" cy="10642657"/>
          </a:xfrm>
          <a:prstGeom prst="rect">
            <a:avLst/>
          </a:prstGeom>
        </p:spPr>
        <p:txBody>
          <a:bodyPr vert="horz" wrap="square" lIns="0" tIns="11430" rIns="0" bIns="0" rtlCol="0">
            <a:spAutoFit/>
          </a:bodyPr>
          <a:lstStyle/>
          <a:p>
            <a:pPr algn="ctr">
              <a:lnSpc>
                <a:spcPct val="100000"/>
              </a:lnSpc>
              <a:spcBef>
                <a:spcPts val="90"/>
              </a:spcBef>
            </a:pPr>
            <a:r>
              <a:rPr sz="1400" b="1" dirty="0">
                <a:latin typeface="Times New Roman"/>
                <a:cs typeface="Times New Roman"/>
              </a:rPr>
              <a:t>CHAPTER</a:t>
            </a:r>
            <a:r>
              <a:rPr sz="1400" b="1" spc="-20" dirty="0">
                <a:latin typeface="Times New Roman"/>
                <a:cs typeface="Times New Roman"/>
              </a:rPr>
              <a:t> </a:t>
            </a:r>
            <a:r>
              <a:rPr sz="1400" b="1" dirty="0">
                <a:latin typeface="Times New Roman"/>
                <a:cs typeface="Times New Roman"/>
              </a:rPr>
              <a:t>5</a:t>
            </a:r>
            <a:r>
              <a:rPr sz="1400" b="1" spc="-15" dirty="0">
                <a:latin typeface="Times New Roman"/>
                <a:cs typeface="Times New Roman"/>
              </a:rPr>
              <a:t> </a:t>
            </a:r>
            <a:endParaRPr lang="en-IN" sz="1400" b="1" spc="-15" dirty="0">
              <a:latin typeface="Times New Roman"/>
              <a:cs typeface="Times New Roman"/>
            </a:endParaRPr>
          </a:p>
          <a:p>
            <a:pPr algn="ctr">
              <a:lnSpc>
                <a:spcPct val="100000"/>
              </a:lnSpc>
              <a:spcBef>
                <a:spcPts val="90"/>
              </a:spcBef>
            </a:pPr>
            <a:r>
              <a:rPr sz="1400" b="1" spc="-20" dirty="0">
                <a:latin typeface="Times New Roman"/>
                <a:cs typeface="Times New Roman"/>
              </a:rPr>
              <a:t> </a:t>
            </a:r>
            <a:r>
              <a:rPr sz="1400" b="1" dirty="0">
                <a:latin typeface="Times New Roman"/>
                <a:cs typeface="Times New Roman"/>
              </a:rPr>
              <a:t>SYSTEM</a:t>
            </a:r>
            <a:r>
              <a:rPr sz="1400" b="1" spc="-20" dirty="0">
                <a:latin typeface="Times New Roman"/>
                <a:cs typeface="Times New Roman"/>
              </a:rPr>
              <a:t> </a:t>
            </a:r>
            <a:r>
              <a:rPr sz="1400" b="1" spc="-10" dirty="0">
                <a:latin typeface="Times New Roman"/>
                <a:cs typeface="Times New Roman"/>
              </a:rPr>
              <a:t>IMPLEMENTATION</a:t>
            </a:r>
            <a:endParaRPr sz="1400" dirty="0">
              <a:latin typeface="Times New Roman"/>
              <a:cs typeface="Times New Roman"/>
            </a:endParaRPr>
          </a:p>
          <a:p>
            <a:pPr>
              <a:lnSpc>
                <a:spcPct val="100000"/>
              </a:lnSpc>
              <a:spcBef>
                <a:spcPts val="60"/>
              </a:spcBef>
            </a:pPr>
            <a:endParaRPr sz="1400" dirty="0">
              <a:latin typeface="Times New Roman"/>
              <a:cs typeface="Times New Roman"/>
            </a:endParaRPr>
          </a:p>
          <a:p>
            <a:pPr marL="12700" lvl="1" algn="l">
              <a:lnSpc>
                <a:spcPct val="100000"/>
              </a:lnSpc>
              <a:tabLst>
                <a:tab pos="225425" algn="l"/>
              </a:tabLst>
            </a:pPr>
            <a:r>
              <a:rPr lang="en-IN" sz="1200" b="1" spc="-10" dirty="0">
                <a:latin typeface="Times New Roman"/>
                <a:cs typeface="Times New Roman"/>
              </a:rPr>
              <a:t>5.1 </a:t>
            </a:r>
            <a:r>
              <a:rPr sz="1200" b="1" spc="-10" dirty="0">
                <a:latin typeface="Times New Roman"/>
                <a:cs typeface="Times New Roman"/>
              </a:rPr>
              <a:t>INTRODUCTION</a:t>
            </a:r>
            <a:endParaRPr lang="en-IN" sz="1200" b="1" spc="-10" dirty="0">
              <a:latin typeface="Times New Roman"/>
              <a:cs typeface="Times New Roman"/>
            </a:endParaRPr>
          </a:p>
          <a:p>
            <a:pPr marL="12700" lvl="1" algn="l">
              <a:lnSpc>
                <a:spcPct val="100000"/>
              </a:lnSpc>
              <a:tabLst>
                <a:tab pos="225425" algn="l"/>
              </a:tabLst>
            </a:pPr>
            <a:endParaRPr sz="1200" dirty="0">
              <a:latin typeface="Times New Roman"/>
              <a:cs typeface="Times New Roman"/>
            </a:endParaRPr>
          </a:p>
          <a:p>
            <a:pPr lvl="1" algn="l">
              <a:lnSpc>
                <a:spcPct val="100000"/>
              </a:lnSpc>
              <a:spcBef>
                <a:spcPts val="160"/>
              </a:spcBef>
            </a:pPr>
            <a:r>
              <a:rPr lang="en-US" sz="1200" dirty="0"/>
              <a:t>The Language Acceptance Race is a gamified educational tool designed to simplify the teaching and learning of automata theory, particularly the concept of language acceptance by finite automata. Traditional teaching methods rely heavily on mathematical definitions and static examples, which often result in reduced engagement and difficulty in visualization for learners. This project introduces an interactive, race-based game model where players simulate the processing of input strings through state transitions. The approach makes abstract concepts more intuitive, provides immediate feedback, and fosters active participation. The system is designed to function in both digital and physical forms, making it versatile for classrooms, workshops, and self-learning.</a:t>
            </a:r>
            <a:endParaRPr sz="1200" dirty="0">
              <a:latin typeface="Times New Roman"/>
              <a:cs typeface="Times New Roman"/>
            </a:endParaRPr>
          </a:p>
          <a:p>
            <a:pPr algn="l">
              <a:lnSpc>
                <a:spcPct val="100000"/>
              </a:lnSpc>
              <a:spcBef>
                <a:spcPts val="345"/>
              </a:spcBef>
            </a:pPr>
            <a:endParaRPr sz="1100" dirty="0">
              <a:latin typeface="Times New Roman"/>
              <a:cs typeface="Times New Roman"/>
            </a:endParaRPr>
          </a:p>
          <a:p>
            <a:pPr marL="12700" lvl="1" algn="l">
              <a:lnSpc>
                <a:spcPct val="100000"/>
              </a:lnSpc>
              <a:tabLst>
                <a:tab pos="225425" algn="l"/>
              </a:tabLst>
            </a:pPr>
            <a:r>
              <a:rPr lang="en-IN" sz="1200" b="1" spc="-10" dirty="0">
                <a:latin typeface="Times New Roman"/>
                <a:cs typeface="Times New Roman"/>
              </a:rPr>
              <a:t>5.2 </a:t>
            </a:r>
            <a:r>
              <a:rPr sz="1200" b="1" spc="-10" dirty="0">
                <a:latin typeface="Times New Roman"/>
                <a:cs typeface="Times New Roman"/>
              </a:rPr>
              <a:t>DEVELOPMENT</a:t>
            </a:r>
            <a:r>
              <a:rPr sz="1200" b="1" spc="-30" dirty="0">
                <a:latin typeface="Times New Roman"/>
                <a:cs typeface="Times New Roman"/>
              </a:rPr>
              <a:t> </a:t>
            </a:r>
            <a:r>
              <a:rPr sz="1200" b="1" spc="-10" dirty="0">
                <a:latin typeface="Times New Roman"/>
                <a:cs typeface="Times New Roman"/>
              </a:rPr>
              <a:t>ENVIRONMENT</a:t>
            </a:r>
            <a:endParaRPr lang="en-IN" sz="1200" b="1" spc="-10" dirty="0">
              <a:latin typeface="Times New Roman"/>
              <a:cs typeface="Times New Roman"/>
            </a:endParaRPr>
          </a:p>
          <a:p>
            <a:pPr marL="12700" lvl="1" algn="l">
              <a:lnSpc>
                <a:spcPct val="100000"/>
              </a:lnSpc>
              <a:tabLst>
                <a:tab pos="225425" algn="l"/>
              </a:tabLst>
            </a:pPr>
            <a:endParaRPr sz="1100" dirty="0">
              <a:latin typeface="Times New Roman"/>
              <a:cs typeface="Times New Roman"/>
            </a:endParaRPr>
          </a:p>
          <a:p>
            <a:pPr algn="l"/>
            <a:r>
              <a:rPr lang="en-IN" sz="1200" dirty="0"/>
              <a:t>The development environment used for the digital version of the system includes:</a:t>
            </a:r>
          </a:p>
          <a:p>
            <a:pPr algn="l"/>
            <a:r>
              <a:rPr lang="en-IN" sz="1200" dirty="0"/>
              <a:t>Operating System: Windows 10 / Linux Ubuntu</a:t>
            </a:r>
          </a:p>
          <a:p>
            <a:pPr algn="l"/>
            <a:r>
              <a:rPr lang="en-IN" sz="1200" dirty="0"/>
              <a:t>Programming Language: Python (for simplicity and visualization)</a:t>
            </a:r>
          </a:p>
          <a:p>
            <a:pPr algn="l"/>
            <a:r>
              <a:rPr lang="en-IN" sz="1200" dirty="0"/>
              <a:t>Frameworks/Libraries:</a:t>
            </a:r>
          </a:p>
          <a:p>
            <a:pPr lvl="1" algn="l"/>
            <a:r>
              <a:rPr lang="en-IN" sz="1200" dirty="0" err="1"/>
              <a:t>Pygame</a:t>
            </a:r>
            <a:r>
              <a:rPr lang="en-IN" sz="1200" dirty="0"/>
              <a:t> (for game development and visualization)</a:t>
            </a:r>
          </a:p>
          <a:p>
            <a:pPr lvl="1" algn="l"/>
            <a:r>
              <a:rPr lang="en-IN" sz="1200" dirty="0" err="1"/>
              <a:t>Tkinter</a:t>
            </a:r>
            <a:r>
              <a:rPr lang="en-IN" sz="1200" dirty="0"/>
              <a:t> / Web-based UI (optional for GUI)</a:t>
            </a:r>
          </a:p>
          <a:p>
            <a:pPr algn="l"/>
            <a:r>
              <a:rPr lang="en-IN" sz="1200" dirty="0"/>
              <a:t>IDE / Tools: Visual Studio Code / PyCharm</a:t>
            </a:r>
          </a:p>
          <a:p>
            <a:pPr algn="l"/>
            <a:r>
              <a:rPr lang="en-IN" sz="1200" dirty="0"/>
              <a:t>Version Control: GitHub (for source code management)</a:t>
            </a:r>
          </a:p>
          <a:p>
            <a:pPr algn="l">
              <a:lnSpc>
                <a:spcPct val="100000"/>
              </a:lnSpc>
              <a:spcBef>
                <a:spcPts val="340"/>
              </a:spcBef>
            </a:pPr>
            <a:endParaRPr sz="1100" dirty="0">
              <a:latin typeface="Times New Roman"/>
              <a:cs typeface="Times New Roman"/>
            </a:endParaRPr>
          </a:p>
          <a:p>
            <a:pPr marL="12700" lvl="1" algn="l">
              <a:lnSpc>
                <a:spcPct val="100000"/>
              </a:lnSpc>
              <a:spcBef>
                <a:spcPts val="5"/>
              </a:spcBef>
              <a:tabLst>
                <a:tab pos="222250" algn="l"/>
              </a:tabLst>
            </a:pPr>
            <a:r>
              <a:rPr lang="en-IN" sz="1100" b="1" dirty="0">
                <a:latin typeface="Times New Roman"/>
                <a:cs typeface="Times New Roman"/>
              </a:rPr>
              <a:t>5.3 </a:t>
            </a:r>
            <a:r>
              <a:rPr sz="1100" b="1" dirty="0">
                <a:latin typeface="Times New Roman"/>
                <a:cs typeface="Times New Roman"/>
              </a:rPr>
              <a:t>HARDWARE</a:t>
            </a:r>
            <a:r>
              <a:rPr sz="1100" b="1" spc="-70" dirty="0">
                <a:latin typeface="Times New Roman"/>
                <a:cs typeface="Times New Roman"/>
              </a:rPr>
              <a:t> </a:t>
            </a:r>
            <a:r>
              <a:rPr sz="1100" b="1" spc="-10" dirty="0">
                <a:latin typeface="Times New Roman"/>
                <a:cs typeface="Times New Roman"/>
              </a:rPr>
              <a:t>IMPLEMENTATION</a:t>
            </a:r>
            <a:endParaRPr lang="en-IN" sz="1100" b="1" spc="-10" dirty="0">
              <a:latin typeface="Times New Roman"/>
              <a:cs typeface="Times New Roman"/>
            </a:endParaRPr>
          </a:p>
          <a:p>
            <a:pPr marL="12700" lvl="1" algn="l">
              <a:lnSpc>
                <a:spcPct val="100000"/>
              </a:lnSpc>
              <a:spcBef>
                <a:spcPts val="5"/>
              </a:spcBef>
              <a:tabLst>
                <a:tab pos="222250" algn="l"/>
              </a:tabLst>
            </a:pPr>
            <a:endParaRPr sz="1100" dirty="0">
              <a:latin typeface="Times New Roman"/>
              <a:cs typeface="Times New Roman"/>
            </a:endParaRPr>
          </a:p>
          <a:p>
            <a:pPr algn="l"/>
            <a:r>
              <a:rPr lang="en-IN" sz="1100" i="1" dirty="0"/>
              <a:t>(</a:t>
            </a:r>
            <a:r>
              <a:rPr lang="en-IN" sz="1200" i="1" dirty="0">
                <a:latin typeface="Times New Roman" panose="02020603050405020304" pitchFamily="18" charset="0"/>
                <a:cs typeface="Times New Roman" panose="02020603050405020304" pitchFamily="18" charset="0"/>
              </a:rPr>
              <a:t>Applicable if implementing a digital version)</a:t>
            </a:r>
            <a:endParaRPr lang="en-IN" sz="1200" dirty="0">
              <a:latin typeface="Times New Roman" panose="02020603050405020304" pitchFamily="18" charset="0"/>
              <a:cs typeface="Times New Roman" panose="02020603050405020304" pitchFamily="18" charset="0"/>
            </a:endParaRPr>
          </a:p>
          <a:p>
            <a:pPr algn="l"/>
            <a:r>
              <a:rPr lang="en-IN" sz="1200" dirty="0">
                <a:latin typeface="Times New Roman" panose="02020603050405020304" pitchFamily="18" charset="0"/>
                <a:cs typeface="Times New Roman" panose="02020603050405020304" pitchFamily="18" charset="0"/>
              </a:rPr>
              <a:t>Processor: Intel Core i3 or higher</a:t>
            </a:r>
          </a:p>
          <a:p>
            <a:pPr algn="l"/>
            <a:r>
              <a:rPr lang="en-IN" sz="1200" dirty="0">
                <a:latin typeface="Times New Roman" panose="02020603050405020304" pitchFamily="18" charset="0"/>
                <a:cs typeface="Times New Roman" panose="02020603050405020304" pitchFamily="18" charset="0"/>
              </a:rPr>
              <a:t>RAM: 4 GB minimum</a:t>
            </a:r>
          </a:p>
          <a:p>
            <a:pPr algn="l"/>
            <a:r>
              <a:rPr lang="en-IN" sz="1200" dirty="0">
                <a:latin typeface="Times New Roman" panose="02020603050405020304" pitchFamily="18" charset="0"/>
                <a:cs typeface="Times New Roman" panose="02020603050405020304" pitchFamily="18" charset="0"/>
              </a:rPr>
              <a:t>Hard Disk: 250 MB free space</a:t>
            </a:r>
          </a:p>
          <a:p>
            <a:pPr algn="l"/>
            <a:r>
              <a:rPr lang="en-IN" sz="1200" dirty="0">
                <a:latin typeface="Times New Roman" panose="02020603050405020304" pitchFamily="18" charset="0"/>
                <a:cs typeface="Times New Roman" panose="02020603050405020304" pitchFamily="18" charset="0"/>
              </a:rPr>
              <a:t>Display: Standard monitor or projector (for classroom use)</a:t>
            </a:r>
          </a:p>
          <a:p>
            <a:pPr algn="l"/>
            <a:r>
              <a:rPr lang="en-IN" sz="1200" dirty="0">
                <a:latin typeface="Times New Roman" panose="02020603050405020304" pitchFamily="18" charset="0"/>
                <a:cs typeface="Times New Roman" panose="02020603050405020304" pitchFamily="18" charset="0"/>
              </a:rPr>
              <a:t>Input Devices: Keyboard/Mouse (for user interaction)</a:t>
            </a:r>
            <a:br>
              <a:rPr lang="en-IN" sz="1200" dirty="0">
                <a:latin typeface="Times New Roman" panose="02020603050405020304" pitchFamily="18" charset="0"/>
                <a:cs typeface="Times New Roman" panose="02020603050405020304" pitchFamily="18" charset="0"/>
              </a:rPr>
            </a:br>
            <a:r>
              <a:rPr lang="en-IN" sz="1200" i="1" dirty="0">
                <a:latin typeface="Times New Roman" panose="02020603050405020304" pitchFamily="18" charset="0"/>
                <a:cs typeface="Times New Roman" panose="02020603050405020304" pitchFamily="18" charset="0"/>
              </a:rPr>
              <a:t>(For physical board game version: game board, tokens, printed automata rules)</a:t>
            </a:r>
            <a:endParaRPr lang="en-IN" sz="1200" dirty="0">
              <a:latin typeface="Times New Roman" panose="02020603050405020304" pitchFamily="18" charset="0"/>
              <a:cs typeface="Times New Roman" panose="02020603050405020304" pitchFamily="18" charset="0"/>
            </a:endParaRPr>
          </a:p>
          <a:p>
            <a:pPr algn="l">
              <a:lnSpc>
                <a:spcPct val="100000"/>
              </a:lnSpc>
              <a:spcBef>
                <a:spcPts val="345"/>
              </a:spcBef>
            </a:pPr>
            <a:endParaRPr sz="1100" dirty="0">
              <a:latin typeface="Times New Roman"/>
              <a:cs typeface="Times New Roman"/>
            </a:endParaRPr>
          </a:p>
          <a:p>
            <a:pPr marL="12700" lvl="1" algn="l">
              <a:lnSpc>
                <a:spcPct val="100000"/>
              </a:lnSpc>
              <a:tabLst>
                <a:tab pos="222250" algn="l"/>
              </a:tabLst>
            </a:pPr>
            <a:r>
              <a:rPr lang="en-IN" sz="1100" b="1" dirty="0">
                <a:latin typeface="Times New Roman"/>
                <a:cs typeface="Times New Roman"/>
              </a:rPr>
              <a:t>5.4 </a:t>
            </a:r>
            <a:r>
              <a:rPr sz="1100" b="1" dirty="0">
                <a:latin typeface="Times New Roman"/>
                <a:cs typeface="Times New Roman"/>
              </a:rPr>
              <a:t>SOFTWARE</a:t>
            </a:r>
            <a:r>
              <a:rPr sz="1100" b="1" spc="-70" dirty="0">
                <a:latin typeface="Times New Roman"/>
                <a:cs typeface="Times New Roman"/>
              </a:rPr>
              <a:t> </a:t>
            </a:r>
            <a:r>
              <a:rPr sz="1100" b="1" spc="-10" dirty="0">
                <a:latin typeface="Times New Roman"/>
                <a:cs typeface="Times New Roman"/>
              </a:rPr>
              <a:t>IMPLEMENTATION</a:t>
            </a:r>
            <a:endParaRPr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gn="l">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lang="en-IN" sz="1100" dirty="0">
              <a:latin typeface="Times New Roman"/>
              <a:cs typeface="Times New Roman"/>
            </a:endParaRPr>
          </a:p>
          <a:p>
            <a:pPr lvl="1">
              <a:lnSpc>
                <a:spcPct val="100000"/>
              </a:lnSpc>
              <a:spcBef>
                <a:spcPts val="150"/>
              </a:spcBef>
              <a:buFont typeface="Times New Roman"/>
              <a:buAutoNum type="arabicPeriod" startAt="4"/>
            </a:pPr>
            <a:endParaRPr sz="1100" dirty="0">
              <a:latin typeface="Times New Roman"/>
              <a:cs typeface="Times New Roman"/>
            </a:endParaRPr>
          </a:p>
        </p:txBody>
      </p:sp>
      <p:sp>
        <p:nvSpPr>
          <p:cNvPr id="4" name="Rectangle 2">
            <a:extLst>
              <a:ext uri="{FF2B5EF4-FFF2-40B4-BE49-F238E27FC236}">
                <a16:creationId xmlns:a16="http://schemas.microsoft.com/office/drawing/2014/main" id="{080B6575-3B2E-80DF-21B7-F28C2033BD78}"/>
              </a:ext>
            </a:extLst>
          </p:cNvPr>
          <p:cNvSpPr>
            <a:spLocks noChangeArrowheads="1"/>
          </p:cNvSpPr>
          <p:nvPr/>
        </p:nvSpPr>
        <p:spPr bwMode="auto">
          <a:xfrm>
            <a:off x="501650" y="5763760"/>
            <a:ext cx="70548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Handling: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Accepts strings from the user to test against an automaton.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Automata Processing Engine: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the state transition function δ and tracks current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Game Engine: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state transitions into race progress (player/token movement).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System: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whether the string is accepted or rejected.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visual representation of states, transitions, and race progress (GUI/console).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Database: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user scores and game progress (if extended).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0250" y="1384300"/>
            <a:ext cx="5928029" cy="10256654"/>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5.5</a:t>
            </a:r>
            <a:r>
              <a:rPr sz="1200" b="1" spc="-30" dirty="0">
                <a:latin typeface="Times New Roman"/>
                <a:cs typeface="Times New Roman"/>
              </a:rPr>
              <a:t> </a:t>
            </a:r>
            <a:r>
              <a:rPr lang="en-IN" sz="1200" b="1" spc="-30" dirty="0">
                <a:latin typeface="Times New Roman"/>
                <a:cs typeface="Times New Roman"/>
              </a:rPr>
              <a:t>  </a:t>
            </a:r>
            <a:r>
              <a:rPr sz="1200" b="1" dirty="0">
                <a:latin typeface="Times New Roman"/>
                <a:cs typeface="Times New Roman"/>
              </a:rPr>
              <a:t>SYSTEM</a:t>
            </a:r>
            <a:r>
              <a:rPr sz="1200" b="1" spc="-35" dirty="0">
                <a:latin typeface="Times New Roman"/>
                <a:cs typeface="Times New Roman"/>
              </a:rPr>
              <a:t> </a:t>
            </a:r>
            <a:r>
              <a:rPr sz="1200" b="1" spc="-10" dirty="0">
                <a:latin typeface="Times New Roman"/>
                <a:cs typeface="Times New Roman"/>
              </a:rPr>
              <a:t>INTEGRATION</a:t>
            </a:r>
            <a:endParaRPr sz="1200" b="1" dirty="0">
              <a:latin typeface="Times New Roman"/>
              <a:cs typeface="Times New Roman"/>
            </a:endParaRPr>
          </a:p>
          <a:p>
            <a:pPr>
              <a:lnSpc>
                <a:spcPct val="100000"/>
              </a:lnSpc>
              <a:spcBef>
                <a:spcPts val="180"/>
              </a:spcBef>
            </a:pPr>
            <a:endParaRPr sz="1200" dirty="0">
              <a:latin typeface="Times New Roman"/>
              <a:cs typeface="Times New Roman"/>
            </a:endParaRPr>
          </a:p>
          <a:p>
            <a:r>
              <a:rPr lang="en-IN" sz="1200" dirty="0"/>
              <a:t>The system is integrated in layered modules to ensure smooth functionality:</a:t>
            </a:r>
          </a:p>
          <a:p>
            <a:r>
              <a:rPr lang="en-IN" sz="1200" dirty="0"/>
              <a:t>Input Module → Takes input string.</a:t>
            </a:r>
          </a:p>
          <a:p>
            <a:r>
              <a:rPr lang="en-IN" sz="1200" dirty="0"/>
              <a:t>Automata Engine → Processes the string symbol by symbol.</a:t>
            </a:r>
          </a:p>
          <a:p>
            <a:r>
              <a:rPr lang="en-IN" sz="1200" dirty="0"/>
              <a:t>Game Engine → Updates race mechanics and transitions.</a:t>
            </a:r>
          </a:p>
          <a:p>
            <a:r>
              <a:rPr lang="en-IN" sz="1200" dirty="0"/>
              <a:t>Feedback Module → Displays results (accept/reject).</a:t>
            </a:r>
          </a:p>
          <a:p>
            <a:r>
              <a:rPr lang="en-IN" sz="1200" dirty="0"/>
              <a:t>User Interface → Provides interactive visualization and control.</a:t>
            </a:r>
          </a:p>
          <a:p>
            <a:r>
              <a:rPr lang="en-IN" sz="1200" dirty="0"/>
              <a:t>This modular integration allows independent testing, easy debugging, and scalability for future enhancements.</a:t>
            </a:r>
          </a:p>
          <a:p>
            <a:pPr>
              <a:lnSpc>
                <a:spcPct val="100000"/>
              </a:lnSpc>
              <a:spcBef>
                <a:spcPts val="345"/>
              </a:spcBef>
            </a:pPr>
            <a:endParaRPr sz="1100" b="1" dirty="0">
              <a:latin typeface="Times New Roman"/>
              <a:cs typeface="Times New Roman"/>
            </a:endParaRPr>
          </a:p>
          <a:p>
            <a:pPr marL="12700">
              <a:lnSpc>
                <a:spcPct val="100000"/>
              </a:lnSpc>
            </a:pPr>
            <a:r>
              <a:rPr sz="1200" b="1" dirty="0">
                <a:latin typeface="Times New Roman"/>
                <a:cs typeface="Times New Roman"/>
              </a:rPr>
              <a:t>5.6</a:t>
            </a:r>
            <a:r>
              <a:rPr sz="1200" b="1" spc="-45" dirty="0">
                <a:latin typeface="Times New Roman"/>
                <a:cs typeface="Times New Roman"/>
              </a:rPr>
              <a:t> </a:t>
            </a:r>
            <a:r>
              <a:rPr sz="1200" b="1" dirty="0">
                <a:latin typeface="Times New Roman"/>
                <a:cs typeface="Times New Roman"/>
              </a:rPr>
              <a:t>TESTING</a:t>
            </a:r>
            <a:r>
              <a:rPr sz="1200" b="1" spc="-10" dirty="0">
                <a:latin typeface="Times New Roman"/>
                <a:cs typeface="Times New Roman"/>
              </a:rPr>
              <a:t> </a:t>
            </a:r>
            <a:r>
              <a:rPr sz="1200" b="1" dirty="0">
                <a:latin typeface="Times New Roman"/>
                <a:cs typeface="Times New Roman"/>
              </a:rPr>
              <a:t>AND</a:t>
            </a:r>
            <a:r>
              <a:rPr sz="1200" b="1" spc="-25" dirty="0">
                <a:latin typeface="Times New Roman"/>
                <a:cs typeface="Times New Roman"/>
              </a:rPr>
              <a:t> </a:t>
            </a:r>
            <a:r>
              <a:rPr sz="1200" b="1" spc="-10" dirty="0">
                <a:latin typeface="Times New Roman"/>
                <a:cs typeface="Times New Roman"/>
              </a:rPr>
              <a:t>DEBUGGING</a:t>
            </a:r>
            <a:endParaRPr lang="en-IN" sz="1200" b="1" spc="-10" dirty="0">
              <a:latin typeface="Times New Roman"/>
              <a:cs typeface="Times New Roman"/>
            </a:endParaRPr>
          </a:p>
          <a:p>
            <a:pPr marL="12700">
              <a:lnSpc>
                <a:spcPct val="100000"/>
              </a:lnSpc>
            </a:pPr>
            <a:endParaRPr sz="1100" b="1" dirty="0">
              <a:latin typeface="Times New Roman"/>
              <a:cs typeface="Times New Roman"/>
            </a:endParaRPr>
          </a:p>
          <a:p>
            <a:r>
              <a:rPr lang="en-US" sz="1200" b="1" dirty="0">
                <a:latin typeface="Times New Roman" panose="02020603050405020304" pitchFamily="18" charset="0"/>
                <a:cs typeface="Times New Roman" panose="02020603050405020304" pitchFamily="18" charset="0"/>
              </a:rPr>
              <a:t>Unit Testing:</a:t>
            </a:r>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Verified individual modules such as input validation, state transitions, and acceptance logic</a:t>
            </a:r>
          </a:p>
          <a:p>
            <a:pPr lvl="1"/>
            <a:r>
              <a:rPr lang="en-US" sz="1200" dirty="0"/>
              <a:t>.</a:t>
            </a:r>
          </a:p>
          <a:p>
            <a:r>
              <a:rPr lang="en-US" sz="1200" b="1" dirty="0">
                <a:latin typeface="Times New Roman" panose="02020603050405020304" pitchFamily="18" charset="0"/>
                <a:cs typeface="Times New Roman" panose="02020603050405020304" pitchFamily="18" charset="0"/>
              </a:rPr>
              <a:t>Integration Testing:</a:t>
            </a:r>
            <a:endParaRPr lang="en-US" sz="1200" dirty="0">
              <a:latin typeface="Times New Roman" panose="02020603050405020304" pitchFamily="18" charset="0"/>
              <a:cs typeface="Times New Roman" panose="02020603050405020304" pitchFamily="18" charset="0"/>
            </a:endParaRPr>
          </a:p>
          <a:p>
            <a:pPr lvl="1" algn="just"/>
            <a:r>
              <a:rPr lang="en-US" sz="1200" dirty="0">
                <a:latin typeface="Times New Roman" panose="02020603050405020304" pitchFamily="18" charset="0"/>
                <a:cs typeface="Times New Roman" panose="02020603050405020304" pitchFamily="18" charset="0"/>
              </a:rPr>
              <a:t>Checked seamless interaction between Automata Engine and Game Engine.</a:t>
            </a:r>
          </a:p>
          <a:p>
            <a:pPr lvl="1"/>
            <a:endParaRPr lang="en-US" sz="1200" dirty="0"/>
          </a:p>
          <a:p>
            <a:r>
              <a:rPr lang="en-US" sz="1200" b="1" dirty="0"/>
              <a:t>System Testing:</a:t>
            </a:r>
            <a:endParaRPr lang="en-US" sz="1200" dirty="0"/>
          </a:p>
          <a:p>
            <a:pPr lvl="1"/>
            <a:r>
              <a:rPr lang="en-US" sz="1200" dirty="0"/>
              <a:t>End-to-end testing with sample input strings to confirm correct acceptance/rejection.</a:t>
            </a:r>
          </a:p>
          <a:p>
            <a:pPr lvl="1"/>
            <a:endParaRPr lang="en-US" sz="1200" dirty="0"/>
          </a:p>
          <a:p>
            <a:r>
              <a:rPr lang="en-US" sz="1200" b="1" dirty="0"/>
              <a:t>Debugging Techniques Used:</a:t>
            </a:r>
            <a:endParaRPr lang="en-US" sz="1200" dirty="0"/>
          </a:p>
          <a:p>
            <a:pPr lvl="1"/>
            <a:r>
              <a:rPr lang="en-US" sz="1200" dirty="0">
                <a:latin typeface="Times New Roman" panose="02020603050405020304" pitchFamily="18" charset="0"/>
                <a:cs typeface="Times New Roman" panose="02020603050405020304" pitchFamily="18" charset="0"/>
              </a:rPr>
              <a:t>Print/log statements for transition tracking.</a:t>
            </a:r>
          </a:p>
          <a:p>
            <a:pPr lvl="1"/>
            <a:r>
              <a:rPr lang="en-US" sz="1200" dirty="0">
                <a:latin typeface="Times New Roman" panose="02020603050405020304" pitchFamily="18" charset="0"/>
                <a:cs typeface="Times New Roman" panose="02020603050405020304" pitchFamily="18" charset="0"/>
              </a:rPr>
              <a:t>Error handling for invalid transitions and user inputs.</a:t>
            </a:r>
          </a:p>
          <a:p>
            <a:pPr lvl="1"/>
            <a:r>
              <a:rPr lang="en-US" sz="1200" dirty="0">
                <a:latin typeface="Times New Roman" panose="02020603050405020304" pitchFamily="18" charset="0"/>
                <a:cs typeface="Times New Roman" panose="02020603050405020304" pitchFamily="18" charset="0"/>
              </a:rPr>
              <a:t>Step-by-step execution to identify faulty logic.</a:t>
            </a:r>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r>
              <a:rPr lang="en-US" sz="1200" b="1" dirty="0">
                <a:latin typeface="Times New Roman" panose="02020603050405020304" pitchFamily="18" charset="0"/>
                <a:cs typeface="Times New Roman" panose="02020603050405020304" pitchFamily="18" charset="0"/>
              </a:rPr>
              <a:t>Results:</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The system successfully demonstrated correct simulation of automata-based language acceptance. Errors were identified during testing (e.g., invalid input handling) and corrected to ensure accurate results.</a:t>
            </a: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lang="en-IN" sz="1100" dirty="0">
              <a:latin typeface="Times New Roman"/>
              <a:cs typeface="Times New Roman"/>
            </a:endParaRPr>
          </a:p>
          <a:p>
            <a:pPr>
              <a:lnSpc>
                <a:spcPct val="100000"/>
              </a:lnSpc>
              <a:spcBef>
                <a:spcPts val="315"/>
              </a:spcBef>
            </a:pPr>
            <a:endParaRPr sz="11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1828" y="927100"/>
            <a:ext cx="7072298" cy="11365932"/>
          </a:xfrm>
          <a:prstGeom prst="rect">
            <a:avLst/>
          </a:prstGeom>
        </p:spPr>
        <p:txBody>
          <a:bodyPr vert="horz" wrap="square" lIns="0" tIns="11430" rIns="0" bIns="0" rtlCol="0">
            <a:spAutoFit/>
          </a:bodyPr>
          <a:lstStyle/>
          <a:p>
            <a:pPr algn="ctr">
              <a:lnSpc>
                <a:spcPct val="100000"/>
              </a:lnSpc>
              <a:spcBef>
                <a:spcPts val="90"/>
              </a:spcBef>
            </a:pPr>
            <a:r>
              <a:rPr sz="1400" b="1" dirty="0">
                <a:latin typeface="Times New Roman"/>
                <a:cs typeface="Times New Roman"/>
              </a:rPr>
              <a:t>CHAPTER</a:t>
            </a:r>
            <a:r>
              <a:rPr sz="1400" b="1" spc="-20" dirty="0">
                <a:latin typeface="Times New Roman"/>
                <a:cs typeface="Times New Roman"/>
              </a:rPr>
              <a:t> </a:t>
            </a:r>
            <a:r>
              <a:rPr sz="1400" b="1" dirty="0">
                <a:latin typeface="Times New Roman"/>
                <a:cs typeface="Times New Roman"/>
              </a:rPr>
              <a:t>6</a:t>
            </a:r>
            <a:r>
              <a:rPr sz="1400" b="1" spc="-10" dirty="0">
                <a:latin typeface="Times New Roman"/>
                <a:cs typeface="Times New Roman"/>
              </a:rPr>
              <a:t> </a:t>
            </a:r>
            <a:endParaRPr lang="en-IN" sz="1400" b="1" spc="-10" dirty="0">
              <a:latin typeface="Times New Roman"/>
              <a:cs typeface="Times New Roman"/>
            </a:endParaRPr>
          </a:p>
          <a:p>
            <a:pPr algn="ctr">
              <a:lnSpc>
                <a:spcPct val="100000"/>
              </a:lnSpc>
              <a:spcBef>
                <a:spcPts val="90"/>
              </a:spcBef>
            </a:pPr>
            <a:r>
              <a:rPr sz="1400" b="1" spc="-20" dirty="0">
                <a:latin typeface="Times New Roman"/>
                <a:cs typeface="Times New Roman"/>
              </a:rPr>
              <a:t> </a:t>
            </a:r>
            <a:r>
              <a:rPr sz="1400" b="1" dirty="0">
                <a:latin typeface="Times New Roman"/>
                <a:cs typeface="Times New Roman"/>
              </a:rPr>
              <a:t>TESTING</a:t>
            </a:r>
            <a:r>
              <a:rPr sz="1400" b="1" spc="-25" dirty="0">
                <a:latin typeface="Times New Roman"/>
                <a:cs typeface="Times New Roman"/>
              </a:rPr>
              <a:t> </a:t>
            </a:r>
            <a:r>
              <a:rPr sz="1400" b="1" dirty="0">
                <a:latin typeface="Times New Roman"/>
                <a:cs typeface="Times New Roman"/>
              </a:rPr>
              <a:t>AND</a:t>
            </a:r>
            <a:r>
              <a:rPr sz="1400" b="1" spc="-20" dirty="0">
                <a:latin typeface="Times New Roman"/>
                <a:cs typeface="Times New Roman"/>
              </a:rPr>
              <a:t> </a:t>
            </a:r>
            <a:r>
              <a:rPr sz="1400" b="1" spc="-10" dirty="0">
                <a:latin typeface="Times New Roman"/>
                <a:cs typeface="Times New Roman"/>
              </a:rPr>
              <a:t>EVALUATION</a:t>
            </a:r>
            <a:endParaRPr sz="1400" dirty="0">
              <a:latin typeface="Times New Roman"/>
              <a:cs typeface="Times New Roman"/>
            </a:endParaRPr>
          </a:p>
          <a:p>
            <a:pPr>
              <a:lnSpc>
                <a:spcPct val="100000"/>
              </a:lnSpc>
              <a:spcBef>
                <a:spcPts val="445"/>
              </a:spcBef>
            </a:pPr>
            <a:endParaRPr sz="1400" dirty="0">
              <a:latin typeface="Times New Roman"/>
              <a:cs typeface="Times New Roman"/>
            </a:endParaRPr>
          </a:p>
          <a:p>
            <a:pPr marL="12700" lvl="1">
              <a:lnSpc>
                <a:spcPct val="100000"/>
              </a:lnSpc>
              <a:tabLst>
                <a:tab pos="225425" algn="l"/>
              </a:tabLst>
            </a:pPr>
            <a:r>
              <a:rPr lang="en-IN" sz="1200" b="1" spc="-10" dirty="0">
                <a:latin typeface="Times New Roman"/>
                <a:cs typeface="Times New Roman"/>
              </a:rPr>
              <a:t>6.1 </a:t>
            </a:r>
            <a:r>
              <a:rPr sz="1200" b="1" spc="-10" dirty="0">
                <a:latin typeface="Times New Roman"/>
                <a:cs typeface="Times New Roman"/>
              </a:rPr>
              <a:t>INTRODUCTION</a:t>
            </a:r>
            <a:endParaRPr sz="1100" dirty="0">
              <a:latin typeface="Times New Roman"/>
              <a:cs typeface="Times New Roman"/>
            </a:endParaRPr>
          </a:p>
          <a:p>
            <a:pPr algn="l">
              <a:lnSpc>
                <a:spcPct val="100000"/>
              </a:lnSpc>
              <a:spcBef>
                <a:spcPts val="370"/>
              </a:spcBef>
            </a:pPr>
            <a:r>
              <a:rPr lang="en-US" sz="1200" dirty="0"/>
              <a:t>Testing and evaluation are essential steps in the development of the Language Acceptance Race Game to ensure reliability, correctness, and user satisfaction. Since the project is an educational tool, accuracy of language acceptance and usability of the game interface are equally important. This chapter presents the testing methodologies used, results of functional and integration testing, and observations from evaluation</a:t>
            </a:r>
          </a:p>
          <a:p>
            <a:pPr>
              <a:lnSpc>
                <a:spcPct val="100000"/>
              </a:lnSpc>
              <a:spcBef>
                <a:spcPts val="370"/>
              </a:spcBef>
            </a:pPr>
            <a:endParaRPr sz="1200" dirty="0">
              <a:latin typeface="Times New Roman"/>
              <a:cs typeface="Times New Roman"/>
            </a:endParaRPr>
          </a:p>
          <a:p>
            <a:pPr marL="12700" lvl="1">
              <a:lnSpc>
                <a:spcPct val="100000"/>
              </a:lnSpc>
              <a:tabLst>
                <a:tab pos="222250" algn="l"/>
              </a:tabLst>
            </a:pPr>
            <a:r>
              <a:rPr lang="en-IN" sz="1100" b="1" dirty="0">
                <a:latin typeface="Times New Roman"/>
                <a:cs typeface="Times New Roman"/>
              </a:rPr>
              <a:t>6.2 </a:t>
            </a:r>
            <a:r>
              <a:rPr sz="1100" b="1" dirty="0">
                <a:latin typeface="Times New Roman"/>
                <a:cs typeface="Times New Roman"/>
              </a:rPr>
              <a:t>TESTING</a:t>
            </a:r>
            <a:r>
              <a:rPr sz="1100" b="1" spc="-35" dirty="0">
                <a:latin typeface="Times New Roman"/>
                <a:cs typeface="Times New Roman"/>
              </a:rPr>
              <a:t> </a:t>
            </a:r>
            <a:r>
              <a:rPr sz="1100" b="1" spc="-10" dirty="0">
                <a:latin typeface="Times New Roman"/>
                <a:cs typeface="Times New Roman"/>
              </a:rPr>
              <a:t>METHODOLOGY</a:t>
            </a:r>
            <a:endParaRPr sz="1100" dirty="0">
              <a:latin typeface="Times New Roman"/>
              <a:cs typeface="Times New Roman"/>
            </a:endParaRPr>
          </a:p>
          <a:p>
            <a:pPr lvl="2" algn="l">
              <a:lnSpc>
                <a:spcPct val="100000"/>
              </a:lnSpc>
              <a:spcBef>
                <a:spcPts val="345"/>
              </a:spcBef>
            </a:pPr>
            <a:r>
              <a:rPr lang="en-US" sz="1100" dirty="0">
                <a:latin typeface="Times New Roman" panose="02020603050405020304" pitchFamily="18" charset="0"/>
                <a:cs typeface="Times New Roman" panose="02020603050405020304" pitchFamily="18" charset="0"/>
              </a:rPr>
              <a:t>Testing and evaluation are essential steps in the development of the Language Acceptance Race Game to ensure reliability, correctness, and user satisfaction. Since the project is an educational tool, accuracy of language acceptance and usability of the game interface are equally important. This chapter presents the testing methodologies used, results of functional and integration testing, and observations from evaluation.</a:t>
            </a:r>
          </a:p>
          <a:p>
            <a:pPr lvl="2">
              <a:lnSpc>
                <a:spcPct val="100000"/>
              </a:lnSpc>
              <a:spcBef>
                <a:spcPts val="345"/>
              </a:spcBef>
              <a:buFont typeface="Symbol"/>
              <a:buChar char=""/>
            </a:pPr>
            <a:endParaRPr sz="1100" dirty="0">
              <a:latin typeface="Times New Roman"/>
              <a:cs typeface="Times New Roman"/>
            </a:endParaRPr>
          </a:p>
          <a:p>
            <a:pPr marL="12700" lvl="1">
              <a:lnSpc>
                <a:spcPct val="100000"/>
              </a:lnSpc>
              <a:tabLst>
                <a:tab pos="225425" algn="l"/>
              </a:tabLst>
            </a:pPr>
            <a:r>
              <a:rPr lang="en-IN" sz="1200" b="1" spc="-10" dirty="0">
                <a:latin typeface="Times New Roman"/>
                <a:cs typeface="Times New Roman"/>
              </a:rPr>
              <a:t>6.3 </a:t>
            </a:r>
            <a:r>
              <a:rPr sz="1200" b="1" spc="-10" dirty="0">
                <a:latin typeface="Times New Roman"/>
                <a:cs typeface="Times New Roman"/>
              </a:rPr>
              <a:t>FUNCTIONAL</a:t>
            </a:r>
            <a:r>
              <a:rPr sz="1200" b="1" spc="-25" dirty="0">
                <a:latin typeface="Times New Roman"/>
                <a:cs typeface="Times New Roman"/>
              </a:rPr>
              <a:t> </a:t>
            </a:r>
            <a:r>
              <a:rPr sz="1200" b="1" spc="-10" dirty="0">
                <a:latin typeface="Times New Roman"/>
                <a:cs typeface="Times New Roman"/>
              </a:rPr>
              <a:t>TESTING</a:t>
            </a:r>
            <a:endParaRPr sz="1200" dirty="0">
              <a:latin typeface="Times New Roman"/>
              <a:cs typeface="Times New Roman"/>
            </a:endParaRPr>
          </a:p>
          <a:p>
            <a:pPr lvl="1">
              <a:lnSpc>
                <a:spcPct val="100000"/>
              </a:lnSpc>
              <a:spcBef>
                <a:spcPts val="295"/>
              </a:spcBef>
              <a:buFont typeface="Times New Roman"/>
              <a:buAutoNum type="arabicPeriod" startAt="3"/>
            </a:pPr>
            <a:endParaRPr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buFont typeface="Symbol"/>
              <a:buChar char=""/>
            </a:pPr>
            <a:endParaRPr lang="en-IN" sz="1100" dirty="0">
              <a:latin typeface="Times New Roman"/>
              <a:cs typeface="Times New Roman"/>
            </a:endParaRPr>
          </a:p>
          <a:p>
            <a:pPr lvl="2">
              <a:lnSpc>
                <a:spcPct val="100000"/>
              </a:lnSpc>
              <a:spcBef>
                <a:spcPts val="340"/>
              </a:spcBef>
            </a:pPr>
            <a:endParaRPr lang="en-IN" sz="1100" dirty="0">
              <a:latin typeface="Times New Roman"/>
              <a:cs typeface="Times New Roman"/>
            </a:endParaRPr>
          </a:p>
          <a:p>
            <a:pPr lvl="2">
              <a:lnSpc>
                <a:spcPct val="100000"/>
              </a:lnSpc>
              <a:spcBef>
                <a:spcPts val="340"/>
              </a:spcBef>
            </a:pPr>
            <a:endParaRPr lang="en-IN" sz="1100" dirty="0">
              <a:latin typeface="Times New Roman"/>
              <a:cs typeface="Times New Roman"/>
            </a:endParaRPr>
          </a:p>
          <a:p>
            <a:pPr lvl="2">
              <a:lnSpc>
                <a:spcPct val="100000"/>
              </a:lnSpc>
              <a:spcBef>
                <a:spcPts val="340"/>
              </a:spcBef>
              <a:buFont typeface="Symbol"/>
              <a:buChar char=""/>
            </a:pPr>
            <a:endParaRPr sz="1100" dirty="0">
              <a:latin typeface="Times New Roman"/>
              <a:cs typeface="Times New Roman"/>
            </a:endParaRPr>
          </a:p>
          <a:p>
            <a:pPr marL="12700" lvl="1">
              <a:lnSpc>
                <a:spcPct val="100000"/>
              </a:lnSpc>
              <a:tabLst>
                <a:tab pos="225425" algn="l"/>
              </a:tabLst>
            </a:pPr>
            <a:endParaRPr lang="en-IN" sz="1100" b="1" spc="-10" dirty="0">
              <a:latin typeface="Times New Roman"/>
              <a:cs typeface="Times New Roman"/>
            </a:endParaRPr>
          </a:p>
          <a:p>
            <a:pPr marL="12700" lvl="1">
              <a:lnSpc>
                <a:spcPct val="100000"/>
              </a:lnSpc>
              <a:tabLst>
                <a:tab pos="225425" algn="l"/>
              </a:tabLst>
            </a:pPr>
            <a:r>
              <a:rPr lang="en-IN" sz="1100" b="1" spc="-10" dirty="0">
                <a:latin typeface="Times New Roman"/>
                <a:cs typeface="Times New Roman"/>
              </a:rPr>
              <a:t>6.4 </a:t>
            </a:r>
            <a:r>
              <a:rPr sz="1100" b="1" spc="-10" dirty="0">
                <a:latin typeface="Times New Roman"/>
                <a:cs typeface="Times New Roman"/>
              </a:rPr>
              <a:t>INTEGRATION</a:t>
            </a:r>
            <a:r>
              <a:rPr sz="1100" b="1" spc="10" dirty="0">
                <a:latin typeface="Times New Roman"/>
                <a:cs typeface="Times New Roman"/>
              </a:rPr>
              <a:t> </a:t>
            </a:r>
            <a:r>
              <a:rPr sz="1100" b="1" spc="-10" dirty="0">
                <a:latin typeface="Times New Roman"/>
                <a:cs typeface="Times New Roman"/>
              </a:rPr>
              <a:t>TESTING</a:t>
            </a:r>
            <a:endParaRPr lang="en-IN" sz="1100" b="1" spc="-10" dirty="0">
              <a:latin typeface="Times New Roman"/>
              <a:cs typeface="Times New Roman"/>
            </a:endParaRPr>
          </a:p>
          <a:p>
            <a:pPr marL="12700" lvl="1">
              <a:lnSpc>
                <a:spcPct val="100000"/>
              </a:lnSpc>
              <a:tabLst>
                <a:tab pos="225425" algn="l"/>
              </a:tabLst>
            </a:pPr>
            <a:endParaRPr sz="1100" dirty="0">
              <a:latin typeface="Times New Roman"/>
              <a:cs typeface="Times New Roman"/>
            </a:endParaRPr>
          </a:p>
          <a:p>
            <a:r>
              <a:rPr lang="en-US" sz="1200" dirty="0"/>
              <a:t>Integration testing ensured that modules worked together properly.</a:t>
            </a:r>
          </a:p>
          <a:p>
            <a:r>
              <a:rPr lang="en-US" sz="1200" dirty="0"/>
              <a:t>Input → Automata Engine – Input strings were correctly validated before processing.</a:t>
            </a:r>
          </a:p>
          <a:p>
            <a:r>
              <a:rPr lang="en-US" sz="1200" dirty="0"/>
              <a:t>Automata Engine → Game Engine – State transitions were correctly mapped to race movements.</a:t>
            </a:r>
          </a:p>
          <a:p>
            <a:r>
              <a:rPr lang="en-US" sz="1200" dirty="0"/>
              <a:t>Game Engine → Feedback Module – Players received immediate acceptance/rejection results.</a:t>
            </a:r>
          </a:p>
          <a:p>
            <a:r>
              <a:rPr lang="en-US" sz="1200" dirty="0"/>
              <a:t>UI → All Modules – User interface smoothly connected with backend modules, allowing error-free interactions.</a:t>
            </a:r>
          </a:p>
          <a:p>
            <a:endParaRPr lang="en-US" sz="1200" dirty="0"/>
          </a:p>
          <a:p>
            <a:r>
              <a:rPr lang="en-US" sz="1200" b="1" dirty="0">
                <a:latin typeface="Times New Roman" panose="02020603050405020304" pitchFamily="18" charset="0"/>
                <a:cs typeface="Times New Roman" panose="02020603050405020304" pitchFamily="18" charset="0"/>
              </a:rPr>
              <a:t>Result:</a:t>
            </a:r>
            <a:r>
              <a:rPr lang="en-US" sz="1200" dirty="0">
                <a:latin typeface="Times New Roman" panose="02020603050405020304" pitchFamily="18" charset="0"/>
                <a:cs typeface="Times New Roman" panose="02020603050405020304" pitchFamily="18" charset="0"/>
              </a:rPr>
              <a:t> No major integration issues were found after debugging minor errors in transition mapping.</a:t>
            </a: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lang="en-IN" sz="1100" dirty="0">
              <a:latin typeface="Times New Roman"/>
              <a:cs typeface="Times New Roman"/>
            </a:endParaRPr>
          </a:p>
          <a:p>
            <a:pPr lvl="1">
              <a:lnSpc>
                <a:spcPct val="100000"/>
              </a:lnSpc>
              <a:spcBef>
                <a:spcPts val="295"/>
              </a:spcBef>
              <a:buFont typeface="Times New Roman"/>
              <a:buAutoNum type="arabicPeriod" startAt="4"/>
            </a:pPr>
            <a:endParaRPr sz="1100" dirty="0">
              <a:latin typeface="Times New Roman"/>
              <a:cs typeface="Times New Roman"/>
            </a:endParaRPr>
          </a:p>
        </p:txBody>
      </p:sp>
      <p:graphicFrame>
        <p:nvGraphicFramePr>
          <p:cNvPr id="4" name="Table 3">
            <a:extLst>
              <a:ext uri="{FF2B5EF4-FFF2-40B4-BE49-F238E27FC236}">
                <a16:creationId xmlns:a16="http://schemas.microsoft.com/office/drawing/2014/main" id="{3F9FF784-F89D-792D-34F1-12FA2F84D32F}"/>
              </a:ext>
            </a:extLst>
          </p:cNvPr>
          <p:cNvGraphicFramePr>
            <a:graphicFrameLocks noGrp="1"/>
          </p:cNvGraphicFramePr>
          <p:nvPr>
            <p:extLst>
              <p:ext uri="{D42A27DB-BD31-4B8C-83A1-F6EECF244321}">
                <p14:modId xmlns:p14="http://schemas.microsoft.com/office/powerpoint/2010/main" val="2341024393"/>
              </p:ext>
            </p:extLst>
          </p:nvPr>
        </p:nvGraphicFramePr>
        <p:xfrm>
          <a:off x="577851" y="4584700"/>
          <a:ext cx="6607175" cy="3736341"/>
        </p:xfrm>
        <a:graphic>
          <a:graphicData uri="http://schemas.openxmlformats.org/drawingml/2006/table">
            <a:tbl>
              <a:tblPr/>
              <a:tblGrid>
                <a:gridCol w="1321435">
                  <a:extLst>
                    <a:ext uri="{9D8B030D-6E8A-4147-A177-3AD203B41FA5}">
                      <a16:colId xmlns:a16="http://schemas.microsoft.com/office/drawing/2014/main" val="4174312763"/>
                    </a:ext>
                  </a:extLst>
                </a:gridCol>
                <a:gridCol w="1321435">
                  <a:extLst>
                    <a:ext uri="{9D8B030D-6E8A-4147-A177-3AD203B41FA5}">
                      <a16:colId xmlns:a16="http://schemas.microsoft.com/office/drawing/2014/main" val="1501193587"/>
                    </a:ext>
                  </a:extLst>
                </a:gridCol>
                <a:gridCol w="1321435">
                  <a:extLst>
                    <a:ext uri="{9D8B030D-6E8A-4147-A177-3AD203B41FA5}">
                      <a16:colId xmlns:a16="http://schemas.microsoft.com/office/drawing/2014/main" val="197227721"/>
                    </a:ext>
                  </a:extLst>
                </a:gridCol>
                <a:gridCol w="1321435">
                  <a:extLst>
                    <a:ext uri="{9D8B030D-6E8A-4147-A177-3AD203B41FA5}">
                      <a16:colId xmlns:a16="http://schemas.microsoft.com/office/drawing/2014/main" val="3991281145"/>
                    </a:ext>
                  </a:extLst>
                </a:gridCol>
                <a:gridCol w="1321435">
                  <a:extLst>
                    <a:ext uri="{9D8B030D-6E8A-4147-A177-3AD203B41FA5}">
                      <a16:colId xmlns:a16="http://schemas.microsoft.com/office/drawing/2014/main" val="4257085210"/>
                    </a:ext>
                  </a:extLst>
                </a:gridCol>
              </a:tblGrid>
              <a:tr h="396279">
                <a:tc>
                  <a:txBody>
                    <a:bodyPr/>
                    <a:lstStyle/>
                    <a:p>
                      <a:pPr>
                        <a:buNone/>
                      </a:pPr>
                      <a:r>
                        <a:rPr lang="en-IN" sz="1200" dirty="0"/>
                        <a:t>Test Case</a:t>
                      </a:r>
                    </a:p>
                  </a:txBody>
                  <a:tcPr anchor="ctr">
                    <a:lnL>
                      <a:noFill/>
                    </a:lnL>
                    <a:lnR>
                      <a:noFill/>
                    </a:lnR>
                    <a:lnT>
                      <a:noFill/>
                    </a:lnT>
                    <a:lnB>
                      <a:noFill/>
                    </a:lnB>
                    <a:noFill/>
                  </a:tcPr>
                </a:tc>
                <a:tc>
                  <a:txBody>
                    <a:bodyPr/>
                    <a:lstStyle/>
                    <a:p>
                      <a:pPr>
                        <a:buNone/>
                      </a:pPr>
                      <a:r>
                        <a:rPr lang="en-IN" sz="1200" dirty="0"/>
                        <a:t>Input String</a:t>
                      </a:r>
                    </a:p>
                  </a:txBody>
                  <a:tcPr anchor="ctr">
                    <a:lnL>
                      <a:noFill/>
                    </a:lnL>
                    <a:lnR>
                      <a:noFill/>
                    </a:lnR>
                    <a:lnT>
                      <a:noFill/>
                    </a:lnT>
                    <a:lnB>
                      <a:noFill/>
                    </a:lnB>
                    <a:noFill/>
                  </a:tcPr>
                </a:tc>
                <a:tc>
                  <a:txBody>
                    <a:bodyPr/>
                    <a:lstStyle/>
                    <a:p>
                      <a:pPr>
                        <a:buNone/>
                      </a:pPr>
                      <a:r>
                        <a:rPr lang="en-IN" sz="1200"/>
                        <a:t>Expected Result</a:t>
                      </a:r>
                    </a:p>
                  </a:txBody>
                  <a:tcPr anchor="ctr">
                    <a:lnL>
                      <a:noFill/>
                    </a:lnL>
                    <a:lnR>
                      <a:noFill/>
                    </a:lnR>
                    <a:lnT>
                      <a:noFill/>
                    </a:lnT>
                    <a:lnB>
                      <a:noFill/>
                    </a:lnB>
                    <a:noFill/>
                  </a:tcPr>
                </a:tc>
                <a:tc>
                  <a:txBody>
                    <a:bodyPr/>
                    <a:lstStyle/>
                    <a:p>
                      <a:pPr>
                        <a:buNone/>
                      </a:pPr>
                      <a:r>
                        <a:rPr lang="en-IN" sz="1200"/>
                        <a:t>Actual Result</a:t>
                      </a:r>
                    </a:p>
                  </a:txBody>
                  <a:tcPr anchor="ctr">
                    <a:lnL>
                      <a:noFill/>
                    </a:lnL>
                    <a:lnR>
                      <a:noFill/>
                    </a:lnR>
                    <a:lnT>
                      <a:noFill/>
                    </a:lnT>
                    <a:lnB>
                      <a:noFill/>
                    </a:lnB>
                    <a:noFill/>
                  </a:tcPr>
                </a:tc>
                <a:tc>
                  <a:txBody>
                    <a:bodyPr/>
                    <a:lstStyle/>
                    <a:p>
                      <a:pPr>
                        <a:buNone/>
                      </a:pPr>
                      <a:r>
                        <a:rPr lang="en-IN" sz="1200"/>
                        <a:t>Status</a:t>
                      </a:r>
                    </a:p>
                  </a:txBody>
                  <a:tcPr anchor="ctr">
                    <a:lnL>
                      <a:noFill/>
                    </a:lnL>
                    <a:lnR>
                      <a:noFill/>
                    </a:lnR>
                    <a:lnT>
                      <a:noFill/>
                    </a:lnT>
                    <a:lnB>
                      <a:noFill/>
                    </a:lnB>
                    <a:noFill/>
                  </a:tcPr>
                </a:tc>
                <a:extLst>
                  <a:ext uri="{0D108BD9-81ED-4DB2-BD59-A6C34878D82A}">
                    <a16:rowId xmlns:a16="http://schemas.microsoft.com/office/drawing/2014/main" val="1519048805"/>
                  </a:ext>
                </a:extLst>
              </a:tr>
              <a:tr h="735946">
                <a:tc>
                  <a:txBody>
                    <a:bodyPr/>
                    <a:lstStyle/>
                    <a:p>
                      <a:pPr>
                        <a:buNone/>
                      </a:pPr>
                      <a:r>
                        <a:rPr lang="en-IN" sz="1200"/>
                        <a:t>TC-01</a:t>
                      </a:r>
                    </a:p>
                  </a:txBody>
                  <a:tcPr anchor="ctr">
                    <a:lnL>
                      <a:noFill/>
                    </a:lnL>
                    <a:lnR>
                      <a:noFill/>
                    </a:lnR>
                    <a:lnT>
                      <a:noFill/>
                    </a:lnT>
                    <a:lnB>
                      <a:noFill/>
                    </a:lnB>
                    <a:noFill/>
                  </a:tcPr>
                </a:tc>
                <a:tc>
                  <a:txBody>
                    <a:bodyPr/>
                    <a:lstStyle/>
                    <a:p>
                      <a:pPr>
                        <a:buNone/>
                      </a:pPr>
                      <a:r>
                        <a:rPr lang="en-IN" sz="1200"/>
                        <a:t>"abba"</a:t>
                      </a:r>
                    </a:p>
                  </a:txBody>
                  <a:tcPr anchor="ctr">
                    <a:lnL>
                      <a:noFill/>
                    </a:lnL>
                    <a:lnR>
                      <a:noFill/>
                    </a:lnR>
                    <a:lnT>
                      <a:noFill/>
                    </a:lnT>
                    <a:lnB>
                      <a:noFill/>
                    </a:lnB>
                    <a:noFill/>
                  </a:tcPr>
                </a:tc>
                <a:tc>
                  <a:txBody>
                    <a:bodyPr/>
                    <a:lstStyle/>
                    <a:p>
                      <a:pPr>
                        <a:buNone/>
                      </a:pPr>
                      <a:r>
                        <a:rPr lang="en-US" sz="1200"/>
                        <a:t>Accepted (Valid string in language)</a:t>
                      </a:r>
                    </a:p>
                  </a:txBody>
                  <a:tcPr anchor="ctr">
                    <a:lnL>
                      <a:noFill/>
                    </a:lnL>
                    <a:lnR>
                      <a:noFill/>
                    </a:lnR>
                    <a:lnT>
                      <a:noFill/>
                    </a:lnT>
                    <a:lnB>
                      <a:noFill/>
                    </a:lnB>
                    <a:noFill/>
                  </a:tcPr>
                </a:tc>
                <a:tc>
                  <a:txBody>
                    <a:bodyPr/>
                    <a:lstStyle/>
                    <a:p>
                      <a:pPr>
                        <a:buNone/>
                      </a:pPr>
                      <a:r>
                        <a:rPr lang="en-IN" sz="1200"/>
                        <a:t>Accepted</a:t>
                      </a:r>
                    </a:p>
                  </a:txBody>
                  <a:tcPr anchor="ctr">
                    <a:lnL>
                      <a:noFill/>
                    </a:lnL>
                    <a:lnR>
                      <a:noFill/>
                    </a:lnR>
                    <a:lnT>
                      <a:noFill/>
                    </a:lnT>
                    <a:lnB>
                      <a:noFill/>
                    </a:lnB>
                    <a:noFill/>
                  </a:tcPr>
                </a:tc>
                <a:tc>
                  <a:txBody>
                    <a:bodyPr/>
                    <a:lstStyle/>
                    <a:p>
                      <a:pPr>
                        <a:buNone/>
                      </a:pPr>
                      <a:r>
                        <a:rPr lang="en-IN" sz="1200"/>
                        <a:t>Pass</a:t>
                      </a:r>
                    </a:p>
                  </a:txBody>
                  <a:tcPr anchor="ctr">
                    <a:lnL>
                      <a:noFill/>
                    </a:lnL>
                    <a:lnR>
                      <a:noFill/>
                    </a:lnR>
                    <a:lnT>
                      <a:noFill/>
                    </a:lnT>
                    <a:lnB>
                      <a:noFill/>
                    </a:lnB>
                    <a:noFill/>
                  </a:tcPr>
                </a:tc>
                <a:extLst>
                  <a:ext uri="{0D108BD9-81ED-4DB2-BD59-A6C34878D82A}">
                    <a16:rowId xmlns:a16="http://schemas.microsoft.com/office/drawing/2014/main" val="3312582336"/>
                  </a:ext>
                </a:extLst>
              </a:tr>
              <a:tr h="735946">
                <a:tc>
                  <a:txBody>
                    <a:bodyPr/>
                    <a:lstStyle/>
                    <a:p>
                      <a:pPr>
                        <a:buNone/>
                      </a:pPr>
                      <a:r>
                        <a:rPr lang="en-IN" sz="1200"/>
                        <a:t>TC-02</a:t>
                      </a:r>
                    </a:p>
                  </a:txBody>
                  <a:tcPr anchor="ctr">
                    <a:lnL>
                      <a:noFill/>
                    </a:lnL>
                    <a:lnR>
                      <a:noFill/>
                    </a:lnR>
                    <a:lnT>
                      <a:noFill/>
                    </a:lnT>
                    <a:lnB>
                      <a:noFill/>
                    </a:lnB>
                    <a:noFill/>
                  </a:tcPr>
                </a:tc>
                <a:tc>
                  <a:txBody>
                    <a:bodyPr/>
                    <a:lstStyle/>
                    <a:p>
                      <a:pPr>
                        <a:buNone/>
                      </a:pPr>
                      <a:r>
                        <a:rPr lang="en-IN" sz="1200" dirty="0"/>
                        <a:t>"</a:t>
                      </a:r>
                      <a:r>
                        <a:rPr lang="en-IN" sz="1200" dirty="0" err="1"/>
                        <a:t>aaabb</a:t>
                      </a:r>
                      <a:r>
                        <a:rPr lang="en-IN" sz="1200" dirty="0"/>
                        <a:t>"</a:t>
                      </a:r>
                    </a:p>
                  </a:txBody>
                  <a:tcPr anchor="ctr">
                    <a:lnL>
                      <a:noFill/>
                    </a:lnL>
                    <a:lnR>
                      <a:noFill/>
                    </a:lnR>
                    <a:lnT>
                      <a:noFill/>
                    </a:lnT>
                    <a:lnB>
                      <a:noFill/>
                    </a:lnB>
                    <a:noFill/>
                  </a:tcPr>
                </a:tc>
                <a:tc>
                  <a:txBody>
                    <a:bodyPr/>
                    <a:lstStyle/>
                    <a:p>
                      <a:pPr>
                        <a:buNone/>
                      </a:pPr>
                      <a:r>
                        <a:rPr lang="en-US" sz="1200"/>
                        <a:t>Rejected (Ends in wrong state)</a:t>
                      </a:r>
                    </a:p>
                  </a:txBody>
                  <a:tcPr anchor="ctr">
                    <a:lnL>
                      <a:noFill/>
                    </a:lnL>
                    <a:lnR>
                      <a:noFill/>
                    </a:lnR>
                    <a:lnT>
                      <a:noFill/>
                    </a:lnT>
                    <a:lnB>
                      <a:noFill/>
                    </a:lnB>
                    <a:noFill/>
                  </a:tcPr>
                </a:tc>
                <a:tc>
                  <a:txBody>
                    <a:bodyPr/>
                    <a:lstStyle/>
                    <a:p>
                      <a:pPr>
                        <a:buNone/>
                      </a:pPr>
                      <a:r>
                        <a:rPr lang="en-IN" sz="1200"/>
                        <a:t>Rejected</a:t>
                      </a:r>
                    </a:p>
                  </a:txBody>
                  <a:tcPr anchor="ctr">
                    <a:lnL>
                      <a:noFill/>
                    </a:lnL>
                    <a:lnR>
                      <a:noFill/>
                    </a:lnR>
                    <a:lnT>
                      <a:noFill/>
                    </a:lnT>
                    <a:lnB>
                      <a:noFill/>
                    </a:lnB>
                    <a:noFill/>
                  </a:tcPr>
                </a:tc>
                <a:tc>
                  <a:txBody>
                    <a:bodyPr/>
                    <a:lstStyle/>
                    <a:p>
                      <a:pPr>
                        <a:buNone/>
                      </a:pPr>
                      <a:r>
                        <a:rPr lang="en-IN" sz="1200"/>
                        <a:t>Pass</a:t>
                      </a:r>
                    </a:p>
                  </a:txBody>
                  <a:tcPr anchor="ctr">
                    <a:lnL>
                      <a:noFill/>
                    </a:lnL>
                    <a:lnR>
                      <a:noFill/>
                    </a:lnR>
                    <a:lnT>
                      <a:noFill/>
                    </a:lnT>
                    <a:lnB>
                      <a:noFill/>
                    </a:lnB>
                    <a:noFill/>
                  </a:tcPr>
                </a:tc>
                <a:extLst>
                  <a:ext uri="{0D108BD9-81ED-4DB2-BD59-A6C34878D82A}">
                    <a16:rowId xmlns:a16="http://schemas.microsoft.com/office/drawing/2014/main" val="963471129"/>
                  </a:ext>
                </a:extLst>
              </a:tr>
              <a:tr h="566112">
                <a:tc>
                  <a:txBody>
                    <a:bodyPr/>
                    <a:lstStyle/>
                    <a:p>
                      <a:pPr>
                        <a:buNone/>
                      </a:pPr>
                      <a:r>
                        <a:rPr lang="en-IN" sz="1200"/>
                        <a:t>TC-03</a:t>
                      </a:r>
                    </a:p>
                  </a:txBody>
                  <a:tcPr anchor="ctr">
                    <a:lnL>
                      <a:noFill/>
                    </a:lnL>
                    <a:lnR>
                      <a:noFill/>
                    </a:lnR>
                    <a:lnT>
                      <a:noFill/>
                    </a:lnT>
                    <a:lnB>
                      <a:noFill/>
                    </a:lnB>
                    <a:noFill/>
                  </a:tcPr>
                </a:tc>
                <a:tc>
                  <a:txBody>
                    <a:bodyPr/>
                    <a:lstStyle/>
                    <a:p>
                      <a:pPr>
                        <a:buNone/>
                      </a:pPr>
                      <a:r>
                        <a:rPr lang="el-GR" sz="1200"/>
                        <a:t>"ε" (</a:t>
                      </a:r>
                      <a:r>
                        <a:rPr lang="en-IN" sz="1200"/>
                        <a:t>empty string)</a:t>
                      </a:r>
                    </a:p>
                  </a:txBody>
                  <a:tcPr anchor="ctr">
                    <a:lnL>
                      <a:noFill/>
                    </a:lnL>
                    <a:lnR>
                      <a:noFill/>
                    </a:lnR>
                    <a:lnT>
                      <a:noFill/>
                    </a:lnT>
                    <a:lnB>
                      <a:noFill/>
                    </a:lnB>
                    <a:noFill/>
                  </a:tcPr>
                </a:tc>
                <a:tc>
                  <a:txBody>
                    <a:bodyPr/>
                    <a:lstStyle/>
                    <a:p>
                      <a:pPr>
                        <a:buNone/>
                      </a:pPr>
                      <a:r>
                        <a:rPr lang="en-IN" sz="1200"/>
                        <a:t>Accepted (Start = Final State)</a:t>
                      </a:r>
                    </a:p>
                  </a:txBody>
                  <a:tcPr anchor="ctr">
                    <a:lnL>
                      <a:noFill/>
                    </a:lnL>
                    <a:lnR>
                      <a:noFill/>
                    </a:lnR>
                    <a:lnT>
                      <a:noFill/>
                    </a:lnT>
                    <a:lnB>
                      <a:noFill/>
                    </a:lnB>
                    <a:noFill/>
                  </a:tcPr>
                </a:tc>
                <a:tc>
                  <a:txBody>
                    <a:bodyPr/>
                    <a:lstStyle/>
                    <a:p>
                      <a:pPr>
                        <a:buNone/>
                      </a:pPr>
                      <a:r>
                        <a:rPr lang="en-IN" sz="1200"/>
                        <a:t>Accepted</a:t>
                      </a:r>
                    </a:p>
                  </a:txBody>
                  <a:tcPr anchor="ctr">
                    <a:lnL>
                      <a:noFill/>
                    </a:lnL>
                    <a:lnR>
                      <a:noFill/>
                    </a:lnR>
                    <a:lnT>
                      <a:noFill/>
                    </a:lnT>
                    <a:lnB>
                      <a:noFill/>
                    </a:lnB>
                    <a:noFill/>
                  </a:tcPr>
                </a:tc>
                <a:tc>
                  <a:txBody>
                    <a:bodyPr/>
                    <a:lstStyle/>
                    <a:p>
                      <a:pPr>
                        <a:buNone/>
                      </a:pPr>
                      <a:r>
                        <a:rPr lang="en-IN" sz="1200"/>
                        <a:t>Pass</a:t>
                      </a:r>
                    </a:p>
                  </a:txBody>
                  <a:tcPr anchor="ctr">
                    <a:lnL>
                      <a:noFill/>
                    </a:lnL>
                    <a:lnR>
                      <a:noFill/>
                    </a:lnR>
                    <a:lnT>
                      <a:noFill/>
                    </a:lnT>
                    <a:lnB>
                      <a:noFill/>
                    </a:lnB>
                    <a:noFill/>
                  </a:tcPr>
                </a:tc>
                <a:extLst>
                  <a:ext uri="{0D108BD9-81ED-4DB2-BD59-A6C34878D82A}">
                    <a16:rowId xmlns:a16="http://schemas.microsoft.com/office/drawing/2014/main" val="1073517953"/>
                  </a:ext>
                </a:extLst>
              </a:tr>
              <a:tr h="566112">
                <a:tc>
                  <a:txBody>
                    <a:bodyPr/>
                    <a:lstStyle/>
                    <a:p>
                      <a:pPr>
                        <a:buNone/>
                      </a:pPr>
                      <a:r>
                        <a:rPr lang="en-IN" sz="1200"/>
                        <a:t>TC-04</a:t>
                      </a:r>
                    </a:p>
                  </a:txBody>
                  <a:tcPr anchor="ctr">
                    <a:lnL>
                      <a:noFill/>
                    </a:lnL>
                    <a:lnR>
                      <a:noFill/>
                    </a:lnR>
                    <a:lnT>
                      <a:noFill/>
                    </a:lnT>
                    <a:lnB>
                      <a:noFill/>
                    </a:lnB>
                    <a:noFill/>
                  </a:tcPr>
                </a:tc>
                <a:tc>
                  <a:txBody>
                    <a:bodyPr/>
                    <a:lstStyle/>
                    <a:p>
                      <a:pPr>
                        <a:buNone/>
                      </a:pPr>
                      <a:r>
                        <a:rPr lang="en-IN" sz="1200"/>
                        <a:t>"abc"</a:t>
                      </a:r>
                    </a:p>
                  </a:txBody>
                  <a:tcPr anchor="ctr">
                    <a:lnL>
                      <a:noFill/>
                    </a:lnL>
                    <a:lnR>
                      <a:noFill/>
                    </a:lnR>
                    <a:lnT>
                      <a:noFill/>
                    </a:lnT>
                    <a:lnB>
                      <a:noFill/>
                    </a:lnB>
                    <a:noFill/>
                  </a:tcPr>
                </a:tc>
                <a:tc>
                  <a:txBody>
                    <a:bodyPr/>
                    <a:lstStyle/>
                    <a:p>
                      <a:pPr>
                        <a:buNone/>
                      </a:pPr>
                      <a:r>
                        <a:rPr lang="en-IN" sz="1200"/>
                        <a:t>Error (invalid symbol)</a:t>
                      </a:r>
                    </a:p>
                  </a:txBody>
                  <a:tcPr anchor="ctr">
                    <a:lnL>
                      <a:noFill/>
                    </a:lnL>
                    <a:lnR>
                      <a:noFill/>
                    </a:lnR>
                    <a:lnT>
                      <a:noFill/>
                    </a:lnT>
                    <a:lnB>
                      <a:noFill/>
                    </a:lnB>
                    <a:noFill/>
                  </a:tcPr>
                </a:tc>
                <a:tc>
                  <a:txBody>
                    <a:bodyPr/>
                    <a:lstStyle/>
                    <a:p>
                      <a:pPr>
                        <a:buNone/>
                      </a:pPr>
                      <a:r>
                        <a:rPr lang="en-IN" sz="1200"/>
                        <a:t>Error message shown</a:t>
                      </a:r>
                    </a:p>
                  </a:txBody>
                  <a:tcPr anchor="ctr">
                    <a:lnL>
                      <a:noFill/>
                    </a:lnL>
                    <a:lnR>
                      <a:noFill/>
                    </a:lnR>
                    <a:lnT>
                      <a:noFill/>
                    </a:lnT>
                    <a:lnB>
                      <a:noFill/>
                    </a:lnB>
                    <a:noFill/>
                  </a:tcPr>
                </a:tc>
                <a:tc>
                  <a:txBody>
                    <a:bodyPr/>
                    <a:lstStyle/>
                    <a:p>
                      <a:pPr>
                        <a:buNone/>
                      </a:pPr>
                      <a:r>
                        <a:rPr lang="en-IN" sz="1200"/>
                        <a:t>Pass</a:t>
                      </a:r>
                    </a:p>
                  </a:txBody>
                  <a:tcPr anchor="ctr">
                    <a:lnL>
                      <a:noFill/>
                    </a:lnL>
                    <a:lnR>
                      <a:noFill/>
                    </a:lnR>
                    <a:lnT>
                      <a:noFill/>
                    </a:lnT>
                    <a:lnB>
                      <a:noFill/>
                    </a:lnB>
                    <a:noFill/>
                  </a:tcPr>
                </a:tc>
                <a:extLst>
                  <a:ext uri="{0D108BD9-81ED-4DB2-BD59-A6C34878D82A}">
                    <a16:rowId xmlns:a16="http://schemas.microsoft.com/office/drawing/2014/main" val="2011095800"/>
                  </a:ext>
                </a:extLst>
              </a:tr>
              <a:tr h="735946">
                <a:tc>
                  <a:txBody>
                    <a:bodyPr/>
                    <a:lstStyle/>
                    <a:p>
                      <a:pPr>
                        <a:buNone/>
                      </a:pPr>
                      <a:r>
                        <a:rPr lang="en-IN" sz="1200"/>
                        <a:t>TC-05</a:t>
                      </a:r>
                    </a:p>
                  </a:txBody>
                  <a:tcPr anchor="ctr">
                    <a:lnL>
                      <a:noFill/>
                    </a:lnL>
                    <a:lnR>
                      <a:noFill/>
                    </a:lnR>
                    <a:lnT>
                      <a:noFill/>
                    </a:lnT>
                    <a:lnB>
                      <a:noFill/>
                    </a:lnB>
                    <a:noFill/>
                  </a:tcPr>
                </a:tc>
                <a:tc>
                  <a:txBody>
                    <a:bodyPr/>
                    <a:lstStyle/>
                    <a:p>
                      <a:pPr>
                        <a:buNone/>
                      </a:pPr>
                      <a:r>
                        <a:rPr lang="en-IN" sz="1200" dirty="0"/>
                        <a:t>"</a:t>
                      </a:r>
                      <a:r>
                        <a:rPr lang="en-IN" sz="1200" dirty="0" err="1"/>
                        <a:t>aaaa</a:t>
                      </a:r>
                      <a:r>
                        <a:rPr lang="en-IN" sz="1200" dirty="0"/>
                        <a:t>"</a:t>
                      </a:r>
                    </a:p>
                  </a:txBody>
                  <a:tcPr anchor="ctr">
                    <a:lnL>
                      <a:noFill/>
                    </a:lnL>
                    <a:lnR>
                      <a:noFill/>
                    </a:lnR>
                    <a:lnT>
                      <a:noFill/>
                    </a:lnT>
                    <a:lnB>
                      <a:noFill/>
                    </a:lnB>
                    <a:noFill/>
                  </a:tcPr>
                </a:tc>
                <a:tc>
                  <a:txBody>
                    <a:bodyPr/>
                    <a:lstStyle/>
                    <a:p>
                      <a:pPr>
                        <a:buNone/>
                      </a:pPr>
                      <a:r>
                        <a:rPr lang="en-IN" sz="1200"/>
                        <a:t>Accepted (looping valid states)</a:t>
                      </a:r>
                    </a:p>
                  </a:txBody>
                  <a:tcPr anchor="ctr">
                    <a:lnL>
                      <a:noFill/>
                    </a:lnL>
                    <a:lnR>
                      <a:noFill/>
                    </a:lnR>
                    <a:lnT>
                      <a:noFill/>
                    </a:lnT>
                    <a:lnB>
                      <a:noFill/>
                    </a:lnB>
                    <a:noFill/>
                  </a:tcPr>
                </a:tc>
                <a:tc>
                  <a:txBody>
                    <a:bodyPr/>
                    <a:lstStyle/>
                    <a:p>
                      <a:pPr>
                        <a:buNone/>
                      </a:pPr>
                      <a:r>
                        <a:rPr lang="en-IN" sz="1200"/>
                        <a:t>Accepted</a:t>
                      </a:r>
                    </a:p>
                  </a:txBody>
                  <a:tcPr anchor="ctr">
                    <a:lnL>
                      <a:noFill/>
                    </a:lnL>
                    <a:lnR>
                      <a:noFill/>
                    </a:lnR>
                    <a:lnT>
                      <a:noFill/>
                    </a:lnT>
                    <a:lnB>
                      <a:noFill/>
                    </a:lnB>
                    <a:noFill/>
                  </a:tcPr>
                </a:tc>
                <a:tc>
                  <a:txBody>
                    <a:bodyPr/>
                    <a:lstStyle/>
                    <a:p>
                      <a:pPr>
                        <a:buNone/>
                      </a:pPr>
                      <a:r>
                        <a:rPr lang="en-IN" sz="1200" dirty="0"/>
                        <a:t>Pass</a:t>
                      </a:r>
                    </a:p>
                  </a:txBody>
                  <a:tcPr anchor="ctr">
                    <a:lnL>
                      <a:noFill/>
                    </a:lnL>
                    <a:lnR>
                      <a:noFill/>
                    </a:lnR>
                    <a:lnT>
                      <a:noFill/>
                    </a:lnT>
                    <a:lnB>
                      <a:noFill/>
                    </a:lnB>
                    <a:noFill/>
                  </a:tcPr>
                </a:tc>
                <a:extLst>
                  <a:ext uri="{0D108BD9-81ED-4DB2-BD59-A6C34878D82A}">
                    <a16:rowId xmlns:a16="http://schemas.microsoft.com/office/drawing/2014/main" val="2049521643"/>
                  </a:ext>
                </a:extLst>
              </a:tr>
            </a:tbl>
          </a:graphicData>
        </a:graphic>
      </p:graphicFrame>
      <p:graphicFrame>
        <p:nvGraphicFramePr>
          <p:cNvPr id="5" name="Table 4">
            <a:extLst>
              <a:ext uri="{FF2B5EF4-FFF2-40B4-BE49-F238E27FC236}">
                <a16:creationId xmlns:a16="http://schemas.microsoft.com/office/drawing/2014/main" id="{2D888FC3-DF9D-950B-E089-50DCDD193979}"/>
              </a:ext>
            </a:extLst>
          </p:cNvPr>
          <p:cNvGraphicFramePr>
            <a:graphicFrameLocks noGrp="1"/>
          </p:cNvGraphicFramePr>
          <p:nvPr>
            <p:extLst>
              <p:ext uri="{D42A27DB-BD31-4B8C-83A1-F6EECF244321}">
                <p14:modId xmlns:p14="http://schemas.microsoft.com/office/powerpoint/2010/main" val="166648861"/>
              </p:ext>
            </p:extLst>
          </p:nvPr>
        </p:nvGraphicFramePr>
        <p:xfrm>
          <a:off x="1949450" y="2679700"/>
          <a:ext cx="7597775" cy="4816308"/>
        </p:xfrm>
        <a:graphic>
          <a:graphicData uri="http://schemas.openxmlformats.org/drawingml/2006/table">
            <a:tbl>
              <a:tblPr>
                <a:tableStyleId>{2D5ABB26-0587-4C30-8999-92F81FD0307C}</a:tableStyleId>
              </a:tblPr>
              <a:tblGrid>
                <a:gridCol w="7597775">
                  <a:extLst>
                    <a:ext uri="{9D8B030D-6E8A-4147-A177-3AD203B41FA5}">
                      <a16:colId xmlns:a16="http://schemas.microsoft.com/office/drawing/2014/main" val="1712748557"/>
                    </a:ext>
                  </a:extLst>
                </a:gridCol>
              </a:tblGrid>
              <a:tr h="4816308">
                <a:tc>
                  <a:txBody>
                    <a:bodyPr/>
                    <a:lstStyle/>
                    <a:p>
                      <a:endParaRPr lang="en-IN" dirty="0"/>
                    </a:p>
                  </a:txBody>
                  <a:tcPr/>
                </a:tc>
                <a:extLst>
                  <a:ext uri="{0D108BD9-81ED-4DB2-BD59-A6C34878D82A}">
                    <a16:rowId xmlns:a16="http://schemas.microsoft.com/office/drawing/2014/main" val="71055867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450" y="850900"/>
            <a:ext cx="5751195" cy="3397981"/>
          </a:xfrm>
          <a:prstGeom prst="rect">
            <a:avLst/>
          </a:prstGeom>
        </p:spPr>
        <p:txBody>
          <a:bodyPr vert="horz" wrap="square" lIns="0" tIns="12700" rIns="0" bIns="0" rtlCol="0">
            <a:spAutoFit/>
          </a:bodyPr>
          <a:lstStyle/>
          <a:p>
            <a:pPr marL="12700" marR="5080" algn="just">
              <a:lnSpc>
                <a:spcPct val="110900"/>
              </a:lnSpc>
              <a:spcBef>
                <a:spcPts val="100"/>
              </a:spcBef>
            </a:pPr>
            <a:r>
              <a:rPr sz="1200" b="1" dirty="0">
                <a:latin typeface="Times New Roman"/>
                <a:cs typeface="Times New Roman"/>
              </a:rPr>
              <a:t>Observation</a:t>
            </a:r>
            <a:r>
              <a:rPr sz="1100" b="1" dirty="0">
                <a:latin typeface="Times New Roman"/>
                <a:cs typeface="Times New Roman"/>
              </a:rPr>
              <a:t>:</a:t>
            </a:r>
            <a:endParaRPr lang="en-IN" sz="1100" b="1"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endParaRPr sz="1100" dirty="0">
              <a:latin typeface="Times New Roman"/>
              <a:cs typeface="Times New Roman"/>
            </a:endParaRPr>
          </a:p>
        </p:txBody>
      </p:sp>
      <p:sp>
        <p:nvSpPr>
          <p:cNvPr id="5" name="object 5"/>
          <p:cNvSpPr txBox="1"/>
          <p:nvPr/>
        </p:nvSpPr>
        <p:spPr>
          <a:xfrm>
            <a:off x="730250" y="2706534"/>
            <a:ext cx="5930569" cy="4455066"/>
          </a:xfrm>
          <a:prstGeom prst="rect">
            <a:avLst/>
          </a:prstGeom>
        </p:spPr>
        <p:txBody>
          <a:bodyPr vert="horz" wrap="square" lIns="0" tIns="12700" rIns="0" bIns="0" rtlCol="0">
            <a:spAutoFit/>
          </a:bodyPr>
          <a:lstStyle/>
          <a:p>
            <a:pPr marL="12700" algn="just">
              <a:lnSpc>
                <a:spcPct val="100000"/>
              </a:lnSpc>
            </a:pPr>
            <a:r>
              <a:rPr sz="1200" b="1" dirty="0">
                <a:latin typeface="Times New Roman"/>
                <a:cs typeface="Times New Roman"/>
              </a:rPr>
              <a:t>6.5</a:t>
            </a:r>
            <a:r>
              <a:rPr sz="1200" b="1" spc="20" dirty="0">
                <a:latin typeface="Times New Roman"/>
                <a:cs typeface="Times New Roman"/>
              </a:rPr>
              <a:t> </a:t>
            </a:r>
            <a:r>
              <a:rPr sz="1200" b="1" spc="-10" dirty="0">
                <a:latin typeface="Times New Roman"/>
                <a:cs typeface="Times New Roman"/>
              </a:rPr>
              <a:t>CONCLUSION</a:t>
            </a:r>
            <a:endParaRPr sz="1200" b="1" dirty="0">
              <a:latin typeface="Times New Roman"/>
              <a:cs typeface="Times New Roman"/>
            </a:endParaRPr>
          </a:p>
          <a:p>
            <a:pPr algn="just">
              <a:lnSpc>
                <a:spcPct val="100000"/>
              </a:lnSpc>
              <a:spcBef>
                <a:spcPts val="160"/>
              </a:spcBef>
            </a:pPr>
            <a:endParaRPr lang="en-IN" sz="1200" dirty="0">
              <a:latin typeface="Times New Roman"/>
              <a:cs typeface="Times New Roman"/>
            </a:endParaRPr>
          </a:p>
          <a:p>
            <a:pPr algn="just">
              <a:lnSpc>
                <a:spcPct val="100000"/>
              </a:lnSpc>
              <a:spcBef>
                <a:spcPts val="160"/>
              </a:spcBef>
            </a:pPr>
            <a:r>
              <a:rPr lang="en-US" sz="1200" dirty="0"/>
              <a:t>The testing and evaluation phase demonstrated that the Language Acceptance Race Game is both functionally correct and educationally effective. The system reliably handles valid and invalid inputs, provides accurate acceptance/rejection results, and enhances user engagement through gamification. Integration of modules was seamless, and user evaluation confirmed improved clarity, retention, and motivation in learning automata concepts. Thus, the game can be considered a successful supplementary tool for teaching and learning Theory of Computation.</a:t>
            </a:r>
            <a:endParaRPr lang="en-IN" sz="12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lang="en-IN" sz="1100" dirty="0">
              <a:latin typeface="Times New Roman"/>
              <a:cs typeface="Times New Roman"/>
            </a:endParaRPr>
          </a:p>
          <a:p>
            <a:pPr>
              <a:lnSpc>
                <a:spcPct val="100000"/>
              </a:lnSpc>
              <a:spcBef>
                <a:spcPts val="160"/>
              </a:spcBef>
            </a:pPr>
            <a:endParaRPr sz="1100" dirty="0">
              <a:latin typeface="Times New Roman"/>
              <a:cs typeface="Times New Roman"/>
            </a:endParaRPr>
          </a:p>
        </p:txBody>
      </p:sp>
      <p:sp>
        <p:nvSpPr>
          <p:cNvPr id="7" name="Rectangle 2">
            <a:extLst>
              <a:ext uri="{FF2B5EF4-FFF2-40B4-BE49-F238E27FC236}">
                <a16:creationId xmlns:a16="http://schemas.microsoft.com/office/drawing/2014/main" id="{210C8A57-4766-5155-57EE-0561E6D6F793}"/>
              </a:ext>
            </a:extLst>
          </p:cNvPr>
          <p:cNvSpPr>
            <a:spLocks noChangeArrowheads="1"/>
          </p:cNvSpPr>
          <p:nvPr/>
        </p:nvSpPr>
        <p:spPr bwMode="auto">
          <a:xfrm rot="10800000" flipV="1">
            <a:off x="730250" y="1181226"/>
            <a:ext cx="6629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Students found the game engaging compared to traditional exercises.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Instant feedback on wrong moves improved conceptual understanding.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A few usability issues (e.g., long input strings causing delays in visualization) were observed and optimized.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The system correctly simulated language acceptance for all tested cases.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7850" y="1124457"/>
            <a:ext cx="6629400" cy="7933839"/>
          </a:xfrm>
          <a:prstGeom prst="rect">
            <a:avLst/>
          </a:prstGeom>
        </p:spPr>
        <p:txBody>
          <a:bodyPr vert="horz" wrap="square" lIns="0" tIns="11430" rIns="0" bIns="0" rtlCol="0">
            <a:spAutoFit/>
          </a:bodyPr>
          <a:lstStyle/>
          <a:p>
            <a:pPr algn="ctr">
              <a:lnSpc>
                <a:spcPct val="100000"/>
              </a:lnSpc>
              <a:spcBef>
                <a:spcPts val="90"/>
              </a:spcBef>
            </a:pPr>
            <a:r>
              <a:rPr sz="1400" b="1" dirty="0">
                <a:latin typeface="Times New Roman"/>
                <a:cs typeface="Times New Roman"/>
              </a:rPr>
              <a:t>CHAPTER</a:t>
            </a:r>
            <a:r>
              <a:rPr sz="1400" b="1" spc="-25" dirty="0">
                <a:latin typeface="Times New Roman"/>
                <a:cs typeface="Times New Roman"/>
              </a:rPr>
              <a:t> </a:t>
            </a:r>
            <a:r>
              <a:rPr sz="1400" b="1" dirty="0">
                <a:latin typeface="Times New Roman"/>
                <a:cs typeface="Times New Roman"/>
              </a:rPr>
              <a:t>7</a:t>
            </a:r>
            <a:r>
              <a:rPr sz="1400" b="1" spc="-20" dirty="0">
                <a:latin typeface="Times New Roman"/>
                <a:cs typeface="Times New Roman"/>
              </a:rPr>
              <a:t> </a:t>
            </a:r>
            <a:endParaRPr lang="en-IN" sz="1400" b="1" spc="-20" dirty="0">
              <a:latin typeface="Times New Roman"/>
              <a:cs typeface="Times New Roman"/>
            </a:endParaRPr>
          </a:p>
          <a:p>
            <a:pPr algn="ctr">
              <a:lnSpc>
                <a:spcPct val="100000"/>
              </a:lnSpc>
              <a:spcBef>
                <a:spcPts val="90"/>
              </a:spcBef>
            </a:pPr>
            <a:r>
              <a:rPr sz="1400" b="1" spc="-25" dirty="0">
                <a:latin typeface="Times New Roman"/>
                <a:cs typeface="Times New Roman"/>
              </a:rPr>
              <a:t> </a:t>
            </a:r>
            <a:r>
              <a:rPr sz="1400" b="1" dirty="0">
                <a:latin typeface="Times New Roman"/>
                <a:cs typeface="Times New Roman"/>
              </a:rPr>
              <a:t>CONCLUSION</a:t>
            </a:r>
            <a:r>
              <a:rPr sz="1400" b="1" spc="-25" dirty="0">
                <a:latin typeface="Times New Roman"/>
                <a:cs typeface="Times New Roman"/>
              </a:rPr>
              <a:t> </a:t>
            </a:r>
            <a:r>
              <a:rPr sz="1400" b="1" dirty="0">
                <a:latin typeface="Times New Roman"/>
                <a:cs typeface="Times New Roman"/>
              </a:rPr>
              <a:t>AND</a:t>
            </a:r>
            <a:r>
              <a:rPr sz="1400" b="1" spc="-25" dirty="0">
                <a:latin typeface="Times New Roman"/>
                <a:cs typeface="Times New Roman"/>
              </a:rPr>
              <a:t> </a:t>
            </a:r>
            <a:r>
              <a:rPr sz="1400" b="1" dirty="0">
                <a:latin typeface="Times New Roman"/>
                <a:cs typeface="Times New Roman"/>
              </a:rPr>
              <a:t>FUTURE</a:t>
            </a:r>
            <a:r>
              <a:rPr sz="1400" b="1" spc="-25" dirty="0">
                <a:latin typeface="Times New Roman"/>
                <a:cs typeface="Times New Roman"/>
              </a:rPr>
              <a:t> </a:t>
            </a:r>
            <a:r>
              <a:rPr sz="1400" b="1" spc="-20" dirty="0">
                <a:latin typeface="Times New Roman"/>
                <a:cs typeface="Times New Roman"/>
              </a:rPr>
              <a:t>WORK</a:t>
            </a:r>
            <a:endParaRPr sz="1400" dirty="0">
              <a:latin typeface="Times New Roman"/>
              <a:cs typeface="Times New Roman"/>
            </a:endParaRPr>
          </a:p>
          <a:p>
            <a:pPr>
              <a:lnSpc>
                <a:spcPct val="100000"/>
              </a:lnSpc>
              <a:spcBef>
                <a:spcPts val="445"/>
              </a:spcBef>
            </a:pPr>
            <a:endParaRPr sz="1400" b="1" dirty="0">
              <a:latin typeface="Times New Roman"/>
              <a:cs typeface="Times New Roman"/>
            </a:endParaRPr>
          </a:p>
          <a:p>
            <a:pPr marL="12700" lvl="1">
              <a:lnSpc>
                <a:spcPct val="100000"/>
              </a:lnSpc>
              <a:tabLst>
                <a:tab pos="225425" algn="l"/>
              </a:tabLst>
            </a:pPr>
            <a:r>
              <a:rPr lang="en-IN" sz="1200" b="1" spc="-10" dirty="0">
                <a:latin typeface="Times New Roman"/>
                <a:cs typeface="Times New Roman"/>
              </a:rPr>
              <a:t>7.1 </a:t>
            </a:r>
            <a:r>
              <a:rPr sz="1200" b="1" spc="-10" dirty="0">
                <a:latin typeface="Times New Roman"/>
                <a:cs typeface="Times New Roman"/>
              </a:rPr>
              <a:t>CONCLUSION</a:t>
            </a:r>
            <a:endParaRPr lang="en-IN" sz="1200" b="1" spc="-10" dirty="0">
              <a:latin typeface="Times New Roman"/>
              <a:cs typeface="Times New Roman"/>
            </a:endParaRPr>
          </a:p>
          <a:p>
            <a:pPr marL="225425" lvl="1" indent="-212725">
              <a:lnSpc>
                <a:spcPct val="100000"/>
              </a:lnSpc>
              <a:buAutoNum type="arabicPeriod"/>
              <a:tabLst>
                <a:tab pos="225425" algn="l"/>
              </a:tabLst>
            </a:pPr>
            <a:endParaRPr sz="1200" dirty="0">
              <a:latin typeface="Times New Roman"/>
              <a:cs typeface="Times New Roman"/>
            </a:endParaRPr>
          </a:p>
          <a:p>
            <a:r>
              <a:rPr lang="en-US" sz="1200" dirty="0"/>
              <a:t>The Language Acceptance Race Game was developed as an innovative approach to teaching and learning automata theory, specifically the concept of language acceptance in finite automata. Traditional teaching methods often fail to capture student interest and provide limited visualization of abstract concepts. By introducing gamification, the project successfully transformed abstract theoretical models into an engaging, interactive, and learner-friendly experience.</a:t>
            </a:r>
          </a:p>
          <a:p>
            <a:r>
              <a:rPr lang="en-US" sz="1200" dirty="0"/>
              <a:t>The game demonstrated its effectiveness by:</a:t>
            </a:r>
          </a:p>
          <a:p>
            <a:r>
              <a:rPr lang="en-US" sz="1200" dirty="0"/>
              <a:t>Providing clear visualization of state transitions.</a:t>
            </a:r>
          </a:p>
          <a:p>
            <a:r>
              <a:rPr lang="en-US" sz="1200" dirty="0"/>
              <a:t>Enhancing student engagement and motivation through interactive gameplay.</a:t>
            </a:r>
          </a:p>
          <a:p>
            <a:r>
              <a:rPr lang="en-US" sz="1200" dirty="0"/>
              <a:t>Delivering instant feedback, which improved conceptual clarity.</a:t>
            </a:r>
          </a:p>
          <a:p>
            <a:r>
              <a:rPr lang="en-US" sz="1200" dirty="0"/>
              <a:t>Acting as a supplementary tool to conventional methods rather than a replacement.</a:t>
            </a:r>
          </a:p>
          <a:p>
            <a:r>
              <a:rPr lang="en-US" sz="1200" dirty="0"/>
              <a:t>Overall, testing and evaluation showed that the system is both functionally correct and educationally impactful, making it a valuable resource in the domain of computer science education</a:t>
            </a:r>
          </a:p>
          <a:p>
            <a:pPr>
              <a:lnSpc>
                <a:spcPct val="100000"/>
              </a:lnSpc>
              <a:spcBef>
                <a:spcPts val="345"/>
              </a:spcBef>
            </a:pPr>
            <a:endParaRPr sz="1200" dirty="0">
              <a:latin typeface="Times New Roman"/>
              <a:cs typeface="Times New Roman"/>
            </a:endParaRPr>
          </a:p>
          <a:p>
            <a:pPr marL="12700" lvl="1">
              <a:lnSpc>
                <a:spcPct val="100000"/>
              </a:lnSpc>
              <a:tabLst>
                <a:tab pos="225425" algn="l"/>
              </a:tabLst>
            </a:pPr>
            <a:r>
              <a:rPr lang="en-IN" sz="1200" b="1" spc="-10" dirty="0">
                <a:latin typeface="Times New Roman"/>
                <a:cs typeface="Times New Roman"/>
              </a:rPr>
              <a:t>7.2 </a:t>
            </a:r>
            <a:r>
              <a:rPr sz="1200" b="1" spc="-10" dirty="0">
                <a:latin typeface="Times New Roman"/>
                <a:cs typeface="Times New Roman"/>
              </a:rPr>
              <a:t>FUTURE</a:t>
            </a:r>
            <a:r>
              <a:rPr sz="1200" b="1" spc="-50" dirty="0">
                <a:latin typeface="Times New Roman"/>
                <a:cs typeface="Times New Roman"/>
              </a:rPr>
              <a:t> </a:t>
            </a:r>
            <a:r>
              <a:rPr sz="1200" b="1" spc="-20" dirty="0">
                <a:latin typeface="Times New Roman"/>
                <a:cs typeface="Times New Roman"/>
              </a:rPr>
              <a:t>WORK</a:t>
            </a:r>
            <a:endParaRPr sz="1200" b="1" dirty="0">
              <a:latin typeface="Times New Roman"/>
              <a:cs typeface="Times New Roman"/>
            </a:endParaRPr>
          </a:p>
          <a:p>
            <a:pPr lvl="1">
              <a:lnSpc>
                <a:spcPct val="100000"/>
              </a:lnSpc>
              <a:spcBef>
                <a:spcPts val="150"/>
              </a:spcBef>
              <a:buFont typeface="Times New Roman"/>
              <a:buAutoNum type="arabicPeriod" startAt="2"/>
            </a:pPr>
            <a:endParaRPr sz="1200" dirty="0">
              <a:latin typeface="Times New Roman"/>
              <a:cs typeface="Times New Roman"/>
            </a:endParaRPr>
          </a:p>
          <a:p>
            <a:r>
              <a:rPr lang="en-US" sz="1200" dirty="0"/>
              <a:t>While the current version of the Language Acceptance Race Game focuses on finite automata and language acceptance, several enhancements can be made in the future:</a:t>
            </a:r>
          </a:p>
          <a:p>
            <a:r>
              <a:rPr lang="en-US" sz="1200" dirty="0"/>
              <a:t>Extension to Other Automata Models</a:t>
            </a:r>
          </a:p>
          <a:p>
            <a:pPr lvl="1"/>
            <a:r>
              <a:rPr lang="en-US" sz="1200" dirty="0"/>
              <a:t>Expand the system to support Pushdown Automata (PDA) and Turing Machines for advanced learning.</a:t>
            </a:r>
          </a:p>
          <a:p>
            <a:r>
              <a:rPr lang="en-US" sz="1200" b="1" dirty="0"/>
              <a:t>Digital Enhancements</a:t>
            </a:r>
          </a:p>
          <a:p>
            <a:pPr lvl="1"/>
            <a:r>
              <a:rPr lang="en-US" sz="1200" dirty="0"/>
              <a:t>Develop a mobile or web-based application for broader accessibility.</a:t>
            </a:r>
          </a:p>
          <a:p>
            <a:pPr lvl="1"/>
            <a:r>
              <a:rPr lang="en-US" sz="1200" dirty="0"/>
              <a:t>Incorporate animations and visual diagrams for smoother state transition visualization.</a:t>
            </a:r>
          </a:p>
          <a:p>
            <a:r>
              <a:rPr lang="en-US" sz="1200" b="1" dirty="0"/>
              <a:t>Adaptive Learning Features</a:t>
            </a:r>
          </a:p>
          <a:p>
            <a:pPr lvl="1"/>
            <a:r>
              <a:rPr lang="en-US" sz="1200" dirty="0"/>
              <a:t>Add levels of difficulty (beginner, intermediate, expert) to match student proficiency.</a:t>
            </a:r>
          </a:p>
          <a:p>
            <a:pPr lvl="1"/>
            <a:r>
              <a:rPr lang="en-US" sz="1200" dirty="0"/>
              <a:t>Provide personalized hints and feedback based on common mistakes.</a:t>
            </a:r>
          </a:p>
          <a:p>
            <a:r>
              <a:rPr lang="en-US" sz="1200" b="1" dirty="0"/>
              <a:t>Multiplayer and Collaborative Learning</a:t>
            </a:r>
          </a:p>
          <a:p>
            <a:pPr lvl="1"/>
            <a:r>
              <a:rPr lang="en-US" sz="1200" dirty="0"/>
              <a:t>Enable team-based or competitive modes to encourage peer learning.</a:t>
            </a:r>
          </a:p>
          <a:p>
            <a:pPr lvl="1"/>
            <a:r>
              <a:rPr lang="en-US" sz="1200" dirty="0"/>
              <a:t>Add scoring systems, leaderboards, and progress tracking.</a:t>
            </a:r>
          </a:p>
          <a:p>
            <a:r>
              <a:rPr lang="en-US" sz="1200" b="1" dirty="0"/>
              <a:t>Integration with Educational Platforms</a:t>
            </a:r>
          </a:p>
          <a:p>
            <a:pPr lvl="1"/>
            <a:r>
              <a:rPr lang="en-US" sz="1200" dirty="0"/>
              <a:t>Link the game with Learning Management Systems (LMS) for classroom usage.</a:t>
            </a:r>
          </a:p>
          <a:p>
            <a:pPr lvl="1"/>
            <a:r>
              <a:rPr lang="en-US" sz="1200" dirty="0"/>
              <a:t>Provide performance analytics for teachers to track student learning outcomes.</a:t>
            </a:r>
          </a:p>
          <a:p>
            <a:r>
              <a:rPr lang="en-US" sz="1200" b="1" dirty="0"/>
              <a:t>User Experience Improvement</a:t>
            </a:r>
          </a:p>
          <a:p>
            <a:pPr lvl="1"/>
            <a:r>
              <a:rPr lang="en-US" sz="1200" dirty="0"/>
              <a:t>Enhance the interface design for better usability.</a:t>
            </a:r>
          </a:p>
          <a:p>
            <a:pPr lvl="1"/>
            <a:r>
              <a:rPr lang="en-US" sz="1200" dirty="0"/>
              <a:t>Optimize system performance for handling long or complex input strings</a:t>
            </a:r>
          </a:p>
          <a:p>
            <a:pPr marL="12700" marR="5080">
              <a:lnSpc>
                <a:spcPct val="110900"/>
              </a:lnSpc>
            </a:pPr>
            <a:r>
              <a:rPr sz="1100" spc="-10" dirty="0">
                <a:latin typeface="Times New Roman"/>
                <a:cs typeface="Times New Roman"/>
              </a:rPr>
              <a:t>.</a:t>
            </a:r>
            <a:endParaRPr sz="11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00750" y="1853310"/>
            <a:ext cx="773251" cy="990600"/>
          </a:xfrm>
          <a:prstGeom prst="rect">
            <a:avLst/>
          </a:prstGeom>
        </p:spPr>
      </p:pic>
      <p:sp>
        <p:nvSpPr>
          <p:cNvPr id="3" name="object 3"/>
          <p:cNvSpPr txBox="1"/>
          <p:nvPr/>
        </p:nvSpPr>
        <p:spPr>
          <a:xfrm>
            <a:off x="1761870" y="1665637"/>
            <a:ext cx="4027804" cy="919480"/>
          </a:xfrm>
          <a:prstGeom prst="rect">
            <a:avLst/>
          </a:prstGeom>
        </p:spPr>
        <p:txBody>
          <a:bodyPr vert="horz" wrap="square" lIns="0" tIns="79375" rIns="0" bIns="0" rtlCol="0">
            <a:spAutoFit/>
          </a:bodyPr>
          <a:lstStyle/>
          <a:p>
            <a:pPr marL="12065" algn="ctr">
              <a:lnSpc>
                <a:spcPct val="100000"/>
              </a:lnSpc>
              <a:spcBef>
                <a:spcPts val="625"/>
              </a:spcBef>
            </a:pPr>
            <a:r>
              <a:rPr sz="2200" b="1" dirty="0">
                <a:latin typeface="Times New Roman"/>
                <a:cs typeface="Times New Roman"/>
              </a:rPr>
              <a:t>SIMATS</a:t>
            </a:r>
            <a:r>
              <a:rPr sz="2200" b="1" spc="-15" dirty="0">
                <a:latin typeface="Times New Roman"/>
                <a:cs typeface="Times New Roman"/>
              </a:rPr>
              <a:t> </a:t>
            </a:r>
            <a:r>
              <a:rPr sz="2200" b="1" spc="-10" dirty="0">
                <a:latin typeface="Times New Roman"/>
                <a:cs typeface="Times New Roman"/>
              </a:rPr>
              <a:t>ENGINEERING</a:t>
            </a:r>
            <a:endParaRPr sz="2200">
              <a:latin typeface="Times New Roman"/>
              <a:cs typeface="Times New Roman"/>
            </a:endParaRPr>
          </a:p>
          <a:p>
            <a:pPr marL="12700" marR="5080" algn="ctr">
              <a:lnSpc>
                <a:spcPct val="111400"/>
              </a:lnSpc>
              <a:spcBef>
                <a:spcPts val="130"/>
              </a:spcBef>
            </a:pPr>
            <a:r>
              <a:rPr sz="1400" b="1" dirty="0">
                <a:latin typeface="Times New Roman"/>
                <a:cs typeface="Times New Roman"/>
              </a:rPr>
              <a:t>Saveetha</a:t>
            </a:r>
            <a:r>
              <a:rPr sz="1400" b="1" spc="-55" dirty="0">
                <a:latin typeface="Times New Roman"/>
                <a:cs typeface="Times New Roman"/>
              </a:rPr>
              <a:t> </a:t>
            </a:r>
            <a:r>
              <a:rPr sz="1400" b="1" dirty="0">
                <a:latin typeface="Times New Roman"/>
                <a:cs typeface="Times New Roman"/>
              </a:rPr>
              <a:t>Institute</a:t>
            </a:r>
            <a:r>
              <a:rPr sz="1400" b="1" spc="-25" dirty="0">
                <a:latin typeface="Times New Roman"/>
                <a:cs typeface="Times New Roman"/>
              </a:rPr>
              <a:t> </a:t>
            </a:r>
            <a:r>
              <a:rPr sz="1400" b="1" dirty="0">
                <a:latin typeface="Times New Roman"/>
                <a:cs typeface="Times New Roman"/>
              </a:rPr>
              <a:t>of</a:t>
            </a:r>
            <a:r>
              <a:rPr sz="1400" b="1" spc="-35" dirty="0">
                <a:latin typeface="Times New Roman"/>
                <a:cs typeface="Times New Roman"/>
              </a:rPr>
              <a:t> </a:t>
            </a:r>
            <a:r>
              <a:rPr sz="1400" b="1" dirty="0">
                <a:latin typeface="Times New Roman"/>
                <a:cs typeface="Times New Roman"/>
              </a:rPr>
              <a:t>Medical</a:t>
            </a:r>
            <a:r>
              <a:rPr sz="1400" b="1" spc="-55" dirty="0">
                <a:latin typeface="Times New Roman"/>
                <a:cs typeface="Times New Roman"/>
              </a:rPr>
              <a:t> </a:t>
            </a:r>
            <a:r>
              <a:rPr sz="1400" b="1" dirty="0">
                <a:latin typeface="Times New Roman"/>
                <a:cs typeface="Times New Roman"/>
              </a:rPr>
              <a:t>and</a:t>
            </a:r>
            <a:r>
              <a:rPr sz="1400" b="1" spc="-55" dirty="0">
                <a:latin typeface="Times New Roman"/>
                <a:cs typeface="Times New Roman"/>
              </a:rPr>
              <a:t> </a:t>
            </a:r>
            <a:r>
              <a:rPr sz="1400" b="1" dirty="0">
                <a:latin typeface="Times New Roman"/>
                <a:cs typeface="Times New Roman"/>
              </a:rPr>
              <a:t>Technical</a:t>
            </a:r>
            <a:r>
              <a:rPr sz="1400" b="1" spc="-50" dirty="0">
                <a:latin typeface="Times New Roman"/>
                <a:cs typeface="Times New Roman"/>
              </a:rPr>
              <a:t> </a:t>
            </a:r>
            <a:r>
              <a:rPr sz="1400" b="1" spc="-10" dirty="0">
                <a:latin typeface="Times New Roman"/>
                <a:cs typeface="Times New Roman"/>
              </a:rPr>
              <a:t>Sciences Chennai-602105</a:t>
            </a:r>
            <a:endParaRPr sz="1400">
              <a:latin typeface="Times New Roman"/>
              <a:cs typeface="Times New Roman"/>
            </a:endParaRPr>
          </a:p>
        </p:txBody>
      </p:sp>
      <p:sp>
        <p:nvSpPr>
          <p:cNvPr id="4" name="object 4"/>
          <p:cNvSpPr txBox="1"/>
          <p:nvPr/>
        </p:nvSpPr>
        <p:spPr>
          <a:xfrm>
            <a:off x="2817114" y="3401948"/>
            <a:ext cx="1927225" cy="329565"/>
          </a:xfrm>
          <a:prstGeom prst="rect">
            <a:avLst/>
          </a:prstGeom>
        </p:spPr>
        <p:txBody>
          <a:bodyPr vert="horz" wrap="square" lIns="0" tIns="11430" rIns="0" bIns="0" rtlCol="0">
            <a:spAutoFit/>
          </a:bodyPr>
          <a:lstStyle/>
          <a:p>
            <a:pPr marL="12700">
              <a:lnSpc>
                <a:spcPct val="100000"/>
              </a:lnSpc>
              <a:spcBef>
                <a:spcPts val="90"/>
              </a:spcBef>
            </a:pPr>
            <a:r>
              <a:rPr sz="2000" b="1" spc="-10" dirty="0">
                <a:latin typeface="Times New Roman"/>
                <a:cs typeface="Times New Roman"/>
              </a:rPr>
              <a:t>DECLARATION</a:t>
            </a:r>
            <a:endParaRPr sz="2000">
              <a:latin typeface="Times New Roman"/>
              <a:cs typeface="Times New Roman"/>
            </a:endParaRPr>
          </a:p>
        </p:txBody>
      </p:sp>
      <p:sp>
        <p:nvSpPr>
          <p:cNvPr id="5" name="object 5"/>
          <p:cNvSpPr txBox="1"/>
          <p:nvPr/>
        </p:nvSpPr>
        <p:spPr>
          <a:xfrm>
            <a:off x="965262" y="4100305"/>
            <a:ext cx="5621020" cy="1489510"/>
          </a:xfrm>
          <a:prstGeom prst="rect">
            <a:avLst/>
          </a:prstGeom>
        </p:spPr>
        <p:txBody>
          <a:bodyPr vert="horz" wrap="square" lIns="0" tIns="12065" rIns="0" bIns="0" rtlCol="0">
            <a:spAutoFit/>
          </a:bodyPr>
          <a:lstStyle/>
          <a:p>
            <a:pPr marL="12700" marR="5080" algn="just">
              <a:spcBef>
                <a:spcPts val="95"/>
              </a:spcBef>
            </a:pPr>
            <a:r>
              <a:rPr sz="1200" dirty="0">
                <a:latin typeface="Times New Roman"/>
                <a:cs typeface="Times New Roman"/>
              </a:rPr>
              <a:t>We,</a:t>
            </a:r>
            <a:r>
              <a:rPr sz="1200" spc="-10" dirty="0">
                <a:latin typeface="Times New Roman"/>
                <a:cs typeface="Times New Roman"/>
              </a:rPr>
              <a:t> </a:t>
            </a:r>
            <a:r>
              <a:rPr lang="en-IN" sz="1200" spc="-10" dirty="0" err="1">
                <a:latin typeface="Times New Roman"/>
                <a:cs typeface="Times New Roman"/>
              </a:rPr>
              <a:t>Meheer</a:t>
            </a:r>
            <a:r>
              <a:rPr lang="en-IN" sz="1200" spc="-10" dirty="0">
                <a:latin typeface="Times New Roman"/>
                <a:cs typeface="Times New Roman"/>
              </a:rPr>
              <a:t> J</a:t>
            </a:r>
            <a:r>
              <a:rPr sz="1200" dirty="0">
                <a:latin typeface="Times New Roman"/>
                <a:cs typeface="Times New Roman"/>
              </a:rPr>
              <a:t>[</a:t>
            </a:r>
            <a:r>
              <a:rPr lang="en-IN" sz="1200" dirty="0">
                <a:latin typeface="Times New Roman"/>
                <a:cs typeface="Times New Roman"/>
              </a:rPr>
              <a:t>192372327</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D.</a:t>
            </a:r>
            <a:r>
              <a:rPr sz="1200" spc="-25" dirty="0">
                <a:latin typeface="Times New Roman"/>
                <a:cs typeface="Times New Roman"/>
              </a:rPr>
              <a:t> </a:t>
            </a:r>
            <a:r>
              <a:rPr lang="en-IN" sz="1200" spc="-25" dirty="0">
                <a:latin typeface="Times New Roman"/>
                <a:cs typeface="Times New Roman"/>
              </a:rPr>
              <a:t>V Sai </a:t>
            </a:r>
            <a:r>
              <a:rPr lang="en-IN" sz="1200" spc="-25" dirty="0" err="1">
                <a:latin typeface="Times New Roman"/>
                <a:cs typeface="Times New Roman"/>
              </a:rPr>
              <a:t>kumar</a:t>
            </a:r>
            <a:r>
              <a:rPr sz="1200" spc="-10" dirty="0">
                <a:latin typeface="Times New Roman"/>
                <a:cs typeface="Times New Roman"/>
              </a:rPr>
              <a:t> </a:t>
            </a:r>
            <a:r>
              <a:rPr sz="1200" dirty="0">
                <a:latin typeface="Times New Roman"/>
                <a:cs typeface="Times New Roman"/>
              </a:rPr>
              <a:t>[192</a:t>
            </a:r>
            <a:r>
              <a:rPr lang="en-IN" sz="1200" dirty="0">
                <a:latin typeface="Times New Roman"/>
                <a:cs typeface="Times New Roman"/>
              </a:rPr>
              <a:t>372321</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Computer</a:t>
            </a:r>
            <a:r>
              <a:rPr sz="1200" spc="-15" dirty="0">
                <a:latin typeface="Times New Roman"/>
                <a:cs typeface="Times New Roman"/>
              </a:rPr>
              <a:t> </a:t>
            </a:r>
            <a:r>
              <a:rPr sz="1200" spc="-10" dirty="0">
                <a:latin typeface="Times New Roman"/>
                <a:cs typeface="Times New Roman"/>
              </a:rPr>
              <a:t>Science </a:t>
            </a:r>
            <a:r>
              <a:rPr sz="1200" dirty="0">
                <a:latin typeface="Times New Roman"/>
                <a:cs typeface="Times New Roman"/>
              </a:rPr>
              <a:t>and</a:t>
            </a:r>
            <a:r>
              <a:rPr sz="1200" spc="-30" dirty="0">
                <a:latin typeface="Times New Roman"/>
                <a:cs typeface="Times New Roman"/>
              </a:rPr>
              <a:t> </a:t>
            </a:r>
            <a:r>
              <a:rPr sz="1200" dirty="0">
                <a:latin typeface="Times New Roman"/>
                <a:cs typeface="Times New Roman"/>
              </a:rPr>
              <a:t>Engineering, Saveetha</a:t>
            </a:r>
            <a:r>
              <a:rPr sz="1200" spc="-5" dirty="0">
                <a:latin typeface="Times New Roman"/>
                <a:cs typeface="Times New Roman"/>
              </a:rPr>
              <a:t> </a:t>
            </a:r>
            <a:r>
              <a:rPr sz="1200" dirty="0">
                <a:latin typeface="Times New Roman"/>
                <a:cs typeface="Times New Roman"/>
              </a:rPr>
              <a:t>Institute</a:t>
            </a:r>
            <a:r>
              <a:rPr sz="1200" spc="-4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Medical</a:t>
            </a:r>
            <a:r>
              <a:rPr sz="1200" spc="-30" dirty="0">
                <a:latin typeface="Times New Roman"/>
                <a:cs typeface="Times New Roman"/>
              </a:rPr>
              <a:t> </a:t>
            </a:r>
            <a:r>
              <a:rPr sz="1200" dirty="0">
                <a:latin typeface="Times New Roman"/>
                <a:cs typeface="Times New Roman"/>
              </a:rPr>
              <a:t>and</a:t>
            </a:r>
            <a:r>
              <a:rPr sz="1200" spc="-40" dirty="0">
                <a:latin typeface="Times New Roman"/>
                <a:cs typeface="Times New Roman"/>
              </a:rPr>
              <a:t> </a:t>
            </a:r>
            <a:r>
              <a:rPr sz="1200" dirty="0">
                <a:latin typeface="Times New Roman"/>
                <a:cs typeface="Times New Roman"/>
              </a:rPr>
              <a:t>Technical</a:t>
            </a:r>
            <a:r>
              <a:rPr sz="1200" spc="-30" dirty="0">
                <a:latin typeface="Times New Roman"/>
                <a:cs typeface="Times New Roman"/>
              </a:rPr>
              <a:t> </a:t>
            </a:r>
            <a:r>
              <a:rPr sz="1200" dirty="0">
                <a:latin typeface="Times New Roman"/>
                <a:cs typeface="Times New Roman"/>
              </a:rPr>
              <a:t>Sciences,</a:t>
            </a:r>
            <a:r>
              <a:rPr sz="1200" spc="-5" dirty="0">
                <a:latin typeface="Times New Roman"/>
                <a:cs typeface="Times New Roman"/>
              </a:rPr>
              <a:t> </a:t>
            </a:r>
            <a:r>
              <a:rPr sz="1200" dirty="0">
                <a:latin typeface="Times New Roman"/>
                <a:cs typeface="Times New Roman"/>
              </a:rPr>
              <a:t>Saveetha </a:t>
            </a:r>
            <a:r>
              <a:rPr sz="1200" spc="-10" dirty="0">
                <a:latin typeface="Times New Roman"/>
                <a:cs typeface="Times New Roman"/>
              </a:rPr>
              <a:t>University, </a:t>
            </a:r>
            <a:r>
              <a:rPr sz="1200" dirty="0">
                <a:latin typeface="Times New Roman"/>
                <a:cs typeface="Times New Roman"/>
              </a:rPr>
              <a:t>Chennai, hereby</a:t>
            </a:r>
            <a:r>
              <a:rPr sz="1200" spc="-10" dirty="0">
                <a:latin typeface="Times New Roman"/>
                <a:cs typeface="Times New Roman"/>
              </a:rPr>
              <a:t> </a:t>
            </a:r>
            <a:r>
              <a:rPr sz="1200" dirty="0">
                <a:latin typeface="Times New Roman"/>
                <a:cs typeface="Times New Roman"/>
              </a:rPr>
              <a:t>declare</a:t>
            </a:r>
            <a:r>
              <a:rPr sz="1200" spc="-40" dirty="0">
                <a:latin typeface="Times New Roman"/>
                <a:cs typeface="Times New Roman"/>
              </a:rPr>
              <a:t> </a:t>
            </a:r>
            <a:r>
              <a:rPr sz="1200" dirty="0">
                <a:latin typeface="Times New Roman"/>
                <a:cs typeface="Times New Roman"/>
              </a:rPr>
              <a:t>that the</a:t>
            </a:r>
            <a:r>
              <a:rPr sz="1200" spc="-40" dirty="0">
                <a:latin typeface="Times New Roman"/>
                <a:cs typeface="Times New Roman"/>
              </a:rPr>
              <a:t> </a:t>
            </a:r>
            <a:r>
              <a:rPr sz="1200" dirty="0">
                <a:latin typeface="Times New Roman"/>
                <a:cs typeface="Times New Roman"/>
              </a:rPr>
              <a:t>Capstone</a:t>
            </a:r>
            <a:r>
              <a:rPr sz="1200" spc="-45" dirty="0">
                <a:latin typeface="Times New Roman"/>
                <a:cs typeface="Times New Roman"/>
              </a:rPr>
              <a:t> </a:t>
            </a:r>
            <a:r>
              <a:rPr sz="1200" dirty="0">
                <a:latin typeface="Times New Roman"/>
                <a:cs typeface="Times New Roman"/>
              </a:rPr>
              <a:t>Project Work</a:t>
            </a:r>
            <a:r>
              <a:rPr sz="1200" spc="-10" dirty="0">
                <a:latin typeface="Times New Roman"/>
                <a:cs typeface="Times New Roman"/>
              </a:rPr>
              <a:t> </a:t>
            </a:r>
            <a:r>
              <a:rPr sz="1200" dirty="0">
                <a:latin typeface="Times New Roman"/>
                <a:cs typeface="Times New Roman"/>
              </a:rPr>
              <a:t>entitled</a:t>
            </a:r>
            <a:r>
              <a:rPr sz="1200" spc="15" dirty="0">
                <a:latin typeface="Times New Roman"/>
                <a:cs typeface="Times New Roman"/>
              </a:rPr>
              <a:t> </a:t>
            </a:r>
            <a:r>
              <a:rPr sz="1200" spc="-10" dirty="0">
                <a:latin typeface="Times New Roman"/>
                <a:cs typeface="Times New Roman"/>
              </a:rPr>
              <a:t>‘</a:t>
            </a:r>
            <a:r>
              <a:rPr lang="en-US" sz="1200" spc="-10" dirty="0">
                <a:latin typeface="Times New Roman"/>
                <a:cs typeface="Times New Roman"/>
              </a:rPr>
              <a:t>TOC Game: Language Acceptance Race developed to overcome challenges in  learning language acceptance, compared with conventional teaching methods, for  improved engagement, clarity, and understanding of automata concepts</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result of</a:t>
            </a:r>
            <a:r>
              <a:rPr sz="1200" spc="10" dirty="0">
                <a:latin typeface="Times New Roman"/>
                <a:cs typeface="Times New Roman"/>
              </a:rPr>
              <a:t> </a:t>
            </a:r>
            <a:r>
              <a:rPr sz="1200" dirty="0">
                <a:latin typeface="Times New Roman"/>
                <a:cs typeface="Times New Roman"/>
              </a:rPr>
              <a:t>our</a:t>
            </a:r>
            <a:r>
              <a:rPr sz="1200" spc="10" dirty="0">
                <a:latin typeface="Times New Roman"/>
                <a:cs typeface="Times New Roman"/>
              </a:rPr>
              <a:t> </a:t>
            </a:r>
            <a:r>
              <a:rPr sz="1200" dirty="0">
                <a:latin typeface="Times New Roman"/>
                <a:cs typeface="Times New Roman"/>
              </a:rPr>
              <a:t>own</a:t>
            </a:r>
            <a:r>
              <a:rPr sz="1200" spc="-10" dirty="0">
                <a:latin typeface="Times New Roman"/>
                <a:cs typeface="Times New Roman"/>
              </a:rPr>
              <a:t> </a:t>
            </a:r>
            <a:r>
              <a:rPr sz="1200" dirty="0">
                <a:latin typeface="Times New Roman"/>
                <a:cs typeface="Times New Roman"/>
              </a:rPr>
              <a:t>Bonafide</a:t>
            </a:r>
            <a:r>
              <a:rPr sz="1200" spc="-15" dirty="0">
                <a:latin typeface="Times New Roman"/>
                <a:cs typeface="Times New Roman"/>
              </a:rPr>
              <a:t> </a:t>
            </a:r>
            <a:r>
              <a:rPr sz="1200" dirty="0">
                <a:latin typeface="Times New Roman"/>
                <a:cs typeface="Times New Roman"/>
              </a:rPr>
              <a:t>efforts.</a:t>
            </a:r>
            <a:r>
              <a:rPr sz="1200" spc="-15" dirty="0">
                <a:latin typeface="Times New Roman"/>
                <a:cs typeface="Times New Roman"/>
              </a:rPr>
              <a:t> </a:t>
            </a: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best of</a:t>
            </a:r>
            <a:r>
              <a:rPr sz="1200" spc="-15" dirty="0">
                <a:latin typeface="Times New Roman"/>
                <a:cs typeface="Times New Roman"/>
              </a:rPr>
              <a:t> </a:t>
            </a:r>
            <a:r>
              <a:rPr sz="1200" dirty="0">
                <a:latin typeface="Times New Roman"/>
                <a:cs typeface="Times New Roman"/>
              </a:rPr>
              <a:t>our</a:t>
            </a:r>
            <a:r>
              <a:rPr sz="1200" spc="10" dirty="0">
                <a:latin typeface="Times New Roman"/>
                <a:cs typeface="Times New Roman"/>
              </a:rPr>
              <a:t> </a:t>
            </a:r>
            <a:r>
              <a:rPr sz="1200" dirty="0">
                <a:latin typeface="Times New Roman"/>
                <a:cs typeface="Times New Roman"/>
              </a:rPr>
              <a:t>knowledge,</a:t>
            </a:r>
            <a:r>
              <a:rPr sz="1200" spc="5"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spc="-20" dirty="0">
                <a:latin typeface="Times New Roman"/>
                <a:cs typeface="Times New Roman"/>
              </a:rPr>
              <a:t>work </a:t>
            </a:r>
            <a:r>
              <a:rPr sz="1200" dirty="0">
                <a:latin typeface="Times New Roman"/>
                <a:cs typeface="Times New Roman"/>
              </a:rPr>
              <a:t>presented</a:t>
            </a:r>
            <a:r>
              <a:rPr sz="1200" spc="-30" dirty="0">
                <a:latin typeface="Times New Roman"/>
                <a:cs typeface="Times New Roman"/>
              </a:rPr>
              <a:t> </a:t>
            </a:r>
            <a:r>
              <a:rPr sz="1200" dirty="0">
                <a:latin typeface="Times New Roman"/>
                <a:cs typeface="Times New Roman"/>
              </a:rPr>
              <a:t>herein</a:t>
            </a:r>
            <a:r>
              <a:rPr sz="1200" spc="-30"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dirty="0">
                <a:latin typeface="Times New Roman"/>
                <a:cs typeface="Times New Roman"/>
              </a:rPr>
              <a:t>original,</a:t>
            </a:r>
            <a:r>
              <a:rPr sz="1200" spc="5" dirty="0">
                <a:latin typeface="Times New Roman"/>
                <a:cs typeface="Times New Roman"/>
              </a:rPr>
              <a:t> </a:t>
            </a:r>
            <a:r>
              <a:rPr sz="1200" dirty="0">
                <a:latin typeface="Times New Roman"/>
                <a:cs typeface="Times New Roman"/>
              </a:rPr>
              <a:t>accurate,</a:t>
            </a:r>
            <a:r>
              <a:rPr sz="1200" spc="-20"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dirty="0">
                <a:latin typeface="Times New Roman"/>
                <a:cs typeface="Times New Roman"/>
              </a:rPr>
              <a:t>has</a:t>
            </a:r>
            <a:r>
              <a:rPr sz="1200" spc="-5" dirty="0">
                <a:latin typeface="Times New Roman"/>
                <a:cs typeface="Times New Roman"/>
              </a:rPr>
              <a:t> </a:t>
            </a:r>
            <a:r>
              <a:rPr sz="1200" dirty="0">
                <a:latin typeface="Times New Roman"/>
                <a:cs typeface="Times New Roman"/>
              </a:rPr>
              <a:t>been</a:t>
            </a:r>
            <a:r>
              <a:rPr sz="1200" spc="-30" dirty="0">
                <a:latin typeface="Times New Roman"/>
                <a:cs typeface="Times New Roman"/>
              </a:rPr>
              <a:t> </a:t>
            </a:r>
            <a:r>
              <a:rPr sz="1200" dirty="0">
                <a:latin typeface="Times New Roman"/>
                <a:cs typeface="Times New Roman"/>
              </a:rPr>
              <a:t>carried</a:t>
            </a:r>
            <a:r>
              <a:rPr sz="1200" spc="-30" dirty="0">
                <a:latin typeface="Times New Roman"/>
                <a:cs typeface="Times New Roman"/>
              </a:rPr>
              <a:t> </a:t>
            </a:r>
            <a:r>
              <a:rPr sz="1200" dirty="0">
                <a:latin typeface="Times New Roman"/>
                <a:cs typeface="Times New Roman"/>
              </a:rPr>
              <a:t>out in</a:t>
            </a:r>
            <a:r>
              <a:rPr sz="1200" spc="-25" dirty="0">
                <a:latin typeface="Times New Roman"/>
                <a:cs typeface="Times New Roman"/>
              </a:rPr>
              <a:t> </a:t>
            </a:r>
            <a:r>
              <a:rPr sz="1200" dirty="0">
                <a:latin typeface="Times New Roman"/>
                <a:cs typeface="Times New Roman"/>
              </a:rPr>
              <a:t>accordance</a:t>
            </a:r>
            <a:r>
              <a:rPr sz="1200" spc="-15" dirty="0">
                <a:latin typeface="Times New Roman"/>
                <a:cs typeface="Times New Roman"/>
              </a:rPr>
              <a:t> </a:t>
            </a:r>
            <a:r>
              <a:rPr sz="1200" dirty="0">
                <a:latin typeface="Times New Roman"/>
                <a:cs typeface="Times New Roman"/>
              </a:rPr>
              <a:t>with</a:t>
            </a:r>
            <a:r>
              <a:rPr sz="1200" spc="-30" dirty="0">
                <a:latin typeface="Times New Roman"/>
                <a:cs typeface="Times New Roman"/>
              </a:rPr>
              <a:t> </a:t>
            </a:r>
            <a:r>
              <a:rPr sz="1200" dirty="0">
                <a:latin typeface="Times New Roman"/>
                <a:cs typeface="Times New Roman"/>
              </a:rPr>
              <a:t>principles</a:t>
            </a:r>
            <a:r>
              <a:rPr sz="1200" spc="-5" dirty="0">
                <a:latin typeface="Times New Roman"/>
                <a:cs typeface="Times New Roman"/>
              </a:rPr>
              <a:t> </a:t>
            </a:r>
            <a:r>
              <a:rPr sz="1200" spc="-25" dirty="0">
                <a:latin typeface="Times New Roman"/>
                <a:cs typeface="Times New Roman"/>
              </a:rPr>
              <a:t>of </a:t>
            </a:r>
            <a:r>
              <a:rPr sz="1200" dirty="0">
                <a:latin typeface="Times New Roman"/>
                <a:cs typeface="Times New Roman"/>
              </a:rPr>
              <a:t>engineering</a:t>
            </a:r>
            <a:r>
              <a:rPr sz="1200" spc="-25" dirty="0">
                <a:latin typeface="Times New Roman"/>
                <a:cs typeface="Times New Roman"/>
              </a:rPr>
              <a:t> </a:t>
            </a:r>
            <a:r>
              <a:rPr sz="1200" spc="-10" dirty="0">
                <a:latin typeface="Times New Roman"/>
                <a:cs typeface="Times New Roman"/>
              </a:rPr>
              <a:t>ethics.</a:t>
            </a:r>
            <a:endParaRPr sz="1200" dirty="0">
              <a:latin typeface="Times New Roman"/>
              <a:cs typeface="Times New Roman"/>
            </a:endParaRPr>
          </a:p>
        </p:txBody>
      </p:sp>
      <p:sp>
        <p:nvSpPr>
          <p:cNvPr id="6" name="object 6"/>
          <p:cNvSpPr txBox="1"/>
          <p:nvPr/>
        </p:nvSpPr>
        <p:spPr>
          <a:xfrm>
            <a:off x="902004" y="6049111"/>
            <a:ext cx="1001394" cy="776110"/>
          </a:xfrm>
          <a:prstGeom prst="rect">
            <a:avLst/>
          </a:prstGeom>
        </p:spPr>
        <p:txBody>
          <a:bodyPr vert="horz" wrap="square" lIns="0" tIns="12700" rIns="0" bIns="0" rtlCol="0">
            <a:spAutoFit/>
          </a:bodyPr>
          <a:lstStyle/>
          <a:p>
            <a:pPr marL="12700" marR="5080">
              <a:lnSpc>
                <a:spcPct val="110900"/>
              </a:lnSpc>
              <a:spcBef>
                <a:spcPts val="100"/>
              </a:spcBef>
            </a:pPr>
            <a:endParaRPr lang="en-US" sz="1100" dirty="0">
              <a:latin typeface="Times New Roman"/>
              <a:cs typeface="Times New Roman"/>
            </a:endParaRPr>
          </a:p>
          <a:p>
            <a:pPr marL="12700" marR="5080">
              <a:lnSpc>
                <a:spcPct val="110900"/>
              </a:lnSpc>
              <a:spcBef>
                <a:spcPts val="100"/>
              </a:spcBef>
            </a:pPr>
            <a:endParaRPr lang="en-IN" sz="1100" dirty="0">
              <a:latin typeface="Times New Roman"/>
              <a:cs typeface="Times New Roman"/>
            </a:endParaRPr>
          </a:p>
          <a:p>
            <a:pPr marL="12700" marR="5080">
              <a:lnSpc>
                <a:spcPct val="110900"/>
              </a:lnSpc>
              <a:spcBef>
                <a:spcPts val="100"/>
              </a:spcBef>
            </a:pPr>
            <a:r>
              <a:rPr sz="1100" dirty="0">
                <a:latin typeface="Times New Roman"/>
                <a:cs typeface="Times New Roman"/>
              </a:rPr>
              <a:t>Place:</a:t>
            </a:r>
            <a:r>
              <a:rPr sz="1100" spc="-20" dirty="0">
                <a:latin typeface="Times New Roman"/>
                <a:cs typeface="Times New Roman"/>
              </a:rPr>
              <a:t> </a:t>
            </a:r>
            <a:r>
              <a:rPr sz="1100" spc="-10" dirty="0">
                <a:latin typeface="Times New Roman"/>
                <a:cs typeface="Times New Roman"/>
              </a:rPr>
              <a:t>Chennai </a:t>
            </a:r>
            <a:r>
              <a:rPr sz="1100" dirty="0">
                <a:latin typeface="Times New Roman"/>
                <a:cs typeface="Times New Roman"/>
              </a:rPr>
              <a:t>Date:</a:t>
            </a:r>
            <a:r>
              <a:rPr sz="1100" spc="-40" dirty="0">
                <a:latin typeface="Times New Roman"/>
                <a:cs typeface="Times New Roman"/>
              </a:rPr>
              <a:t> </a:t>
            </a:r>
            <a:r>
              <a:rPr sz="1100" spc="-10" dirty="0">
                <a:latin typeface="Times New Roman"/>
                <a:cs typeface="Times New Roman"/>
              </a:rPr>
              <a:t>20/08/2025</a:t>
            </a:r>
            <a:endParaRPr sz="1100" dirty="0">
              <a:latin typeface="Times New Roman"/>
              <a:cs typeface="Times New Roman"/>
            </a:endParaRPr>
          </a:p>
        </p:txBody>
      </p:sp>
      <p:sp>
        <p:nvSpPr>
          <p:cNvPr id="7" name="object 7"/>
          <p:cNvSpPr txBox="1"/>
          <p:nvPr/>
        </p:nvSpPr>
        <p:spPr>
          <a:xfrm>
            <a:off x="4518404" y="6723100"/>
            <a:ext cx="2155445" cy="1511952"/>
          </a:xfrm>
          <a:prstGeom prst="rect">
            <a:avLst/>
          </a:prstGeom>
        </p:spPr>
        <p:txBody>
          <a:bodyPr vert="horz" wrap="square" lIns="0" tIns="97790" rIns="0" bIns="0" rtlCol="0">
            <a:spAutoFit/>
          </a:bodyPr>
          <a:lstStyle/>
          <a:p>
            <a:pPr marR="5080" algn="r">
              <a:lnSpc>
                <a:spcPct val="100000"/>
              </a:lnSpc>
              <a:spcBef>
                <a:spcPts val="770"/>
              </a:spcBef>
            </a:pPr>
            <a:endParaRPr lang="en-US" sz="1100" b="1" dirty="0">
              <a:latin typeface="Times New Roman"/>
              <a:cs typeface="Times New Roman"/>
            </a:endParaRPr>
          </a:p>
          <a:p>
            <a:pPr marR="5080" algn="r">
              <a:lnSpc>
                <a:spcPct val="100000"/>
              </a:lnSpc>
              <a:spcBef>
                <a:spcPts val="770"/>
              </a:spcBef>
            </a:pPr>
            <a:endParaRPr lang="en-IN" sz="1100" b="1" dirty="0">
              <a:latin typeface="Times New Roman"/>
              <a:cs typeface="Times New Roman"/>
            </a:endParaRPr>
          </a:p>
          <a:p>
            <a:pPr marR="5080" algn="ctr">
              <a:lnSpc>
                <a:spcPct val="100000"/>
              </a:lnSpc>
              <a:spcBef>
                <a:spcPts val="770"/>
              </a:spcBef>
            </a:pPr>
            <a:r>
              <a:rPr sz="1100" b="1" dirty="0">
                <a:latin typeface="Times New Roman"/>
                <a:cs typeface="Times New Roman"/>
              </a:rPr>
              <a:t>M</a:t>
            </a:r>
            <a:r>
              <a:rPr lang="en-IN" sz="1100" b="1" dirty="0" err="1">
                <a:latin typeface="Times New Roman"/>
                <a:cs typeface="Times New Roman"/>
              </a:rPr>
              <a:t>eheer</a:t>
            </a:r>
            <a:r>
              <a:rPr lang="en-IN" sz="1100" b="1" dirty="0">
                <a:latin typeface="Times New Roman"/>
                <a:cs typeface="Times New Roman"/>
              </a:rPr>
              <a:t> J</a:t>
            </a:r>
            <a:r>
              <a:rPr sz="1100" b="1" spc="-40" dirty="0">
                <a:latin typeface="Times New Roman"/>
                <a:cs typeface="Times New Roman"/>
              </a:rPr>
              <a:t> </a:t>
            </a:r>
            <a:r>
              <a:rPr sz="1100" b="1" spc="-10" dirty="0">
                <a:latin typeface="Times New Roman"/>
                <a:cs typeface="Times New Roman"/>
              </a:rPr>
              <a:t>[192</a:t>
            </a:r>
            <a:r>
              <a:rPr lang="en-IN" sz="1100" b="1" spc="-10" dirty="0">
                <a:latin typeface="Times New Roman"/>
                <a:cs typeface="Times New Roman"/>
              </a:rPr>
              <a:t>372327</a:t>
            </a:r>
            <a:r>
              <a:rPr sz="1100" b="1" spc="-10" dirty="0">
                <a:latin typeface="Times New Roman"/>
                <a:cs typeface="Times New Roman"/>
              </a:rPr>
              <a:t>]</a:t>
            </a:r>
            <a:endParaRPr sz="1100" dirty="0">
              <a:latin typeface="Times New Roman"/>
              <a:cs typeface="Times New Roman"/>
            </a:endParaRPr>
          </a:p>
          <a:p>
            <a:pPr marR="5080" algn="ctr">
              <a:lnSpc>
                <a:spcPct val="100000"/>
              </a:lnSpc>
              <a:spcBef>
                <a:spcPts val="670"/>
              </a:spcBef>
            </a:pPr>
            <a:r>
              <a:rPr sz="1100" b="1" dirty="0">
                <a:latin typeface="Times New Roman"/>
                <a:cs typeface="Times New Roman"/>
              </a:rPr>
              <a:t>D.</a:t>
            </a:r>
            <a:r>
              <a:rPr sz="1100" b="1" spc="-40" dirty="0">
                <a:latin typeface="Times New Roman"/>
                <a:cs typeface="Times New Roman"/>
              </a:rPr>
              <a:t> </a:t>
            </a:r>
            <a:r>
              <a:rPr lang="en-IN" sz="1100" b="1" spc="-40" dirty="0">
                <a:latin typeface="Times New Roman"/>
                <a:cs typeface="Times New Roman"/>
              </a:rPr>
              <a:t>V Sai </a:t>
            </a:r>
            <a:r>
              <a:rPr lang="en-IN" sz="1100" b="1" spc="-40" dirty="0" err="1">
                <a:latin typeface="Times New Roman"/>
                <a:cs typeface="Times New Roman"/>
              </a:rPr>
              <a:t>kumar</a:t>
            </a:r>
            <a:r>
              <a:rPr sz="1100" b="1" spc="-25" dirty="0">
                <a:latin typeface="Times New Roman"/>
                <a:cs typeface="Times New Roman"/>
              </a:rPr>
              <a:t> </a:t>
            </a:r>
            <a:r>
              <a:rPr sz="1100" b="1" spc="-10" dirty="0">
                <a:latin typeface="Times New Roman"/>
                <a:cs typeface="Times New Roman"/>
              </a:rPr>
              <a:t>[192</a:t>
            </a:r>
            <a:r>
              <a:rPr lang="en-IN" sz="1100" b="1" spc="-10" dirty="0">
                <a:latin typeface="Times New Roman"/>
                <a:cs typeface="Times New Roman"/>
              </a:rPr>
              <a:t>372321</a:t>
            </a:r>
            <a:r>
              <a:rPr sz="1100" b="1" spc="-10" dirty="0">
                <a:latin typeface="Times New Roman"/>
                <a:cs typeface="Times New Roman"/>
              </a:rPr>
              <a:t>]</a:t>
            </a:r>
            <a:endParaRPr sz="1100" dirty="0">
              <a:latin typeface="Times New Roman"/>
              <a:cs typeface="Times New Roman"/>
            </a:endParaRPr>
          </a:p>
          <a:p>
            <a:pPr>
              <a:lnSpc>
                <a:spcPct val="100000"/>
              </a:lnSpc>
              <a:spcBef>
                <a:spcPts val="825"/>
              </a:spcBef>
            </a:pPr>
            <a:endParaRPr sz="1100" dirty="0">
              <a:latin typeface="Times New Roman"/>
              <a:cs typeface="Times New Roman"/>
            </a:endParaRPr>
          </a:p>
          <a:p>
            <a:pPr marL="12700">
              <a:lnSpc>
                <a:spcPct val="100000"/>
              </a:lnSpc>
            </a:pPr>
            <a:r>
              <a:rPr lang="en-IN" sz="1100" dirty="0">
                <a:latin typeface="Times New Roman"/>
                <a:cs typeface="Times New Roman"/>
              </a:rPr>
              <a:t> </a:t>
            </a:r>
            <a:r>
              <a:rPr sz="1100" dirty="0">
                <a:latin typeface="Times New Roman"/>
                <a:cs typeface="Times New Roman"/>
              </a:rPr>
              <a:t>Signature</a:t>
            </a:r>
            <a:r>
              <a:rPr sz="1100" spc="-35"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the</a:t>
            </a:r>
            <a:r>
              <a:rPr sz="1100" spc="-35" dirty="0">
                <a:latin typeface="Times New Roman"/>
                <a:cs typeface="Times New Roman"/>
              </a:rPr>
              <a:t> </a:t>
            </a:r>
            <a:r>
              <a:rPr sz="1100" dirty="0">
                <a:latin typeface="Times New Roman"/>
                <a:cs typeface="Times New Roman"/>
              </a:rPr>
              <a:t>Students</a:t>
            </a:r>
            <a:r>
              <a:rPr sz="1100" spc="25" dirty="0">
                <a:latin typeface="Times New Roman"/>
                <a:cs typeface="Times New Roman"/>
              </a:rPr>
              <a:t> </a:t>
            </a:r>
            <a:r>
              <a:rPr sz="1100" dirty="0">
                <a:latin typeface="Times New Roman"/>
                <a:cs typeface="Times New Roman"/>
              </a:rPr>
              <a:t>with</a:t>
            </a:r>
            <a:r>
              <a:rPr sz="1100" spc="-25" dirty="0">
                <a:latin typeface="Times New Roman"/>
                <a:cs typeface="Times New Roman"/>
              </a:rPr>
              <a:t> </a:t>
            </a:r>
            <a:r>
              <a:rPr sz="1100" spc="-20" dirty="0">
                <a:latin typeface="Times New Roman"/>
                <a:cs typeface="Times New Roman"/>
              </a:rPr>
              <a:t>Names</a:t>
            </a:r>
            <a:endParaRPr sz="1100" dirty="0">
              <a:latin typeface="Times New Roman"/>
              <a:cs typeface="Times New Roman"/>
            </a:endParaRPr>
          </a:p>
        </p:txBody>
      </p:sp>
      <p:pic>
        <p:nvPicPr>
          <p:cNvPr id="8" name="object 8"/>
          <p:cNvPicPr/>
          <p:nvPr/>
        </p:nvPicPr>
        <p:blipFill>
          <a:blip r:embed="rId3" cstate="print"/>
          <a:stretch>
            <a:fillRect/>
          </a:stretch>
        </p:blipFill>
        <p:spPr>
          <a:xfrm>
            <a:off x="655108" y="1862489"/>
            <a:ext cx="889705" cy="91333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78989" y="1258569"/>
            <a:ext cx="2403475" cy="683520"/>
          </a:xfrm>
          <a:prstGeom prst="rect">
            <a:avLst/>
          </a:prstGeom>
        </p:spPr>
        <p:txBody>
          <a:bodyPr vert="horz" wrap="square" lIns="0" tIns="11430" rIns="0" bIns="0" rtlCol="0">
            <a:spAutoFit/>
          </a:bodyPr>
          <a:lstStyle/>
          <a:p>
            <a:pPr marL="12700" algn="ctr">
              <a:lnSpc>
                <a:spcPct val="100000"/>
              </a:lnSpc>
              <a:spcBef>
                <a:spcPts val="90"/>
              </a:spcBef>
            </a:pPr>
            <a:r>
              <a:rPr sz="1400" b="1" dirty="0">
                <a:latin typeface="Times New Roman"/>
                <a:cs typeface="Times New Roman"/>
              </a:rPr>
              <a:t>CHAPTER</a:t>
            </a:r>
            <a:r>
              <a:rPr sz="1400" b="1" spc="-10" dirty="0">
                <a:latin typeface="Times New Roman"/>
                <a:cs typeface="Times New Roman"/>
              </a:rPr>
              <a:t> </a:t>
            </a:r>
            <a:r>
              <a:rPr sz="1400" b="1" dirty="0">
                <a:latin typeface="Times New Roman"/>
                <a:cs typeface="Times New Roman"/>
              </a:rPr>
              <a:t>8 </a:t>
            </a:r>
            <a:endParaRPr lang="en-IN" sz="1400" b="1" dirty="0">
              <a:latin typeface="Times New Roman"/>
              <a:cs typeface="Times New Roman"/>
            </a:endParaRPr>
          </a:p>
          <a:p>
            <a:pPr marL="12700" algn="ctr">
              <a:lnSpc>
                <a:spcPct val="100000"/>
              </a:lnSpc>
              <a:spcBef>
                <a:spcPts val="90"/>
              </a:spcBef>
            </a:pPr>
            <a:r>
              <a:rPr sz="1400" b="1" spc="-10" dirty="0">
                <a:latin typeface="Times New Roman"/>
                <a:cs typeface="Times New Roman"/>
              </a:rPr>
              <a:t>REFERENCES</a:t>
            </a:r>
            <a:endParaRPr lang="en-IN" sz="1400" b="1" spc="-10" dirty="0">
              <a:latin typeface="Times New Roman"/>
              <a:cs typeface="Times New Roman"/>
            </a:endParaRPr>
          </a:p>
          <a:p>
            <a:pPr marL="12700" algn="ctr">
              <a:lnSpc>
                <a:spcPct val="100000"/>
              </a:lnSpc>
              <a:spcBef>
                <a:spcPts val="90"/>
              </a:spcBef>
            </a:pPr>
            <a:endParaRPr sz="1400" dirty="0">
              <a:latin typeface="Times New Roman"/>
              <a:cs typeface="Times New Roman"/>
            </a:endParaRPr>
          </a:p>
        </p:txBody>
      </p:sp>
      <p:sp>
        <p:nvSpPr>
          <p:cNvPr id="3" name="object 3"/>
          <p:cNvSpPr txBox="1"/>
          <p:nvPr/>
        </p:nvSpPr>
        <p:spPr>
          <a:xfrm>
            <a:off x="1111250" y="1496695"/>
            <a:ext cx="5547664" cy="8183651"/>
          </a:xfrm>
          <a:prstGeom prst="rect">
            <a:avLst/>
          </a:prstGeom>
        </p:spPr>
        <p:txBody>
          <a:bodyPr vert="horz" wrap="square" lIns="0" tIns="12700" rIns="0" bIns="0" rtlCol="0">
            <a:spAutoFit/>
          </a:bodyPr>
          <a:lstStyle/>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lang="en-IN" sz="1100" dirty="0">
              <a:latin typeface="Times New Roman"/>
              <a:cs typeface="Times New Roman"/>
            </a:endParaRPr>
          </a:p>
          <a:p>
            <a:pPr marL="240029" marR="6350" indent="-227965">
              <a:lnSpc>
                <a:spcPct val="143600"/>
              </a:lnSpc>
              <a:spcBef>
                <a:spcPts val="100"/>
              </a:spcBef>
              <a:buAutoNum type="arabicPeriod"/>
              <a:tabLst>
                <a:tab pos="241300" algn="l"/>
              </a:tabLst>
            </a:pPr>
            <a:endParaRPr sz="1100" dirty="0">
              <a:latin typeface="Times New Roman"/>
              <a:cs typeface="Times New Roman"/>
            </a:endParaRPr>
          </a:p>
        </p:txBody>
      </p:sp>
      <p:sp>
        <p:nvSpPr>
          <p:cNvPr id="5" name="Rectangle 2">
            <a:extLst>
              <a:ext uri="{FF2B5EF4-FFF2-40B4-BE49-F238E27FC236}">
                <a16:creationId xmlns:a16="http://schemas.microsoft.com/office/drawing/2014/main" id="{895FD6E9-F089-4107-DCA6-48F0CF381933}"/>
              </a:ext>
            </a:extLst>
          </p:cNvPr>
          <p:cNvSpPr>
            <a:spLocks noChangeArrowheads="1"/>
          </p:cNvSpPr>
          <p:nvPr/>
        </p:nvSpPr>
        <p:spPr bwMode="auto">
          <a:xfrm rot="10800000" flipV="1">
            <a:off x="806450" y="2583180"/>
            <a:ext cx="6477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Hopcroft, J. E., Motwani, R., &amp; Ullman, J. D. (2006).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 to Automata Theory, Languages, and Computation</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(3rd ed.). Pearson Education.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Lewis, H. R., &amp; Papadimitriou, C. H. (1997).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Elements of the Theory of Computation</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(2nd ed.). Prentice Hall.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Sipser</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(2012).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 to the Theory of Computation</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(3rd ed.). Cengage Learning.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Deterding, S., Dixon, D., Khaled, R., &amp; Nacke, L. (2011). “From Game Design Elements to </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Gamefulness</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Defining ‘Gamification’.”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15th International Academic </a:t>
            </a:r>
            <a:r>
              <a:rPr kumimoji="0" lang="en-US" altLang="en-US" sz="12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MindTrek</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Conference</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9–15.</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Hamari, J., Koivisto, J., &amp; Sarsa, H. (2014). “Does Gamification Work? A Literature Review of Empirical Studies on Gamification.”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47th Hawaii International Conference on System Sciences</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IEEE, 3025–3034.</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Kapp, K. M. (2012).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Gamification of Learning and Instruction: Game-Based Methods and Strategies for Training and Education</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Wiley.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Prensky, M. (2001).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Game-Based Learning</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McGraw-Hill.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Alur, R., &amp; </a:t>
            </a: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Henzinger</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 A. (1999). “Reactive Modules.”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Formal Methods in System Design</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15(1), 7–48.</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W3Schools. (2023).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12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Pygame</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Tutorial</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Available at: </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https://www.w3schools.com/</a:t>
            </a: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GeeksforGeeks</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a:t>
            </a:r>
            <a:r>
              <a:rPr kumimoji="0" lang="en-US" altLang="en-US" sz="1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Theory of Computation Tutorials</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Available at: https://www.geeksforgeeks.org/theory-of-computation-automata-tutorials/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546100"/>
            <a:ext cx="4933646" cy="10427213"/>
          </a:xfrm>
          <a:prstGeom prst="rect">
            <a:avLst/>
          </a:prstGeom>
        </p:spPr>
        <p:txBody>
          <a:bodyPr vert="horz" wrap="square" lIns="0" tIns="11430" rIns="0" bIns="0" rtlCol="0">
            <a:spAutoFit/>
          </a:bodyPr>
          <a:lstStyle/>
          <a:p>
            <a:pPr marL="1756410">
              <a:lnSpc>
                <a:spcPct val="100000"/>
              </a:lnSpc>
              <a:spcBef>
                <a:spcPts val="90"/>
              </a:spcBef>
            </a:pPr>
            <a:r>
              <a:rPr sz="1100" dirty="0">
                <a:latin typeface="Times New Roman"/>
                <a:cs typeface="Times New Roman"/>
              </a:rPr>
              <a:t>CHAPTER</a:t>
            </a:r>
            <a:r>
              <a:rPr sz="1100" spc="-15" dirty="0">
                <a:latin typeface="Times New Roman"/>
                <a:cs typeface="Times New Roman"/>
              </a:rPr>
              <a:t> </a:t>
            </a:r>
            <a:r>
              <a:rPr sz="1100" dirty="0">
                <a:latin typeface="Times New Roman"/>
                <a:cs typeface="Times New Roman"/>
              </a:rPr>
              <a:t>9-</a:t>
            </a:r>
            <a:r>
              <a:rPr sz="1100" spc="-20" dirty="0">
                <a:latin typeface="Times New Roman"/>
                <a:cs typeface="Times New Roman"/>
              </a:rPr>
              <a:t> </a:t>
            </a:r>
            <a:r>
              <a:rPr sz="1100" spc="-10" dirty="0">
                <a:latin typeface="Times New Roman"/>
                <a:cs typeface="Times New Roman"/>
              </a:rPr>
              <a:t>APPENCICES</a:t>
            </a:r>
            <a:endParaRPr sz="1100" dirty="0">
              <a:latin typeface="Times New Roman"/>
              <a:cs typeface="Times New Roman"/>
            </a:endParaRPr>
          </a:p>
          <a:p>
            <a:pPr>
              <a:lnSpc>
                <a:spcPct val="100000"/>
              </a:lnSpc>
              <a:spcBef>
                <a:spcPts val="409"/>
              </a:spcBef>
            </a:pPr>
            <a:endParaRPr sz="1100" dirty="0">
              <a:latin typeface="Times New Roman"/>
              <a:cs typeface="Times New Roman"/>
            </a:endParaRPr>
          </a:p>
          <a:p>
            <a:pPr marL="12700">
              <a:lnSpc>
                <a:spcPct val="100000"/>
              </a:lnSpc>
            </a:pPr>
            <a:r>
              <a:rPr sz="1100" spc="-10" dirty="0">
                <a:latin typeface="Times New Roman"/>
                <a:cs typeface="Times New Roman"/>
              </a:rPr>
              <a:t>Implementation</a:t>
            </a:r>
            <a:r>
              <a:rPr sz="1100" spc="-15" dirty="0">
                <a:latin typeface="Times New Roman"/>
                <a:cs typeface="Times New Roman"/>
              </a:rPr>
              <a:t> </a:t>
            </a:r>
            <a:r>
              <a:rPr sz="1100" dirty="0">
                <a:latin typeface="Times New Roman"/>
                <a:cs typeface="Times New Roman"/>
              </a:rPr>
              <a:t>Code</a:t>
            </a:r>
            <a:r>
              <a:rPr sz="1100" spc="25" dirty="0">
                <a:latin typeface="Times New Roman"/>
                <a:cs typeface="Times New Roman"/>
              </a:rPr>
              <a:t> </a:t>
            </a:r>
            <a:r>
              <a:rPr sz="1100" spc="-50" dirty="0">
                <a:latin typeface="Times New Roman"/>
                <a:cs typeface="Times New Roman"/>
              </a:rPr>
              <a:t>:</a:t>
            </a: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 Types</a:t>
            </a:r>
          </a:p>
          <a:p>
            <a:pPr marL="12700">
              <a:lnSpc>
                <a:spcPct val="100000"/>
              </a:lnSpc>
            </a:pPr>
            <a:r>
              <a:rPr lang="en-IN" sz="1100" spc="-50" dirty="0">
                <a:latin typeface="Times New Roman"/>
                <a:cs typeface="Times New Roman"/>
              </a:rPr>
              <a:t>export type State = string;</a:t>
            </a:r>
          </a:p>
          <a:p>
            <a:pPr marL="12700">
              <a:lnSpc>
                <a:spcPct val="100000"/>
              </a:lnSpc>
            </a:pPr>
            <a:r>
              <a:rPr lang="en-IN" sz="1100" spc="-50" dirty="0">
                <a:latin typeface="Times New Roman"/>
                <a:cs typeface="Times New Roman"/>
              </a:rPr>
              <a:t>export type Transition = { from: State; to: State; symbol: string };</a:t>
            </a:r>
          </a:p>
          <a:p>
            <a:pPr marL="12700">
              <a:lnSpc>
                <a:spcPct val="100000"/>
              </a:lnSpc>
            </a:pPr>
            <a:r>
              <a:rPr lang="en-IN" sz="1100" spc="-50" dirty="0">
                <a:latin typeface="Times New Roman"/>
                <a:cs typeface="Times New Roman"/>
              </a:rPr>
              <a:t>export type Automaton = {</a:t>
            </a:r>
          </a:p>
          <a:p>
            <a:pPr marL="12700">
              <a:lnSpc>
                <a:spcPct val="100000"/>
              </a:lnSpc>
            </a:pPr>
            <a:r>
              <a:rPr lang="en-IN" sz="1100" spc="-50" dirty="0">
                <a:latin typeface="Times New Roman"/>
                <a:cs typeface="Times New Roman"/>
              </a:rPr>
              <a:t>  states: State[];</a:t>
            </a:r>
          </a:p>
          <a:p>
            <a:pPr marL="12700">
              <a:lnSpc>
                <a:spcPct val="100000"/>
              </a:lnSpc>
            </a:pPr>
            <a:r>
              <a:rPr lang="en-IN" sz="1100" spc="-50" dirty="0">
                <a:latin typeface="Times New Roman"/>
                <a:cs typeface="Times New Roman"/>
              </a:rPr>
              <a:t>  alphabet: string[];</a:t>
            </a:r>
          </a:p>
          <a:p>
            <a:pPr marL="12700">
              <a:lnSpc>
                <a:spcPct val="100000"/>
              </a:lnSpc>
            </a:pPr>
            <a:r>
              <a:rPr lang="en-IN" sz="1100" spc="-50" dirty="0">
                <a:latin typeface="Times New Roman"/>
                <a:cs typeface="Times New Roman"/>
              </a:rPr>
              <a:t>  transitions: Transition[];</a:t>
            </a:r>
          </a:p>
          <a:p>
            <a:pPr marL="12700">
              <a:lnSpc>
                <a:spcPct val="100000"/>
              </a:lnSpc>
            </a:pPr>
            <a:r>
              <a:rPr lang="en-IN" sz="1100" spc="-50" dirty="0">
                <a:latin typeface="Times New Roman"/>
                <a:cs typeface="Times New Roman"/>
              </a:rPr>
              <a:t>  start: State;</a:t>
            </a:r>
          </a:p>
          <a:p>
            <a:pPr marL="12700">
              <a:lnSpc>
                <a:spcPct val="100000"/>
              </a:lnSpc>
            </a:pPr>
            <a:r>
              <a:rPr lang="en-IN" sz="1100" spc="-50" dirty="0">
                <a:latin typeface="Times New Roman"/>
                <a:cs typeface="Times New Roman"/>
              </a:rPr>
              <a:t>  accept: State[];</a:t>
            </a:r>
          </a:p>
          <a:p>
            <a:pPr marL="12700">
              <a:lnSpc>
                <a:spcPct val="100000"/>
              </a:lnSpc>
            </a:pPr>
            <a:r>
              <a:rPr lang="en-IN" sz="1100" spc="-50" dirty="0">
                <a:latin typeface="Times New Roman"/>
                <a:cs typeface="Times New Roman"/>
              </a:rPr>
              <a:t>  type: 'DFA' | 'NFA' | 'PDA' | 'TM';</a:t>
            </a:r>
          </a:p>
          <a:p>
            <a:pPr marL="12700">
              <a:lnSpc>
                <a:spcPct val="100000"/>
              </a:lnSpc>
            </a:pPr>
            <a:r>
              <a:rPr lang="en-IN" sz="1100" spc="-50" dirty="0">
                <a:latin typeface="Times New Roman"/>
                <a:cs typeface="Times New Roman"/>
              </a:rPr>
              <a:t>};</a:t>
            </a:r>
          </a:p>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 Example DFA</a:t>
            </a:r>
          </a:p>
          <a:p>
            <a:pPr marL="12700">
              <a:lnSpc>
                <a:spcPct val="100000"/>
              </a:lnSpc>
            </a:pPr>
            <a:r>
              <a:rPr lang="en-IN" sz="1100" spc="-50" dirty="0">
                <a:latin typeface="Times New Roman"/>
                <a:cs typeface="Times New Roman"/>
              </a:rPr>
              <a:t>export </a:t>
            </a:r>
            <a:r>
              <a:rPr lang="en-IN" sz="1100" spc="-50" dirty="0" err="1">
                <a:latin typeface="Times New Roman"/>
                <a:cs typeface="Times New Roman"/>
              </a:rPr>
              <a:t>const</a:t>
            </a:r>
            <a:r>
              <a:rPr lang="en-IN" sz="1100" spc="-50" dirty="0">
                <a:latin typeface="Times New Roman"/>
                <a:cs typeface="Times New Roman"/>
              </a:rPr>
              <a:t> </a:t>
            </a:r>
            <a:r>
              <a:rPr lang="en-IN" sz="1100" spc="-50" dirty="0" err="1">
                <a:latin typeface="Times New Roman"/>
                <a:cs typeface="Times New Roman"/>
              </a:rPr>
              <a:t>dfaExample</a:t>
            </a:r>
            <a:r>
              <a:rPr lang="en-IN" sz="1100" spc="-50" dirty="0">
                <a:latin typeface="Times New Roman"/>
                <a:cs typeface="Times New Roman"/>
              </a:rPr>
              <a:t>: Automaton = {</a:t>
            </a:r>
          </a:p>
          <a:p>
            <a:pPr marL="12700">
              <a:lnSpc>
                <a:spcPct val="100000"/>
              </a:lnSpc>
            </a:pPr>
            <a:r>
              <a:rPr lang="en-IN" sz="1100" spc="-50" dirty="0">
                <a:latin typeface="Times New Roman"/>
                <a:cs typeface="Times New Roman"/>
              </a:rPr>
              <a:t>  states: ['q0', 'q1', 'q2'],</a:t>
            </a:r>
          </a:p>
          <a:p>
            <a:pPr marL="12700">
              <a:lnSpc>
                <a:spcPct val="100000"/>
              </a:lnSpc>
            </a:pPr>
            <a:r>
              <a:rPr lang="en-IN" sz="1100" spc="-50" dirty="0">
                <a:latin typeface="Times New Roman"/>
                <a:cs typeface="Times New Roman"/>
              </a:rPr>
              <a:t>  alphabet: ['0', '1'],</a:t>
            </a:r>
          </a:p>
          <a:p>
            <a:pPr marL="12700">
              <a:lnSpc>
                <a:spcPct val="100000"/>
              </a:lnSpc>
            </a:pPr>
            <a:r>
              <a:rPr lang="en-IN" sz="1100" spc="-50" dirty="0">
                <a:latin typeface="Times New Roman"/>
                <a:cs typeface="Times New Roman"/>
              </a:rPr>
              <a:t>  transitions: [</a:t>
            </a:r>
          </a:p>
          <a:p>
            <a:pPr marL="12700">
              <a:lnSpc>
                <a:spcPct val="100000"/>
              </a:lnSpc>
            </a:pPr>
            <a:r>
              <a:rPr lang="en-IN" sz="1100" spc="-50" dirty="0">
                <a:latin typeface="Times New Roman"/>
                <a:cs typeface="Times New Roman"/>
              </a:rPr>
              <a:t>    { from: 'q0', to: 'q1', symbol: '1' },</a:t>
            </a:r>
          </a:p>
          <a:p>
            <a:pPr marL="12700">
              <a:lnSpc>
                <a:spcPct val="100000"/>
              </a:lnSpc>
            </a:pPr>
            <a:r>
              <a:rPr lang="en-IN" sz="1100" spc="-50" dirty="0">
                <a:latin typeface="Times New Roman"/>
                <a:cs typeface="Times New Roman"/>
              </a:rPr>
              <a:t>    { from: 'q0', to: 'q0', symbol: '0' },</a:t>
            </a:r>
          </a:p>
          <a:p>
            <a:pPr marL="12700">
              <a:lnSpc>
                <a:spcPct val="100000"/>
              </a:lnSpc>
            </a:pPr>
            <a:r>
              <a:rPr lang="en-IN" sz="1100" spc="-50" dirty="0">
                <a:latin typeface="Times New Roman"/>
                <a:cs typeface="Times New Roman"/>
              </a:rPr>
              <a:t>    { from: 'q1', to: 'q2', symbol: '1' },</a:t>
            </a:r>
          </a:p>
          <a:p>
            <a:pPr marL="12700">
              <a:lnSpc>
                <a:spcPct val="100000"/>
              </a:lnSpc>
            </a:pPr>
            <a:r>
              <a:rPr lang="en-IN" sz="1100" spc="-50" dirty="0">
                <a:latin typeface="Times New Roman"/>
                <a:cs typeface="Times New Roman"/>
              </a:rPr>
              <a:t>    { from: 'q1', to: 'q1', symbol: '0' },</a:t>
            </a:r>
          </a:p>
          <a:p>
            <a:pPr marL="12700">
              <a:lnSpc>
                <a:spcPct val="100000"/>
              </a:lnSpc>
            </a:pPr>
            <a:r>
              <a:rPr lang="en-IN" sz="1100" spc="-50" dirty="0">
                <a:latin typeface="Times New Roman"/>
                <a:cs typeface="Times New Roman"/>
              </a:rPr>
              <a:t>    { from: 'q2', to: 'q2', symbol: '0' },</a:t>
            </a:r>
          </a:p>
          <a:p>
            <a:pPr marL="12700">
              <a:lnSpc>
                <a:spcPct val="100000"/>
              </a:lnSpc>
            </a:pPr>
            <a:r>
              <a:rPr lang="en-IN" sz="1100" spc="-50" dirty="0">
                <a:latin typeface="Times New Roman"/>
                <a:cs typeface="Times New Roman"/>
              </a:rPr>
              <a:t>    { from: 'q2', to: 'q2', symbol: '1'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start: 'q0',</a:t>
            </a:r>
          </a:p>
          <a:p>
            <a:pPr marL="12700">
              <a:lnSpc>
                <a:spcPct val="100000"/>
              </a:lnSpc>
            </a:pPr>
            <a:r>
              <a:rPr lang="en-IN" sz="1100" spc="-50" dirty="0">
                <a:latin typeface="Times New Roman"/>
                <a:cs typeface="Times New Roman"/>
              </a:rPr>
              <a:t>  accept: ['q2'],</a:t>
            </a:r>
          </a:p>
          <a:p>
            <a:pPr marL="12700">
              <a:lnSpc>
                <a:spcPct val="100000"/>
              </a:lnSpc>
            </a:pPr>
            <a:r>
              <a:rPr lang="en-IN" sz="1100" spc="-50" dirty="0">
                <a:latin typeface="Times New Roman"/>
                <a:cs typeface="Times New Roman"/>
              </a:rPr>
              <a:t>  type: 'DFA',</a:t>
            </a:r>
          </a:p>
          <a:p>
            <a:pPr marL="12700">
              <a:lnSpc>
                <a:spcPct val="100000"/>
              </a:lnSpc>
            </a:pPr>
            <a:r>
              <a:rPr lang="en-IN" sz="1100" spc="-50" dirty="0">
                <a:latin typeface="Times New Roman"/>
                <a:cs typeface="Times New Roman"/>
              </a:rPr>
              <a:t>};</a:t>
            </a:r>
          </a:p>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 Example NFA</a:t>
            </a:r>
          </a:p>
          <a:p>
            <a:pPr marL="12700">
              <a:lnSpc>
                <a:spcPct val="100000"/>
              </a:lnSpc>
            </a:pPr>
            <a:r>
              <a:rPr lang="en-IN" sz="1100" spc="-50" dirty="0">
                <a:latin typeface="Times New Roman"/>
                <a:cs typeface="Times New Roman"/>
              </a:rPr>
              <a:t>export </a:t>
            </a:r>
            <a:r>
              <a:rPr lang="en-IN" sz="1100" spc="-50" dirty="0" err="1">
                <a:latin typeface="Times New Roman"/>
                <a:cs typeface="Times New Roman"/>
              </a:rPr>
              <a:t>const</a:t>
            </a:r>
            <a:r>
              <a:rPr lang="en-IN" sz="1100" spc="-50" dirty="0">
                <a:latin typeface="Times New Roman"/>
                <a:cs typeface="Times New Roman"/>
              </a:rPr>
              <a:t> </a:t>
            </a:r>
            <a:r>
              <a:rPr lang="en-IN" sz="1100" spc="-50" dirty="0" err="1">
                <a:latin typeface="Times New Roman"/>
                <a:cs typeface="Times New Roman"/>
              </a:rPr>
              <a:t>nfaExample</a:t>
            </a:r>
            <a:r>
              <a:rPr lang="en-IN" sz="1100" spc="-50" dirty="0">
                <a:latin typeface="Times New Roman"/>
                <a:cs typeface="Times New Roman"/>
              </a:rPr>
              <a:t>: Automaton = {</a:t>
            </a:r>
          </a:p>
          <a:p>
            <a:pPr marL="12700">
              <a:lnSpc>
                <a:spcPct val="100000"/>
              </a:lnSpc>
            </a:pPr>
            <a:r>
              <a:rPr lang="en-IN" sz="1100" spc="-50" dirty="0">
                <a:latin typeface="Times New Roman"/>
                <a:cs typeface="Times New Roman"/>
              </a:rPr>
              <a:t>  states: ['p0', 'p1', 'p2'],</a:t>
            </a:r>
          </a:p>
          <a:p>
            <a:pPr marL="12700">
              <a:lnSpc>
                <a:spcPct val="100000"/>
              </a:lnSpc>
            </a:pPr>
            <a:r>
              <a:rPr lang="en-IN" sz="1100" spc="-50" dirty="0">
                <a:latin typeface="Times New Roman"/>
                <a:cs typeface="Times New Roman"/>
              </a:rPr>
              <a:t>  alphabet: ['a', 'b'],</a:t>
            </a:r>
          </a:p>
          <a:p>
            <a:pPr marL="12700">
              <a:lnSpc>
                <a:spcPct val="100000"/>
              </a:lnSpc>
            </a:pPr>
            <a:r>
              <a:rPr lang="en-IN" sz="1100" spc="-50" dirty="0">
                <a:latin typeface="Times New Roman"/>
                <a:cs typeface="Times New Roman"/>
              </a:rPr>
              <a:t>  transitions: [</a:t>
            </a:r>
          </a:p>
          <a:p>
            <a:pPr marL="12700">
              <a:lnSpc>
                <a:spcPct val="100000"/>
              </a:lnSpc>
            </a:pPr>
            <a:r>
              <a:rPr lang="en-IN" sz="1100" spc="-50" dirty="0">
                <a:latin typeface="Times New Roman"/>
                <a:cs typeface="Times New Roman"/>
              </a:rPr>
              <a:t>    { from: 'p0', to: 'p1', symbol: 'a' },</a:t>
            </a:r>
          </a:p>
          <a:p>
            <a:pPr marL="12700">
              <a:lnSpc>
                <a:spcPct val="100000"/>
              </a:lnSpc>
            </a:pPr>
            <a:r>
              <a:rPr lang="en-IN" sz="1100" spc="-50" dirty="0">
                <a:latin typeface="Times New Roman"/>
                <a:cs typeface="Times New Roman"/>
              </a:rPr>
              <a:t>    { from: 'p0', to: 'p2', symbol: 'b' },</a:t>
            </a:r>
          </a:p>
          <a:p>
            <a:pPr marL="12700">
              <a:lnSpc>
                <a:spcPct val="100000"/>
              </a:lnSpc>
            </a:pPr>
            <a:r>
              <a:rPr lang="en-IN" sz="1100" spc="-50" dirty="0">
                <a:latin typeface="Times New Roman"/>
                <a:cs typeface="Times New Roman"/>
              </a:rPr>
              <a:t>    { from: 'p1', to: 'p2', symbol: 'a' },</a:t>
            </a:r>
          </a:p>
          <a:p>
            <a:pPr marL="12700">
              <a:lnSpc>
                <a:spcPct val="100000"/>
              </a:lnSpc>
            </a:pPr>
            <a:r>
              <a:rPr lang="en-IN" sz="1100" spc="-50" dirty="0">
                <a:latin typeface="Times New Roman"/>
                <a:cs typeface="Times New Roman"/>
              </a:rPr>
              <a:t>    { from: 'p2', to: 'p2', symbol: 'b'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start: 'p0',</a:t>
            </a:r>
          </a:p>
          <a:p>
            <a:pPr marL="12700">
              <a:lnSpc>
                <a:spcPct val="100000"/>
              </a:lnSpc>
            </a:pPr>
            <a:r>
              <a:rPr lang="en-IN" sz="1100" spc="-50" dirty="0">
                <a:latin typeface="Times New Roman"/>
                <a:cs typeface="Times New Roman"/>
              </a:rPr>
              <a:t>  accept: ['p2'],</a:t>
            </a:r>
          </a:p>
          <a:p>
            <a:pPr marL="12700">
              <a:lnSpc>
                <a:spcPct val="100000"/>
              </a:lnSpc>
            </a:pPr>
            <a:r>
              <a:rPr lang="en-IN" sz="1100" spc="-50" dirty="0">
                <a:latin typeface="Times New Roman"/>
                <a:cs typeface="Times New Roman"/>
              </a:rPr>
              <a:t>  type: 'NFA',</a:t>
            </a:r>
          </a:p>
          <a:p>
            <a:pPr marL="12700">
              <a:lnSpc>
                <a:spcPct val="100000"/>
              </a:lnSpc>
            </a:pPr>
            <a:r>
              <a:rPr lang="en-IN" sz="1100" spc="-50" dirty="0">
                <a:latin typeface="Times New Roman"/>
                <a:cs typeface="Times New Roman"/>
              </a:rPr>
              <a:t>};</a:t>
            </a:r>
          </a:p>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 Example PDA</a:t>
            </a:r>
          </a:p>
          <a:p>
            <a:pPr marL="12700">
              <a:lnSpc>
                <a:spcPct val="100000"/>
              </a:lnSpc>
            </a:pPr>
            <a:r>
              <a:rPr lang="en-IN" sz="1100" spc="-50" dirty="0">
                <a:latin typeface="Times New Roman"/>
                <a:cs typeface="Times New Roman"/>
              </a:rPr>
              <a:t>export </a:t>
            </a:r>
            <a:r>
              <a:rPr lang="en-IN" sz="1100" spc="-50" dirty="0" err="1">
                <a:latin typeface="Times New Roman"/>
                <a:cs typeface="Times New Roman"/>
              </a:rPr>
              <a:t>const</a:t>
            </a:r>
            <a:r>
              <a:rPr lang="en-IN" sz="1100" spc="-50" dirty="0">
                <a:latin typeface="Times New Roman"/>
                <a:cs typeface="Times New Roman"/>
              </a:rPr>
              <a:t> </a:t>
            </a:r>
            <a:r>
              <a:rPr lang="en-IN" sz="1100" spc="-50" dirty="0" err="1">
                <a:latin typeface="Times New Roman"/>
                <a:cs typeface="Times New Roman"/>
              </a:rPr>
              <a:t>pdaExample</a:t>
            </a:r>
            <a:r>
              <a:rPr lang="en-IN" sz="1100" spc="-50" dirty="0">
                <a:latin typeface="Times New Roman"/>
                <a:cs typeface="Times New Roman"/>
              </a:rPr>
              <a:t>: Automaton = {</a:t>
            </a:r>
          </a:p>
          <a:p>
            <a:pPr marL="12700">
              <a:lnSpc>
                <a:spcPct val="100000"/>
              </a:lnSpc>
            </a:pPr>
            <a:r>
              <a:rPr lang="en-IN" sz="1100" spc="-50" dirty="0">
                <a:latin typeface="Times New Roman"/>
                <a:cs typeface="Times New Roman"/>
              </a:rPr>
              <a:t>  states: ['s0', 's1', 's2'],</a:t>
            </a:r>
          </a:p>
          <a:p>
            <a:pPr marL="12700">
              <a:lnSpc>
                <a:spcPct val="100000"/>
              </a:lnSpc>
            </a:pPr>
            <a:r>
              <a:rPr lang="en-IN" sz="1100" spc="-50" dirty="0">
                <a:latin typeface="Times New Roman"/>
                <a:cs typeface="Times New Roman"/>
              </a:rPr>
              <a:t>  alphabet: ['a', 'b'],</a:t>
            </a:r>
          </a:p>
          <a:p>
            <a:pPr marL="12700">
              <a:lnSpc>
                <a:spcPct val="100000"/>
              </a:lnSpc>
            </a:pPr>
            <a:r>
              <a:rPr lang="en-IN" sz="1100" spc="-50" dirty="0">
                <a:latin typeface="Times New Roman"/>
                <a:cs typeface="Times New Roman"/>
              </a:rPr>
              <a:t>  transitions: [</a:t>
            </a:r>
          </a:p>
          <a:p>
            <a:pPr marL="12700">
              <a:lnSpc>
                <a:spcPct val="100000"/>
              </a:lnSpc>
            </a:pPr>
            <a:r>
              <a:rPr lang="en-IN" sz="1100" spc="-50" dirty="0">
                <a:latin typeface="Times New Roman"/>
                <a:cs typeface="Times New Roman"/>
              </a:rPr>
              <a:t>    { from: 's0', to: 's1', symbol: 'a' },</a:t>
            </a:r>
          </a:p>
          <a:p>
            <a:pPr marL="12700">
              <a:lnSpc>
                <a:spcPct val="100000"/>
              </a:lnSpc>
            </a:pPr>
            <a:r>
              <a:rPr lang="en-IN" sz="1100" spc="-50" dirty="0">
                <a:latin typeface="Times New Roman"/>
                <a:cs typeface="Times New Roman"/>
              </a:rPr>
              <a:t>    { from: 's1', to: 's2', symbol: 'b' },</a:t>
            </a:r>
          </a:p>
          <a:p>
            <a:pPr marL="12700">
              <a:lnSpc>
                <a:spcPct val="100000"/>
              </a:lnSpc>
            </a:pPr>
            <a:r>
              <a:rPr lang="en-IN" sz="1100" spc="-50" dirty="0">
                <a:latin typeface="Times New Roman"/>
                <a:cs typeface="Times New Roman"/>
              </a:rPr>
              <a:t>    { from: 's2', to: 's2', symbol: 'a' },</a:t>
            </a:r>
          </a:p>
          <a:p>
            <a:pPr marL="12700">
              <a:lnSpc>
                <a:spcPct val="100000"/>
              </a:lnSpc>
            </a:pPr>
            <a:r>
              <a:rPr lang="en-IN" sz="1100" spc="-50" dirty="0">
                <a:latin typeface="Times New Roman"/>
                <a:cs typeface="Times New Roman"/>
              </a:rPr>
              <a:t>    { from: 's2', to: 's2', symbol: 'b'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start: 's0',</a:t>
            </a:r>
          </a:p>
          <a:p>
            <a:pPr marL="12700">
              <a:lnSpc>
                <a:spcPct val="100000"/>
              </a:lnSpc>
            </a:pPr>
            <a:r>
              <a:rPr lang="en-IN" sz="1100" spc="-50" dirty="0">
                <a:latin typeface="Times New Roman"/>
                <a:cs typeface="Times New Roman"/>
              </a:rPr>
              <a:t>  accept: ['s2'],</a:t>
            </a:r>
          </a:p>
          <a:p>
            <a:pPr>
              <a:lnSpc>
                <a:spcPct val="100000"/>
              </a:lnSpc>
              <a:spcBef>
                <a:spcPts val="320"/>
              </a:spcBef>
            </a:pPr>
            <a:endParaRPr sz="11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DE7A05-163D-7E1E-1D3C-3795DAC98C36}"/>
              </a:ext>
            </a:extLst>
          </p:cNvPr>
          <p:cNvSpPr txBox="1"/>
          <p:nvPr/>
        </p:nvSpPr>
        <p:spPr>
          <a:xfrm>
            <a:off x="958850" y="0"/>
            <a:ext cx="4710430" cy="13126670"/>
          </a:xfrm>
          <a:prstGeom prst="rect">
            <a:avLst/>
          </a:prstGeom>
          <a:noFill/>
        </p:spPr>
        <p:txBody>
          <a:bodyPr wrap="square">
            <a:spAutoFit/>
          </a:bodyPr>
          <a:lstStyle/>
          <a:p>
            <a:pPr marL="12700" algn="just">
              <a:lnSpc>
                <a:spcPct val="100000"/>
              </a:lnSpc>
            </a:pPr>
            <a:r>
              <a:rPr lang="en-IN" sz="1100" spc="-50" dirty="0">
                <a:latin typeface="Times New Roman"/>
                <a:cs typeface="Times New Roman"/>
              </a:rPr>
              <a:t> type: 'PDA',</a:t>
            </a:r>
          </a:p>
          <a:p>
            <a:pPr marL="12700" algn="just">
              <a:lnSpc>
                <a:spcPct val="100000"/>
              </a:lnSpc>
            </a:pPr>
            <a:r>
              <a:rPr lang="en-IN" sz="1100" spc="-50" dirty="0">
                <a:latin typeface="Times New Roman"/>
                <a:cs typeface="Times New Roman"/>
              </a:rPr>
              <a:t>};</a:t>
            </a:r>
          </a:p>
          <a:p>
            <a:pPr marL="12700" algn="just">
              <a:lnSpc>
                <a:spcPct val="100000"/>
              </a:lnSpc>
            </a:pPr>
            <a:endParaRPr lang="en-IN" sz="1100" spc="-50" dirty="0">
              <a:latin typeface="Times New Roman"/>
              <a:cs typeface="Times New Roman"/>
            </a:endParaRPr>
          </a:p>
          <a:p>
            <a:pPr marL="12700" algn="just">
              <a:lnSpc>
                <a:spcPct val="100000"/>
              </a:lnSpc>
            </a:pPr>
            <a:r>
              <a:rPr lang="en-IN" sz="1100" spc="-50" dirty="0">
                <a:latin typeface="Times New Roman"/>
                <a:cs typeface="Times New Roman"/>
              </a:rPr>
              <a:t>// Example TM</a:t>
            </a:r>
          </a:p>
          <a:p>
            <a:pPr marL="12700" algn="just">
              <a:lnSpc>
                <a:spcPct val="100000"/>
              </a:lnSpc>
            </a:pPr>
            <a:r>
              <a:rPr lang="en-IN" sz="1100" spc="-50" dirty="0">
                <a:latin typeface="Times New Roman"/>
                <a:cs typeface="Times New Roman"/>
              </a:rPr>
              <a:t>export </a:t>
            </a:r>
            <a:r>
              <a:rPr lang="en-IN" sz="1100" spc="-50" dirty="0" err="1">
                <a:latin typeface="Times New Roman"/>
                <a:cs typeface="Times New Roman"/>
              </a:rPr>
              <a:t>const</a:t>
            </a:r>
            <a:r>
              <a:rPr lang="en-IN" sz="1100" spc="-50" dirty="0">
                <a:latin typeface="Times New Roman"/>
                <a:cs typeface="Times New Roman"/>
              </a:rPr>
              <a:t> </a:t>
            </a:r>
            <a:r>
              <a:rPr lang="en-IN" sz="1100" spc="-50" dirty="0" err="1">
                <a:latin typeface="Times New Roman"/>
                <a:cs typeface="Times New Roman"/>
              </a:rPr>
              <a:t>tmExample</a:t>
            </a:r>
            <a:r>
              <a:rPr lang="en-IN" sz="1100" spc="-50" dirty="0">
                <a:latin typeface="Times New Roman"/>
                <a:cs typeface="Times New Roman"/>
              </a:rPr>
              <a:t>: Automaton = {</a:t>
            </a:r>
          </a:p>
          <a:p>
            <a:pPr marL="12700" algn="just">
              <a:lnSpc>
                <a:spcPct val="100000"/>
              </a:lnSpc>
            </a:pPr>
            <a:r>
              <a:rPr lang="en-IN" sz="1100" spc="-50" dirty="0">
                <a:latin typeface="Times New Roman"/>
                <a:cs typeface="Times New Roman"/>
              </a:rPr>
              <a:t>  states: ['t0', 't1', 't2'],</a:t>
            </a:r>
          </a:p>
          <a:p>
            <a:pPr marL="12700" algn="just">
              <a:lnSpc>
                <a:spcPct val="100000"/>
              </a:lnSpc>
            </a:pPr>
            <a:r>
              <a:rPr lang="en-IN" sz="1100" spc="-50" dirty="0">
                <a:latin typeface="Times New Roman"/>
                <a:cs typeface="Times New Roman"/>
              </a:rPr>
              <a:t>  alphabet: ['0', '1'],</a:t>
            </a:r>
          </a:p>
          <a:p>
            <a:pPr marL="12700" algn="just">
              <a:lnSpc>
                <a:spcPct val="100000"/>
              </a:lnSpc>
            </a:pPr>
            <a:r>
              <a:rPr lang="en-IN" sz="1100" spc="-50" dirty="0">
                <a:latin typeface="Times New Roman"/>
                <a:cs typeface="Times New Roman"/>
              </a:rPr>
              <a:t>  transitions: [</a:t>
            </a:r>
          </a:p>
          <a:p>
            <a:pPr marL="12700" algn="just">
              <a:lnSpc>
                <a:spcPct val="100000"/>
              </a:lnSpc>
            </a:pPr>
            <a:r>
              <a:rPr lang="en-IN" sz="1100" spc="-50" dirty="0">
                <a:latin typeface="Times New Roman"/>
                <a:cs typeface="Times New Roman"/>
              </a:rPr>
              <a:t>    { from: 't0', to: 't1', symbol: '1' },</a:t>
            </a:r>
          </a:p>
          <a:p>
            <a:pPr marL="12700" algn="just">
              <a:lnSpc>
                <a:spcPct val="100000"/>
              </a:lnSpc>
            </a:pPr>
            <a:r>
              <a:rPr lang="en-IN" sz="1100" spc="-50" dirty="0">
                <a:latin typeface="Times New Roman"/>
                <a:cs typeface="Times New Roman"/>
              </a:rPr>
              <a:t>    { from: 't1', to: 't2', symbol: '0' },</a:t>
            </a:r>
          </a:p>
          <a:p>
            <a:pPr marL="12700" algn="just">
              <a:lnSpc>
                <a:spcPct val="100000"/>
              </a:lnSpc>
            </a:pPr>
            <a:r>
              <a:rPr lang="en-IN" sz="1100" spc="-50" dirty="0">
                <a:latin typeface="Times New Roman"/>
                <a:cs typeface="Times New Roman"/>
              </a:rPr>
              <a:t>    { from: 't2', to: 't2', symbol: '1' },</a:t>
            </a:r>
          </a:p>
          <a:p>
            <a:pPr marL="12700" algn="just">
              <a:lnSpc>
                <a:spcPct val="100000"/>
              </a:lnSpc>
            </a:pPr>
            <a:r>
              <a:rPr lang="en-IN" sz="1100" spc="-50" dirty="0">
                <a:latin typeface="Times New Roman"/>
                <a:cs typeface="Times New Roman"/>
              </a:rPr>
              <a:t>    { from: 't2', to: 't2', symbol: '0’ },</a:t>
            </a:r>
          </a:p>
          <a:p>
            <a:pPr marL="12700" algn="just">
              <a:lnSpc>
                <a:spcPct val="100000"/>
              </a:lnSpc>
            </a:pP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start: 't0',</a:t>
            </a:r>
          </a:p>
          <a:p>
            <a:pPr marL="12700" algn="just">
              <a:lnSpc>
                <a:spcPct val="100000"/>
              </a:lnSpc>
            </a:pPr>
            <a:r>
              <a:rPr lang="en-IN" sz="1100" spc="-50" dirty="0">
                <a:latin typeface="Times New Roman"/>
                <a:cs typeface="Times New Roman"/>
              </a:rPr>
              <a:t>  accept: ['t2'],</a:t>
            </a:r>
          </a:p>
          <a:p>
            <a:pPr marL="12700" algn="just">
              <a:lnSpc>
                <a:spcPct val="100000"/>
              </a:lnSpc>
            </a:pPr>
            <a:r>
              <a:rPr lang="en-IN" sz="1100" spc="-50" dirty="0">
                <a:latin typeface="Times New Roman"/>
                <a:cs typeface="Times New Roman"/>
              </a:rPr>
              <a:t>  type: 'TM',</a:t>
            </a:r>
          </a:p>
          <a:p>
            <a:pPr marL="12700" algn="just">
              <a:lnSpc>
                <a:spcPct val="100000"/>
              </a:lnSpc>
            </a:pPr>
            <a:r>
              <a:rPr lang="en-IN" sz="1100" spc="-50" dirty="0">
                <a:latin typeface="Times New Roman"/>
                <a:cs typeface="Times New Roman"/>
              </a:rPr>
              <a:t>};</a:t>
            </a:r>
          </a:p>
          <a:p>
            <a:pPr marL="12700" algn="just">
              <a:lnSpc>
                <a:spcPct val="100000"/>
              </a:lnSpc>
            </a:pPr>
            <a:endParaRPr lang="en-IN" sz="1100" spc="-50" dirty="0">
              <a:latin typeface="Times New Roman"/>
              <a:cs typeface="Times New Roman"/>
            </a:endParaRPr>
          </a:p>
          <a:p>
            <a:pPr marL="12700" algn="just">
              <a:lnSpc>
                <a:spcPct val="100000"/>
              </a:lnSpc>
            </a:pPr>
            <a:r>
              <a:rPr lang="en-IN" sz="1100" spc="-50" dirty="0">
                <a:latin typeface="Times New Roman"/>
                <a:cs typeface="Times New Roman"/>
              </a:rPr>
              <a:t>// Simulation logic</a:t>
            </a:r>
          </a:p>
          <a:p>
            <a:pPr marL="12700" algn="just">
              <a:lnSpc>
                <a:spcPct val="100000"/>
              </a:lnSpc>
            </a:pPr>
            <a:r>
              <a:rPr lang="en-IN" sz="1100" spc="-50" dirty="0">
                <a:latin typeface="Times New Roman"/>
                <a:cs typeface="Times New Roman"/>
              </a:rPr>
              <a:t>export function </a:t>
            </a:r>
            <a:r>
              <a:rPr lang="en-IN" sz="1100" spc="-50" dirty="0" err="1">
                <a:latin typeface="Times New Roman"/>
                <a:cs typeface="Times New Roman"/>
              </a:rPr>
              <a:t>simulateAutomaton</a:t>
            </a:r>
            <a:r>
              <a:rPr lang="en-IN" sz="1100" spc="-50" dirty="0">
                <a:latin typeface="Times New Roman"/>
                <a:cs typeface="Times New Roman"/>
              </a:rPr>
              <a:t>(automaton: Automaton, input: string) {</a:t>
            </a:r>
          </a:p>
          <a:p>
            <a:pPr marL="12700" algn="just">
              <a:lnSpc>
                <a:spcPct val="100000"/>
              </a:lnSpc>
            </a:pPr>
            <a:r>
              <a:rPr lang="en-IN" sz="1100" spc="-50" dirty="0">
                <a:latin typeface="Times New Roman"/>
                <a:cs typeface="Times New Roman"/>
              </a:rPr>
              <a:t>  if (</a:t>
            </a:r>
            <a:r>
              <a:rPr lang="en-IN" sz="1100" spc="-50" dirty="0" err="1">
                <a:latin typeface="Times New Roman"/>
                <a:cs typeface="Times New Roman"/>
              </a:rPr>
              <a:t>automaton.type</a:t>
            </a:r>
            <a:r>
              <a:rPr lang="en-IN" sz="1100" spc="-50" dirty="0">
                <a:latin typeface="Times New Roman"/>
                <a:cs typeface="Times New Roman"/>
              </a:rPr>
              <a:t> === 'DFA') {</a:t>
            </a:r>
          </a:p>
          <a:p>
            <a:pPr marL="12700" algn="just">
              <a:lnSpc>
                <a:spcPct val="100000"/>
              </a:lnSpc>
            </a:pPr>
            <a:r>
              <a:rPr lang="en-IN" sz="1100" spc="-50" dirty="0">
                <a:latin typeface="Times New Roman"/>
                <a:cs typeface="Times New Roman"/>
              </a:rPr>
              <a:t>    let current = </a:t>
            </a:r>
            <a:r>
              <a:rPr lang="en-IN" sz="1100" spc="-50" dirty="0" err="1">
                <a:latin typeface="Times New Roman"/>
                <a:cs typeface="Times New Roman"/>
              </a:rPr>
              <a:t>automaton.start</a:t>
            </a: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let feedback = '';</a:t>
            </a:r>
          </a:p>
          <a:p>
            <a:pPr marL="12700" algn="just">
              <a:lnSpc>
                <a:spcPct val="100000"/>
              </a:lnSpc>
            </a:pPr>
            <a:r>
              <a:rPr lang="en-IN" sz="1100" spc="-50" dirty="0">
                <a:latin typeface="Times New Roman"/>
                <a:cs typeface="Times New Roman"/>
              </a:rPr>
              <a:t>    for (let </a:t>
            </a:r>
            <a:r>
              <a:rPr lang="en-IN" sz="1100" spc="-50" dirty="0" err="1">
                <a:latin typeface="Times New Roman"/>
                <a:cs typeface="Times New Roman"/>
              </a:rPr>
              <a:t>i</a:t>
            </a:r>
            <a:r>
              <a:rPr lang="en-IN" sz="1100" spc="-50" dirty="0">
                <a:latin typeface="Times New Roman"/>
                <a:cs typeface="Times New Roman"/>
              </a:rPr>
              <a:t> = 0; </a:t>
            </a:r>
            <a:r>
              <a:rPr lang="en-IN" sz="1100" spc="-50" dirty="0" err="1">
                <a:latin typeface="Times New Roman"/>
                <a:cs typeface="Times New Roman"/>
              </a:rPr>
              <a:t>i</a:t>
            </a:r>
            <a:r>
              <a:rPr lang="en-IN" sz="1100" spc="-50" dirty="0">
                <a:latin typeface="Times New Roman"/>
                <a:cs typeface="Times New Roman"/>
              </a:rPr>
              <a:t> &lt; </a:t>
            </a:r>
            <a:r>
              <a:rPr lang="en-IN" sz="1100" spc="-50" dirty="0" err="1">
                <a:latin typeface="Times New Roman"/>
                <a:cs typeface="Times New Roman"/>
              </a:rPr>
              <a:t>input.length</a:t>
            </a:r>
            <a:r>
              <a:rPr lang="en-IN" sz="1100" spc="-50" dirty="0">
                <a:latin typeface="Times New Roman"/>
                <a:cs typeface="Times New Roman"/>
              </a:rPr>
              <a:t>; </a:t>
            </a:r>
            <a:r>
              <a:rPr lang="en-IN" sz="1100" spc="-50" dirty="0" err="1">
                <a:latin typeface="Times New Roman"/>
                <a:cs typeface="Times New Roman"/>
              </a:rPr>
              <a:t>i</a:t>
            </a: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symbol = input[</a:t>
            </a:r>
            <a:r>
              <a:rPr lang="en-IN" sz="1100" spc="-50" dirty="0" err="1">
                <a:latin typeface="Times New Roman"/>
                <a:cs typeface="Times New Roman"/>
              </a:rPr>
              <a:t>i</a:t>
            </a: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t = </a:t>
            </a:r>
            <a:r>
              <a:rPr lang="en-IN" sz="1100" spc="-50" dirty="0" err="1">
                <a:latin typeface="Times New Roman"/>
                <a:cs typeface="Times New Roman"/>
              </a:rPr>
              <a:t>automaton.transitions.find</a:t>
            </a: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(tr) =&gt; </a:t>
            </a:r>
            <a:r>
              <a:rPr lang="en-IN" sz="1100" spc="-50" dirty="0" err="1">
                <a:latin typeface="Times New Roman"/>
                <a:cs typeface="Times New Roman"/>
              </a:rPr>
              <a:t>tr.from</a:t>
            </a:r>
            <a:r>
              <a:rPr lang="en-IN" sz="1100" spc="-50" dirty="0">
                <a:latin typeface="Times New Roman"/>
                <a:cs typeface="Times New Roman"/>
              </a:rPr>
              <a:t> === current &amp;&amp; </a:t>
            </a:r>
            <a:r>
              <a:rPr lang="en-IN" sz="1100" spc="-50" dirty="0" err="1">
                <a:latin typeface="Times New Roman"/>
                <a:cs typeface="Times New Roman"/>
              </a:rPr>
              <a:t>tr.symbol</a:t>
            </a:r>
            <a:r>
              <a:rPr lang="en-IN" sz="1100" spc="-50" dirty="0">
                <a:latin typeface="Times New Roman"/>
                <a:cs typeface="Times New Roman"/>
              </a:rPr>
              <a:t> === symbol</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if (!t) {</a:t>
            </a:r>
          </a:p>
          <a:p>
            <a:pPr marL="12700" algn="just">
              <a:lnSpc>
                <a:spcPct val="100000"/>
              </a:lnSpc>
            </a:pPr>
            <a:r>
              <a:rPr lang="en-IN" sz="1100" spc="-50" dirty="0">
                <a:latin typeface="Times New Roman"/>
                <a:cs typeface="Times New Roman"/>
              </a:rPr>
              <a:t>        feedback = `No transition for '${symbol}' from ${current}`;</a:t>
            </a:r>
          </a:p>
          <a:p>
            <a:pPr marL="12700" algn="just">
              <a:lnSpc>
                <a:spcPct val="100000"/>
              </a:lnSpc>
            </a:pPr>
            <a:r>
              <a:rPr lang="en-IN" sz="1100" spc="-50" dirty="0">
                <a:latin typeface="Times New Roman"/>
                <a:cs typeface="Times New Roman"/>
              </a:rPr>
              <a:t>        return { accepted: false, feedback };</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current = t.to;</a:t>
            </a:r>
          </a:p>
          <a:p>
            <a:pPr marL="12700" algn="just">
              <a:lnSpc>
                <a:spcPct val="100000"/>
              </a:lnSpc>
            </a:pPr>
            <a:r>
              <a:rPr lang="en-IN" sz="1100" spc="-50" dirty="0">
                <a:latin typeface="Times New Roman"/>
                <a:cs typeface="Times New Roman"/>
              </a:rPr>
              <a:t>      feedback = `Moved to ${current}`;</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if (</a:t>
            </a:r>
            <a:r>
              <a:rPr lang="en-IN" sz="1100" spc="-50" dirty="0" err="1">
                <a:latin typeface="Times New Roman"/>
                <a:cs typeface="Times New Roman"/>
              </a:rPr>
              <a:t>automaton.accept.includes</a:t>
            </a:r>
            <a:r>
              <a:rPr lang="en-IN" sz="1100" spc="-50" dirty="0">
                <a:latin typeface="Times New Roman"/>
                <a:cs typeface="Times New Roman"/>
              </a:rPr>
              <a:t>(current)) {</a:t>
            </a:r>
          </a:p>
          <a:p>
            <a:pPr marL="12700" algn="just">
              <a:lnSpc>
                <a:spcPct val="100000"/>
              </a:lnSpc>
            </a:pPr>
            <a:r>
              <a:rPr lang="en-IN" sz="1100" spc="-50" dirty="0">
                <a:latin typeface="Times New Roman"/>
                <a:cs typeface="Times New Roman"/>
              </a:rPr>
              <a:t>      feedback += ' (Accept state reached!)';</a:t>
            </a:r>
          </a:p>
          <a:p>
            <a:pPr marL="12700" algn="just">
              <a:lnSpc>
                <a:spcPct val="100000"/>
              </a:lnSpc>
            </a:pPr>
            <a:r>
              <a:rPr lang="en-IN" sz="1100" spc="-50" dirty="0">
                <a:latin typeface="Times New Roman"/>
                <a:cs typeface="Times New Roman"/>
              </a:rPr>
              <a:t>      return { accepted: true, feedback };</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feedback += ' (Not an accept state)';</a:t>
            </a:r>
          </a:p>
          <a:p>
            <a:pPr marL="12700" algn="just">
              <a:lnSpc>
                <a:spcPct val="100000"/>
              </a:lnSpc>
            </a:pPr>
            <a:r>
              <a:rPr lang="en-IN" sz="1100" spc="-50" dirty="0">
                <a:latin typeface="Times New Roman"/>
                <a:cs typeface="Times New Roman"/>
              </a:rPr>
              <a:t>    return { accepted: false, feedback };</a:t>
            </a:r>
          </a:p>
          <a:p>
            <a:pPr marL="12700" algn="just">
              <a:lnSpc>
                <a:spcPct val="100000"/>
              </a:lnSpc>
            </a:pPr>
            <a:r>
              <a:rPr lang="en-IN" sz="1100" spc="-50" dirty="0">
                <a:latin typeface="Times New Roman"/>
                <a:cs typeface="Times New Roman"/>
              </a:rPr>
              <a:t>  } else if (</a:t>
            </a:r>
            <a:r>
              <a:rPr lang="en-IN" sz="1100" spc="-50" dirty="0" err="1">
                <a:latin typeface="Times New Roman"/>
                <a:cs typeface="Times New Roman"/>
              </a:rPr>
              <a:t>automaton.type</a:t>
            </a:r>
            <a:r>
              <a:rPr lang="en-IN" sz="1100" spc="-50" dirty="0">
                <a:latin typeface="Times New Roman"/>
                <a:cs typeface="Times New Roman"/>
              </a:rPr>
              <a:t> === 'NFA’) {</a:t>
            </a:r>
          </a:p>
          <a:p>
            <a:pPr marL="12700" algn="just">
              <a:lnSpc>
                <a:spcPct val="100000"/>
              </a:lnSpc>
            </a:pP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start: 't0',</a:t>
            </a:r>
          </a:p>
          <a:p>
            <a:pPr marL="12700" algn="just">
              <a:lnSpc>
                <a:spcPct val="100000"/>
              </a:lnSpc>
            </a:pPr>
            <a:r>
              <a:rPr lang="en-IN" sz="1100" spc="-50" dirty="0">
                <a:latin typeface="Times New Roman"/>
                <a:cs typeface="Times New Roman"/>
              </a:rPr>
              <a:t>  accept: ['t2'],</a:t>
            </a:r>
          </a:p>
          <a:p>
            <a:pPr marL="12700" algn="just">
              <a:lnSpc>
                <a:spcPct val="100000"/>
              </a:lnSpc>
            </a:pPr>
            <a:r>
              <a:rPr lang="en-IN" sz="1100" spc="-50" dirty="0">
                <a:latin typeface="Times New Roman"/>
                <a:cs typeface="Times New Roman"/>
              </a:rPr>
              <a:t>  type: 'TM',</a:t>
            </a:r>
          </a:p>
          <a:p>
            <a:pPr marL="12700" algn="just">
              <a:lnSpc>
                <a:spcPct val="100000"/>
              </a:lnSpc>
            </a:pPr>
            <a:r>
              <a:rPr lang="en-IN" sz="1100" spc="-50" dirty="0">
                <a:latin typeface="Times New Roman"/>
                <a:cs typeface="Times New Roman"/>
              </a:rPr>
              <a:t>};</a:t>
            </a:r>
          </a:p>
          <a:p>
            <a:pPr marL="12700" algn="just">
              <a:lnSpc>
                <a:spcPct val="100000"/>
              </a:lnSpc>
            </a:pPr>
            <a:endParaRPr lang="en-IN" sz="1100" spc="-50" dirty="0">
              <a:latin typeface="Times New Roman"/>
              <a:cs typeface="Times New Roman"/>
            </a:endParaRPr>
          </a:p>
          <a:p>
            <a:pPr marL="12700" algn="just">
              <a:lnSpc>
                <a:spcPct val="100000"/>
              </a:lnSpc>
            </a:pPr>
            <a:r>
              <a:rPr lang="en-IN" sz="1100" spc="-50" dirty="0">
                <a:latin typeface="Times New Roman"/>
                <a:cs typeface="Times New Roman"/>
              </a:rPr>
              <a:t>// Simulation logic</a:t>
            </a:r>
          </a:p>
          <a:p>
            <a:pPr marL="12700" algn="just">
              <a:lnSpc>
                <a:spcPct val="100000"/>
              </a:lnSpc>
            </a:pPr>
            <a:r>
              <a:rPr lang="en-IN" sz="1100" spc="-50" dirty="0">
                <a:latin typeface="Times New Roman"/>
                <a:cs typeface="Times New Roman"/>
              </a:rPr>
              <a:t>export function </a:t>
            </a:r>
            <a:r>
              <a:rPr lang="en-IN" sz="1100" spc="-50" dirty="0" err="1">
                <a:latin typeface="Times New Roman"/>
                <a:cs typeface="Times New Roman"/>
              </a:rPr>
              <a:t>simulateAutomaton</a:t>
            </a:r>
            <a:r>
              <a:rPr lang="en-IN" sz="1100" spc="-50" dirty="0">
                <a:latin typeface="Times New Roman"/>
                <a:cs typeface="Times New Roman"/>
              </a:rPr>
              <a:t>(automaton: Automaton, input: string) {</a:t>
            </a:r>
          </a:p>
          <a:p>
            <a:pPr marL="12700" algn="just">
              <a:lnSpc>
                <a:spcPct val="100000"/>
              </a:lnSpc>
            </a:pPr>
            <a:r>
              <a:rPr lang="en-IN" sz="1100" spc="-50" dirty="0">
                <a:latin typeface="Times New Roman"/>
                <a:cs typeface="Times New Roman"/>
              </a:rPr>
              <a:t>  if (</a:t>
            </a:r>
            <a:r>
              <a:rPr lang="en-IN" sz="1100" spc="-50" dirty="0" err="1">
                <a:latin typeface="Times New Roman"/>
                <a:cs typeface="Times New Roman"/>
              </a:rPr>
              <a:t>automaton.type</a:t>
            </a:r>
            <a:r>
              <a:rPr lang="en-IN" sz="1100" spc="-50" dirty="0">
                <a:latin typeface="Times New Roman"/>
                <a:cs typeface="Times New Roman"/>
              </a:rPr>
              <a:t> === 'DFA') {</a:t>
            </a:r>
          </a:p>
          <a:p>
            <a:pPr marL="12700" algn="just">
              <a:lnSpc>
                <a:spcPct val="100000"/>
              </a:lnSpc>
            </a:pPr>
            <a:r>
              <a:rPr lang="en-IN" sz="1100" spc="-50" dirty="0">
                <a:latin typeface="Times New Roman"/>
                <a:cs typeface="Times New Roman"/>
              </a:rPr>
              <a:t>    let current = </a:t>
            </a:r>
            <a:r>
              <a:rPr lang="en-IN" sz="1100" spc="-50" dirty="0" err="1">
                <a:latin typeface="Times New Roman"/>
                <a:cs typeface="Times New Roman"/>
              </a:rPr>
              <a:t>automaton.start</a:t>
            </a: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let feedback = '';</a:t>
            </a:r>
          </a:p>
          <a:p>
            <a:pPr marL="12700" algn="just">
              <a:lnSpc>
                <a:spcPct val="100000"/>
              </a:lnSpc>
            </a:pPr>
            <a:r>
              <a:rPr lang="en-IN" sz="1100" spc="-50" dirty="0">
                <a:latin typeface="Times New Roman"/>
                <a:cs typeface="Times New Roman"/>
              </a:rPr>
              <a:t>    for (let </a:t>
            </a:r>
            <a:r>
              <a:rPr lang="en-IN" sz="1100" spc="-50" dirty="0" err="1">
                <a:latin typeface="Times New Roman"/>
                <a:cs typeface="Times New Roman"/>
              </a:rPr>
              <a:t>i</a:t>
            </a:r>
            <a:r>
              <a:rPr lang="en-IN" sz="1100" spc="-50" dirty="0">
                <a:latin typeface="Times New Roman"/>
                <a:cs typeface="Times New Roman"/>
              </a:rPr>
              <a:t> = 0; </a:t>
            </a:r>
            <a:r>
              <a:rPr lang="en-IN" sz="1100" spc="-50" dirty="0" err="1">
                <a:latin typeface="Times New Roman"/>
                <a:cs typeface="Times New Roman"/>
              </a:rPr>
              <a:t>i</a:t>
            </a:r>
            <a:r>
              <a:rPr lang="en-IN" sz="1100" spc="-50" dirty="0">
                <a:latin typeface="Times New Roman"/>
                <a:cs typeface="Times New Roman"/>
              </a:rPr>
              <a:t> &lt; </a:t>
            </a:r>
            <a:r>
              <a:rPr lang="en-IN" sz="1100" spc="-50" dirty="0" err="1">
                <a:latin typeface="Times New Roman"/>
                <a:cs typeface="Times New Roman"/>
              </a:rPr>
              <a:t>input.length</a:t>
            </a:r>
            <a:r>
              <a:rPr lang="en-IN" sz="1100" spc="-50" dirty="0">
                <a:latin typeface="Times New Roman"/>
                <a:cs typeface="Times New Roman"/>
              </a:rPr>
              <a:t>; </a:t>
            </a:r>
            <a:r>
              <a:rPr lang="en-IN" sz="1100" spc="-50" dirty="0" err="1">
                <a:latin typeface="Times New Roman"/>
                <a:cs typeface="Times New Roman"/>
              </a:rPr>
              <a:t>i</a:t>
            </a: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symbol = input[</a:t>
            </a:r>
            <a:r>
              <a:rPr lang="en-IN" sz="1100" spc="-50" dirty="0" err="1">
                <a:latin typeface="Times New Roman"/>
                <a:cs typeface="Times New Roman"/>
              </a:rPr>
              <a:t>i</a:t>
            </a: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t = </a:t>
            </a:r>
            <a:r>
              <a:rPr lang="en-IN" sz="1100" spc="-50" dirty="0" err="1">
                <a:latin typeface="Times New Roman"/>
                <a:cs typeface="Times New Roman"/>
              </a:rPr>
              <a:t>automaton.transitions.find</a:t>
            </a:r>
            <a:r>
              <a:rPr lang="en-IN" sz="1100" spc="-50" dirty="0">
                <a:latin typeface="Times New Roman"/>
                <a:cs typeface="Times New Roman"/>
              </a:rPr>
              <a:t>(</a:t>
            </a:r>
          </a:p>
          <a:p>
            <a:pPr marL="12700" algn="just">
              <a:lnSpc>
                <a:spcPct val="100000"/>
              </a:lnSpc>
            </a:pPr>
            <a:r>
              <a:rPr lang="en-IN" sz="1100" spc="-50" dirty="0">
                <a:latin typeface="Times New Roman"/>
                <a:cs typeface="Times New Roman"/>
              </a:rPr>
              <a:t>        (tr) =&gt; </a:t>
            </a:r>
            <a:r>
              <a:rPr lang="en-IN" sz="1100" spc="-50" dirty="0" err="1">
                <a:latin typeface="Times New Roman"/>
                <a:cs typeface="Times New Roman"/>
              </a:rPr>
              <a:t>tr.from</a:t>
            </a:r>
            <a:r>
              <a:rPr lang="en-IN" sz="1100" spc="-50" dirty="0">
                <a:latin typeface="Times New Roman"/>
                <a:cs typeface="Times New Roman"/>
              </a:rPr>
              <a:t> === current &amp;&amp; </a:t>
            </a:r>
            <a:r>
              <a:rPr lang="en-IN" sz="1100" spc="-50" dirty="0" err="1">
                <a:latin typeface="Times New Roman"/>
                <a:cs typeface="Times New Roman"/>
              </a:rPr>
              <a:t>tr.symbol</a:t>
            </a:r>
            <a:r>
              <a:rPr lang="en-IN" sz="1100" spc="-50" dirty="0">
                <a:latin typeface="Times New Roman"/>
                <a:cs typeface="Times New Roman"/>
              </a:rPr>
              <a:t> === symbol</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if (!t) {</a:t>
            </a:r>
          </a:p>
          <a:p>
            <a:pPr marL="12700" algn="just">
              <a:lnSpc>
                <a:spcPct val="100000"/>
              </a:lnSpc>
            </a:pPr>
            <a:r>
              <a:rPr lang="en-IN" sz="1100" spc="-50" dirty="0">
                <a:latin typeface="Times New Roman"/>
                <a:cs typeface="Times New Roman"/>
              </a:rPr>
              <a:t>        feedback = `No transition for '${symbol}' from ${current}`;</a:t>
            </a: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a:t>
            </a: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a:p>
            <a:pPr marL="12700" algn="just">
              <a:lnSpc>
                <a:spcPct val="100000"/>
              </a:lnSpc>
            </a:pPr>
            <a:endParaRPr lang="en-IN" sz="1100" spc="-50" dirty="0">
              <a:latin typeface="Times New Roman"/>
              <a:cs typeface="Times New Roman"/>
            </a:endParaRPr>
          </a:p>
        </p:txBody>
      </p:sp>
    </p:spTree>
    <p:extLst>
      <p:ext uri="{BB962C8B-B14F-4D97-AF65-F5344CB8AC3E}">
        <p14:creationId xmlns:p14="http://schemas.microsoft.com/office/powerpoint/2010/main" val="352413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091599-5F9A-5DC2-6535-ACC893286770}"/>
              </a:ext>
            </a:extLst>
          </p:cNvPr>
          <p:cNvSpPr txBox="1"/>
          <p:nvPr/>
        </p:nvSpPr>
        <p:spPr>
          <a:xfrm>
            <a:off x="1492250" y="-14693900"/>
            <a:ext cx="3255596" cy="9402574"/>
          </a:xfrm>
          <a:prstGeom prst="rect">
            <a:avLst/>
          </a:prstGeom>
          <a:noFill/>
        </p:spPr>
        <p:txBody>
          <a:bodyPr wrap="square">
            <a:spAutoFit/>
          </a:bodyPr>
          <a:lstStyle/>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r>
              <a:rPr lang="en-IN" sz="1100" b="1" spc="-50" dirty="0">
                <a:latin typeface="Times New Roman"/>
                <a:cs typeface="Times New Roman"/>
              </a:rPr>
              <a:t>  </a:t>
            </a:r>
            <a:endParaRPr lang="en-IN" sz="1100" dirty="0">
              <a:latin typeface="Times New Roman"/>
              <a:cs typeface="Times New Roman"/>
            </a:endParaRPr>
          </a:p>
        </p:txBody>
      </p:sp>
      <p:sp>
        <p:nvSpPr>
          <p:cNvPr id="4" name="TextBox 3">
            <a:extLst>
              <a:ext uri="{FF2B5EF4-FFF2-40B4-BE49-F238E27FC236}">
                <a16:creationId xmlns:a16="http://schemas.microsoft.com/office/drawing/2014/main" id="{A8A68832-2A66-1DA9-45C3-DE255F7F5F6B}"/>
              </a:ext>
            </a:extLst>
          </p:cNvPr>
          <p:cNvSpPr txBox="1"/>
          <p:nvPr/>
        </p:nvSpPr>
        <p:spPr>
          <a:xfrm rot="10800000" flipV="1">
            <a:off x="1339850" y="-5132539"/>
            <a:ext cx="4329430" cy="18204984"/>
          </a:xfrm>
          <a:prstGeom prst="rect">
            <a:avLst/>
          </a:prstGeom>
          <a:noFill/>
        </p:spPr>
        <p:txBody>
          <a:bodyPr wrap="square">
            <a:spAutoFit/>
          </a:bodyPr>
          <a:lstStyle/>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return { accepted: false,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current = t.to;</a:t>
            </a:r>
          </a:p>
          <a:p>
            <a:pPr marL="12700">
              <a:lnSpc>
                <a:spcPct val="100000"/>
              </a:lnSpc>
            </a:pPr>
            <a:r>
              <a:rPr lang="en-IN" sz="1100" spc="-50" dirty="0">
                <a:latin typeface="Times New Roman"/>
                <a:cs typeface="Times New Roman"/>
              </a:rPr>
              <a:t>      feedback = `Moved to ${current}`;</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automaton.accept.includes</a:t>
            </a:r>
            <a:r>
              <a:rPr lang="en-IN" sz="1100" spc="-50" dirty="0">
                <a:latin typeface="Times New Roman"/>
                <a:cs typeface="Times New Roman"/>
              </a:rPr>
              <a:t>(current)) {</a:t>
            </a:r>
          </a:p>
          <a:p>
            <a:pPr marL="12700">
              <a:lnSpc>
                <a:spcPct val="100000"/>
              </a:lnSpc>
            </a:pPr>
            <a:r>
              <a:rPr lang="en-IN" sz="1100" spc="-50" dirty="0">
                <a:latin typeface="Times New Roman"/>
                <a:cs typeface="Times New Roman"/>
              </a:rPr>
              <a:t>      feedback += ' (Accept state reached!)';</a:t>
            </a:r>
          </a:p>
          <a:p>
            <a:pPr marL="12700">
              <a:lnSpc>
                <a:spcPct val="100000"/>
              </a:lnSpc>
            </a:pPr>
            <a:r>
              <a:rPr lang="en-IN" sz="1100" spc="-50" dirty="0">
                <a:latin typeface="Times New Roman"/>
                <a:cs typeface="Times New Roman"/>
              </a:rPr>
              <a:t>      return { accepted: true,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feedback += ' (Not an accept state)';</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 else if (</a:t>
            </a:r>
            <a:r>
              <a:rPr lang="en-IN" sz="1100" spc="-50" dirty="0" err="1">
                <a:latin typeface="Times New Roman"/>
                <a:cs typeface="Times New Roman"/>
              </a:rPr>
              <a:t>automaton.type</a:t>
            </a:r>
            <a:r>
              <a:rPr lang="en-IN" sz="1100" spc="-50" dirty="0">
                <a:latin typeface="Times New Roman"/>
                <a:cs typeface="Times New Roman"/>
              </a:rPr>
              <a:t> === 'NFA’) {</a:t>
            </a:r>
          </a:p>
          <a:p>
            <a:pPr marL="12700">
              <a:lnSpc>
                <a:spcPct val="100000"/>
              </a:lnSpc>
            </a:pPr>
            <a:r>
              <a:rPr lang="en-IN" sz="1100" spc="-50" dirty="0">
                <a:latin typeface="Times New Roman"/>
                <a:cs typeface="Times New Roman"/>
              </a:rPr>
              <a:t>let states: State[] = [</a:t>
            </a:r>
            <a:r>
              <a:rPr lang="en-IN" sz="1100" spc="-50" dirty="0" err="1">
                <a:latin typeface="Times New Roman"/>
                <a:cs typeface="Times New Roman"/>
              </a:rPr>
              <a:t>automaton.start</a:t>
            </a:r>
            <a:r>
              <a:rPr lang="en-IN" sz="1100" spc="-50" dirty="0">
                <a:latin typeface="Times New Roman"/>
                <a:cs typeface="Times New Roman"/>
              </a:rPr>
              <a:t>];</a:t>
            </a:r>
          </a:p>
          <a:p>
            <a:pPr marL="12700">
              <a:lnSpc>
                <a:spcPct val="100000"/>
              </a:lnSpc>
            </a:pPr>
            <a:r>
              <a:rPr lang="en-IN" sz="1100" spc="-50" dirty="0">
                <a:latin typeface="Times New Roman"/>
                <a:cs typeface="Times New Roman"/>
              </a:rPr>
              <a:t>    let feedback = '';</a:t>
            </a:r>
          </a:p>
          <a:p>
            <a:pPr marL="12700">
              <a:lnSpc>
                <a:spcPct val="100000"/>
              </a:lnSpc>
            </a:pPr>
            <a:r>
              <a:rPr lang="en-IN" sz="1100" spc="-50" dirty="0">
                <a:latin typeface="Times New Roman"/>
                <a:cs typeface="Times New Roman"/>
              </a:rPr>
              <a:t>    for (let </a:t>
            </a:r>
            <a:r>
              <a:rPr lang="en-IN" sz="1100" spc="-50" dirty="0" err="1">
                <a:latin typeface="Times New Roman"/>
                <a:cs typeface="Times New Roman"/>
              </a:rPr>
              <a:t>i</a:t>
            </a:r>
            <a:r>
              <a:rPr lang="en-IN" sz="1100" spc="-50" dirty="0">
                <a:latin typeface="Times New Roman"/>
                <a:cs typeface="Times New Roman"/>
              </a:rPr>
              <a:t> = 0; </a:t>
            </a:r>
            <a:r>
              <a:rPr lang="en-IN" sz="1100" spc="-50" dirty="0" err="1">
                <a:latin typeface="Times New Roman"/>
                <a:cs typeface="Times New Roman"/>
              </a:rPr>
              <a:t>i</a:t>
            </a:r>
            <a:r>
              <a:rPr lang="en-IN" sz="1100" spc="-50" dirty="0">
                <a:latin typeface="Times New Roman"/>
                <a:cs typeface="Times New Roman"/>
              </a:rPr>
              <a:t> &lt; </a:t>
            </a:r>
            <a:r>
              <a:rPr lang="en-IN" sz="1100" spc="-50" dirty="0" err="1">
                <a:latin typeface="Times New Roman"/>
                <a:cs typeface="Times New Roman"/>
              </a:rPr>
              <a:t>input.length</a:t>
            </a:r>
            <a:r>
              <a:rPr lang="en-IN" sz="1100" spc="-50" dirty="0">
                <a:latin typeface="Times New Roman"/>
                <a:cs typeface="Times New Roman"/>
              </a:rPr>
              <a:t>; </a:t>
            </a:r>
            <a:r>
              <a:rPr lang="en-IN" sz="1100" spc="-50" dirty="0" err="1">
                <a:latin typeface="Times New Roman"/>
                <a:cs typeface="Times New Roman"/>
              </a:rPr>
              <a:t>i</a:t>
            </a: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symbol = input[</a:t>
            </a:r>
            <a:r>
              <a:rPr lang="en-IN" sz="1100" spc="-50" dirty="0" err="1">
                <a:latin typeface="Times New Roman"/>
                <a:cs typeface="Times New Roman"/>
              </a:rPr>
              <a:t>i</a:t>
            </a:r>
            <a:r>
              <a:rPr lang="en-IN" sz="1100" spc="-50" dirty="0">
                <a:latin typeface="Times New Roman"/>
                <a:cs typeface="Times New Roman"/>
              </a:rPr>
              <a:t>];</a:t>
            </a:r>
          </a:p>
          <a:p>
            <a:pPr marL="12700">
              <a:lnSpc>
                <a:spcPct val="100000"/>
              </a:lnSpc>
            </a:pPr>
            <a:r>
              <a:rPr lang="en-IN" sz="1100" spc="-50" dirty="0">
                <a:latin typeface="Times New Roman"/>
                <a:cs typeface="Times New Roman"/>
              </a:rPr>
              <a:t>      let </a:t>
            </a:r>
            <a:r>
              <a:rPr lang="en-IN" sz="1100" spc="-50" dirty="0" err="1">
                <a:latin typeface="Times New Roman"/>
                <a:cs typeface="Times New Roman"/>
              </a:rPr>
              <a:t>nextStates</a:t>
            </a:r>
            <a:r>
              <a:rPr lang="en-IN" sz="1100" spc="-50" dirty="0">
                <a:latin typeface="Times New Roman"/>
                <a:cs typeface="Times New Roman"/>
              </a:rPr>
              <a:t>: State[] = [];</a:t>
            </a:r>
          </a:p>
          <a:p>
            <a:pPr marL="12700">
              <a:lnSpc>
                <a:spcPct val="100000"/>
              </a:lnSpc>
            </a:pPr>
            <a:r>
              <a:rPr lang="en-IN" sz="1100" spc="-50" dirty="0">
                <a:latin typeface="Times New Roman"/>
                <a:cs typeface="Times New Roman"/>
              </a:rPr>
              <a:t>      for (</a:t>
            </a:r>
            <a:r>
              <a:rPr lang="en-IN" sz="1100" spc="-50" dirty="0" err="1">
                <a:latin typeface="Times New Roman"/>
                <a:cs typeface="Times New Roman"/>
              </a:rPr>
              <a:t>const</a:t>
            </a:r>
            <a:r>
              <a:rPr lang="en-IN" sz="1100" spc="-50" dirty="0">
                <a:latin typeface="Times New Roman"/>
                <a:cs typeface="Times New Roman"/>
              </a:rPr>
              <a:t> s of states)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automaton.transitions.forEach</a:t>
            </a:r>
            <a:r>
              <a:rPr lang="en-IN" sz="1100" spc="-50" dirty="0">
                <a:latin typeface="Times New Roman"/>
                <a:cs typeface="Times New Roman"/>
              </a:rPr>
              <a:t>((tr) =&gt;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tr.from</a:t>
            </a:r>
            <a:r>
              <a:rPr lang="en-IN" sz="1100" spc="-50" dirty="0">
                <a:latin typeface="Times New Roman"/>
                <a:cs typeface="Times New Roman"/>
              </a:rPr>
              <a:t> === s &amp;&amp; </a:t>
            </a:r>
            <a:r>
              <a:rPr lang="en-IN" sz="1100" spc="-50" dirty="0" err="1">
                <a:latin typeface="Times New Roman"/>
                <a:cs typeface="Times New Roman"/>
              </a:rPr>
              <a:t>tr.symbol</a:t>
            </a:r>
            <a:r>
              <a:rPr lang="en-IN" sz="1100" spc="-50" dirty="0">
                <a:latin typeface="Times New Roman"/>
                <a:cs typeface="Times New Roman"/>
              </a:rPr>
              <a:t> === symbol)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nextStates.push</a:t>
            </a:r>
            <a:r>
              <a:rPr lang="en-IN" sz="1100" spc="-50" dirty="0">
                <a:latin typeface="Times New Roman"/>
                <a:cs typeface="Times New Roman"/>
              </a:rPr>
              <a:t>(tr.to);</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nextStates.length</a:t>
            </a:r>
            <a:r>
              <a:rPr lang="en-IN" sz="1100" spc="-50" dirty="0">
                <a:latin typeface="Times New Roman"/>
                <a:cs typeface="Times New Roman"/>
              </a:rPr>
              <a:t> === 0) {</a:t>
            </a:r>
          </a:p>
          <a:p>
            <a:pPr marL="12700">
              <a:lnSpc>
                <a:spcPct val="100000"/>
              </a:lnSpc>
            </a:pPr>
            <a:r>
              <a:rPr lang="en-IN" sz="1100" spc="-50" dirty="0">
                <a:latin typeface="Times New Roman"/>
                <a:cs typeface="Times New Roman"/>
              </a:rPr>
              <a:t>        feedback = `No transitions for '${symbol}' from ${</a:t>
            </a:r>
            <a:r>
              <a:rPr lang="en-IN" sz="1100" spc="-50" dirty="0" err="1">
                <a:latin typeface="Times New Roman"/>
                <a:cs typeface="Times New Roman"/>
              </a:rPr>
              <a:t>states.join</a:t>
            </a:r>
            <a:r>
              <a:rPr lang="en-IN" sz="1100" spc="-50" dirty="0">
                <a:latin typeface="Times New Roman"/>
                <a:cs typeface="Times New Roman"/>
              </a:rPr>
              <a:t>(', ')}`;</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states = </a:t>
            </a:r>
            <a:r>
              <a:rPr lang="en-IN" sz="1100" spc="-50" dirty="0" err="1">
                <a:latin typeface="Times New Roman"/>
                <a:cs typeface="Times New Roman"/>
              </a:rPr>
              <a:t>nextStates</a:t>
            </a:r>
            <a:r>
              <a:rPr lang="en-IN" sz="1100" spc="-50" dirty="0">
                <a:latin typeface="Times New Roman"/>
                <a:cs typeface="Times New Roman"/>
              </a:rPr>
              <a:t>;</a:t>
            </a:r>
          </a:p>
          <a:p>
            <a:pPr marL="12700">
              <a:lnSpc>
                <a:spcPct val="100000"/>
              </a:lnSpc>
            </a:pPr>
            <a:r>
              <a:rPr lang="en-IN" sz="1100" spc="-50" dirty="0">
                <a:latin typeface="Times New Roman"/>
                <a:cs typeface="Times New Roman"/>
              </a:rPr>
              <a:t>      feedback = `Possible states: ${</a:t>
            </a:r>
            <a:r>
              <a:rPr lang="en-IN" sz="1100" spc="-50" dirty="0" err="1">
                <a:latin typeface="Times New Roman"/>
                <a:cs typeface="Times New Roman"/>
              </a:rPr>
              <a:t>states.join</a:t>
            </a: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accepted = </a:t>
            </a:r>
            <a:r>
              <a:rPr lang="en-IN" sz="1100" spc="-50" dirty="0" err="1">
                <a:latin typeface="Times New Roman"/>
                <a:cs typeface="Times New Roman"/>
              </a:rPr>
              <a:t>states.some</a:t>
            </a:r>
            <a:r>
              <a:rPr lang="en-IN" sz="1100" spc="-50" dirty="0">
                <a:latin typeface="Times New Roman"/>
                <a:cs typeface="Times New Roman"/>
              </a:rPr>
              <a:t>((s) =&gt; </a:t>
            </a:r>
            <a:r>
              <a:rPr lang="en-IN" sz="1100" spc="-50" dirty="0" err="1">
                <a:latin typeface="Times New Roman"/>
                <a:cs typeface="Times New Roman"/>
              </a:rPr>
              <a:t>automaton.accept.includes</a:t>
            </a:r>
            <a:r>
              <a:rPr lang="en-IN" sz="1100" spc="-50" dirty="0">
                <a:latin typeface="Times New Roman"/>
                <a:cs typeface="Times New Roman"/>
              </a:rPr>
              <a:t>(s));</a:t>
            </a:r>
          </a:p>
          <a:p>
            <a:pPr marL="12700">
              <a:lnSpc>
                <a:spcPct val="100000"/>
              </a:lnSpc>
            </a:pPr>
            <a:r>
              <a:rPr lang="en-IN" sz="1100" spc="-50" dirty="0">
                <a:latin typeface="Times New Roman"/>
                <a:cs typeface="Times New Roman"/>
              </a:rPr>
              <a:t>    if (accepted) {</a:t>
            </a:r>
          </a:p>
          <a:p>
            <a:pPr marL="12700">
              <a:lnSpc>
                <a:spcPct val="100000"/>
              </a:lnSpc>
            </a:pPr>
            <a:r>
              <a:rPr lang="en-IN" sz="1100" spc="-50" dirty="0">
                <a:latin typeface="Times New Roman"/>
                <a:cs typeface="Times New Roman"/>
              </a:rPr>
              <a:t>      feedback += ' (Accept state possible!)';</a:t>
            </a:r>
          </a:p>
          <a:p>
            <a:pPr marL="12700">
              <a:lnSpc>
                <a:spcPct val="100000"/>
              </a:lnSpc>
            </a:pPr>
            <a:r>
              <a:rPr lang="en-IN" sz="1100" spc="-50" dirty="0">
                <a:latin typeface="Times New Roman"/>
                <a:cs typeface="Times New Roman"/>
              </a:rPr>
              <a:t>      return { accepted: true,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feedback += ' (No accept state)';</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 else if (</a:t>
            </a:r>
            <a:r>
              <a:rPr lang="en-IN" sz="1100" spc="-50" dirty="0" err="1">
                <a:latin typeface="Times New Roman"/>
                <a:cs typeface="Times New Roman"/>
              </a:rPr>
              <a:t>automaton.type</a:t>
            </a:r>
            <a:r>
              <a:rPr lang="en-IN" sz="1100" spc="-50" dirty="0">
                <a:latin typeface="Times New Roman"/>
                <a:cs typeface="Times New Roman"/>
              </a:rPr>
              <a:t> === 'PDA') {</a:t>
            </a:r>
          </a:p>
          <a:p>
            <a:pPr marL="12700">
              <a:lnSpc>
                <a:spcPct val="100000"/>
              </a:lnSpc>
            </a:pPr>
            <a:r>
              <a:rPr lang="en-IN" sz="1100" spc="-50" dirty="0">
                <a:latin typeface="Times New Roman"/>
                <a:cs typeface="Times New Roman"/>
              </a:rPr>
              <a:t>    // Basic PDA simulation: treat like NFA for now</a:t>
            </a:r>
          </a:p>
          <a:p>
            <a:pPr marL="12700">
              <a:lnSpc>
                <a:spcPct val="100000"/>
              </a:lnSpc>
            </a:pPr>
            <a:r>
              <a:rPr lang="en-IN" sz="1100" spc="-50" dirty="0">
                <a:latin typeface="Times New Roman"/>
                <a:cs typeface="Times New Roman"/>
              </a:rPr>
              <a:t>    let states: State[] = [</a:t>
            </a:r>
            <a:r>
              <a:rPr lang="en-IN" sz="1100" spc="-50" dirty="0" err="1">
                <a:latin typeface="Times New Roman"/>
                <a:cs typeface="Times New Roman"/>
              </a:rPr>
              <a:t>automaton.start</a:t>
            </a:r>
            <a:r>
              <a:rPr lang="en-IN" sz="1100" spc="-50" dirty="0">
                <a:latin typeface="Times New Roman"/>
                <a:cs typeface="Times New Roman"/>
              </a:rPr>
              <a:t>];</a:t>
            </a:r>
          </a:p>
          <a:p>
            <a:pPr marL="12700">
              <a:lnSpc>
                <a:spcPct val="100000"/>
              </a:lnSpc>
            </a:pPr>
            <a:r>
              <a:rPr lang="en-IN" sz="1100" spc="-50" dirty="0">
                <a:latin typeface="Times New Roman"/>
                <a:cs typeface="Times New Roman"/>
              </a:rPr>
              <a:t>    let feedback = '';</a:t>
            </a:r>
          </a:p>
          <a:p>
            <a:pPr marL="12700">
              <a:lnSpc>
                <a:spcPct val="100000"/>
              </a:lnSpc>
            </a:pPr>
            <a:r>
              <a:rPr lang="en-IN" sz="1100" spc="-50" dirty="0">
                <a:latin typeface="Times New Roman"/>
                <a:cs typeface="Times New Roman"/>
              </a:rPr>
              <a:t>    for (let </a:t>
            </a:r>
            <a:r>
              <a:rPr lang="en-IN" sz="1100" spc="-50" dirty="0" err="1">
                <a:latin typeface="Times New Roman"/>
                <a:cs typeface="Times New Roman"/>
              </a:rPr>
              <a:t>i</a:t>
            </a:r>
            <a:r>
              <a:rPr lang="en-IN" sz="1100" spc="-50" dirty="0">
                <a:latin typeface="Times New Roman"/>
                <a:cs typeface="Times New Roman"/>
              </a:rPr>
              <a:t> = 0; </a:t>
            </a:r>
            <a:r>
              <a:rPr lang="en-IN" sz="1100" spc="-50" dirty="0" err="1">
                <a:latin typeface="Times New Roman"/>
                <a:cs typeface="Times New Roman"/>
              </a:rPr>
              <a:t>i</a:t>
            </a:r>
            <a:r>
              <a:rPr lang="en-IN" sz="1100" spc="-50" dirty="0">
                <a:latin typeface="Times New Roman"/>
                <a:cs typeface="Times New Roman"/>
              </a:rPr>
              <a:t> &lt; </a:t>
            </a:r>
            <a:r>
              <a:rPr lang="en-IN" sz="1100" spc="-50" dirty="0" err="1">
                <a:latin typeface="Times New Roman"/>
                <a:cs typeface="Times New Roman"/>
              </a:rPr>
              <a:t>input.length</a:t>
            </a:r>
            <a:r>
              <a:rPr lang="en-IN" sz="1100" spc="-50" dirty="0">
                <a:latin typeface="Times New Roman"/>
                <a:cs typeface="Times New Roman"/>
              </a:rPr>
              <a:t>; </a:t>
            </a:r>
            <a:r>
              <a:rPr lang="en-IN" sz="1100" spc="-50" dirty="0" err="1">
                <a:latin typeface="Times New Roman"/>
                <a:cs typeface="Times New Roman"/>
              </a:rPr>
              <a:t>i</a:t>
            </a: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symbol = input[</a:t>
            </a:r>
            <a:r>
              <a:rPr lang="en-IN" sz="1100" spc="-50" dirty="0" err="1">
                <a:latin typeface="Times New Roman"/>
                <a:cs typeface="Times New Roman"/>
              </a:rPr>
              <a:t>i</a:t>
            </a:r>
            <a:r>
              <a:rPr lang="en-IN" sz="1100" spc="-50" dirty="0">
                <a:latin typeface="Times New Roman"/>
                <a:cs typeface="Times New Roman"/>
              </a:rPr>
              <a:t>];</a:t>
            </a:r>
          </a:p>
          <a:p>
            <a:pPr marL="12700">
              <a:lnSpc>
                <a:spcPct val="100000"/>
              </a:lnSpc>
            </a:pPr>
            <a:r>
              <a:rPr lang="en-IN" sz="1100" spc="-50" dirty="0">
                <a:latin typeface="Times New Roman"/>
                <a:cs typeface="Times New Roman"/>
              </a:rPr>
              <a:t>      let </a:t>
            </a:r>
            <a:r>
              <a:rPr lang="en-IN" sz="1100" spc="-50" dirty="0" err="1">
                <a:latin typeface="Times New Roman"/>
                <a:cs typeface="Times New Roman"/>
              </a:rPr>
              <a:t>nextStates</a:t>
            </a:r>
            <a:r>
              <a:rPr lang="en-IN" sz="1100" spc="-50" dirty="0">
                <a:latin typeface="Times New Roman"/>
                <a:cs typeface="Times New Roman"/>
              </a:rPr>
              <a:t>: State[] = [];</a:t>
            </a:r>
          </a:p>
          <a:p>
            <a:pPr marL="12700">
              <a:lnSpc>
                <a:spcPct val="100000"/>
              </a:lnSpc>
            </a:pPr>
            <a:r>
              <a:rPr lang="en-IN" sz="1100" spc="-50" dirty="0">
                <a:latin typeface="Times New Roman"/>
                <a:cs typeface="Times New Roman"/>
              </a:rPr>
              <a:t>      for (</a:t>
            </a:r>
            <a:r>
              <a:rPr lang="en-IN" sz="1100" spc="-50" dirty="0" err="1">
                <a:latin typeface="Times New Roman"/>
                <a:cs typeface="Times New Roman"/>
              </a:rPr>
              <a:t>const</a:t>
            </a:r>
            <a:r>
              <a:rPr lang="en-IN" sz="1100" spc="-50" dirty="0">
                <a:latin typeface="Times New Roman"/>
                <a:cs typeface="Times New Roman"/>
              </a:rPr>
              <a:t> s of states)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automaton.transitions.forEach</a:t>
            </a:r>
            <a:r>
              <a:rPr lang="en-IN" sz="1100" spc="-50" dirty="0">
                <a:latin typeface="Times New Roman"/>
                <a:cs typeface="Times New Roman"/>
              </a:rPr>
              <a:t>((tr) =&gt;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tr.from</a:t>
            </a:r>
            <a:r>
              <a:rPr lang="en-IN" sz="1100" spc="-50" dirty="0">
                <a:latin typeface="Times New Roman"/>
                <a:cs typeface="Times New Roman"/>
              </a:rPr>
              <a:t> === s &amp;&amp; </a:t>
            </a:r>
            <a:r>
              <a:rPr lang="en-IN" sz="1100" spc="-50" dirty="0" err="1">
                <a:latin typeface="Times New Roman"/>
                <a:cs typeface="Times New Roman"/>
              </a:rPr>
              <a:t>tr.symbol</a:t>
            </a:r>
            <a:r>
              <a:rPr lang="en-IN" sz="1100" spc="-50" dirty="0">
                <a:latin typeface="Times New Roman"/>
                <a:cs typeface="Times New Roman"/>
              </a:rPr>
              <a:t> === symbol)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nextStates.push</a:t>
            </a:r>
            <a:r>
              <a:rPr lang="en-IN" sz="1100" spc="-50" dirty="0">
                <a:latin typeface="Times New Roman"/>
                <a:cs typeface="Times New Roman"/>
              </a:rPr>
              <a:t>(tr.to);</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nextStates.length</a:t>
            </a:r>
            <a:r>
              <a:rPr lang="en-IN" sz="1100" spc="-50" dirty="0">
                <a:latin typeface="Times New Roman"/>
                <a:cs typeface="Times New Roman"/>
              </a:rPr>
              <a:t> === 0) {</a:t>
            </a:r>
          </a:p>
          <a:p>
            <a:pPr marL="12700">
              <a:lnSpc>
                <a:spcPct val="100000"/>
              </a:lnSpc>
            </a:pPr>
            <a:r>
              <a:rPr lang="en-IN" sz="1100" spc="-50" dirty="0">
                <a:latin typeface="Times New Roman"/>
                <a:cs typeface="Times New Roman"/>
              </a:rPr>
              <a:t>        feedback = `No transitions for '${symbol}' from ${</a:t>
            </a:r>
            <a:r>
              <a:rPr lang="en-IN" sz="1100" spc="-50" dirty="0" err="1">
                <a:latin typeface="Times New Roman"/>
                <a:cs typeface="Times New Roman"/>
              </a:rPr>
              <a:t>states.join</a:t>
            </a:r>
            <a:r>
              <a:rPr lang="en-IN" sz="1100" spc="-50" dirty="0">
                <a:latin typeface="Times New Roman"/>
                <a:cs typeface="Times New Roman"/>
              </a:rPr>
              <a:t>(', ')}`;</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states = </a:t>
            </a:r>
            <a:r>
              <a:rPr lang="en-IN" sz="1100" spc="-50" dirty="0" err="1">
                <a:latin typeface="Times New Roman"/>
                <a:cs typeface="Times New Roman"/>
              </a:rPr>
              <a:t>nextStates</a:t>
            </a:r>
            <a:r>
              <a:rPr lang="en-IN" sz="1100" spc="-50" dirty="0">
                <a:latin typeface="Times New Roman"/>
                <a:cs typeface="Times New Roman"/>
              </a:rPr>
              <a:t>;</a:t>
            </a:r>
          </a:p>
          <a:p>
            <a:pPr marL="12700">
              <a:lnSpc>
                <a:spcPct val="100000"/>
              </a:lnSpc>
            </a:pPr>
            <a:r>
              <a:rPr lang="en-IN" sz="1100" spc="-50" dirty="0">
                <a:latin typeface="Times New Roman"/>
                <a:cs typeface="Times New Roman"/>
              </a:rPr>
              <a:t>      feedback = `Possible states: ${</a:t>
            </a:r>
            <a:r>
              <a:rPr lang="en-IN" sz="1100" spc="-50" dirty="0" err="1">
                <a:latin typeface="Times New Roman"/>
                <a:cs typeface="Times New Roman"/>
              </a:rPr>
              <a:t>states.join</a:t>
            </a: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accepted = </a:t>
            </a:r>
            <a:r>
              <a:rPr lang="en-IN" sz="1100" spc="-50" dirty="0" err="1">
                <a:latin typeface="Times New Roman"/>
                <a:cs typeface="Times New Roman"/>
              </a:rPr>
              <a:t>states.some</a:t>
            </a:r>
            <a:r>
              <a:rPr lang="en-IN" sz="1100" spc="-50" dirty="0">
                <a:latin typeface="Times New Roman"/>
                <a:cs typeface="Times New Roman"/>
              </a:rPr>
              <a:t>((s) =&gt; </a:t>
            </a:r>
            <a:r>
              <a:rPr lang="en-IN" sz="1100" spc="-50" dirty="0" err="1">
                <a:latin typeface="Times New Roman"/>
                <a:cs typeface="Times New Roman"/>
              </a:rPr>
              <a:t>automaton.accept.includes</a:t>
            </a:r>
            <a:r>
              <a:rPr lang="en-IN" sz="1100" spc="-50" dirty="0">
                <a:latin typeface="Times New Roman"/>
                <a:cs typeface="Times New Roman"/>
              </a:rPr>
              <a:t>(s));</a:t>
            </a:r>
          </a:p>
          <a:p>
            <a:pPr marL="12700">
              <a:lnSpc>
                <a:spcPct val="100000"/>
              </a:lnSpc>
            </a:pPr>
            <a:r>
              <a:rPr lang="en-IN" sz="1100" spc="-50" dirty="0">
                <a:latin typeface="Times New Roman"/>
                <a:cs typeface="Times New Roman"/>
              </a:rPr>
              <a:t>    if (accepted) {</a:t>
            </a:r>
          </a:p>
          <a:p>
            <a:pPr marL="12700">
              <a:lnSpc>
                <a:spcPct val="100000"/>
              </a:lnSpc>
            </a:pPr>
            <a:r>
              <a:rPr lang="en-IN" sz="1100" spc="-50" dirty="0">
                <a:latin typeface="Times New Roman"/>
                <a:cs typeface="Times New Roman"/>
              </a:rPr>
              <a:t>      feedback += ' (Accept state possible!)';</a:t>
            </a:r>
          </a:p>
          <a:p>
            <a:pPr marL="12700">
              <a:lnSpc>
                <a:spcPct val="100000"/>
              </a:lnSpc>
            </a:pPr>
            <a:r>
              <a:rPr lang="en-IN" sz="1100" spc="-50" dirty="0">
                <a:latin typeface="Times New Roman"/>
                <a:cs typeface="Times New Roman"/>
              </a:rPr>
              <a:t>      return { accepted: true, feedback };</a:t>
            </a:r>
          </a:p>
          <a:p>
            <a:pPr marL="12700">
              <a:lnSpc>
                <a:spcPct val="100000"/>
              </a:lnSpc>
            </a:pPr>
            <a:r>
              <a:rPr lang="en-IN" sz="1100" spc="-50" dirty="0">
                <a:latin typeface="Times New Roman"/>
                <a:cs typeface="Times New Roman"/>
              </a:rPr>
              <a:t>    </a:t>
            </a: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  </a:t>
            </a:r>
          </a:p>
          <a:p>
            <a:pPr marL="12700">
              <a:lnSpc>
                <a:spcPct val="100000"/>
              </a:lnSpc>
            </a:pPr>
            <a:endParaRPr lang="en-IN" sz="1100" spc="-50" dirty="0">
              <a:latin typeface="Times New Roman"/>
              <a:cs typeface="Times New Roman"/>
            </a:endParaRPr>
          </a:p>
          <a:p>
            <a:pPr marL="12700">
              <a:lnSpc>
                <a:spcPct val="100000"/>
              </a:lnSpc>
            </a:pPr>
            <a:endParaRPr lang="en-IN" sz="1100" dirty="0"/>
          </a:p>
        </p:txBody>
      </p:sp>
    </p:spTree>
    <p:extLst>
      <p:ext uri="{BB962C8B-B14F-4D97-AF65-F5344CB8AC3E}">
        <p14:creationId xmlns:p14="http://schemas.microsoft.com/office/powerpoint/2010/main" val="378826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2D3A1-FD81-4D28-0AF2-1F500BD8E690}"/>
              </a:ext>
            </a:extLst>
          </p:cNvPr>
          <p:cNvSpPr txBox="1"/>
          <p:nvPr/>
        </p:nvSpPr>
        <p:spPr>
          <a:xfrm>
            <a:off x="1887416" y="-14782864"/>
            <a:ext cx="3774830" cy="15327273"/>
          </a:xfrm>
          <a:prstGeom prst="rect">
            <a:avLst/>
          </a:prstGeom>
          <a:noFill/>
        </p:spPr>
        <p:txBody>
          <a:bodyPr wrap="square">
            <a:spAutoFit/>
          </a:bodyPr>
          <a:lstStyle/>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p:txBody>
      </p:sp>
      <p:sp>
        <p:nvSpPr>
          <p:cNvPr id="3" name="TextBox 2">
            <a:extLst>
              <a:ext uri="{FF2B5EF4-FFF2-40B4-BE49-F238E27FC236}">
                <a16:creationId xmlns:a16="http://schemas.microsoft.com/office/drawing/2014/main" id="{23EACB1E-403F-C582-A687-20D80CE29DAE}"/>
              </a:ext>
            </a:extLst>
          </p:cNvPr>
          <p:cNvSpPr txBox="1"/>
          <p:nvPr/>
        </p:nvSpPr>
        <p:spPr>
          <a:xfrm>
            <a:off x="349250" y="40402"/>
            <a:ext cx="5320030" cy="10079682"/>
          </a:xfrm>
          <a:prstGeom prst="rect">
            <a:avLst/>
          </a:prstGeom>
          <a:noFill/>
        </p:spPr>
        <p:txBody>
          <a:bodyPr wrap="square">
            <a:spAutoFit/>
          </a:bodyPr>
          <a:lstStyle/>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a:t>
            </a:r>
          </a:p>
          <a:p>
            <a:pPr marL="12700">
              <a:lnSpc>
                <a:spcPct val="100000"/>
              </a:lnSpc>
            </a:pPr>
            <a:r>
              <a:rPr lang="en-IN" sz="1100" spc="-50" dirty="0">
                <a:latin typeface="Times New Roman"/>
                <a:cs typeface="Times New Roman"/>
              </a:rPr>
              <a:t>    feedback += ' (No accept state)';</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 else if (</a:t>
            </a:r>
            <a:r>
              <a:rPr lang="en-IN" sz="1100" spc="-50" dirty="0" err="1">
                <a:latin typeface="Times New Roman"/>
                <a:cs typeface="Times New Roman"/>
              </a:rPr>
              <a:t>automaton.type</a:t>
            </a:r>
            <a:r>
              <a:rPr lang="en-IN" sz="1100" spc="-50" dirty="0">
                <a:latin typeface="Times New Roman"/>
                <a:cs typeface="Times New Roman"/>
              </a:rPr>
              <a:t> === 'TM') {</a:t>
            </a:r>
          </a:p>
          <a:p>
            <a:pPr marL="12700">
              <a:lnSpc>
                <a:spcPct val="100000"/>
              </a:lnSpc>
            </a:pPr>
            <a:r>
              <a:rPr lang="en-IN" sz="1100" spc="-50" dirty="0">
                <a:latin typeface="Times New Roman"/>
                <a:cs typeface="Times New Roman"/>
              </a:rPr>
              <a:t>    // Basic TM simulation: treat like DFA for now</a:t>
            </a:r>
          </a:p>
          <a:p>
            <a:pPr marL="12700">
              <a:lnSpc>
                <a:spcPct val="100000"/>
              </a:lnSpc>
            </a:pPr>
            <a:r>
              <a:rPr lang="en-IN" sz="1100" spc="-50" dirty="0">
                <a:latin typeface="Times New Roman"/>
                <a:cs typeface="Times New Roman"/>
              </a:rPr>
              <a:t>    let current = </a:t>
            </a:r>
            <a:r>
              <a:rPr lang="en-IN" sz="1100" spc="-50" dirty="0" err="1">
                <a:latin typeface="Times New Roman"/>
                <a:cs typeface="Times New Roman"/>
              </a:rPr>
              <a:t>automaton.start</a:t>
            </a:r>
            <a:r>
              <a:rPr lang="en-IN" sz="1100" spc="-50" dirty="0">
                <a:latin typeface="Times New Roman"/>
                <a:cs typeface="Times New Roman"/>
              </a:rPr>
              <a:t>;</a:t>
            </a:r>
          </a:p>
          <a:p>
            <a:pPr marL="12700">
              <a:lnSpc>
                <a:spcPct val="100000"/>
              </a:lnSpc>
            </a:pPr>
            <a:r>
              <a:rPr lang="en-IN" sz="1100" spc="-50" dirty="0">
                <a:latin typeface="Times New Roman"/>
                <a:cs typeface="Times New Roman"/>
              </a:rPr>
              <a:t>    let feedback = '';</a:t>
            </a:r>
          </a:p>
          <a:p>
            <a:pPr marL="12700">
              <a:lnSpc>
                <a:spcPct val="100000"/>
              </a:lnSpc>
            </a:pPr>
            <a:r>
              <a:rPr lang="en-IN" sz="1100" spc="-50" dirty="0">
                <a:latin typeface="Times New Roman"/>
                <a:cs typeface="Times New Roman"/>
              </a:rPr>
              <a:t>    for (let </a:t>
            </a:r>
            <a:r>
              <a:rPr lang="en-IN" sz="1100" spc="-50" dirty="0" err="1">
                <a:latin typeface="Times New Roman"/>
                <a:cs typeface="Times New Roman"/>
              </a:rPr>
              <a:t>i</a:t>
            </a:r>
            <a:r>
              <a:rPr lang="en-IN" sz="1100" spc="-50" dirty="0">
                <a:latin typeface="Times New Roman"/>
                <a:cs typeface="Times New Roman"/>
              </a:rPr>
              <a:t> = 0; </a:t>
            </a:r>
            <a:r>
              <a:rPr lang="en-IN" sz="1100" spc="-50" dirty="0" err="1">
                <a:latin typeface="Times New Roman"/>
                <a:cs typeface="Times New Roman"/>
              </a:rPr>
              <a:t>i</a:t>
            </a:r>
            <a:r>
              <a:rPr lang="en-IN" sz="1100" spc="-50" dirty="0">
                <a:latin typeface="Times New Roman"/>
                <a:cs typeface="Times New Roman"/>
              </a:rPr>
              <a:t> &lt; </a:t>
            </a:r>
            <a:r>
              <a:rPr lang="en-IN" sz="1100" spc="-50" dirty="0" err="1">
                <a:latin typeface="Times New Roman"/>
                <a:cs typeface="Times New Roman"/>
              </a:rPr>
              <a:t>input.length</a:t>
            </a:r>
            <a:r>
              <a:rPr lang="en-IN" sz="1100" spc="-50" dirty="0">
                <a:latin typeface="Times New Roman"/>
                <a:cs typeface="Times New Roman"/>
              </a:rPr>
              <a:t>; </a:t>
            </a:r>
            <a:r>
              <a:rPr lang="en-IN" sz="1100" spc="-50" dirty="0" err="1">
                <a:latin typeface="Times New Roman"/>
                <a:cs typeface="Times New Roman"/>
              </a:rPr>
              <a:t>i</a:t>
            </a: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symbol = input[</a:t>
            </a:r>
            <a:r>
              <a:rPr lang="en-IN" sz="1100" spc="-50" dirty="0" err="1">
                <a:latin typeface="Times New Roman"/>
                <a:cs typeface="Times New Roman"/>
              </a:rPr>
              <a:t>i</a:t>
            </a:r>
            <a:r>
              <a:rPr lang="en-IN" sz="1100" spc="-50" dirty="0">
                <a:latin typeface="Times New Roman"/>
                <a:cs typeface="Times New Roman"/>
              </a:rPr>
              <a:t>];</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t = </a:t>
            </a:r>
            <a:r>
              <a:rPr lang="en-IN" sz="1100" spc="-50" dirty="0" err="1">
                <a:latin typeface="Times New Roman"/>
                <a:cs typeface="Times New Roman"/>
              </a:rPr>
              <a:t>automaton.transitions.find</a:t>
            </a:r>
            <a:r>
              <a:rPr lang="en-IN" sz="1100" spc="-50" dirty="0">
                <a:latin typeface="Times New Roman"/>
                <a:cs typeface="Times New Roman"/>
              </a:rPr>
              <a:t>(</a:t>
            </a:r>
          </a:p>
          <a:p>
            <a:pPr marL="12700">
              <a:lnSpc>
                <a:spcPct val="100000"/>
              </a:lnSpc>
            </a:pPr>
            <a:r>
              <a:rPr lang="en-IN" sz="1100" spc="-50" dirty="0">
                <a:latin typeface="Times New Roman"/>
                <a:cs typeface="Times New Roman"/>
              </a:rPr>
              <a:t>        (tr) =&gt; </a:t>
            </a:r>
            <a:r>
              <a:rPr lang="en-IN" sz="1100" spc="-50" dirty="0" err="1">
                <a:latin typeface="Times New Roman"/>
                <a:cs typeface="Times New Roman"/>
              </a:rPr>
              <a:t>tr.from</a:t>
            </a:r>
            <a:r>
              <a:rPr lang="en-IN" sz="1100" spc="-50" dirty="0">
                <a:latin typeface="Times New Roman"/>
                <a:cs typeface="Times New Roman"/>
              </a:rPr>
              <a:t> === current &amp;&amp; </a:t>
            </a:r>
            <a:r>
              <a:rPr lang="en-IN" sz="1100" spc="-50" dirty="0" err="1">
                <a:latin typeface="Times New Roman"/>
                <a:cs typeface="Times New Roman"/>
              </a:rPr>
              <a:t>tr.symbol</a:t>
            </a:r>
            <a:r>
              <a:rPr lang="en-IN" sz="1100" spc="-50" dirty="0">
                <a:latin typeface="Times New Roman"/>
                <a:cs typeface="Times New Roman"/>
              </a:rPr>
              <a:t> === symbol</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(!t) {</a:t>
            </a:r>
          </a:p>
          <a:p>
            <a:pPr marL="12700">
              <a:lnSpc>
                <a:spcPct val="100000"/>
              </a:lnSpc>
            </a:pPr>
            <a:r>
              <a:rPr lang="en-IN" sz="1100" spc="-50" dirty="0">
                <a:latin typeface="Times New Roman"/>
                <a:cs typeface="Times New Roman"/>
              </a:rPr>
              <a:t>        feedback = `No transition for '${symbol}' from ${current}`;</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current = t.to;</a:t>
            </a:r>
          </a:p>
          <a:p>
            <a:pPr marL="12700">
              <a:lnSpc>
                <a:spcPct val="100000"/>
              </a:lnSpc>
            </a:pPr>
            <a:r>
              <a:rPr lang="en-IN" sz="1100" spc="-50" dirty="0">
                <a:latin typeface="Times New Roman"/>
                <a:cs typeface="Times New Roman"/>
              </a:rPr>
              <a:t>      feedback = `Moved to ${current}`;</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automaton.accept.includes</a:t>
            </a:r>
            <a:r>
              <a:rPr lang="en-IN" sz="1100" spc="-50" dirty="0">
                <a:latin typeface="Times New Roman"/>
                <a:cs typeface="Times New Roman"/>
              </a:rPr>
              <a:t>(current)) {</a:t>
            </a:r>
          </a:p>
          <a:p>
            <a:pPr marL="12700">
              <a:lnSpc>
                <a:spcPct val="100000"/>
              </a:lnSpc>
            </a:pPr>
            <a:r>
              <a:rPr lang="en-IN" sz="1100" spc="-50" dirty="0">
                <a:latin typeface="Times New Roman"/>
                <a:cs typeface="Times New Roman"/>
              </a:rPr>
              <a:t>      feedback += ' (Accept state reached!)’;</a:t>
            </a:r>
          </a:p>
          <a:p>
            <a:pPr marL="12700">
              <a:lnSpc>
                <a:spcPct val="100000"/>
              </a:lnSpc>
            </a:pPr>
            <a:endParaRPr lang="en-IN" sz="1100" spc="-50" dirty="0">
              <a:latin typeface="Times New Roman"/>
              <a:cs typeface="Times New Roman"/>
            </a:endParaRP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nextStates.length</a:t>
            </a:r>
            <a:r>
              <a:rPr lang="en-IN" sz="1100" spc="-50" dirty="0">
                <a:latin typeface="Times New Roman"/>
                <a:cs typeface="Times New Roman"/>
              </a:rPr>
              <a:t> === 0) {</a:t>
            </a:r>
          </a:p>
          <a:p>
            <a:pPr marL="12700">
              <a:lnSpc>
                <a:spcPct val="100000"/>
              </a:lnSpc>
            </a:pPr>
            <a:r>
              <a:rPr lang="en-IN" sz="1100" spc="-50" dirty="0">
                <a:latin typeface="Times New Roman"/>
                <a:cs typeface="Times New Roman"/>
              </a:rPr>
              <a:t>        feedback = `No transitions for '${symbol}' from ${</a:t>
            </a:r>
            <a:r>
              <a:rPr lang="en-IN" sz="1100" spc="-50" dirty="0" err="1">
                <a:latin typeface="Times New Roman"/>
                <a:cs typeface="Times New Roman"/>
              </a:rPr>
              <a:t>states.join</a:t>
            </a:r>
            <a:r>
              <a:rPr lang="en-IN" sz="1100" spc="-50" dirty="0">
                <a:latin typeface="Times New Roman"/>
                <a:cs typeface="Times New Roman"/>
              </a:rPr>
              <a:t>(', ')}`;</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states = </a:t>
            </a:r>
            <a:r>
              <a:rPr lang="en-IN" sz="1100" spc="-50" dirty="0" err="1">
                <a:latin typeface="Times New Roman"/>
                <a:cs typeface="Times New Roman"/>
              </a:rPr>
              <a:t>nextStates</a:t>
            </a:r>
            <a:r>
              <a:rPr lang="en-IN" sz="1100" spc="-50" dirty="0">
                <a:latin typeface="Times New Roman"/>
                <a:cs typeface="Times New Roman"/>
              </a:rPr>
              <a:t>;</a:t>
            </a:r>
          </a:p>
          <a:p>
            <a:pPr marL="12700">
              <a:lnSpc>
                <a:spcPct val="100000"/>
              </a:lnSpc>
            </a:pPr>
            <a:r>
              <a:rPr lang="en-IN" sz="1100" spc="-50" dirty="0">
                <a:latin typeface="Times New Roman"/>
                <a:cs typeface="Times New Roman"/>
              </a:rPr>
              <a:t>      feedback = `Possible states: ${</a:t>
            </a:r>
            <a:r>
              <a:rPr lang="en-IN" sz="1100" spc="-50" dirty="0" err="1">
                <a:latin typeface="Times New Roman"/>
                <a:cs typeface="Times New Roman"/>
              </a:rPr>
              <a:t>states.join</a:t>
            </a: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accepted = </a:t>
            </a:r>
            <a:r>
              <a:rPr lang="en-IN" sz="1100" spc="-50" dirty="0" err="1">
                <a:latin typeface="Times New Roman"/>
                <a:cs typeface="Times New Roman"/>
              </a:rPr>
              <a:t>states.some</a:t>
            </a:r>
            <a:r>
              <a:rPr lang="en-IN" sz="1100" spc="-50" dirty="0">
                <a:latin typeface="Times New Roman"/>
                <a:cs typeface="Times New Roman"/>
              </a:rPr>
              <a:t>((s) =&gt; </a:t>
            </a:r>
            <a:r>
              <a:rPr lang="en-IN" sz="1100" spc="-50" dirty="0" err="1">
                <a:latin typeface="Times New Roman"/>
                <a:cs typeface="Times New Roman"/>
              </a:rPr>
              <a:t>automaton.accept.includes</a:t>
            </a:r>
            <a:r>
              <a:rPr lang="en-IN" sz="1100" spc="-50" dirty="0">
                <a:latin typeface="Times New Roman"/>
                <a:cs typeface="Times New Roman"/>
              </a:rPr>
              <a:t>(s));</a:t>
            </a:r>
          </a:p>
          <a:p>
            <a:pPr marL="12700">
              <a:lnSpc>
                <a:spcPct val="100000"/>
              </a:lnSpc>
            </a:pPr>
            <a:r>
              <a:rPr lang="en-IN" sz="1100" spc="-50" dirty="0">
                <a:latin typeface="Times New Roman"/>
                <a:cs typeface="Times New Roman"/>
              </a:rPr>
              <a:t>    if (accepted) {</a:t>
            </a:r>
          </a:p>
          <a:p>
            <a:pPr marL="12700">
              <a:lnSpc>
                <a:spcPct val="100000"/>
              </a:lnSpc>
            </a:pPr>
            <a:r>
              <a:rPr lang="en-IN" sz="1100" spc="-50" dirty="0">
                <a:latin typeface="Times New Roman"/>
                <a:cs typeface="Times New Roman"/>
              </a:rPr>
              <a:t>      feedback += ' (Accept state possible!)';</a:t>
            </a:r>
          </a:p>
          <a:p>
            <a:pPr marL="12700">
              <a:lnSpc>
                <a:spcPct val="100000"/>
              </a:lnSpc>
            </a:pPr>
            <a:r>
              <a:rPr lang="en-IN" sz="1100" spc="-50" dirty="0">
                <a:latin typeface="Times New Roman"/>
                <a:cs typeface="Times New Roman"/>
              </a:rPr>
              <a:t>      return { accepted: true,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feedback += ' (No accept state)';</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 else if (</a:t>
            </a:r>
            <a:r>
              <a:rPr lang="en-IN" sz="1100" spc="-50" dirty="0" err="1">
                <a:latin typeface="Times New Roman"/>
                <a:cs typeface="Times New Roman"/>
              </a:rPr>
              <a:t>automaton.type</a:t>
            </a:r>
            <a:r>
              <a:rPr lang="en-IN" sz="1100" spc="-50" dirty="0">
                <a:latin typeface="Times New Roman"/>
                <a:cs typeface="Times New Roman"/>
              </a:rPr>
              <a:t> === 'TM') {</a:t>
            </a:r>
          </a:p>
          <a:p>
            <a:pPr marL="12700">
              <a:lnSpc>
                <a:spcPct val="100000"/>
              </a:lnSpc>
            </a:pPr>
            <a:r>
              <a:rPr lang="en-IN" sz="1100" spc="-50" dirty="0">
                <a:latin typeface="Times New Roman"/>
                <a:cs typeface="Times New Roman"/>
              </a:rPr>
              <a:t>    // Basic TM simulation: treat like DFA for now</a:t>
            </a:r>
          </a:p>
          <a:p>
            <a:pPr marL="12700">
              <a:lnSpc>
                <a:spcPct val="100000"/>
              </a:lnSpc>
            </a:pPr>
            <a:r>
              <a:rPr lang="en-IN" sz="1100" spc="-50" dirty="0">
                <a:latin typeface="Times New Roman"/>
                <a:cs typeface="Times New Roman"/>
              </a:rPr>
              <a:t>    let current = </a:t>
            </a:r>
            <a:r>
              <a:rPr lang="en-IN" sz="1100" spc="-50" dirty="0" err="1">
                <a:latin typeface="Times New Roman"/>
                <a:cs typeface="Times New Roman"/>
              </a:rPr>
              <a:t>automaton.start</a:t>
            </a:r>
            <a:r>
              <a:rPr lang="en-IN" sz="1100" spc="-50" dirty="0">
                <a:latin typeface="Times New Roman"/>
                <a:cs typeface="Times New Roman"/>
              </a:rPr>
              <a:t>;</a:t>
            </a:r>
          </a:p>
          <a:p>
            <a:pPr marL="12700">
              <a:lnSpc>
                <a:spcPct val="100000"/>
              </a:lnSpc>
            </a:pPr>
            <a:r>
              <a:rPr lang="en-IN" sz="1100" spc="-50" dirty="0">
                <a:latin typeface="Times New Roman"/>
                <a:cs typeface="Times New Roman"/>
              </a:rPr>
              <a:t>    let feedback = '';</a:t>
            </a:r>
          </a:p>
          <a:p>
            <a:pPr marL="12700">
              <a:lnSpc>
                <a:spcPct val="100000"/>
              </a:lnSpc>
            </a:pPr>
            <a:r>
              <a:rPr lang="en-IN" sz="1100" spc="-50" dirty="0">
                <a:latin typeface="Times New Roman"/>
                <a:cs typeface="Times New Roman"/>
              </a:rPr>
              <a:t>    for (let </a:t>
            </a:r>
            <a:r>
              <a:rPr lang="en-IN" sz="1100" spc="-50" dirty="0" err="1">
                <a:latin typeface="Times New Roman"/>
                <a:cs typeface="Times New Roman"/>
              </a:rPr>
              <a:t>i</a:t>
            </a:r>
            <a:r>
              <a:rPr lang="en-IN" sz="1100" spc="-50" dirty="0">
                <a:latin typeface="Times New Roman"/>
                <a:cs typeface="Times New Roman"/>
              </a:rPr>
              <a:t> = 0; </a:t>
            </a:r>
            <a:r>
              <a:rPr lang="en-IN" sz="1100" spc="-50" dirty="0" err="1">
                <a:latin typeface="Times New Roman"/>
                <a:cs typeface="Times New Roman"/>
              </a:rPr>
              <a:t>i</a:t>
            </a:r>
            <a:r>
              <a:rPr lang="en-IN" sz="1100" spc="-50" dirty="0">
                <a:latin typeface="Times New Roman"/>
                <a:cs typeface="Times New Roman"/>
              </a:rPr>
              <a:t> &lt; </a:t>
            </a:r>
            <a:r>
              <a:rPr lang="en-IN" sz="1100" spc="-50" dirty="0" err="1">
                <a:latin typeface="Times New Roman"/>
                <a:cs typeface="Times New Roman"/>
              </a:rPr>
              <a:t>input.length</a:t>
            </a:r>
            <a:r>
              <a:rPr lang="en-IN" sz="1100" spc="-50" dirty="0">
                <a:latin typeface="Times New Roman"/>
                <a:cs typeface="Times New Roman"/>
              </a:rPr>
              <a:t>; </a:t>
            </a:r>
            <a:r>
              <a:rPr lang="en-IN" sz="1100" spc="-50" dirty="0" err="1">
                <a:latin typeface="Times New Roman"/>
                <a:cs typeface="Times New Roman"/>
              </a:rPr>
              <a:t>i</a:t>
            </a:r>
            <a:r>
              <a:rPr lang="en-IN" sz="1100" spc="-50" dirty="0">
                <a:latin typeface="Times New Roman"/>
                <a:cs typeface="Times New Roman"/>
              </a:rPr>
              <a:t>++) {</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symbol = input[</a:t>
            </a:r>
            <a:r>
              <a:rPr lang="en-IN" sz="1100" spc="-50" dirty="0" err="1">
                <a:latin typeface="Times New Roman"/>
                <a:cs typeface="Times New Roman"/>
              </a:rPr>
              <a:t>i</a:t>
            </a:r>
            <a:r>
              <a:rPr lang="en-IN" sz="1100" spc="-50" dirty="0">
                <a:latin typeface="Times New Roman"/>
                <a:cs typeface="Times New Roman"/>
              </a:rPr>
              <a:t>];</a:t>
            </a:r>
          </a:p>
          <a:p>
            <a:pPr marL="12700">
              <a:lnSpc>
                <a:spcPct val="100000"/>
              </a:lnSpc>
            </a:pPr>
            <a:r>
              <a:rPr lang="en-IN" sz="1100" spc="-50" dirty="0">
                <a:latin typeface="Times New Roman"/>
                <a:cs typeface="Times New Roman"/>
              </a:rPr>
              <a:t>      </a:t>
            </a:r>
            <a:r>
              <a:rPr lang="en-IN" sz="1100" spc="-50" dirty="0" err="1">
                <a:latin typeface="Times New Roman"/>
                <a:cs typeface="Times New Roman"/>
              </a:rPr>
              <a:t>const</a:t>
            </a:r>
            <a:r>
              <a:rPr lang="en-IN" sz="1100" spc="-50" dirty="0">
                <a:latin typeface="Times New Roman"/>
                <a:cs typeface="Times New Roman"/>
              </a:rPr>
              <a:t> t = </a:t>
            </a:r>
            <a:r>
              <a:rPr lang="en-IN" sz="1100" spc="-50" dirty="0" err="1">
                <a:latin typeface="Times New Roman"/>
                <a:cs typeface="Times New Roman"/>
              </a:rPr>
              <a:t>automaton.transitions.find</a:t>
            </a:r>
            <a:r>
              <a:rPr lang="en-IN" sz="1100" spc="-50" dirty="0">
                <a:latin typeface="Times New Roman"/>
                <a:cs typeface="Times New Roman"/>
              </a:rPr>
              <a:t>(</a:t>
            </a:r>
          </a:p>
          <a:p>
            <a:pPr marL="12700">
              <a:lnSpc>
                <a:spcPct val="100000"/>
              </a:lnSpc>
            </a:pPr>
            <a:r>
              <a:rPr lang="en-IN" sz="1100" spc="-50" dirty="0">
                <a:latin typeface="Times New Roman"/>
                <a:cs typeface="Times New Roman"/>
              </a:rPr>
              <a:t>        (tr) =&gt; </a:t>
            </a:r>
            <a:r>
              <a:rPr lang="en-IN" sz="1100" spc="-50" dirty="0" err="1">
                <a:latin typeface="Times New Roman"/>
                <a:cs typeface="Times New Roman"/>
              </a:rPr>
              <a:t>tr.from</a:t>
            </a:r>
            <a:r>
              <a:rPr lang="en-IN" sz="1100" spc="-50" dirty="0">
                <a:latin typeface="Times New Roman"/>
                <a:cs typeface="Times New Roman"/>
              </a:rPr>
              <a:t> === current &amp;&amp; </a:t>
            </a:r>
            <a:r>
              <a:rPr lang="en-IN" sz="1100" spc="-50" dirty="0" err="1">
                <a:latin typeface="Times New Roman"/>
                <a:cs typeface="Times New Roman"/>
              </a:rPr>
              <a:t>tr.symbol</a:t>
            </a:r>
            <a:r>
              <a:rPr lang="en-IN" sz="1100" spc="-50" dirty="0">
                <a:latin typeface="Times New Roman"/>
                <a:cs typeface="Times New Roman"/>
              </a:rPr>
              <a:t> === symbol</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(!t) {</a:t>
            </a:r>
          </a:p>
          <a:p>
            <a:pPr marL="12700">
              <a:lnSpc>
                <a:spcPct val="100000"/>
              </a:lnSpc>
            </a:pPr>
            <a:r>
              <a:rPr lang="en-IN" sz="1100" spc="-50" dirty="0">
                <a:latin typeface="Times New Roman"/>
                <a:cs typeface="Times New Roman"/>
              </a:rPr>
              <a:t>        feedback = `No transition for '${symbol}' from ${current}`;</a:t>
            </a:r>
          </a:p>
          <a:p>
            <a:pPr marL="12700">
              <a:lnSpc>
                <a:spcPct val="100000"/>
              </a:lnSpc>
            </a:pPr>
            <a:r>
              <a:rPr lang="en-IN" sz="1100" spc="-50" dirty="0">
                <a:latin typeface="Times New Roman"/>
                <a:cs typeface="Times New Roman"/>
              </a:rPr>
              <a:t>        return { accepted: false, feedback };</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current = t.to;</a:t>
            </a:r>
          </a:p>
          <a:p>
            <a:pPr marL="12700">
              <a:lnSpc>
                <a:spcPct val="100000"/>
              </a:lnSpc>
            </a:pPr>
            <a:r>
              <a:rPr lang="en-IN" sz="1100" spc="-50" dirty="0">
                <a:latin typeface="Times New Roman"/>
                <a:cs typeface="Times New Roman"/>
              </a:rPr>
              <a:t>      feedback = `Moved to ${current}`;</a:t>
            </a:r>
          </a:p>
          <a:p>
            <a:pPr marL="12700">
              <a:lnSpc>
                <a:spcPct val="100000"/>
              </a:lnSpc>
            </a:pPr>
            <a:r>
              <a:rPr lang="en-IN" sz="1100" spc="-50" dirty="0">
                <a:latin typeface="Times New Roman"/>
                <a:cs typeface="Times New Roman"/>
              </a:rPr>
              <a:t>    }</a:t>
            </a:r>
          </a:p>
          <a:p>
            <a:pPr marL="12700">
              <a:lnSpc>
                <a:spcPct val="100000"/>
              </a:lnSpc>
            </a:pPr>
            <a:r>
              <a:rPr lang="en-IN" sz="1100" spc="-50" dirty="0">
                <a:latin typeface="Times New Roman"/>
                <a:cs typeface="Times New Roman"/>
              </a:rPr>
              <a:t>    if (</a:t>
            </a:r>
            <a:r>
              <a:rPr lang="en-IN" sz="1100" spc="-50" dirty="0" err="1">
                <a:latin typeface="Times New Roman"/>
                <a:cs typeface="Times New Roman"/>
              </a:rPr>
              <a:t>automaton.accept.includes</a:t>
            </a:r>
            <a:r>
              <a:rPr lang="en-IN" sz="1100" spc="-50" dirty="0">
                <a:latin typeface="Times New Roman"/>
                <a:cs typeface="Times New Roman"/>
              </a:rPr>
              <a:t>(current)) {</a:t>
            </a:r>
          </a:p>
          <a:p>
            <a:pPr marL="12700">
              <a:lnSpc>
                <a:spcPct val="100000"/>
              </a:lnSpc>
            </a:pPr>
            <a:r>
              <a:rPr lang="en-IN" sz="1100" spc="-50" dirty="0">
                <a:latin typeface="Times New Roman"/>
                <a:cs typeface="Times New Roman"/>
              </a:rPr>
              <a:t>      feedback += ' (Accept state reached!)';</a:t>
            </a:r>
          </a:p>
          <a:p>
            <a:pPr marL="12700">
              <a:lnSpc>
                <a:spcPct val="100000"/>
              </a:lnSpc>
            </a:pPr>
            <a:endParaRPr lang="en-IN" sz="1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FD203-49DD-D242-9256-35EFEB846E08}"/>
              </a:ext>
            </a:extLst>
          </p:cNvPr>
          <p:cNvSpPr txBox="1"/>
          <p:nvPr/>
        </p:nvSpPr>
        <p:spPr>
          <a:xfrm>
            <a:off x="273050" y="-9238567"/>
            <a:ext cx="6705600" cy="10064294"/>
          </a:xfrm>
          <a:prstGeom prst="rect">
            <a:avLst/>
          </a:prstGeom>
          <a:noFill/>
        </p:spPr>
        <p:txBody>
          <a:bodyPr wrap="square">
            <a:spAutoFit/>
          </a:bodyPr>
          <a:lstStyle/>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endParaRPr lang="en-IN" b="1" spc="-50" dirty="0">
              <a:latin typeface="Times New Roman"/>
              <a:cs typeface="Times New Roman"/>
            </a:endParaRPr>
          </a:p>
          <a:p>
            <a:pPr marL="12700">
              <a:lnSpc>
                <a:spcPct val="100000"/>
              </a:lnSpc>
            </a:pPr>
            <a:endParaRPr lang="en-IN" sz="1800" b="1" spc="-50" dirty="0">
              <a:latin typeface="Times New Roman"/>
              <a:cs typeface="Times New Roman"/>
            </a:endParaRPr>
          </a:p>
          <a:p>
            <a:pPr marL="12700">
              <a:lnSpc>
                <a:spcPct val="100000"/>
              </a:lnSpc>
            </a:pPr>
            <a:r>
              <a:rPr lang="en-IN" sz="1800" b="1" spc="-50" dirty="0">
                <a:latin typeface="Times New Roman"/>
                <a:cs typeface="Times New Roman"/>
              </a:rPr>
              <a:t> </a:t>
            </a:r>
          </a:p>
        </p:txBody>
      </p:sp>
      <p:sp>
        <p:nvSpPr>
          <p:cNvPr id="4" name="TextBox 3">
            <a:extLst>
              <a:ext uri="{FF2B5EF4-FFF2-40B4-BE49-F238E27FC236}">
                <a16:creationId xmlns:a16="http://schemas.microsoft.com/office/drawing/2014/main" id="{B5399956-FD0C-A482-4283-8E4783139C48}"/>
              </a:ext>
            </a:extLst>
          </p:cNvPr>
          <p:cNvSpPr txBox="1"/>
          <p:nvPr/>
        </p:nvSpPr>
        <p:spPr>
          <a:xfrm>
            <a:off x="654050" y="241300"/>
            <a:ext cx="5015230" cy="1954381"/>
          </a:xfrm>
          <a:prstGeom prst="rect">
            <a:avLst/>
          </a:prstGeom>
          <a:noFill/>
        </p:spPr>
        <p:txBody>
          <a:bodyPr wrap="square">
            <a:spAutoFit/>
          </a:bodyPr>
          <a:lstStyle/>
          <a:p>
            <a:pPr marL="12700" algn="just">
              <a:lnSpc>
                <a:spcPct val="100000"/>
              </a:lnSpc>
            </a:pPr>
            <a:r>
              <a:rPr lang="en-IN" sz="1100" spc="-50" dirty="0">
                <a:latin typeface="Times New Roman"/>
                <a:cs typeface="Times New Roman"/>
              </a:rPr>
              <a:t> return { accepted: true, feedback };</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feedback += ' (Not an accept state)';</a:t>
            </a:r>
          </a:p>
          <a:p>
            <a:pPr marL="12700" algn="just">
              <a:lnSpc>
                <a:spcPct val="100000"/>
              </a:lnSpc>
            </a:pPr>
            <a:r>
              <a:rPr lang="en-IN" sz="1100" spc="-50" dirty="0">
                <a:latin typeface="Times New Roman"/>
                <a:cs typeface="Times New Roman"/>
              </a:rPr>
              <a:t>    return { accepted: false, feedback };</a:t>
            </a:r>
          </a:p>
          <a:p>
            <a:pPr marL="12700" algn="just">
              <a:lnSpc>
                <a:spcPct val="100000"/>
              </a:lnSpc>
            </a:pPr>
            <a:r>
              <a:rPr lang="en-IN" sz="1100" spc="-50" dirty="0">
                <a:latin typeface="Times New Roman"/>
                <a:cs typeface="Times New Roman"/>
              </a:rPr>
              <a:t>  }</a:t>
            </a:r>
          </a:p>
          <a:p>
            <a:pPr marL="12700" algn="just">
              <a:lnSpc>
                <a:spcPct val="100000"/>
              </a:lnSpc>
            </a:pPr>
            <a:r>
              <a:rPr lang="en-IN" sz="1100" spc="-50" dirty="0">
                <a:latin typeface="Times New Roman"/>
                <a:cs typeface="Times New Roman"/>
              </a:rPr>
              <a:t>  return { accepted: false, feedback: 'Unknown automaton type.' };</a:t>
            </a:r>
          </a:p>
          <a:p>
            <a:pPr marL="12700" algn="just">
              <a:lnSpc>
                <a:spcPct val="100000"/>
              </a:lnSpc>
            </a:pPr>
            <a:r>
              <a:rPr lang="en-IN" sz="1100" spc="-50" dirty="0">
                <a:latin typeface="Times New Roman"/>
                <a:cs typeface="Times New Roman"/>
              </a:rPr>
              <a:t>}</a:t>
            </a: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endParaRPr lang="en-IN" sz="1100" b="1" spc="-50" dirty="0">
              <a:latin typeface="Times New Roman"/>
              <a:cs typeface="Times New Roman"/>
            </a:endParaRPr>
          </a:p>
          <a:p>
            <a:pPr marL="12700">
              <a:lnSpc>
                <a:spcPct val="100000"/>
              </a:lnSpc>
            </a:pPr>
            <a:r>
              <a:rPr lang="en-IN" sz="1100" b="1" spc="-50" dirty="0">
                <a:latin typeface="Times New Roman"/>
                <a:cs typeface="Times New Roman"/>
              </a:rPr>
              <a:t>OUTPUT:</a:t>
            </a:r>
          </a:p>
        </p:txBody>
      </p:sp>
      <p:pic>
        <p:nvPicPr>
          <p:cNvPr id="5" name="Picture 4">
            <a:extLst>
              <a:ext uri="{FF2B5EF4-FFF2-40B4-BE49-F238E27FC236}">
                <a16:creationId xmlns:a16="http://schemas.microsoft.com/office/drawing/2014/main" id="{E6CA1844-CE65-E9ED-E7A7-96B96847D7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450" y="2374900"/>
            <a:ext cx="6553200" cy="2057400"/>
          </a:xfrm>
          <a:prstGeom prst="rect">
            <a:avLst/>
          </a:prstGeom>
        </p:spPr>
      </p:pic>
      <p:pic>
        <p:nvPicPr>
          <p:cNvPr id="7" name="Picture 6">
            <a:extLst>
              <a:ext uri="{FF2B5EF4-FFF2-40B4-BE49-F238E27FC236}">
                <a16:creationId xmlns:a16="http://schemas.microsoft.com/office/drawing/2014/main" id="{26F57D03-EC03-B416-019C-509362362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50" y="4578499"/>
            <a:ext cx="6553200" cy="2444601"/>
          </a:xfrm>
          <a:prstGeom prst="rect">
            <a:avLst/>
          </a:prstGeom>
        </p:spPr>
      </p:pic>
      <p:pic>
        <p:nvPicPr>
          <p:cNvPr id="6" name="Picture 5">
            <a:extLst>
              <a:ext uri="{FF2B5EF4-FFF2-40B4-BE49-F238E27FC236}">
                <a16:creationId xmlns:a16="http://schemas.microsoft.com/office/drawing/2014/main" id="{114A5696-4C22-2414-4926-3D32FBAD7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0" y="7151519"/>
            <a:ext cx="6553200" cy="2614781"/>
          </a:xfrm>
          <a:prstGeom prst="rect">
            <a:avLst/>
          </a:prstGeom>
        </p:spPr>
      </p:pic>
    </p:spTree>
    <p:extLst>
      <p:ext uri="{BB962C8B-B14F-4D97-AF65-F5344CB8AC3E}">
        <p14:creationId xmlns:p14="http://schemas.microsoft.com/office/powerpoint/2010/main" val="258542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56300" y="986789"/>
            <a:ext cx="773251" cy="990600"/>
          </a:xfrm>
          <a:prstGeom prst="rect">
            <a:avLst/>
          </a:prstGeom>
        </p:spPr>
      </p:pic>
      <p:sp>
        <p:nvSpPr>
          <p:cNvPr id="3" name="object 3"/>
          <p:cNvSpPr txBox="1"/>
          <p:nvPr/>
        </p:nvSpPr>
        <p:spPr>
          <a:xfrm>
            <a:off x="1761870" y="814865"/>
            <a:ext cx="4027804" cy="916940"/>
          </a:xfrm>
          <a:prstGeom prst="rect">
            <a:avLst/>
          </a:prstGeom>
        </p:spPr>
        <p:txBody>
          <a:bodyPr vert="horz" wrap="square" lIns="0" tIns="79375" rIns="0" bIns="0" rtlCol="0">
            <a:spAutoFit/>
          </a:bodyPr>
          <a:lstStyle/>
          <a:p>
            <a:pPr marL="12065" algn="ctr">
              <a:lnSpc>
                <a:spcPct val="100000"/>
              </a:lnSpc>
              <a:spcBef>
                <a:spcPts val="625"/>
              </a:spcBef>
            </a:pPr>
            <a:r>
              <a:rPr sz="2200" b="1" dirty="0">
                <a:latin typeface="Times New Roman"/>
                <a:cs typeface="Times New Roman"/>
              </a:rPr>
              <a:t>SIMATS</a:t>
            </a:r>
            <a:r>
              <a:rPr sz="2200" b="1" spc="-15" dirty="0">
                <a:latin typeface="Times New Roman"/>
                <a:cs typeface="Times New Roman"/>
              </a:rPr>
              <a:t> </a:t>
            </a:r>
            <a:r>
              <a:rPr sz="2200" b="1" spc="-10" dirty="0">
                <a:latin typeface="Times New Roman"/>
                <a:cs typeface="Times New Roman"/>
              </a:rPr>
              <a:t>ENGINEERING</a:t>
            </a:r>
            <a:endParaRPr sz="2200">
              <a:latin typeface="Times New Roman"/>
              <a:cs typeface="Times New Roman"/>
            </a:endParaRPr>
          </a:p>
          <a:p>
            <a:pPr marL="12700" marR="5080" algn="ctr">
              <a:lnSpc>
                <a:spcPct val="110200"/>
              </a:lnSpc>
              <a:spcBef>
                <a:spcPts val="150"/>
              </a:spcBef>
            </a:pPr>
            <a:r>
              <a:rPr sz="1400" b="1" dirty="0">
                <a:latin typeface="Times New Roman"/>
                <a:cs typeface="Times New Roman"/>
              </a:rPr>
              <a:t>Saveetha</a:t>
            </a:r>
            <a:r>
              <a:rPr sz="1400" b="1" spc="-55" dirty="0">
                <a:latin typeface="Times New Roman"/>
                <a:cs typeface="Times New Roman"/>
              </a:rPr>
              <a:t> </a:t>
            </a:r>
            <a:r>
              <a:rPr sz="1400" b="1" dirty="0">
                <a:latin typeface="Times New Roman"/>
                <a:cs typeface="Times New Roman"/>
              </a:rPr>
              <a:t>Institute</a:t>
            </a:r>
            <a:r>
              <a:rPr sz="1400" b="1" spc="-25" dirty="0">
                <a:latin typeface="Times New Roman"/>
                <a:cs typeface="Times New Roman"/>
              </a:rPr>
              <a:t> </a:t>
            </a:r>
            <a:r>
              <a:rPr sz="1400" b="1" dirty="0">
                <a:latin typeface="Times New Roman"/>
                <a:cs typeface="Times New Roman"/>
              </a:rPr>
              <a:t>of</a:t>
            </a:r>
            <a:r>
              <a:rPr sz="1400" b="1" spc="-35" dirty="0">
                <a:latin typeface="Times New Roman"/>
                <a:cs typeface="Times New Roman"/>
              </a:rPr>
              <a:t> </a:t>
            </a:r>
            <a:r>
              <a:rPr sz="1400" b="1" dirty="0">
                <a:latin typeface="Times New Roman"/>
                <a:cs typeface="Times New Roman"/>
              </a:rPr>
              <a:t>Medical</a:t>
            </a:r>
            <a:r>
              <a:rPr sz="1400" b="1" spc="-55" dirty="0">
                <a:latin typeface="Times New Roman"/>
                <a:cs typeface="Times New Roman"/>
              </a:rPr>
              <a:t> </a:t>
            </a:r>
            <a:r>
              <a:rPr sz="1400" b="1" dirty="0">
                <a:latin typeface="Times New Roman"/>
                <a:cs typeface="Times New Roman"/>
              </a:rPr>
              <a:t>and</a:t>
            </a:r>
            <a:r>
              <a:rPr sz="1400" b="1" spc="-55" dirty="0">
                <a:latin typeface="Times New Roman"/>
                <a:cs typeface="Times New Roman"/>
              </a:rPr>
              <a:t> </a:t>
            </a:r>
            <a:r>
              <a:rPr sz="1400" b="1" dirty="0">
                <a:latin typeface="Times New Roman"/>
                <a:cs typeface="Times New Roman"/>
              </a:rPr>
              <a:t>Technical</a:t>
            </a:r>
            <a:r>
              <a:rPr sz="1400" b="1" spc="-50" dirty="0">
                <a:latin typeface="Times New Roman"/>
                <a:cs typeface="Times New Roman"/>
              </a:rPr>
              <a:t> </a:t>
            </a:r>
            <a:r>
              <a:rPr sz="1400" b="1" spc="-10" dirty="0">
                <a:latin typeface="Times New Roman"/>
                <a:cs typeface="Times New Roman"/>
              </a:rPr>
              <a:t>Sciences Chennai-602105</a:t>
            </a:r>
            <a:endParaRPr sz="1400">
              <a:latin typeface="Times New Roman"/>
              <a:cs typeface="Times New Roman"/>
            </a:endParaRPr>
          </a:p>
        </p:txBody>
      </p:sp>
      <p:sp>
        <p:nvSpPr>
          <p:cNvPr id="4" name="object 4"/>
          <p:cNvSpPr txBox="1"/>
          <p:nvPr/>
        </p:nvSpPr>
        <p:spPr>
          <a:xfrm>
            <a:off x="2182748" y="2475356"/>
            <a:ext cx="3192145" cy="329565"/>
          </a:xfrm>
          <a:prstGeom prst="rect">
            <a:avLst/>
          </a:prstGeom>
        </p:spPr>
        <p:txBody>
          <a:bodyPr vert="horz" wrap="square" lIns="0" tIns="11430" rIns="0" bIns="0" rtlCol="0">
            <a:spAutoFit/>
          </a:bodyPr>
          <a:lstStyle/>
          <a:p>
            <a:pPr marL="12700">
              <a:lnSpc>
                <a:spcPct val="100000"/>
              </a:lnSpc>
              <a:spcBef>
                <a:spcPts val="90"/>
              </a:spcBef>
            </a:pPr>
            <a:r>
              <a:rPr sz="2000" b="1" dirty="0">
                <a:latin typeface="Times New Roman"/>
                <a:cs typeface="Times New Roman"/>
              </a:rPr>
              <a:t>BONAFIDE</a:t>
            </a:r>
            <a:r>
              <a:rPr sz="2000" b="1" spc="-95" dirty="0">
                <a:latin typeface="Times New Roman"/>
                <a:cs typeface="Times New Roman"/>
              </a:rPr>
              <a:t> </a:t>
            </a:r>
            <a:r>
              <a:rPr sz="2000" b="1" spc="-10" dirty="0">
                <a:latin typeface="Times New Roman"/>
                <a:cs typeface="Times New Roman"/>
              </a:rPr>
              <a:t>CERTIFICATE</a:t>
            </a:r>
            <a:endParaRPr sz="2000">
              <a:latin typeface="Times New Roman"/>
              <a:cs typeface="Times New Roman"/>
            </a:endParaRPr>
          </a:p>
        </p:txBody>
      </p:sp>
      <p:sp>
        <p:nvSpPr>
          <p:cNvPr id="5" name="object 5"/>
          <p:cNvSpPr txBox="1"/>
          <p:nvPr/>
        </p:nvSpPr>
        <p:spPr>
          <a:xfrm>
            <a:off x="902004" y="2975839"/>
            <a:ext cx="5760085" cy="1489510"/>
          </a:xfrm>
          <a:prstGeom prst="rect">
            <a:avLst/>
          </a:prstGeom>
        </p:spPr>
        <p:txBody>
          <a:bodyPr vert="horz" wrap="square" lIns="0" tIns="12065" rIns="0" bIns="0" rtlCol="0">
            <a:spAutoFit/>
          </a:bodyPr>
          <a:lstStyle/>
          <a:p>
            <a:pPr marL="12700" marR="5080" lvl="1" indent="457200" algn="just">
              <a:spcBef>
                <a:spcPts val="95"/>
              </a:spcBef>
            </a:pPr>
            <a:r>
              <a:rPr sz="1200" dirty="0">
                <a:latin typeface="Times New Roman"/>
                <a:cs typeface="Times New Roman"/>
              </a:rPr>
              <a:t>This</a:t>
            </a:r>
            <a:r>
              <a:rPr sz="1200" spc="110" dirty="0">
                <a:latin typeface="Times New Roman"/>
                <a:cs typeface="Times New Roman"/>
              </a:rPr>
              <a:t> </a:t>
            </a:r>
            <a:r>
              <a:rPr sz="1200" dirty="0">
                <a:latin typeface="Times New Roman"/>
                <a:cs typeface="Times New Roman"/>
              </a:rPr>
              <a:t>is</a:t>
            </a:r>
            <a:r>
              <a:rPr sz="1200" spc="114" dirty="0">
                <a:latin typeface="Times New Roman"/>
                <a:cs typeface="Times New Roman"/>
              </a:rPr>
              <a:t> </a:t>
            </a:r>
            <a:r>
              <a:rPr sz="1200" dirty="0">
                <a:latin typeface="Times New Roman"/>
                <a:cs typeface="Times New Roman"/>
              </a:rPr>
              <a:t>to</a:t>
            </a:r>
            <a:r>
              <a:rPr sz="1200" spc="90" dirty="0">
                <a:latin typeface="Times New Roman"/>
                <a:cs typeface="Times New Roman"/>
              </a:rPr>
              <a:t> </a:t>
            </a:r>
            <a:r>
              <a:rPr sz="1200" dirty="0">
                <a:latin typeface="Times New Roman"/>
                <a:cs typeface="Times New Roman"/>
              </a:rPr>
              <a:t>certify</a:t>
            </a:r>
            <a:r>
              <a:rPr sz="1200" spc="85" dirty="0">
                <a:latin typeface="Times New Roman"/>
                <a:cs typeface="Times New Roman"/>
              </a:rPr>
              <a:t> </a:t>
            </a:r>
            <a:r>
              <a:rPr sz="1200" dirty="0">
                <a:latin typeface="Times New Roman"/>
                <a:cs typeface="Times New Roman"/>
              </a:rPr>
              <a:t>that</a:t>
            </a:r>
            <a:r>
              <a:rPr sz="1200" spc="120"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dirty="0">
                <a:latin typeface="Times New Roman"/>
                <a:cs typeface="Times New Roman"/>
              </a:rPr>
              <a:t>Capstone</a:t>
            </a:r>
            <a:r>
              <a:rPr sz="1200" spc="80" dirty="0">
                <a:latin typeface="Times New Roman"/>
                <a:cs typeface="Times New Roman"/>
              </a:rPr>
              <a:t> </a:t>
            </a:r>
            <a:r>
              <a:rPr sz="1200" dirty="0">
                <a:latin typeface="Times New Roman"/>
                <a:cs typeface="Times New Roman"/>
              </a:rPr>
              <a:t>Project</a:t>
            </a:r>
            <a:r>
              <a:rPr sz="1200" spc="114" dirty="0">
                <a:latin typeface="Times New Roman"/>
                <a:cs typeface="Times New Roman"/>
              </a:rPr>
              <a:t> </a:t>
            </a:r>
            <a:r>
              <a:rPr sz="1200" dirty="0">
                <a:latin typeface="Times New Roman"/>
                <a:cs typeface="Times New Roman"/>
              </a:rPr>
              <a:t>entitled</a:t>
            </a:r>
            <a:r>
              <a:rPr sz="1200" spc="125" dirty="0">
                <a:latin typeface="Times New Roman"/>
                <a:cs typeface="Times New Roman"/>
              </a:rPr>
              <a:t> </a:t>
            </a:r>
            <a:r>
              <a:rPr sz="1200" b="1" dirty="0">
                <a:latin typeface="Times New Roman"/>
                <a:cs typeface="Times New Roman"/>
              </a:rPr>
              <a:t>"</a:t>
            </a:r>
            <a:r>
              <a:rPr lang="en-US" sz="1200" b="1" spc="100" dirty="0">
                <a:latin typeface="Times New Roman"/>
                <a:cs typeface="Times New Roman"/>
              </a:rPr>
              <a:t>TOC Game: Language Acceptance Race developed to overcome challenges in  learning language acceptance, compared with conventional teaching methods, for  improved engagement, clarity, and understanding of automata concepts</a:t>
            </a:r>
            <a:r>
              <a:rPr sz="1200" b="1" dirty="0">
                <a:latin typeface="Times New Roman"/>
                <a:cs typeface="Times New Roman"/>
              </a:rPr>
              <a:t>"</a:t>
            </a:r>
            <a:r>
              <a:rPr sz="1200" b="1" spc="225" dirty="0">
                <a:latin typeface="Times New Roman"/>
                <a:cs typeface="Times New Roman"/>
              </a:rPr>
              <a:t> </a:t>
            </a:r>
            <a:r>
              <a:rPr sz="1200" dirty="0">
                <a:latin typeface="Times New Roman"/>
                <a:cs typeface="Times New Roman"/>
              </a:rPr>
              <a:t>has</a:t>
            </a:r>
            <a:r>
              <a:rPr sz="1200" spc="220" dirty="0">
                <a:latin typeface="Times New Roman"/>
                <a:cs typeface="Times New Roman"/>
              </a:rPr>
              <a:t> </a:t>
            </a:r>
            <a:r>
              <a:rPr sz="1200" dirty="0">
                <a:latin typeface="Times New Roman"/>
                <a:cs typeface="Times New Roman"/>
              </a:rPr>
              <a:t>been</a:t>
            </a:r>
            <a:r>
              <a:rPr sz="1200" spc="185" dirty="0">
                <a:latin typeface="Times New Roman"/>
                <a:cs typeface="Times New Roman"/>
              </a:rPr>
              <a:t> </a:t>
            </a:r>
            <a:r>
              <a:rPr sz="1200" dirty="0">
                <a:latin typeface="Times New Roman"/>
                <a:cs typeface="Times New Roman"/>
              </a:rPr>
              <a:t>carried</a:t>
            </a:r>
            <a:r>
              <a:rPr sz="1200" spc="210" dirty="0">
                <a:latin typeface="Times New Roman"/>
                <a:cs typeface="Times New Roman"/>
              </a:rPr>
              <a:t> </a:t>
            </a:r>
            <a:r>
              <a:rPr sz="1200" dirty="0">
                <a:latin typeface="Times New Roman"/>
                <a:cs typeface="Times New Roman"/>
              </a:rPr>
              <a:t>out</a:t>
            </a:r>
            <a:r>
              <a:rPr sz="1200" spc="220" dirty="0">
                <a:latin typeface="Times New Roman"/>
                <a:cs typeface="Times New Roman"/>
              </a:rPr>
              <a:t> </a:t>
            </a:r>
            <a:r>
              <a:rPr sz="1200" dirty="0">
                <a:latin typeface="Times New Roman"/>
                <a:cs typeface="Times New Roman"/>
              </a:rPr>
              <a:t>by</a:t>
            </a:r>
            <a:r>
              <a:rPr sz="1200" spc="200" dirty="0">
                <a:latin typeface="Times New Roman"/>
                <a:cs typeface="Times New Roman"/>
              </a:rPr>
              <a:t> </a:t>
            </a:r>
            <a:r>
              <a:rPr sz="1200" b="1" dirty="0">
                <a:latin typeface="Times New Roman"/>
                <a:cs typeface="Times New Roman"/>
              </a:rPr>
              <a:t>M</a:t>
            </a:r>
            <a:r>
              <a:rPr lang="en-IN" sz="1200" b="1" dirty="0" err="1">
                <a:latin typeface="Times New Roman"/>
                <a:cs typeface="Times New Roman"/>
              </a:rPr>
              <a:t>eheer</a:t>
            </a:r>
            <a:r>
              <a:rPr lang="en-IN" sz="1200" b="1" dirty="0">
                <a:latin typeface="Times New Roman"/>
                <a:cs typeface="Times New Roman"/>
              </a:rPr>
              <a:t> J</a:t>
            </a:r>
            <a:r>
              <a:rPr sz="1200" b="1" spc="190" dirty="0">
                <a:latin typeface="Times New Roman"/>
                <a:cs typeface="Times New Roman"/>
              </a:rPr>
              <a:t> </a:t>
            </a:r>
            <a:r>
              <a:rPr sz="1200" b="1" dirty="0">
                <a:latin typeface="Times New Roman"/>
                <a:cs typeface="Times New Roman"/>
              </a:rPr>
              <a:t>[192</a:t>
            </a:r>
            <a:r>
              <a:rPr lang="en-IN" sz="1200" b="1" dirty="0">
                <a:latin typeface="Times New Roman"/>
                <a:cs typeface="Times New Roman"/>
              </a:rPr>
              <a:t>372327</a:t>
            </a:r>
            <a:r>
              <a:rPr sz="1200" b="1" dirty="0">
                <a:latin typeface="Times New Roman"/>
                <a:cs typeface="Times New Roman"/>
              </a:rPr>
              <a:t>],</a:t>
            </a:r>
            <a:r>
              <a:rPr sz="1200" b="1" spc="220" dirty="0">
                <a:latin typeface="Times New Roman"/>
                <a:cs typeface="Times New Roman"/>
              </a:rPr>
              <a:t> </a:t>
            </a:r>
            <a:r>
              <a:rPr sz="1200" b="1" dirty="0">
                <a:latin typeface="Times New Roman"/>
                <a:cs typeface="Times New Roman"/>
              </a:rPr>
              <a:t>D.</a:t>
            </a:r>
            <a:r>
              <a:rPr lang="en-IN" sz="1200" b="1" spc="225" dirty="0">
                <a:latin typeface="Times New Roman"/>
                <a:cs typeface="Times New Roman"/>
              </a:rPr>
              <a:t>V Sai </a:t>
            </a:r>
            <a:r>
              <a:rPr lang="en-IN" sz="1200" b="1" spc="225" dirty="0" err="1">
                <a:latin typeface="Times New Roman"/>
                <a:cs typeface="Times New Roman"/>
              </a:rPr>
              <a:t>kumar</a:t>
            </a:r>
            <a:r>
              <a:rPr sz="1200" b="1" spc="-10" dirty="0">
                <a:latin typeface="Times New Roman"/>
                <a:cs typeface="Times New Roman"/>
              </a:rPr>
              <a:t> </a:t>
            </a:r>
            <a:r>
              <a:rPr sz="1200" b="1" dirty="0">
                <a:latin typeface="Times New Roman"/>
                <a:cs typeface="Times New Roman"/>
              </a:rPr>
              <a:t>[192</a:t>
            </a:r>
            <a:r>
              <a:rPr lang="en-IN" sz="1200" b="1" dirty="0">
                <a:latin typeface="Times New Roman"/>
                <a:cs typeface="Times New Roman"/>
              </a:rPr>
              <a:t>372321</a:t>
            </a:r>
            <a:r>
              <a:rPr sz="1200" b="1" dirty="0">
                <a:latin typeface="Times New Roman"/>
                <a:cs typeface="Times New Roman"/>
              </a:rPr>
              <a:t>]</a:t>
            </a:r>
            <a:r>
              <a:rPr sz="1200" b="1" spc="155" dirty="0">
                <a:latin typeface="Times New Roman"/>
                <a:cs typeface="Times New Roman"/>
              </a:rPr>
              <a:t> </a:t>
            </a:r>
            <a:r>
              <a:rPr sz="1200" dirty="0">
                <a:latin typeface="Times New Roman"/>
                <a:cs typeface="Times New Roman"/>
              </a:rPr>
              <a:t>under</a:t>
            </a:r>
            <a:r>
              <a:rPr sz="1200" spc="180" dirty="0">
                <a:latin typeface="Times New Roman"/>
                <a:cs typeface="Times New Roman"/>
              </a:rPr>
              <a:t> </a:t>
            </a:r>
            <a:r>
              <a:rPr sz="1200" dirty="0">
                <a:latin typeface="Times New Roman"/>
                <a:cs typeface="Times New Roman"/>
              </a:rPr>
              <a:t>the</a:t>
            </a:r>
            <a:r>
              <a:rPr sz="1200" spc="130" dirty="0">
                <a:latin typeface="Times New Roman"/>
                <a:cs typeface="Times New Roman"/>
              </a:rPr>
              <a:t> </a:t>
            </a:r>
            <a:r>
              <a:rPr sz="1200" dirty="0">
                <a:latin typeface="Times New Roman"/>
                <a:cs typeface="Times New Roman"/>
              </a:rPr>
              <a:t>supervision</a:t>
            </a:r>
            <a:r>
              <a:rPr sz="1200" spc="140" dirty="0">
                <a:latin typeface="Times New Roman"/>
                <a:cs typeface="Times New Roman"/>
              </a:rPr>
              <a:t> </a:t>
            </a:r>
            <a:r>
              <a:rPr sz="1200" dirty="0">
                <a:latin typeface="Times New Roman"/>
                <a:cs typeface="Times New Roman"/>
              </a:rPr>
              <a:t>of</a:t>
            </a:r>
            <a:r>
              <a:rPr sz="1200" spc="170" dirty="0">
                <a:latin typeface="Times New Roman"/>
                <a:cs typeface="Times New Roman"/>
              </a:rPr>
              <a:t> </a:t>
            </a:r>
            <a:r>
              <a:rPr sz="1200" b="1" dirty="0">
                <a:latin typeface="Times New Roman"/>
                <a:cs typeface="Times New Roman"/>
              </a:rPr>
              <a:t>Dr.</a:t>
            </a:r>
            <a:r>
              <a:rPr sz="1200" b="1" spc="175" dirty="0">
                <a:latin typeface="Times New Roman"/>
                <a:cs typeface="Times New Roman"/>
              </a:rPr>
              <a:t> </a:t>
            </a:r>
            <a:r>
              <a:rPr lang="en-IN" sz="1200" b="1" spc="175" dirty="0">
                <a:latin typeface="Times New Roman"/>
                <a:cs typeface="Times New Roman"/>
              </a:rPr>
              <a:t>Anitha</a:t>
            </a:r>
            <a:r>
              <a:rPr sz="1200" b="1" spc="175" dirty="0">
                <a:latin typeface="Times New Roman"/>
                <a:cs typeface="Times New Roman"/>
              </a:rPr>
              <a:t> </a:t>
            </a:r>
            <a:r>
              <a:rPr sz="1200" b="1" dirty="0">
                <a:latin typeface="Times New Roman"/>
                <a:cs typeface="Times New Roman"/>
              </a:rPr>
              <a:t>K</a:t>
            </a:r>
            <a:r>
              <a:rPr lang="en-IN" sz="1200" b="1" dirty="0">
                <a:latin typeface="Times New Roman"/>
                <a:cs typeface="Times New Roman"/>
              </a:rPr>
              <a:t>, </a:t>
            </a:r>
            <a:r>
              <a:rPr lang="en-IN" sz="1200" b="1" dirty="0" err="1">
                <a:latin typeface="Times New Roman"/>
                <a:cs typeface="Times New Roman"/>
              </a:rPr>
              <a:t>Dr.Latha</a:t>
            </a:r>
            <a:r>
              <a:rPr lang="en-IN" sz="1200" b="1" dirty="0">
                <a:latin typeface="Times New Roman"/>
                <a:cs typeface="Times New Roman"/>
              </a:rPr>
              <a:t> R</a:t>
            </a:r>
            <a:r>
              <a:rPr sz="1200" b="1" spc="150" dirty="0">
                <a:latin typeface="Times New Roman"/>
                <a:cs typeface="Times New Roman"/>
              </a:rPr>
              <a:t> </a:t>
            </a:r>
            <a:r>
              <a:rPr sz="1200" dirty="0">
                <a:latin typeface="Times New Roman"/>
                <a:cs typeface="Times New Roman"/>
              </a:rPr>
              <a:t>and</a:t>
            </a:r>
            <a:r>
              <a:rPr sz="1200" spc="140" dirty="0">
                <a:latin typeface="Times New Roman"/>
                <a:cs typeface="Times New Roman"/>
              </a:rPr>
              <a:t> </a:t>
            </a:r>
            <a:r>
              <a:rPr sz="1200" dirty="0">
                <a:latin typeface="Times New Roman"/>
                <a:cs typeface="Times New Roman"/>
              </a:rPr>
              <a:t>is</a:t>
            </a:r>
            <a:r>
              <a:rPr sz="1200" spc="165" dirty="0">
                <a:latin typeface="Times New Roman"/>
                <a:cs typeface="Times New Roman"/>
              </a:rPr>
              <a:t> </a:t>
            </a:r>
            <a:r>
              <a:rPr sz="1200" dirty="0">
                <a:latin typeface="Times New Roman"/>
                <a:cs typeface="Times New Roman"/>
              </a:rPr>
              <a:t>submitted</a:t>
            </a:r>
            <a:r>
              <a:rPr sz="1200" spc="140" dirty="0">
                <a:latin typeface="Times New Roman"/>
                <a:cs typeface="Times New Roman"/>
              </a:rPr>
              <a:t> </a:t>
            </a:r>
            <a:r>
              <a:rPr sz="1200" dirty="0">
                <a:latin typeface="Times New Roman"/>
                <a:cs typeface="Times New Roman"/>
              </a:rPr>
              <a:t>in</a:t>
            </a:r>
            <a:r>
              <a:rPr sz="1200" spc="140" dirty="0">
                <a:latin typeface="Times New Roman"/>
                <a:cs typeface="Times New Roman"/>
              </a:rPr>
              <a:t> </a:t>
            </a:r>
            <a:r>
              <a:rPr sz="1200" dirty="0">
                <a:latin typeface="Times New Roman"/>
                <a:cs typeface="Times New Roman"/>
              </a:rPr>
              <a:t>partial</a:t>
            </a:r>
            <a:r>
              <a:rPr sz="1200" spc="145" dirty="0">
                <a:latin typeface="Times New Roman"/>
                <a:cs typeface="Times New Roman"/>
              </a:rPr>
              <a:t> </a:t>
            </a:r>
            <a:r>
              <a:rPr sz="1200" dirty="0">
                <a:latin typeface="Times New Roman"/>
                <a:cs typeface="Times New Roman"/>
              </a:rPr>
              <a:t>fulfilment</a:t>
            </a:r>
            <a:r>
              <a:rPr sz="1200" spc="165" dirty="0">
                <a:latin typeface="Times New Roman"/>
                <a:cs typeface="Times New Roman"/>
              </a:rPr>
              <a:t> </a:t>
            </a:r>
            <a:r>
              <a:rPr sz="1200" dirty="0">
                <a:latin typeface="Times New Roman"/>
                <a:cs typeface="Times New Roman"/>
              </a:rPr>
              <a:t>of</a:t>
            </a:r>
            <a:r>
              <a:rPr sz="1200" spc="155" dirty="0">
                <a:latin typeface="Times New Roman"/>
                <a:cs typeface="Times New Roman"/>
              </a:rPr>
              <a:t> </a:t>
            </a:r>
            <a:r>
              <a:rPr sz="1200" spc="-25" dirty="0">
                <a:latin typeface="Times New Roman"/>
                <a:cs typeface="Times New Roman"/>
              </a:rPr>
              <a:t>the </a:t>
            </a:r>
            <a:r>
              <a:rPr sz="1200" dirty="0">
                <a:latin typeface="Times New Roman"/>
                <a:cs typeface="Times New Roman"/>
              </a:rPr>
              <a:t>requirements</a:t>
            </a:r>
            <a:r>
              <a:rPr sz="1200" spc="90" dirty="0">
                <a:latin typeface="Times New Roman"/>
                <a:cs typeface="Times New Roman"/>
              </a:rPr>
              <a:t> </a:t>
            </a:r>
            <a:r>
              <a:rPr sz="1200" dirty="0">
                <a:latin typeface="Times New Roman"/>
                <a:cs typeface="Times New Roman"/>
              </a:rPr>
              <a:t>for</a:t>
            </a:r>
            <a:r>
              <a:rPr sz="1200" spc="100"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dirty="0">
                <a:latin typeface="Times New Roman"/>
                <a:cs typeface="Times New Roman"/>
              </a:rPr>
              <a:t>current</a:t>
            </a:r>
            <a:r>
              <a:rPr sz="1200" spc="95" dirty="0">
                <a:latin typeface="Times New Roman"/>
                <a:cs typeface="Times New Roman"/>
              </a:rPr>
              <a:t> </a:t>
            </a:r>
            <a:r>
              <a:rPr sz="1200" dirty="0">
                <a:latin typeface="Times New Roman"/>
                <a:cs typeface="Times New Roman"/>
              </a:rPr>
              <a:t>semester</a:t>
            </a:r>
            <a:r>
              <a:rPr sz="1200" spc="100" dirty="0">
                <a:latin typeface="Times New Roman"/>
                <a:cs typeface="Times New Roman"/>
              </a:rPr>
              <a:t> </a:t>
            </a:r>
            <a:r>
              <a:rPr sz="1200" dirty="0">
                <a:latin typeface="Times New Roman"/>
                <a:cs typeface="Times New Roman"/>
              </a:rPr>
              <a:t>of</a:t>
            </a:r>
            <a:r>
              <a:rPr sz="1200" spc="80" dirty="0">
                <a:latin typeface="Times New Roman"/>
                <a:cs typeface="Times New Roman"/>
              </a:rPr>
              <a:t> </a:t>
            </a:r>
            <a:r>
              <a:rPr sz="1200" dirty="0">
                <a:latin typeface="Times New Roman"/>
                <a:cs typeface="Times New Roman"/>
              </a:rPr>
              <a:t>the</a:t>
            </a:r>
            <a:r>
              <a:rPr sz="1200" spc="55" dirty="0">
                <a:latin typeface="Times New Roman"/>
                <a:cs typeface="Times New Roman"/>
              </a:rPr>
              <a:t> </a:t>
            </a:r>
            <a:r>
              <a:rPr sz="1200" dirty="0">
                <a:latin typeface="Times New Roman"/>
                <a:cs typeface="Times New Roman"/>
              </a:rPr>
              <a:t>B.Tech</a:t>
            </a:r>
            <a:r>
              <a:rPr sz="1200" spc="120" dirty="0">
                <a:latin typeface="Times New Roman"/>
                <a:cs typeface="Times New Roman"/>
              </a:rPr>
              <a:t> </a:t>
            </a:r>
            <a:r>
              <a:rPr sz="1200" b="1" dirty="0">
                <a:latin typeface="Times New Roman"/>
                <a:cs typeface="Times New Roman"/>
              </a:rPr>
              <a:t>Computer</a:t>
            </a:r>
            <a:r>
              <a:rPr sz="1200" b="1" spc="75" dirty="0">
                <a:latin typeface="Times New Roman"/>
                <a:cs typeface="Times New Roman"/>
              </a:rPr>
              <a:t> </a:t>
            </a:r>
            <a:r>
              <a:rPr sz="1200" b="1" dirty="0">
                <a:latin typeface="Times New Roman"/>
                <a:cs typeface="Times New Roman"/>
              </a:rPr>
              <a:t>Science</a:t>
            </a:r>
            <a:r>
              <a:rPr sz="1200" b="1" spc="75" dirty="0">
                <a:latin typeface="Times New Roman"/>
                <a:cs typeface="Times New Roman"/>
              </a:rPr>
              <a:t> </a:t>
            </a:r>
            <a:r>
              <a:rPr sz="1200" b="1" dirty="0">
                <a:latin typeface="Times New Roman"/>
                <a:cs typeface="Times New Roman"/>
              </a:rPr>
              <a:t>&amp;</a:t>
            </a:r>
            <a:r>
              <a:rPr sz="1200" b="1" spc="85" dirty="0">
                <a:latin typeface="Times New Roman"/>
                <a:cs typeface="Times New Roman"/>
              </a:rPr>
              <a:t> </a:t>
            </a:r>
            <a:r>
              <a:rPr sz="1200" b="1" dirty="0">
                <a:latin typeface="Times New Roman"/>
                <a:cs typeface="Times New Roman"/>
              </a:rPr>
              <a:t>Engineering</a:t>
            </a:r>
            <a:r>
              <a:rPr sz="1200" b="1" spc="105" dirty="0">
                <a:latin typeface="Times New Roman"/>
                <a:cs typeface="Times New Roman"/>
              </a:rPr>
              <a:t> </a:t>
            </a:r>
            <a:r>
              <a:rPr sz="1200" dirty="0">
                <a:latin typeface="Times New Roman"/>
                <a:cs typeface="Times New Roman"/>
              </a:rPr>
              <a:t>program</a:t>
            </a:r>
            <a:r>
              <a:rPr sz="1200" spc="45" dirty="0">
                <a:latin typeface="Times New Roman"/>
                <a:cs typeface="Times New Roman"/>
              </a:rPr>
              <a:t> </a:t>
            </a:r>
            <a:r>
              <a:rPr sz="1200" spc="-25" dirty="0">
                <a:latin typeface="Times New Roman"/>
                <a:cs typeface="Times New Roman"/>
              </a:rPr>
              <a:t>at </a:t>
            </a:r>
            <a:r>
              <a:rPr sz="1200" dirty="0">
                <a:latin typeface="Times New Roman"/>
                <a:cs typeface="Times New Roman"/>
              </a:rPr>
              <a:t>Saveetha</a:t>
            </a:r>
            <a:r>
              <a:rPr sz="1200" spc="5" dirty="0">
                <a:latin typeface="Times New Roman"/>
                <a:cs typeface="Times New Roman"/>
              </a:rPr>
              <a:t> </a:t>
            </a:r>
            <a:r>
              <a:rPr sz="1200" dirty="0">
                <a:latin typeface="Times New Roman"/>
                <a:cs typeface="Times New Roman"/>
              </a:rPr>
              <a:t>Institute</a:t>
            </a:r>
            <a:r>
              <a:rPr sz="1200" spc="-40"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dirty="0">
                <a:latin typeface="Times New Roman"/>
                <a:cs typeface="Times New Roman"/>
              </a:rPr>
              <a:t>Medical</a:t>
            </a:r>
            <a:r>
              <a:rPr sz="1200" spc="-25" dirty="0">
                <a:latin typeface="Times New Roman"/>
                <a:cs typeface="Times New Roman"/>
              </a:rPr>
              <a:t> </a:t>
            </a:r>
            <a:r>
              <a:rPr sz="1200" dirty="0">
                <a:latin typeface="Times New Roman"/>
                <a:cs typeface="Times New Roman"/>
              </a:rPr>
              <a:t>and</a:t>
            </a:r>
            <a:r>
              <a:rPr sz="1200" spc="-30" dirty="0">
                <a:latin typeface="Times New Roman"/>
                <a:cs typeface="Times New Roman"/>
              </a:rPr>
              <a:t> </a:t>
            </a:r>
            <a:r>
              <a:rPr sz="1200" dirty="0">
                <a:latin typeface="Times New Roman"/>
                <a:cs typeface="Times New Roman"/>
              </a:rPr>
              <a:t>Technical</a:t>
            </a:r>
            <a:r>
              <a:rPr sz="1200" spc="-30" dirty="0">
                <a:latin typeface="Times New Roman"/>
                <a:cs typeface="Times New Roman"/>
              </a:rPr>
              <a:t> </a:t>
            </a:r>
            <a:r>
              <a:rPr sz="1200" dirty="0">
                <a:latin typeface="Times New Roman"/>
                <a:cs typeface="Times New Roman"/>
              </a:rPr>
              <a:t>Sciences,</a:t>
            </a:r>
            <a:r>
              <a:rPr sz="1200" spc="10" dirty="0">
                <a:latin typeface="Times New Roman"/>
                <a:cs typeface="Times New Roman"/>
              </a:rPr>
              <a:t> </a:t>
            </a:r>
            <a:r>
              <a:rPr sz="1200" spc="-10" dirty="0">
                <a:latin typeface="Times New Roman"/>
                <a:cs typeface="Times New Roman"/>
              </a:rPr>
              <a:t>Chennai.</a:t>
            </a:r>
            <a:endParaRPr sz="1200" dirty="0">
              <a:latin typeface="Times New Roman"/>
              <a:cs typeface="Times New Roman"/>
            </a:endParaRPr>
          </a:p>
        </p:txBody>
      </p:sp>
      <p:sp>
        <p:nvSpPr>
          <p:cNvPr id="6" name="object 6"/>
          <p:cNvSpPr txBox="1"/>
          <p:nvPr/>
        </p:nvSpPr>
        <p:spPr>
          <a:xfrm>
            <a:off x="902004" y="5021681"/>
            <a:ext cx="2342846" cy="1022331"/>
          </a:xfrm>
          <a:prstGeom prst="rect">
            <a:avLst/>
          </a:prstGeom>
        </p:spPr>
        <p:txBody>
          <a:bodyPr vert="horz" wrap="square" lIns="0" tIns="33655" rIns="0" bIns="0" rtlCol="0">
            <a:spAutoFit/>
          </a:bodyPr>
          <a:lstStyle/>
          <a:p>
            <a:pPr marL="12700" algn="l">
              <a:lnSpc>
                <a:spcPct val="100000"/>
              </a:lnSpc>
              <a:spcBef>
                <a:spcPts val="265"/>
              </a:spcBef>
            </a:pPr>
            <a:r>
              <a:rPr sz="1200" spc="-10" dirty="0">
                <a:latin typeface="Times New Roman"/>
                <a:cs typeface="Times New Roman"/>
              </a:rPr>
              <a:t>SIGNATURE</a:t>
            </a:r>
            <a:endParaRPr sz="1200" dirty="0">
              <a:latin typeface="Times New Roman"/>
              <a:cs typeface="Times New Roman"/>
            </a:endParaRPr>
          </a:p>
          <a:p>
            <a:pPr marL="12700" marR="727710" indent="36195" algn="l">
              <a:lnSpc>
                <a:spcPct val="109100"/>
              </a:lnSpc>
              <a:spcBef>
                <a:spcPts val="50"/>
              </a:spcBef>
            </a:pPr>
            <a:r>
              <a:rPr sz="1200" b="1" dirty="0">
                <a:latin typeface="Times New Roman"/>
                <a:cs typeface="Times New Roman"/>
              </a:rPr>
              <a:t>Dr.</a:t>
            </a:r>
            <a:r>
              <a:rPr sz="1200" b="1" spc="10" dirty="0">
                <a:latin typeface="Times New Roman"/>
                <a:cs typeface="Times New Roman"/>
              </a:rPr>
              <a:t> </a:t>
            </a:r>
            <a:r>
              <a:rPr lang="en-IN" sz="1200" b="1" spc="-10" dirty="0">
                <a:latin typeface="Times New Roman"/>
                <a:cs typeface="Times New Roman"/>
              </a:rPr>
              <a:t>Sasi </a:t>
            </a:r>
            <a:r>
              <a:rPr lang="en-IN" sz="1200" b="1" spc="-10" dirty="0" err="1">
                <a:latin typeface="Times New Roman"/>
                <a:cs typeface="Times New Roman"/>
              </a:rPr>
              <a:t>Rehkha</a:t>
            </a:r>
            <a:r>
              <a:rPr sz="1200" b="1" spc="-50" dirty="0">
                <a:latin typeface="Times New Roman"/>
                <a:cs typeface="Times New Roman"/>
              </a:rPr>
              <a:t> </a:t>
            </a:r>
            <a:r>
              <a:rPr sz="1200" b="1" dirty="0">
                <a:latin typeface="Times New Roman"/>
                <a:cs typeface="Times New Roman"/>
              </a:rPr>
              <a:t>Program</a:t>
            </a:r>
            <a:r>
              <a:rPr sz="1200" b="1" spc="-65" dirty="0">
                <a:latin typeface="Times New Roman"/>
                <a:cs typeface="Times New Roman"/>
              </a:rPr>
              <a:t> </a:t>
            </a:r>
            <a:r>
              <a:rPr sz="1200" b="1" spc="-10" dirty="0">
                <a:latin typeface="Times New Roman"/>
                <a:cs typeface="Times New Roman"/>
              </a:rPr>
              <a:t>Director </a:t>
            </a:r>
            <a:r>
              <a:rPr sz="1200" spc="-25" dirty="0">
                <a:latin typeface="Times New Roman"/>
                <a:cs typeface="Times New Roman"/>
              </a:rPr>
              <a:t>CSE</a:t>
            </a:r>
            <a:endParaRPr sz="1200" dirty="0">
              <a:latin typeface="Times New Roman"/>
              <a:cs typeface="Times New Roman"/>
            </a:endParaRPr>
          </a:p>
          <a:p>
            <a:pPr marL="12700" marR="5080" algn="l">
              <a:lnSpc>
                <a:spcPct val="109100"/>
              </a:lnSpc>
              <a:spcBef>
                <a:spcPts val="25"/>
              </a:spcBef>
            </a:pPr>
            <a:r>
              <a:rPr sz="1200" dirty="0">
                <a:latin typeface="Times New Roman"/>
                <a:cs typeface="Times New Roman"/>
              </a:rPr>
              <a:t>Saveetha</a:t>
            </a:r>
            <a:r>
              <a:rPr sz="1200" spc="-10" dirty="0">
                <a:latin typeface="Times New Roman"/>
                <a:cs typeface="Times New Roman"/>
              </a:rPr>
              <a:t> </a:t>
            </a:r>
            <a:r>
              <a:rPr sz="1200" dirty="0">
                <a:latin typeface="Times New Roman"/>
                <a:cs typeface="Times New Roman"/>
              </a:rPr>
              <a:t>School</a:t>
            </a:r>
            <a:r>
              <a:rPr sz="1200" spc="-1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10" dirty="0">
                <a:latin typeface="Times New Roman"/>
                <a:cs typeface="Times New Roman"/>
              </a:rPr>
              <a:t>Engineering SIMATS</a:t>
            </a:r>
            <a:endParaRPr sz="1200" dirty="0">
              <a:latin typeface="Times New Roman"/>
              <a:cs typeface="Times New Roman"/>
            </a:endParaRPr>
          </a:p>
        </p:txBody>
      </p:sp>
      <p:sp>
        <p:nvSpPr>
          <p:cNvPr id="7" name="object 7"/>
          <p:cNvSpPr txBox="1"/>
          <p:nvPr/>
        </p:nvSpPr>
        <p:spPr>
          <a:xfrm>
            <a:off x="4551933" y="5021681"/>
            <a:ext cx="1999869" cy="1223605"/>
          </a:xfrm>
          <a:prstGeom prst="rect">
            <a:avLst/>
          </a:prstGeom>
        </p:spPr>
        <p:txBody>
          <a:bodyPr vert="horz" wrap="square" lIns="0" tIns="33655" rIns="0" bIns="0" rtlCol="0">
            <a:spAutoFit/>
          </a:bodyPr>
          <a:lstStyle/>
          <a:p>
            <a:pPr marL="21590">
              <a:lnSpc>
                <a:spcPct val="100000"/>
              </a:lnSpc>
              <a:spcBef>
                <a:spcPts val="265"/>
              </a:spcBef>
            </a:pPr>
            <a:r>
              <a:rPr sz="1200" spc="-10" dirty="0">
                <a:latin typeface="Times New Roman"/>
                <a:cs typeface="Times New Roman"/>
              </a:rPr>
              <a:t>SIGNATURE</a:t>
            </a:r>
            <a:endParaRPr sz="1200" dirty="0">
              <a:latin typeface="Times New Roman"/>
              <a:cs typeface="Times New Roman"/>
            </a:endParaRPr>
          </a:p>
          <a:p>
            <a:pPr marL="21590" marR="915669" indent="48260">
              <a:lnSpc>
                <a:spcPct val="109100"/>
              </a:lnSpc>
              <a:spcBef>
                <a:spcPts val="50"/>
              </a:spcBef>
            </a:pPr>
            <a:r>
              <a:rPr lang="en-IN" sz="1200" b="1" dirty="0" err="1">
                <a:latin typeface="Times New Roman"/>
                <a:cs typeface="Times New Roman"/>
              </a:rPr>
              <a:t>Dr.Anitha</a:t>
            </a:r>
            <a:r>
              <a:rPr lang="en-IN" sz="1200" b="1" dirty="0">
                <a:latin typeface="Times New Roman"/>
                <a:cs typeface="Times New Roman"/>
              </a:rPr>
              <a:t> K </a:t>
            </a:r>
            <a:r>
              <a:rPr sz="1200" b="1" dirty="0">
                <a:latin typeface="Times New Roman"/>
                <a:cs typeface="Times New Roman"/>
              </a:rPr>
              <a:t>Dr.</a:t>
            </a:r>
            <a:r>
              <a:rPr sz="1200" b="1" spc="-55" dirty="0">
                <a:latin typeface="Times New Roman"/>
                <a:cs typeface="Times New Roman"/>
              </a:rPr>
              <a:t> </a:t>
            </a:r>
            <a:r>
              <a:rPr lang="en-IN" sz="1200" b="1" spc="-55" dirty="0">
                <a:latin typeface="Times New Roman"/>
                <a:cs typeface="Times New Roman"/>
              </a:rPr>
              <a:t>Latha</a:t>
            </a:r>
            <a:r>
              <a:rPr sz="1200" b="1" spc="-35" dirty="0">
                <a:latin typeface="Times New Roman"/>
                <a:cs typeface="Times New Roman"/>
              </a:rPr>
              <a:t> </a:t>
            </a:r>
            <a:r>
              <a:rPr lang="en-IN" sz="1200" b="1" spc="-50" dirty="0">
                <a:latin typeface="Times New Roman"/>
                <a:cs typeface="Times New Roman"/>
              </a:rPr>
              <a:t>R</a:t>
            </a:r>
            <a:r>
              <a:rPr sz="1200" b="1" spc="-50">
                <a:latin typeface="Times New Roman"/>
                <a:cs typeface="Times New Roman"/>
              </a:rPr>
              <a:t> </a:t>
            </a:r>
            <a:r>
              <a:rPr sz="1200" b="1" spc="-10">
                <a:latin typeface="Times New Roman"/>
                <a:cs typeface="Times New Roman"/>
              </a:rPr>
              <a:t>Professor</a:t>
            </a:r>
            <a:endParaRPr sz="1200" dirty="0">
              <a:latin typeface="Times New Roman"/>
              <a:cs typeface="Times New Roman"/>
            </a:endParaRPr>
          </a:p>
          <a:p>
            <a:pPr marL="21590" marR="5080">
              <a:lnSpc>
                <a:spcPct val="109100"/>
              </a:lnSpc>
              <a:spcBef>
                <a:spcPts val="25"/>
              </a:spcBef>
            </a:pPr>
            <a:r>
              <a:rPr sz="1200" dirty="0">
                <a:latin typeface="Times New Roman"/>
                <a:cs typeface="Times New Roman"/>
              </a:rPr>
              <a:t>Saveetha</a:t>
            </a:r>
            <a:r>
              <a:rPr sz="1200" spc="-10" dirty="0">
                <a:latin typeface="Times New Roman"/>
                <a:cs typeface="Times New Roman"/>
              </a:rPr>
              <a:t> </a:t>
            </a:r>
            <a:r>
              <a:rPr sz="1200" dirty="0">
                <a:latin typeface="Times New Roman"/>
                <a:cs typeface="Times New Roman"/>
              </a:rPr>
              <a:t>School</a:t>
            </a:r>
            <a:r>
              <a:rPr sz="1200" spc="-15"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spc="-10" dirty="0">
                <a:latin typeface="Times New Roman"/>
                <a:cs typeface="Times New Roman"/>
              </a:rPr>
              <a:t>Engineering SIMATS</a:t>
            </a:r>
            <a:endParaRPr sz="1200" dirty="0">
              <a:latin typeface="Times New Roman"/>
              <a:cs typeface="Times New Roman"/>
            </a:endParaRPr>
          </a:p>
        </p:txBody>
      </p:sp>
      <p:sp>
        <p:nvSpPr>
          <p:cNvPr id="8" name="object 8"/>
          <p:cNvSpPr txBox="1"/>
          <p:nvPr/>
        </p:nvSpPr>
        <p:spPr>
          <a:xfrm>
            <a:off x="902004" y="6658330"/>
            <a:ext cx="5298440" cy="413575"/>
          </a:xfrm>
          <a:prstGeom prst="rect">
            <a:avLst/>
          </a:prstGeom>
        </p:spPr>
        <p:txBody>
          <a:bodyPr vert="horz" wrap="square" lIns="0" tIns="31115" rIns="0" bIns="0" rtlCol="0">
            <a:spAutoFit/>
          </a:bodyPr>
          <a:lstStyle/>
          <a:p>
            <a:pPr marL="12700">
              <a:lnSpc>
                <a:spcPct val="100000"/>
              </a:lnSpc>
              <a:spcBef>
                <a:spcPts val="245"/>
              </a:spcBef>
              <a:tabLst>
                <a:tab pos="5285105" algn="l"/>
              </a:tabLst>
            </a:pPr>
            <a:r>
              <a:rPr sz="1200" dirty="0">
                <a:latin typeface="Times New Roman"/>
                <a:cs typeface="Times New Roman"/>
              </a:rPr>
              <a:t>Submitted</a:t>
            </a:r>
            <a:r>
              <a:rPr sz="1200" spc="-20" dirty="0">
                <a:latin typeface="Times New Roman"/>
                <a:cs typeface="Times New Roman"/>
              </a:rPr>
              <a:t> </a:t>
            </a:r>
            <a:r>
              <a:rPr sz="1200" dirty="0">
                <a:latin typeface="Times New Roman"/>
                <a:cs typeface="Times New Roman"/>
              </a:rPr>
              <a:t>for</a:t>
            </a:r>
            <a:r>
              <a:rPr sz="1200" spc="2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Project</a:t>
            </a:r>
            <a:r>
              <a:rPr sz="1200" spc="35" dirty="0">
                <a:latin typeface="Times New Roman"/>
                <a:cs typeface="Times New Roman"/>
              </a:rPr>
              <a:t> </a:t>
            </a:r>
            <a:r>
              <a:rPr sz="1200" dirty="0">
                <a:latin typeface="Times New Roman"/>
                <a:cs typeface="Times New Roman"/>
              </a:rPr>
              <a:t>work</a:t>
            </a:r>
            <a:r>
              <a:rPr sz="1200" spc="-20" dirty="0">
                <a:latin typeface="Times New Roman"/>
                <a:cs typeface="Times New Roman"/>
              </a:rPr>
              <a:t> </a:t>
            </a:r>
            <a:r>
              <a:rPr sz="1200" dirty="0">
                <a:latin typeface="Times New Roman"/>
                <a:cs typeface="Times New Roman"/>
              </a:rPr>
              <a:t>Viva-Voce</a:t>
            </a:r>
            <a:r>
              <a:rPr sz="1200" spc="-30" dirty="0">
                <a:latin typeface="Times New Roman"/>
                <a:cs typeface="Times New Roman"/>
              </a:rPr>
              <a:t> </a:t>
            </a:r>
            <a:r>
              <a:rPr sz="1200" dirty="0">
                <a:latin typeface="Times New Roman"/>
                <a:cs typeface="Times New Roman"/>
              </a:rPr>
              <a:t>held on</a:t>
            </a:r>
            <a:r>
              <a:rPr sz="1200" spc="-15" dirty="0">
                <a:latin typeface="Times New Roman"/>
                <a:cs typeface="Times New Roman"/>
              </a:rPr>
              <a:t> </a:t>
            </a:r>
            <a:r>
              <a:rPr sz="1200" u="sng" dirty="0">
                <a:uFill>
                  <a:solidFill>
                    <a:srgbClr val="000000"/>
                  </a:solidFill>
                </a:uFill>
                <a:latin typeface="Times New Roman"/>
                <a:cs typeface="Times New Roman"/>
              </a:rPr>
              <a:t>	</a:t>
            </a:r>
            <a:endParaRPr sz="1200" dirty="0">
              <a:latin typeface="Times New Roman"/>
              <a:cs typeface="Times New Roman"/>
            </a:endParaRPr>
          </a:p>
          <a:p>
            <a:pPr marL="18415">
              <a:lnSpc>
                <a:spcPct val="100000"/>
              </a:lnSpc>
              <a:spcBef>
                <a:spcPts val="145"/>
              </a:spcBef>
            </a:pPr>
            <a:r>
              <a:rPr sz="1200" spc="-50" dirty="0">
                <a:latin typeface="Times New Roman"/>
                <a:cs typeface="Times New Roman"/>
              </a:rPr>
              <a:t>.</a:t>
            </a:r>
            <a:endParaRPr sz="1200" dirty="0">
              <a:latin typeface="Times New Roman"/>
              <a:cs typeface="Times New Roman"/>
            </a:endParaRPr>
          </a:p>
        </p:txBody>
      </p:sp>
      <p:sp>
        <p:nvSpPr>
          <p:cNvPr id="9" name="object 9"/>
          <p:cNvSpPr txBox="1"/>
          <p:nvPr/>
        </p:nvSpPr>
        <p:spPr>
          <a:xfrm>
            <a:off x="1115364" y="7795386"/>
            <a:ext cx="149098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Times New Roman"/>
                <a:cs typeface="Times New Roman"/>
              </a:rPr>
              <a:t>INTERNAL</a:t>
            </a:r>
            <a:r>
              <a:rPr sz="1100" spc="-30" dirty="0">
                <a:latin typeface="Times New Roman"/>
                <a:cs typeface="Times New Roman"/>
              </a:rPr>
              <a:t> </a:t>
            </a:r>
            <a:r>
              <a:rPr sz="1100" spc="-10" dirty="0">
                <a:latin typeface="Times New Roman"/>
                <a:cs typeface="Times New Roman"/>
              </a:rPr>
              <a:t>EXAMINER</a:t>
            </a:r>
            <a:endParaRPr sz="1100" dirty="0">
              <a:latin typeface="Times New Roman"/>
              <a:cs typeface="Times New Roman"/>
            </a:endParaRPr>
          </a:p>
        </p:txBody>
      </p:sp>
      <p:sp>
        <p:nvSpPr>
          <p:cNvPr id="10" name="object 10"/>
          <p:cNvSpPr txBox="1"/>
          <p:nvPr/>
        </p:nvSpPr>
        <p:spPr>
          <a:xfrm>
            <a:off x="5018278" y="7795386"/>
            <a:ext cx="1533525"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Times New Roman"/>
                <a:cs typeface="Times New Roman"/>
              </a:rPr>
              <a:t>EXTERNAL EXAMINER</a:t>
            </a:r>
            <a:endParaRPr sz="1100">
              <a:latin typeface="Times New Roman"/>
              <a:cs typeface="Times New Roman"/>
            </a:endParaRPr>
          </a:p>
        </p:txBody>
      </p:sp>
      <p:pic>
        <p:nvPicPr>
          <p:cNvPr id="11" name="object 11"/>
          <p:cNvPicPr/>
          <p:nvPr/>
        </p:nvPicPr>
        <p:blipFill>
          <a:blip r:embed="rId3" cstate="print"/>
          <a:stretch>
            <a:fillRect/>
          </a:stretch>
        </p:blipFill>
        <p:spPr>
          <a:xfrm>
            <a:off x="686858" y="989618"/>
            <a:ext cx="889705" cy="9133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121409"/>
            <a:ext cx="5588635" cy="5023485"/>
          </a:xfrm>
          <a:prstGeom prst="rect">
            <a:avLst/>
          </a:prstGeom>
        </p:spPr>
        <p:txBody>
          <a:bodyPr vert="horz" wrap="square" lIns="0" tIns="11430" rIns="0" bIns="0" rtlCol="0">
            <a:spAutoFit/>
          </a:bodyPr>
          <a:lstStyle/>
          <a:p>
            <a:pPr marL="161925" algn="ctr">
              <a:lnSpc>
                <a:spcPct val="100000"/>
              </a:lnSpc>
              <a:spcBef>
                <a:spcPts val="90"/>
              </a:spcBef>
            </a:pPr>
            <a:r>
              <a:rPr sz="2000" b="1" spc="-10" dirty="0">
                <a:latin typeface="Times New Roman"/>
                <a:cs typeface="Times New Roman"/>
              </a:rPr>
              <a:t>ACKNOWLEDGEMENT</a:t>
            </a:r>
            <a:endParaRPr sz="2000" dirty="0">
              <a:latin typeface="Times New Roman"/>
              <a:cs typeface="Times New Roman"/>
            </a:endParaRPr>
          </a:p>
          <a:p>
            <a:pPr marL="12700" marR="6985" indent="457200" algn="just">
              <a:lnSpc>
                <a:spcPct val="143700"/>
              </a:lnSpc>
              <a:spcBef>
                <a:spcPts val="905"/>
              </a:spcBef>
            </a:pPr>
            <a:r>
              <a:rPr sz="1100" dirty="0">
                <a:latin typeface="Times New Roman"/>
                <a:cs typeface="Times New Roman"/>
              </a:rPr>
              <a:t>We</a:t>
            </a:r>
            <a:r>
              <a:rPr sz="1100" spc="35" dirty="0">
                <a:latin typeface="Times New Roman"/>
                <a:cs typeface="Times New Roman"/>
              </a:rPr>
              <a:t> </a:t>
            </a:r>
            <a:r>
              <a:rPr sz="1100" dirty="0">
                <a:latin typeface="Times New Roman"/>
                <a:cs typeface="Times New Roman"/>
              </a:rPr>
              <a:t>would</a:t>
            </a:r>
            <a:r>
              <a:rPr sz="1100" spc="50" dirty="0">
                <a:latin typeface="Times New Roman"/>
                <a:cs typeface="Times New Roman"/>
              </a:rPr>
              <a:t> </a:t>
            </a:r>
            <a:r>
              <a:rPr sz="1100" dirty="0">
                <a:latin typeface="Times New Roman"/>
                <a:cs typeface="Times New Roman"/>
              </a:rPr>
              <a:t>like</a:t>
            </a:r>
            <a:r>
              <a:rPr sz="1100" spc="40" dirty="0">
                <a:latin typeface="Times New Roman"/>
                <a:cs typeface="Times New Roman"/>
              </a:rPr>
              <a:t> </a:t>
            </a:r>
            <a:r>
              <a:rPr sz="1100" dirty="0">
                <a:latin typeface="Times New Roman"/>
                <a:cs typeface="Times New Roman"/>
              </a:rPr>
              <a:t>to</a:t>
            </a:r>
            <a:r>
              <a:rPr sz="1100" spc="50" dirty="0">
                <a:latin typeface="Times New Roman"/>
                <a:cs typeface="Times New Roman"/>
              </a:rPr>
              <a:t> </a:t>
            </a:r>
            <a:r>
              <a:rPr sz="1100" dirty="0">
                <a:latin typeface="Times New Roman"/>
                <a:cs typeface="Times New Roman"/>
              </a:rPr>
              <a:t>express</a:t>
            </a:r>
            <a:r>
              <a:rPr sz="1100" spc="50" dirty="0">
                <a:latin typeface="Times New Roman"/>
                <a:cs typeface="Times New Roman"/>
              </a:rPr>
              <a:t> </a:t>
            </a:r>
            <a:r>
              <a:rPr sz="1100" dirty="0">
                <a:latin typeface="Times New Roman"/>
                <a:cs typeface="Times New Roman"/>
              </a:rPr>
              <a:t>our</a:t>
            </a:r>
            <a:r>
              <a:rPr sz="1100" spc="90" dirty="0">
                <a:latin typeface="Times New Roman"/>
                <a:cs typeface="Times New Roman"/>
              </a:rPr>
              <a:t> </a:t>
            </a:r>
            <a:r>
              <a:rPr sz="1100" dirty="0">
                <a:latin typeface="Times New Roman"/>
                <a:cs typeface="Times New Roman"/>
              </a:rPr>
              <a:t>heartfelt</a:t>
            </a:r>
            <a:r>
              <a:rPr sz="1100" spc="80" dirty="0">
                <a:latin typeface="Times New Roman"/>
                <a:cs typeface="Times New Roman"/>
              </a:rPr>
              <a:t> </a:t>
            </a:r>
            <a:r>
              <a:rPr sz="1100" dirty="0">
                <a:latin typeface="Times New Roman"/>
                <a:cs typeface="Times New Roman"/>
              </a:rPr>
              <a:t>gratitude</a:t>
            </a:r>
            <a:r>
              <a:rPr sz="1100" spc="15" dirty="0">
                <a:latin typeface="Times New Roman"/>
                <a:cs typeface="Times New Roman"/>
              </a:rPr>
              <a:t> </a:t>
            </a:r>
            <a:r>
              <a:rPr sz="1100" dirty="0">
                <a:latin typeface="Times New Roman"/>
                <a:cs typeface="Times New Roman"/>
              </a:rPr>
              <a:t>to</a:t>
            </a:r>
            <a:r>
              <a:rPr sz="1100" spc="30" dirty="0">
                <a:latin typeface="Times New Roman"/>
                <a:cs typeface="Times New Roman"/>
              </a:rPr>
              <a:t> </a:t>
            </a:r>
            <a:r>
              <a:rPr sz="1100" dirty="0">
                <a:latin typeface="Times New Roman"/>
                <a:cs typeface="Times New Roman"/>
              </a:rPr>
              <a:t>all</a:t>
            </a:r>
            <a:r>
              <a:rPr sz="1100" spc="60" dirty="0">
                <a:latin typeface="Times New Roman"/>
                <a:cs typeface="Times New Roman"/>
              </a:rPr>
              <a:t> </a:t>
            </a:r>
            <a:r>
              <a:rPr sz="1100" dirty="0">
                <a:latin typeface="Times New Roman"/>
                <a:cs typeface="Times New Roman"/>
              </a:rPr>
              <a:t>those</a:t>
            </a:r>
            <a:r>
              <a:rPr sz="1100" spc="40" dirty="0">
                <a:latin typeface="Times New Roman"/>
                <a:cs typeface="Times New Roman"/>
              </a:rPr>
              <a:t> </a:t>
            </a:r>
            <a:r>
              <a:rPr sz="1100" dirty="0">
                <a:latin typeface="Times New Roman"/>
                <a:cs typeface="Times New Roman"/>
              </a:rPr>
              <a:t>who</a:t>
            </a:r>
            <a:r>
              <a:rPr sz="1100" spc="30" dirty="0">
                <a:latin typeface="Times New Roman"/>
                <a:cs typeface="Times New Roman"/>
              </a:rPr>
              <a:t> </a:t>
            </a:r>
            <a:r>
              <a:rPr sz="1100" dirty="0">
                <a:latin typeface="Times New Roman"/>
                <a:cs typeface="Times New Roman"/>
              </a:rPr>
              <a:t>supported</a:t>
            </a:r>
            <a:r>
              <a:rPr sz="1100" spc="25" dirty="0">
                <a:latin typeface="Times New Roman"/>
                <a:cs typeface="Times New Roman"/>
              </a:rPr>
              <a:t> </a:t>
            </a:r>
            <a:r>
              <a:rPr sz="1100" dirty="0">
                <a:latin typeface="Times New Roman"/>
                <a:cs typeface="Times New Roman"/>
              </a:rPr>
              <a:t>and</a:t>
            </a:r>
            <a:r>
              <a:rPr sz="1100" spc="50" dirty="0">
                <a:latin typeface="Times New Roman"/>
                <a:cs typeface="Times New Roman"/>
              </a:rPr>
              <a:t> </a:t>
            </a:r>
            <a:r>
              <a:rPr sz="1100" dirty="0">
                <a:latin typeface="Times New Roman"/>
                <a:cs typeface="Times New Roman"/>
              </a:rPr>
              <a:t>guided</a:t>
            </a:r>
            <a:r>
              <a:rPr sz="1100" spc="30" dirty="0">
                <a:latin typeface="Times New Roman"/>
                <a:cs typeface="Times New Roman"/>
              </a:rPr>
              <a:t> </a:t>
            </a:r>
            <a:r>
              <a:rPr sz="1100" spc="-25" dirty="0">
                <a:latin typeface="Times New Roman"/>
                <a:cs typeface="Times New Roman"/>
              </a:rPr>
              <a:t>us </a:t>
            </a:r>
            <a:r>
              <a:rPr sz="1100" dirty="0">
                <a:latin typeface="Times New Roman"/>
                <a:cs typeface="Times New Roman"/>
              </a:rPr>
              <a:t>throughout</a:t>
            </a:r>
            <a:r>
              <a:rPr sz="1100" spc="220" dirty="0">
                <a:latin typeface="Times New Roman"/>
                <a:cs typeface="Times New Roman"/>
              </a:rPr>
              <a:t> </a:t>
            </a:r>
            <a:r>
              <a:rPr sz="1100" dirty="0">
                <a:latin typeface="Times New Roman"/>
                <a:cs typeface="Times New Roman"/>
              </a:rPr>
              <a:t>the</a:t>
            </a:r>
            <a:r>
              <a:rPr sz="1100" spc="185" dirty="0">
                <a:latin typeface="Times New Roman"/>
                <a:cs typeface="Times New Roman"/>
              </a:rPr>
              <a:t> </a:t>
            </a:r>
            <a:r>
              <a:rPr sz="1100" dirty="0">
                <a:latin typeface="Times New Roman"/>
                <a:cs typeface="Times New Roman"/>
              </a:rPr>
              <a:t>successful</a:t>
            </a:r>
            <a:r>
              <a:rPr sz="1100" spc="200" dirty="0">
                <a:latin typeface="Times New Roman"/>
                <a:cs typeface="Times New Roman"/>
              </a:rPr>
              <a:t> </a:t>
            </a:r>
            <a:r>
              <a:rPr sz="1100" dirty="0">
                <a:latin typeface="Times New Roman"/>
                <a:cs typeface="Times New Roman"/>
              </a:rPr>
              <a:t>completion</a:t>
            </a:r>
            <a:r>
              <a:rPr sz="1100" spc="220" dirty="0">
                <a:latin typeface="Times New Roman"/>
                <a:cs typeface="Times New Roman"/>
              </a:rPr>
              <a:t> </a:t>
            </a:r>
            <a:r>
              <a:rPr sz="1100" dirty="0">
                <a:latin typeface="Times New Roman"/>
                <a:cs typeface="Times New Roman"/>
              </a:rPr>
              <a:t>of</a:t>
            </a:r>
            <a:r>
              <a:rPr sz="1100" spc="235" dirty="0">
                <a:latin typeface="Times New Roman"/>
                <a:cs typeface="Times New Roman"/>
              </a:rPr>
              <a:t> </a:t>
            </a:r>
            <a:r>
              <a:rPr sz="1100" dirty="0">
                <a:latin typeface="Times New Roman"/>
                <a:cs typeface="Times New Roman"/>
              </a:rPr>
              <a:t>our</a:t>
            </a:r>
            <a:r>
              <a:rPr sz="1100" spc="235" dirty="0">
                <a:latin typeface="Times New Roman"/>
                <a:cs typeface="Times New Roman"/>
              </a:rPr>
              <a:t> </a:t>
            </a:r>
            <a:r>
              <a:rPr sz="1100" dirty="0">
                <a:latin typeface="Times New Roman"/>
                <a:cs typeface="Times New Roman"/>
              </a:rPr>
              <a:t>Capstone</a:t>
            </a:r>
            <a:r>
              <a:rPr sz="1100" spc="185" dirty="0">
                <a:latin typeface="Times New Roman"/>
                <a:cs typeface="Times New Roman"/>
              </a:rPr>
              <a:t> </a:t>
            </a:r>
            <a:r>
              <a:rPr sz="1100" dirty="0">
                <a:latin typeface="Times New Roman"/>
                <a:cs typeface="Times New Roman"/>
              </a:rPr>
              <a:t>Project.</a:t>
            </a:r>
            <a:r>
              <a:rPr sz="1100" spc="229" dirty="0">
                <a:latin typeface="Times New Roman"/>
                <a:cs typeface="Times New Roman"/>
              </a:rPr>
              <a:t> </a:t>
            </a:r>
            <a:r>
              <a:rPr sz="1100" dirty="0">
                <a:latin typeface="Times New Roman"/>
                <a:cs typeface="Times New Roman"/>
              </a:rPr>
              <a:t>We</a:t>
            </a:r>
            <a:r>
              <a:rPr sz="1100" spc="185" dirty="0">
                <a:latin typeface="Times New Roman"/>
                <a:cs typeface="Times New Roman"/>
              </a:rPr>
              <a:t> </a:t>
            </a:r>
            <a:r>
              <a:rPr sz="1100" dirty="0">
                <a:latin typeface="Times New Roman"/>
                <a:cs typeface="Times New Roman"/>
              </a:rPr>
              <a:t>are</a:t>
            </a:r>
            <a:r>
              <a:rPr sz="1100" spc="185" dirty="0">
                <a:latin typeface="Times New Roman"/>
                <a:cs typeface="Times New Roman"/>
              </a:rPr>
              <a:t> </a:t>
            </a:r>
            <a:r>
              <a:rPr sz="1100" dirty="0">
                <a:latin typeface="Times New Roman"/>
                <a:cs typeface="Times New Roman"/>
              </a:rPr>
              <a:t>deeply</a:t>
            </a:r>
            <a:r>
              <a:rPr sz="1100" spc="195" dirty="0">
                <a:latin typeface="Times New Roman"/>
                <a:cs typeface="Times New Roman"/>
              </a:rPr>
              <a:t> </a:t>
            </a:r>
            <a:r>
              <a:rPr sz="1100" dirty="0">
                <a:latin typeface="Times New Roman"/>
                <a:cs typeface="Times New Roman"/>
              </a:rPr>
              <a:t>thankful</a:t>
            </a:r>
            <a:r>
              <a:rPr sz="1100" spc="200" dirty="0">
                <a:latin typeface="Times New Roman"/>
                <a:cs typeface="Times New Roman"/>
              </a:rPr>
              <a:t> </a:t>
            </a:r>
            <a:r>
              <a:rPr sz="1100" dirty="0">
                <a:latin typeface="Times New Roman"/>
                <a:cs typeface="Times New Roman"/>
              </a:rPr>
              <a:t>to</a:t>
            </a:r>
            <a:r>
              <a:rPr sz="1100" spc="220" dirty="0">
                <a:latin typeface="Times New Roman"/>
                <a:cs typeface="Times New Roman"/>
              </a:rPr>
              <a:t> </a:t>
            </a:r>
            <a:r>
              <a:rPr sz="1100" spc="-25" dirty="0">
                <a:latin typeface="Times New Roman"/>
                <a:cs typeface="Times New Roman"/>
              </a:rPr>
              <a:t>our </a:t>
            </a:r>
            <a:r>
              <a:rPr sz="1100" spc="-10" dirty="0">
                <a:latin typeface="Times New Roman"/>
                <a:cs typeface="Times New Roman"/>
              </a:rPr>
              <a:t>respected</a:t>
            </a:r>
            <a:r>
              <a:rPr sz="1100" spc="-60" dirty="0">
                <a:latin typeface="Times New Roman"/>
                <a:cs typeface="Times New Roman"/>
              </a:rPr>
              <a:t> </a:t>
            </a:r>
            <a:r>
              <a:rPr sz="1100" dirty="0">
                <a:latin typeface="Times New Roman"/>
                <a:cs typeface="Times New Roman"/>
              </a:rPr>
              <a:t>Founder</a:t>
            </a:r>
            <a:r>
              <a:rPr sz="1100" spc="-20" dirty="0">
                <a:latin typeface="Times New Roman"/>
                <a:cs typeface="Times New Roman"/>
              </a:rPr>
              <a:t> </a:t>
            </a:r>
            <a:r>
              <a:rPr sz="1100" spc="-10" dirty="0">
                <a:latin typeface="Times New Roman"/>
                <a:cs typeface="Times New Roman"/>
              </a:rPr>
              <a:t>and</a:t>
            </a:r>
            <a:r>
              <a:rPr sz="1100" spc="-55" dirty="0">
                <a:latin typeface="Times New Roman"/>
                <a:cs typeface="Times New Roman"/>
              </a:rPr>
              <a:t> </a:t>
            </a:r>
            <a:r>
              <a:rPr sz="1100" dirty="0">
                <a:latin typeface="Times New Roman"/>
                <a:cs typeface="Times New Roman"/>
              </a:rPr>
              <a:t>Chancellor,</a:t>
            </a:r>
            <a:r>
              <a:rPr sz="1100" spc="-25" dirty="0">
                <a:latin typeface="Times New Roman"/>
                <a:cs typeface="Times New Roman"/>
              </a:rPr>
              <a:t> </a:t>
            </a:r>
            <a:r>
              <a:rPr sz="1100" spc="-10" dirty="0">
                <a:latin typeface="Times New Roman"/>
                <a:cs typeface="Times New Roman"/>
              </a:rPr>
              <a:t>Dr.</a:t>
            </a:r>
            <a:r>
              <a:rPr sz="1100" spc="-45" dirty="0">
                <a:latin typeface="Times New Roman"/>
                <a:cs typeface="Times New Roman"/>
              </a:rPr>
              <a:t> </a:t>
            </a:r>
            <a:r>
              <a:rPr sz="1100" dirty="0">
                <a:latin typeface="Times New Roman"/>
                <a:cs typeface="Times New Roman"/>
              </a:rPr>
              <a:t>N.M.</a:t>
            </a:r>
            <a:r>
              <a:rPr sz="1100" spc="-25" dirty="0">
                <a:latin typeface="Times New Roman"/>
                <a:cs typeface="Times New Roman"/>
              </a:rPr>
              <a:t> </a:t>
            </a:r>
            <a:r>
              <a:rPr sz="1100" spc="-10" dirty="0">
                <a:latin typeface="Times New Roman"/>
                <a:cs typeface="Times New Roman"/>
              </a:rPr>
              <a:t>Veeraiyan,</a:t>
            </a:r>
            <a:r>
              <a:rPr sz="1100" spc="-20" dirty="0">
                <a:latin typeface="Times New Roman"/>
                <a:cs typeface="Times New Roman"/>
              </a:rPr>
              <a:t> </a:t>
            </a:r>
            <a:r>
              <a:rPr sz="1100" spc="-10" dirty="0">
                <a:latin typeface="Times New Roman"/>
                <a:cs typeface="Times New Roman"/>
              </a:rPr>
              <a:t>Saveetha</a:t>
            </a:r>
            <a:r>
              <a:rPr sz="1100" spc="-25" dirty="0">
                <a:latin typeface="Times New Roman"/>
                <a:cs typeface="Times New Roman"/>
              </a:rPr>
              <a:t> </a:t>
            </a:r>
            <a:r>
              <a:rPr sz="1100" dirty="0">
                <a:latin typeface="Times New Roman"/>
                <a:cs typeface="Times New Roman"/>
              </a:rPr>
              <a:t>Institute</a:t>
            </a:r>
            <a:r>
              <a:rPr sz="1100" spc="-45" dirty="0">
                <a:latin typeface="Times New Roman"/>
                <a:cs typeface="Times New Roman"/>
              </a:rPr>
              <a:t> </a:t>
            </a:r>
            <a:r>
              <a:rPr sz="1100" dirty="0">
                <a:latin typeface="Times New Roman"/>
                <a:cs typeface="Times New Roman"/>
              </a:rPr>
              <a:t>of</a:t>
            </a:r>
            <a:r>
              <a:rPr sz="1100" spc="-45" dirty="0">
                <a:latin typeface="Times New Roman"/>
                <a:cs typeface="Times New Roman"/>
              </a:rPr>
              <a:t> </a:t>
            </a:r>
            <a:r>
              <a:rPr sz="1100" dirty="0">
                <a:latin typeface="Times New Roman"/>
                <a:cs typeface="Times New Roman"/>
              </a:rPr>
              <a:t>Medical</a:t>
            </a:r>
            <a:r>
              <a:rPr sz="1100" spc="-55" dirty="0">
                <a:latin typeface="Times New Roman"/>
                <a:cs typeface="Times New Roman"/>
              </a:rPr>
              <a:t> </a:t>
            </a:r>
            <a:r>
              <a:rPr sz="1100" spc="-10" dirty="0">
                <a:latin typeface="Times New Roman"/>
                <a:cs typeface="Times New Roman"/>
              </a:rPr>
              <a:t>and</a:t>
            </a:r>
            <a:r>
              <a:rPr sz="1100" spc="-55" dirty="0">
                <a:latin typeface="Times New Roman"/>
                <a:cs typeface="Times New Roman"/>
              </a:rPr>
              <a:t> </a:t>
            </a:r>
            <a:r>
              <a:rPr sz="1100" spc="-10" dirty="0">
                <a:latin typeface="Times New Roman"/>
                <a:cs typeface="Times New Roman"/>
              </a:rPr>
              <a:t>Technical </a:t>
            </a:r>
            <a:r>
              <a:rPr sz="1100" dirty="0">
                <a:latin typeface="Times New Roman"/>
                <a:cs typeface="Times New Roman"/>
              </a:rPr>
              <a:t>Sciences,</a:t>
            </a:r>
            <a:r>
              <a:rPr sz="1100" spc="40" dirty="0">
                <a:latin typeface="Times New Roman"/>
                <a:cs typeface="Times New Roman"/>
              </a:rPr>
              <a:t> </a:t>
            </a:r>
            <a:r>
              <a:rPr sz="1100" dirty="0">
                <a:latin typeface="Times New Roman"/>
                <a:cs typeface="Times New Roman"/>
              </a:rPr>
              <a:t>for</a:t>
            </a:r>
            <a:r>
              <a:rPr sz="1100" spc="50" dirty="0">
                <a:latin typeface="Times New Roman"/>
                <a:cs typeface="Times New Roman"/>
              </a:rPr>
              <a:t> </a:t>
            </a:r>
            <a:r>
              <a:rPr sz="1100" dirty="0">
                <a:latin typeface="Times New Roman"/>
                <a:cs typeface="Times New Roman"/>
              </a:rPr>
              <a:t>his</a:t>
            </a:r>
            <a:r>
              <a:rPr sz="1100" spc="35" dirty="0">
                <a:latin typeface="Times New Roman"/>
                <a:cs typeface="Times New Roman"/>
              </a:rPr>
              <a:t> </a:t>
            </a:r>
            <a:r>
              <a:rPr sz="1100" dirty="0">
                <a:latin typeface="Times New Roman"/>
                <a:cs typeface="Times New Roman"/>
              </a:rPr>
              <a:t>constant</a:t>
            </a:r>
            <a:r>
              <a:rPr sz="1100" spc="35" dirty="0">
                <a:latin typeface="Times New Roman"/>
                <a:cs typeface="Times New Roman"/>
              </a:rPr>
              <a:t> </a:t>
            </a:r>
            <a:r>
              <a:rPr sz="1100" dirty="0">
                <a:latin typeface="Times New Roman"/>
                <a:cs typeface="Times New Roman"/>
              </a:rPr>
              <a:t>encouragement</a:t>
            </a:r>
            <a:r>
              <a:rPr sz="1100" spc="35" dirty="0">
                <a:latin typeface="Times New Roman"/>
                <a:cs typeface="Times New Roman"/>
              </a:rPr>
              <a:t> </a:t>
            </a:r>
            <a:r>
              <a:rPr sz="1100" dirty="0">
                <a:latin typeface="Times New Roman"/>
                <a:cs typeface="Times New Roman"/>
              </a:rPr>
              <a:t>and</a:t>
            </a:r>
            <a:r>
              <a:rPr sz="1100" spc="15" dirty="0">
                <a:latin typeface="Times New Roman"/>
                <a:cs typeface="Times New Roman"/>
              </a:rPr>
              <a:t> </a:t>
            </a:r>
            <a:r>
              <a:rPr sz="1100" dirty="0">
                <a:latin typeface="Times New Roman"/>
                <a:cs typeface="Times New Roman"/>
              </a:rPr>
              <a:t>blessings.</a:t>
            </a:r>
            <a:r>
              <a:rPr sz="1100" spc="45" dirty="0">
                <a:latin typeface="Times New Roman"/>
                <a:cs typeface="Times New Roman"/>
              </a:rPr>
              <a:t> </a:t>
            </a:r>
            <a:r>
              <a:rPr sz="1100" dirty="0">
                <a:latin typeface="Times New Roman"/>
                <a:cs typeface="Times New Roman"/>
              </a:rPr>
              <a:t>We also</a:t>
            </a:r>
            <a:r>
              <a:rPr sz="1100" spc="15" dirty="0">
                <a:latin typeface="Times New Roman"/>
                <a:cs typeface="Times New Roman"/>
              </a:rPr>
              <a:t> </a:t>
            </a:r>
            <a:r>
              <a:rPr sz="1100" dirty="0">
                <a:latin typeface="Times New Roman"/>
                <a:cs typeface="Times New Roman"/>
              </a:rPr>
              <a:t>express</a:t>
            </a:r>
            <a:r>
              <a:rPr sz="1100" spc="35" dirty="0">
                <a:latin typeface="Times New Roman"/>
                <a:cs typeface="Times New Roman"/>
              </a:rPr>
              <a:t> </a:t>
            </a:r>
            <a:r>
              <a:rPr sz="1100" dirty="0">
                <a:latin typeface="Times New Roman"/>
                <a:cs typeface="Times New Roman"/>
              </a:rPr>
              <a:t>our</a:t>
            </a:r>
            <a:r>
              <a:rPr sz="1100" spc="50" dirty="0">
                <a:latin typeface="Times New Roman"/>
                <a:cs typeface="Times New Roman"/>
              </a:rPr>
              <a:t> </a:t>
            </a:r>
            <a:r>
              <a:rPr sz="1100" dirty="0">
                <a:latin typeface="Times New Roman"/>
                <a:cs typeface="Times New Roman"/>
              </a:rPr>
              <a:t>sincere thanks</a:t>
            </a:r>
            <a:r>
              <a:rPr sz="1100" spc="35" dirty="0">
                <a:latin typeface="Times New Roman"/>
                <a:cs typeface="Times New Roman"/>
              </a:rPr>
              <a:t> </a:t>
            </a:r>
            <a:r>
              <a:rPr sz="1100" dirty="0">
                <a:latin typeface="Times New Roman"/>
                <a:cs typeface="Times New Roman"/>
              </a:rPr>
              <a:t>to</a:t>
            </a:r>
            <a:r>
              <a:rPr sz="1100" spc="15" dirty="0">
                <a:latin typeface="Times New Roman"/>
                <a:cs typeface="Times New Roman"/>
              </a:rPr>
              <a:t> </a:t>
            </a:r>
            <a:r>
              <a:rPr sz="1100" spc="-25" dirty="0">
                <a:latin typeface="Times New Roman"/>
                <a:cs typeface="Times New Roman"/>
              </a:rPr>
              <a:t>our </a:t>
            </a:r>
            <a:r>
              <a:rPr sz="1100" spc="-10" dirty="0">
                <a:latin typeface="Times New Roman"/>
                <a:cs typeface="Times New Roman"/>
              </a:rPr>
              <a:t>Pro-</a:t>
            </a:r>
            <a:r>
              <a:rPr sz="1100" dirty="0">
                <a:latin typeface="Times New Roman"/>
                <a:cs typeface="Times New Roman"/>
              </a:rPr>
              <a:t>Chancellor,</a:t>
            </a:r>
            <a:r>
              <a:rPr sz="1100" spc="-20" dirty="0">
                <a:latin typeface="Times New Roman"/>
                <a:cs typeface="Times New Roman"/>
              </a:rPr>
              <a:t> </a:t>
            </a:r>
            <a:r>
              <a:rPr sz="1100" spc="-10" dirty="0">
                <a:latin typeface="Times New Roman"/>
                <a:cs typeface="Times New Roman"/>
              </a:rPr>
              <a:t>Dr.</a:t>
            </a:r>
            <a:r>
              <a:rPr sz="1100" spc="-40" dirty="0">
                <a:latin typeface="Times New Roman"/>
                <a:cs typeface="Times New Roman"/>
              </a:rPr>
              <a:t> </a:t>
            </a:r>
            <a:r>
              <a:rPr sz="1100" spc="-10" dirty="0">
                <a:latin typeface="Times New Roman"/>
                <a:cs typeface="Times New Roman"/>
              </a:rPr>
              <a:t>Deepak</a:t>
            </a:r>
            <a:r>
              <a:rPr sz="1100" spc="-50" dirty="0">
                <a:latin typeface="Times New Roman"/>
                <a:cs typeface="Times New Roman"/>
              </a:rPr>
              <a:t> </a:t>
            </a:r>
            <a:r>
              <a:rPr sz="1100" spc="-10" dirty="0">
                <a:latin typeface="Times New Roman"/>
                <a:cs typeface="Times New Roman"/>
              </a:rPr>
              <a:t>Nallaswamy</a:t>
            </a:r>
            <a:r>
              <a:rPr sz="1100" spc="-30" dirty="0">
                <a:latin typeface="Times New Roman"/>
                <a:cs typeface="Times New Roman"/>
              </a:rPr>
              <a:t> </a:t>
            </a:r>
            <a:r>
              <a:rPr sz="1100" spc="-10" dirty="0">
                <a:latin typeface="Times New Roman"/>
                <a:cs typeface="Times New Roman"/>
              </a:rPr>
              <a:t>Veeraiyan,</a:t>
            </a:r>
            <a:r>
              <a:rPr sz="1100" spc="-15" dirty="0">
                <a:latin typeface="Times New Roman"/>
                <a:cs typeface="Times New Roman"/>
              </a:rPr>
              <a:t> </a:t>
            </a:r>
            <a:r>
              <a:rPr sz="1100" spc="-10" dirty="0">
                <a:latin typeface="Times New Roman"/>
                <a:cs typeface="Times New Roman"/>
              </a:rPr>
              <a:t>and</a:t>
            </a:r>
            <a:r>
              <a:rPr sz="1100" spc="-55" dirty="0">
                <a:latin typeface="Times New Roman"/>
                <a:cs typeface="Times New Roman"/>
              </a:rPr>
              <a:t> </a:t>
            </a:r>
            <a:r>
              <a:rPr sz="1100" dirty="0">
                <a:latin typeface="Times New Roman"/>
                <a:cs typeface="Times New Roman"/>
              </a:rPr>
              <a:t>our</a:t>
            </a:r>
            <a:r>
              <a:rPr sz="1100" spc="-10" dirty="0">
                <a:latin typeface="Times New Roman"/>
                <a:cs typeface="Times New Roman"/>
              </a:rPr>
              <a:t> Vice-</a:t>
            </a:r>
            <a:r>
              <a:rPr sz="1100" dirty="0">
                <a:latin typeface="Times New Roman"/>
                <a:cs typeface="Times New Roman"/>
              </a:rPr>
              <a:t>Chancellor,</a:t>
            </a:r>
            <a:r>
              <a:rPr sz="1100" spc="-15" dirty="0">
                <a:latin typeface="Times New Roman"/>
                <a:cs typeface="Times New Roman"/>
              </a:rPr>
              <a:t> </a:t>
            </a:r>
            <a:r>
              <a:rPr sz="1100" spc="-10" dirty="0">
                <a:latin typeface="Times New Roman"/>
                <a:cs typeface="Times New Roman"/>
              </a:rPr>
              <a:t>Dr.</a:t>
            </a:r>
            <a:r>
              <a:rPr sz="1100" spc="-40" dirty="0">
                <a:latin typeface="Times New Roman"/>
                <a:cs typeface="Times New Roman"/>
              </a:rPr>
              <a:t> </a:t>
            </a:r>
            <a:r>
              <a:rPr sz="1100" dirty="0">
                <a:latin typeface="Times New Roman"/>
                <a:cs typeface="Times New Roman"/>
              </a:rPr>
              <a:t>S.</a:t>
            </a:r>
            <a:r>
              <a:rPr sz="1100" spc="-40" dirty="0">
                <a:latin typeface="Times New Roman"/>
                <a:cs typeface="Times New Roman"/>
              </a:rPr>
              <a:t> </a:t>
            </a:r>
            <a:r>
              <a:rPr sz="1100" dirty="0">
                <a:latin typeface="Times New Roman"/>
                <a:cs typeface="Times New Roman"/>
              </a:rPr>
              <a:t>Suresh</a:t>
            </a:r>
            <a:r>
              <a:rPr sz="1100" spc="-50" dirty="0">
                <a:latin typeface="Times New Roman"/>
                <a:cs typeface="Times New Roman"/>
              </a:rPr>
              <a:t> </a:t>
            </a:r>
            <a:r>
              <a:rPr sz="1100" spc="-10" dirty="0">
                <a:latin typeface="Times New Roman"/>
                <a:cs typeface="Times New Roman"/>
              </a:rPr>
              <a:t>Kumar, </a:t>
            </a:r>
            <a:r>
              <a:rPr sz="1100" dirty="0">
                <a:latin typeface="Times New Roman"/>
                <a:cs typeface="Times New Roman"/>
              </a:rPr>
              <a:t>for</a:t>
            </a:r>
            <a:r>
              <a:rPr sz="1100" spc="15" dirty="0">
                <a:latin typeface="Times New Roman"/>
                <a:cs typeface="Times New Roman"/>
              </a:rPr>
              <a:t> </a:t>
            </a:r>
            <a:r>
              <a:rPr sz="1100" dirty="0">
                <a:latin typeface="Times New Roman"/>
                <a:cs typeface="Times New Roman"/>
              </a:rPr>
              <a:t>their</a:t>
            </a:r>
            <a:r>
              <a:rPr sz="1100" spc="20" dirty="0">
                <a:latin typeface="Times New Roman"/>
                <a:cs typeface="Times New Roman"/>
              </a:rPr>
              <a:t> </a:t>
            </a:r>
            <a:r>
              <a:rPr sz="1100" dirty="0">
                <a:latin typeface="Times New Roman"/>
                <a:cs typeface="Times New Roman"/>
              </a:rPr>
              <a:t>visionary</a:t>
            </a:r>
            <a:r>
              <a:rPr sz="1100" spc="-20" dirty="0">
                <a:latin typeface="Times New Roman"/>
                <a:cs typeface="Times New Roman"/>
              </a:rPr>
              <a:t> </a:t>
            </a:r>
            <a:r>
              <a:rPr sz="1100" dirty="0">
                <a:latin typeface="Times New Roman"/>
                <a:cs typeface="Times New Roman"/>
              </a:rPr>
              <a:t>leadership and</a:t>
            </a:r>
            <a:r>
              <a:rPr sz="1100" spc="5" dirty="0">
                <a:latin typeface="Times New Roman"/>
                <a:cs typeface="Times New Roman"/>
              </a:rPr>
              <a:t> </a:t>
            </a:r>
            <a:r>
              <a:rPr sz="1100" dirty="0">
                <a:latin typeface="Times New Roman"/>
                <a:cs typeface="Times New Roman"/>
              </a:rPr>
              <a:t>moral</a:t>
            </a:r>
            <a:r>
              <a:rPr sz="1100" spc="-15" dirty="0">
                <a:latin typeface="Times New Roman"/>
                <a:cs typeface="Times New Roman"/>
              </a:rPr>
              <a:t> </a:t>
            </a:r>
            <a:r>
              <a:rPr sz="1100" dirty="0">
                <a:latin typeface="Times New Roman"/>
                <a:cs typeface="Times New Roman"/>
              </a:rPr>
              <a:t>support</a:t>
            </a:r>
            <a:r>
              <a:rPr sz="1100" spc="10" dirty="0">
                <a:latin typeface="Times New Roman"/>
                <a:cs typeface="Times New Roman"/>
              </a:rPr>
              <a:t> </a:t>
            </a:r>
            <a:r>
              <a:rPr sz="1100" dirty="0">
                <a:latin typeface="Times New Roman"/>
                <a:cs typeface="Times New Roman"/>
              </a:rPr>
              <a:t>during</a:t>
            </a:r>
            <a:r>
              <a:rPr sz="1100" spc="-20" dirty="0">
                <a:latin typeface="Times New Roman"/>
                <a:cs typeface="Times New Roman"/>
              </a:rPr>
              <a:t> </a:t>
            </a:r>
            <a:r>
              <a:rPr sz="1100" dirty="0">
                <a:latin typeface="Times New Roman"/>
                <a:cs typeface="Times New Roman"/>
              </a:rPr>
              <a:t>the</a:t>
            </a:r>
            <a:r>
              <a:rPr sz="1100" spc="-30" dirty="0">
                <a:latin typeface="Times New Roman"/>
                <a:cs typeface="Times New Roman"/>
              </a:rPr>
              <a:t> </a:t>
            </a:r>
            <a:r>
              <a:rPr sz="1100" dirty="0">
                <a:latin typeface="Times New Roman"/>
                <a:cs typeface="Times New Roman"/>
              </a:rPr>
              <a:t>course</a:t>
            </a:r>
            <a:r>
              <a:rPr sz="1100" spc="-30" dirty="0">
                <a:latin typeface="Times New Roman"/>
                <a:cs typeface="Times New Roman"/>
              </a:rPr>
              <a:t> </a:t>
            </a:r>
            <a:r>
              <a:rPr sz="1100" dirty="0">
                <a:latin typeface="Times New Roman"/>
                <a:cs typeface="Times New Roman"/>
              </a:rPr>
              <a:t>of</a:t>
            </a:r>
            <a:r>
              <a:rPr sz="1100" spc="-5" dirty="0">
                <a:latin typeface="Times New Roman"/>
                <a:cs typeface="Times New Roman"/>
              </a:rPr>
              <a:t> </a:t>
            </a:r>
            <a:r>
              <a:rPr sz="1100" dirty="0">
                <a:latin typeface="Times New Roman"/>
                <a:cs typeface="Times New Roman"/>
              </a:rPr>
              <a:t>this</a:t>
            </a:r>
            <a:r>
              <a:rPr sz="1100" spc="5" dirty="0">
                <a:latin typeface="Times New Roman"/>
                <a:cs typeface="Times New Roman"/>
              </a:rPr>
              <a:t> </a:t>
            </a:r>
            <a:r>
              <a:rPr sz="1100" spc="-10" dirty="0">
                <a:latin typeface="Times New Roman"/>
                <a:cs typeface="Times New Roman"/>
              </a:rPr>
              <a:t>project.</a:t>
            </a:r>
            <a:endParaRPr sz="1100" dirty="0">
              <a:latin typeface="Times New Roman"/>
              <a:cs typeface="Times New Roman"/>
            </a:endParaRPr>
          </a:p>
          <a:p>
            <a:pPr>
              <a:lnSpc>
                <a:spcPct val="100000"/>
              </a:lnSpc>
              <a:spcBef>
                <a:spcPts val="620"/>
              </a:spcBef>
            </a:pPr>
            <a:endParaRPr sz="1100" dirty="0">
              <a:latin typeface="Times New Roman"/>
              <a:cs typeface="Times New Roman"/>
            </a:endParaRPr>
          </a:p>
          <a:p>
            <a:pPr marL="12700" marR="5080" indent="457200" algn="just">
              <a:lnSpc>
                <a:spcPct val="144100"/>
              </a:lnSpc>
              <a:spcBef>
                <a:spcPts val="5"/>
              </a:spcBef>
            </a:pPr>
            <a:r>
              <a:rPr sz="1100" dirty="0">
                <a:latin typeface="Times New Roman"/>
                <a:cs typeface="Times New Roman"/>
              </a:rPr>
              <a:t>We</a:t>
            </a:r>
            <a:r>
              <a:rPr sz="1100" spc="215" dirty="0">
                <a:latin typeface="Times New Roman"/>
                <a:cs typeface="Times New Roman"/>
              </a:rPr>
              <a:t> </a:t>
            </a:r>
            <a:r>
              <a:rPr sz="1100" dirty="0">
                <a:latin typeface="Times New Roman"/>
                <a:cs typeface="Times New Roman"/>
              </a:rPr>
              <a:t>are</a:t>
            </a:r>
            <a:r>
              <a:rPr sz="1100" spc="220" dirty="0">
                <a:latin typeface="Times New Roman"/>
                <a:cs typeface="Times New Roman"/>
              </a:rPr>
              <a:t> </a:t>
            </a:r>
            <a:r>
              <a:rPr sz="1100" dirty="0">
                <a:latin typeface="Times New Roman"/>
                <a:cs typeface="Times New Roman"/>
              </a:rPr>
              <a:t>truly</a:t>
            </a:r>
            <a:r>
              <a:rPr sz="1100" spc="229" dirty="0">
                <a:latin typeface="Times New Roman"/>
                <a:cs typeface="Times New Roman"/>
              </a:rPr>
              <a:t> </a:t>
            </a:r>
            <a:r>
              <a:rPr sz="1100" dirty="0">
                <a:latin typeface="Times New Roman"/>
                <a:cs typeface="Times New Roman"/>
              </a:rPr>
              <a:t>grateful</a:t>
            </a:r>
            <a:r>
              <a:rPr sz="1100" spc="229" dirty="0">
                <a:latin typeface="Times New Roman"/>
                <a:cs typeface="Times New Roman"/>
              </a:rPr>
              <a:t> </a:t>
            </a:r>
            <a:r>
              <a:rPr sz="1100" dirty="0">
                <a:latin typeface="Times New Roman"/>
                <a:cs typeface="Times New Roman"/>
              </a:rPr>
              <a:t>to</a:t>
            </a:r>
            <a:r>
              <a:rPr sz="1100" spc="229" dirty="0">
                <a:latin typeface="Times New Roman"/>
                <a:cs typeface="Times New Roman"/>
              </a:rPr>
              <a:t> </a:t>
            </a:r>
            <a:r>
              <a:rPr sz="1100" dirty="0">
                <a:latin typeface="Times New Roman"/>
                <a:cs typeface="Times New Roman"/>
              </a:rPr>
              <a:t>our</a:t>
            </a:r>
            <a:r>
              <a:rPr sz="1100" spc="265" dirty="0">
                <a:latin typeface="Times New Roman"/>
                <a:cs typeface="Times New Roman"/>
              </a:rPr>
              <a:t> </a:t>
            </a:r>
            <a:r>
              <a:rPr sz="1100" dirty="0">
                <a:latin typeface="Times New Roman"/>
                <a:cs typeface="Times New Roman"/>
              </a:rPr>
              <a:t>Director,</a:t>
            </a:r>
            <a:r>
              <a:rPr sz="1100" spc="265" dirty="0">
                <a:latin typeface="Times New Roman"/>
                <a:cs typeface="Times New Roman"/>
              </a:rPr>
              <a:t> </a:t>
            </a:r>
            <a:r>
              <a:rPr sz="1100" dirty="0">
                <a:latin typeface="Times New Roman"/>
                <a:cs typeface="Times New Roman"/>
              </a:rPr>
              <a:t>Dr.</a:t>
            </a:r>
            <a:r>
              <a:rPr sz="1100" spc="235" dirty="0">
                <a:latin typeface="Times New Roman"/>
                <a:cs typeface="Times New Roman"/>
              </a:rPr>
              <a:t> </a:t>
            </a:r>
            <a:r>
              <a:rPr sz="1100" dirty="0">
                <a:latin typeface="Times New Roman"/>
                <a:cs typeface="Times New Roman"/>
              </a:rPr>
              <a:t>Ramya</a:t>
            </a:r>
            <a:r>
              <a:rPr sz="1100" spc="240" dirty="0">
                <a:latin typeface="Times New Roman"/>
                <a:cs typeface="Times New Roman"/>
              </a:rPr>
              <a:t> </a:t>
            </a:r>
            <a:r>
              <a:rPr sz="1100" dirty="0">
                <a:latin typeface="Times New Roman"/>
                <a:cs typeface="Times New Roman"/>
              </a:rPr>
              <a:t>Deepak,</a:t>
            </a:r>
            <a:r>
              <a:rPr sz="1100" spc="260" dirty="0">
                <a:latin typeface="Times New Roman"/>
                <a:cs typeface="Times New Roman"/>
              </a:rPr>
              <a:t> </a:t>
            </a:r>
            <a:r>
              <a:rPr sz="1100" dirty="0">
                <a:latin typeface="Times New Roman"/>
                <a:cs typeface="Times New Roman"/>
              </a:rPr>
              <a:t>SIMATS</a:t>
            </a:r>
            <a:r>
              <a:rPr sz="1100" spc="240" dirty="0">
                <a:latin typeface="Times New Roman"/>
                <a:cs typeface="Times New Roman"/>
              </a:rPr>
              <a:t> </a:t>
            </a:r>
            <a:r>
              <a:rPr sz="1100" dirty="0">
                <a:latin typeface="Times New Roman"/>
                <a:cs typeface="Times New Roman"/>
              </a:rPr>
              <a:t>Engineering,</a:t>
            </a:r>
            <a:r>
              <a:rPr sz="1100" spc="260" dirty="0">
                <a:latin typeface="Times New Roman"/>
                <a:cs typeface="Times New Roman"/>
              </a:rPr>
              <a:t> </a:t>
            </a:r>
            <a:r>
              <a:rPr sz="1100" spc="-25" dirty="0">
                <a:latin typeface="Times New Roman"/>
                <a:cs typeface="Times New Roman"/>
              </a:rPr>
              <a:t>for </a:t>
            </a:r>
            <a:r>
              <a:rPr sz="1100" dirty="0">
                <a:latin typeface="Times New Roman"/>
                <a:cs typeface="Times New Roman"/>
              </a:rPr>
              <a:t>providing</a:t>
            </a:r>
            <a:r>
              <a:rPr sz="1100" spc="135" dirty="0">
                <a:latin typeface="Times New Roman"/>
                <a:cs typeface="Times New Roman"/>
              </a:rPr>
              <a:t> </a:t>
            </a:r>
            <a:r>
              <a:rPr sz="1100" dirty="0">
                <a:latin typeface="Times New Roman"/>
                <a:cs typeface="Times New Roman"/>
              </a:rPr>
              <a:t>us</a:t>
            </a:r>
            <a:r>
              <a:rPr sz="1100" spc="160" dirty="0">
                <a:latin typeface="Times New Roman"/>
                <a:cs typeface="Times New Roman"/>
              </a:rPr>
              <a:t> </a:t>
            </a:r>
            <a:r>
              <a:rPr sz="1100" dirty="0">
                <a:latin typeface="Times New Roman"/>
                <a:cs typeface="Times New Roman"/>
              </a:rPr>
              <a:t>with</a:t>
            </a:r>
            <a:r>
              <a:rPr sz="1100" spc="135" dirty="0">
                <a:latin typeface="Times New Roman"/>
                <a:cs typeface="Times New Roman"/>
              </a:rPr>
              <a:t> </a:t>
            </a:r>
            <a:r>
              <a:rPr sz="1100" dirty="0">
                <a:latin typeface="Times New Roman"/>
                <a:cs typeface="Times New Roman"/>
              </a:rPr>
              <a:t>the</a:t>
            </a:r>
            <a:r>
              <a:rPr sz="1100" spc="125" dirty="0">
                <a:latin typeface="Times New Roman"/>
                <a:cs typeface="Times New Roman"/>
              </a:rPr>
              <a:t> </a:t>
            </a:r>
            <a:r>
              <a:rPr sz="1100" dirty="0">
                <a:latin typeface="Times New Roman"/>
                <a:cs typeface="Times New Roman"/>
              </a:rPr>
              <a:t>necessary</a:t>
            </a:r>
            <a:r>
              <a:rPr sz="1100" spc="114" dirty="0">
                <a:latin typeface="Times New Roman"/>
                <a:cs typeface="Times New Roman"/>
              </a:rPr>
              <a:t> </a:t>
            </a:r>
            <a:r>
              <a:rPr sz="1100" dirty="0">
                <a:latin typeface="Times New Roman"/>
                <a:cs typeface="Times New Roman"/>
              </a:rPr>
              <a:t>resources</a:t>
            </a:r>
            <a:r>
              <a:rPr sz="1100" spc="160" dirty="0">
                <a:latin typeface="Times New Roman"/>
                <a:cs typeface="Times New Roman"/>
              </a:rPr>
              <a:t> </a:t>
            </a:r>
            <a:r>
              <a:rPr sz="1100" dirty="0">
                <a:latin typeface="Times New Roman"/>
                <a:cs typeface="Times New Roman"/>
              </a:rPr>
              <a:t>and</a:t>
            </a:r>
            <a:r>
              <a:rPr sz="1100" spc="135" dirty="0">
                <a:latin typeface="Times New Roman"/>
                <a:cs typeface="Times New Roman"/>
              </a:rPr>
              <a:t> </a:t>
            </a:r>
            <a:r>
              <a:rPr sz="1100" dirty="0">
                <a:latin typeface="Times New Roman"/>
                <a:cs typeface="Times New Roman"/>
              </a:rPr>
              <a:t>a</a:t>
            </a:r>
            <a:r>
              <a:rPr sz="1100" spc="170" dirty="0">
                <a:latin typeface="Times New Roman"/>
                <a:cs typeface="Times New Roman"/>
              </a:rPr>
              <a:t> </a:t>
            </a:r>
            <a:r>
              <a:rPr sz="1100" dirty="0">
                <a:latin typeface="Times New Roman"/>
                <a:cs typeface="Times New Roman"/>
              </a:rPr>
              <a:t>motivating</a:t>
            </a:r>
            <a:r>
              <a:rPr sz="1100" spc="135" dirty="0">
                <a:latin typeface="Times New Roman"/>
                <a:cs typeface="Times New Roman"/>
              </a:rPr>
              <a:t> </a:t>
            </a:r>
            <a:r>
              <a:rPr sz="1100" dirty="0">
                <a:latin typeface="Times New Roman"/>
                <a:cs typeface="Times New Roman"/>
              </a:rPr>
              <a:t>academic</a:t>
            </a:r>
            <a:r>
              <a:rPr sz="1100" spc="145" dirty="0">
                <a:latin typeface="Times New Roman"/>
                <a:cs typeface="Times New Roman"/>
              </a:rPr>
              <a:t> </a:t>
            </a:r>
            <a:r>
              <a:rPr sz="1100" dirty="0">
                <a:latin typeface="Times New Roman"/>
                <a:cs typeface="Times New Roman"/>
              </a:rPr>
              <a:t>environment.</a:t>
            </a:r>
            <a:r>
              <a:rPr sz="1100" spc="170" dirty="0">
                <a:latin typeface="Times New Roman"/>
                <a:cs typeface="Times New Roman"/>
              </a:rPr>
              <a:t> </a:t>
            </a:r>
            <a:r>
              <a:rPr sz="1100" dirty="0">
                <a:latin typeface="Times New Roman"/>
                <a:cs typeface="Times New Roman"/>
              </a:rPr>
              <a:t>Our</a:t>
            </a:r>
            <a:r>
              <a:rPr sz="1100" spc="150" dirty="0">
                <a:latin typeface="Times New Roman"/>
                <a:cs typeface="Times New Roman"/>
              </a:rPr>
              <a:t> </a:t>
            </a:r>
            <a:r>
              <a:rPr sz="1100" spc="-10" dirty="0">
                <a:latin typeface="Times New Roman"/>
                <a:cs typeface="Times New Roman"/>
              </a:rPr>
              <a:t>special </a:t>
            </a:r>
            <a:r>
              <a:rPr sz="1100" dirty="0">
                <a:latin typeface="Times New Roman"/>
                <a:cs typeface="Times New Roman"/>
              </a:rPr>
              <a:t>thanks</a:t>
            </a:r>
            <a:r>
              <a:rPr sz="1100" spc="229" dirty="0">
                <a:latin typeface="Times New Roman"/>
                <a:cs typeface="Times New Roman"/>
              </a:rPr>
              <a:t> </a:t>
            </a:r>
            <a:r>
              <a:rPr sz="1100" dirty="0">
                <a:latin typeface="Times New Roman"/>
                <a:cs typeface="Times New Roman"/>
              </a:rPr>
              <a:t>to</a:t>
            </a:r>
            <a:r>
              <a:rPr sz="1100" spc="210" dirty="0">
                <a:latin typeface="Times New Roman"/>
                <a:cs typeface="Times New Roman"/>
              </a:rPr>
              <a:t> </a:t>
            </a:r>
            <a:r>
              <a:rPr sz="1100" dirty="0">
                <a:latin typeface="Times New Roman"/>
                <a:cs typeface="Times New Roman"/>
              </a:rPr>
              <a:t>our</a:t>
            </a:r>
            <a:r>
              <a:rPr sz="1100" spc="250" dirty="0">
                <a:latin typeface="Times New Roman"/>
                <a:cs typeface="Times New Roman"/>
              </a:rPr>
              <a:t> </a:t>
            </a:r>
            <a:r>
              <a:rPr sz="1100" dirty="0">
                <a:latin typeface="Times New Roman"/>
                <a:cs typeface="Times New Roman"/>
              </a:rPr>
              <a:t>Principal,</a:t>
            </a:r>
            <a:r>
              <a:rPr sz="1100" spc="245" dirty="0">
                <a:latin typeface="Times New Roman"/>
                <a:cs typeface="Times New Roman"/>
              </a:rPr>
              <a:t> </a:t>
            </a:r>
            <a:r>
              <a:rPr sz="1100" dirty="0">
                <a:latin typeface="Times New Roman"/>
                <a:cs typeface="Times New Roman"/>
              </a:rPr>
              <a:t>Dr.</a:t>
            </a:r>
            <a:r>
              <a:rPr sz="1100" spc="220" dirty="0">
                <a:latin typeface="Times New Roman"/>
                <a:cs typeface="Times New Roman"/>
              </a:rPr>
              <a:t> </a:t>
            </a:r>
            <a:r>
              <a:rPr sz="1100" dirty="0">
                <a:latin typeface="Times New Roman"/>
                <a:cs typeface="Times New Roman"/>
              </a:rPr>
              <a:t>B.</a:t>
            </a:r>
            <a:r>
              <a:rPr sz="1100" spc="220" dirty="0">
                <a:latin typeface="Times New Roman"/>
                <a:cs typeface="Times New Roman"/>
              </a:rPr>
              <a:t> </a:t>
            </a:r>
            <a:r>
              <a:rPr sz="1100" dirty="0">
                <a:latin typeface="Times New Roman"/>
                <a:cs typeface="Times New Roman"/>
              </a:rPr>
              <a:t>Ramesh</a:t>
            </a:r>
            <a:r>
              <a:rPr sz="1100" spc="215" dirty="0">
                <a:latin typeface="Times New Roman"/>
                <a:cs typeface="Times New Roman"/>
              </a:rPr>
              <a:t> </a:t>
            </a:r>
            <a:r>
              <a:rPr sz="1100" dirty="0">
                <a:latin typeface="Times New Roman"/>
                <a:cs typeface="Times New Roman"/>
              </a:rPr>
              <a:t>for</a:t>
            </a:r>
            <a:r>
              <a:rPr sz="1100" spc="245" dirty="0">
                <a:latin typeface="Times New Roman"/>
                <a:cs typeface="Times New Roman"/>
              </a:rPr>
              <a:t> </a:t>
            </a:r>
            <a:r>
              <a:rPr sz="1100" dirty="0">
                <a:latin typeface="Times New Roman"/>
                <a:cs typeface="Times New Roman"/>
              </a:rPr>
              <a:t>granting</a:t>
            </a:r>
            <a:r>
              <a:rPr sz="1100" spc="235" dirty="0">
                <a:latin typeface="Times New Roman"/>
                <a:cs typeface="Times New Roman"/>
              </a:rPr>
              <a:t> </a:t>
            </a:r>
            <a:r>
              <a:rPr sz="1100" dirty="0">
                <a:latin typeface="Times New Roman"/>
                <a:cs typeface="Times New Roman"/>
              </a:rPr>
              <a:t>us</a:t>
            </a:r>
            <a:r>
              <a:rPr sz="1100" spc="215" dirty="0">
                <a:latin typeface="Times New Roman"/>
                <a:cs typeface="Times New Roman"/>
              </a:rPr>
              <a:t> </a:t>
            </a:r>
            <a:r>
              <a:rPr sz="1100" dirty="0">
                <a:latin typeface="Times New Roman"/>
                <a:cs typeface="Times New Roman"/>
              </a:rPr>
              <a:t>access</a:t>
            </a:r>
            <a:r>
              <a:rPr sz="1100" spc="240" dirty="0">
                <a:latin typeface="Times New Roman"/>
                <a:cs typeface="Times New Roman"/>
              </a:rPr>
              <a:t> </a:t>
            </a:r>
            <a:r>
              <a:rPr sz="1100" dirty="0">
                <a:latin typeface="Times New Roman"/>
                <a:cs typeface="Times New Roman"/>
              </a:rPr>
              <a:t>to</a:t>
            </a:r>
            <a:r>
              <a:rPr sz="1100" spc="254" dirty="0">
                <a:latin typeface="Times New Roman"/>
                <a:cs typeface="Times New Roman"/>
              </a:rPr>
              <a:t> </a:t>
            </a:r>
            <a:r>
              <a:rPr sz="1100" dirty="0">
                <a:latin typeface="Times New Roman"/>
                <a:cs typeface="Times New Roman"/>
              </a:rPr>
              <a:t>the</a:t>
            </a:r>
            <a:r>
              <a:rPr sz="1100" spc="200" dirty="0">
                <a:latin typeface="Times New Roman"/>
                <a:cs typeface="Times New Roman"/>
              </a:rPr>
              <a:t> </a:t>
            </a:r>
            <a:r>
              <a:rPr sz="1100" dirty="0">
                <a:latin typeface="Times New Roman"/>
                <a:cs typeface="Times New Roman"/>
              </a:rPr>
              <a:t>institute’s</a:t>
            </a:r>
            <a:r>
              <a:rPr sz="1100" spc="235" dirty="0">
                <a:latin typeface="Times New Roman"/>
                <a:cs typeface="Times New Roman"/>
              </a:rPr>
              <a:t> </a:t>
            </a:r>
            <a:r>
              <a:rPr sz="1100" dirty="0">
                <a:latin typeface="Times New Roman"/>
                <a:cs typeface="Times New Roman"/>
              </a:rPr>
              <a:t>facilities</a:t>
            </a:r>
            <a:r>
              <a:rPr sz="1100" spc="235" dirty="0">
                <a:latin typeface="Times New Roman"/>
                <a:cs typeface="Times New Roman"/>
              </a:rPr>
              <a:t> </a:t>
            </a:r>
            <a:r>
              <a:rPr sz="1100" spc="-25" dirty="0">
                <a:latin typeface="Times New Roman"/>
                <a:cs typeface="Times New Roman"/>
              </a:rPr>
              <a:t>and </a:t>
            </a:r>
            <a:r>
              <a:rPr sz="1100" dirty="0">
                <a:latin typeface="Times New Roman"/>
                <a:cs typeface="Times New Roman"/>
              </a:rPr>
              <a:t>encouraging</a:t>
            </a:r>
            <a:r>
              <a:rPr sz="1100" spc="375" dirty="0">
                <a:latin typeface="Times New Roman"/>
                <a:cs typeface="Times New Roman"/>
              </a:rPr>
              <a:t> </a:t>
            </a:r>
            <a:r>
              <a:rPr sz="1100" dirty="0">
                <a:latin typeface="Times New Roman"/>
                <a:cs typeface="Times New Roman"/>
              </a:rPr>
              <a:t>us</a:t>
            </a:r>
            <a:r>
              <a:rPr sz="1100" spc="405" dirty="0">
                <a:latin typeface="Times New Roman"/>
                <a:cs typeface="Times New Roman"/>
              </a:rPr>
              <a:t> </a:t>
            </a:r>
            <a:r>
              <a:rPr sz="1100" dirty="0">
                <a:latin typeface="Times New Roman"/>
                <a:cs typeface="Times New Roman"/>
              </a:rPr>
              <a:t>throughout</a:t>
            </a:r>
            <a:r>
              <a:rPr sz="1100" spc="405" dirty="0">
                <a:latin typeface="Times New Roman"/>
                <a:cs typeface="Times New Roman"/>
              </a:rPr>
              <a:t> </a:t>
            </a:r>
            <a:r>
              <a:rPr sz="1100" dirty="0">
                <a:latin typeface="Times New Roman"/>
                <a:cs typeface="Times New Roman"/>
              </a:rPr>
              <a:t>the</a:t>
            </a:r>
            <a:r>
              <a:rPr sz="1100" spc="370" dirty="0">
                <a:latin typeface="Times New Roman"/>
                <a:cs typeface="Times New Roman"/>
              </a:rPr>
              <a:t> </a:t>
            </a:r>
            <a:r>
              <a:rPr sz="1100" dirty="0">
                <a:latin typeface="Times New Roman"/>
                <a:cs typeface="Times New Roman"/>
              </a:rPr>
              <a:t>process.</a:t>
            </a:r>
            <a:r>
              <a:rPr sz="1100" spc="409" dirty="0">
                <a:latin typeface="Times New Roman"/>
                <a:cs typeface="Times New Roman"/>
              </a:rPr>
              <a:t> </a:t>
            </a:r>
            <a:r>
              <a:rPr sz="1100" dirty="0">
                <a:latin typeface="Times New Roman"/>
                <a:cs typeface="Times New Roman"/>
              </a:rPr>
              <a:t>We</a:t>
            </a:r>
            <a:r>
              <a:rPr sz="1100" spc="370" dirty="0">
                <a:latin typeface="Times New Roman"/>
                <a:cs typeface="Times New Roman"/>
              </a:rPr>
              <a:t> </a:t>
            </a:r>
            <a:r>
              <a:rPr sz="1100" dirty="0">
                <a:latin typeface="Times New Roman"/>
                <a:cs typeface="Times New Roman"/>
              </a:rPr>
              <a:t>sincerely</a:t>
            </a:r>
            <a:r>
              <a:rPr sz="1100" spc="380" dirty="0">
                <a:latin typeface="Times New Roman"/>
                <a:cs typeface="Times New Roman"/>
              </a:rPr>
              <a:t> </a:t>
            </a:r>
            <a:r>
              <a:rPr sz="1100" dirty="0">
                <a:latin typeface="Times New Roman"/>
                <a:cs typeface="Times New Roman"/>
              </a:rPr>
              <a:t>thank</a:t>
            </a:r>
            <a:r>
              <a:rPr sz="1100" spc="400" dirty="0">
                <a:latin typeface="Times New Roman"/>
                <a:cs typeface="Times New Roman"/>
              </a:rPr>
              <a:t> </a:t>
            </a:r>
            <a:r>
              <a:rPr sz="1100" dirty="0">
                <a:latin typeface="Times New Roman"/>
                <a:cs typeface="Times New Roman"/>
              </a:rPr>
              <a:t>our</a:t>
            </a:r>
            <a:r>
              <a:rPr sz="1100" spc="415" dirty="0">
                <a:latin typeface="Times New Roman"/>
                <a:cs typeface="Times New Roman"/>
              </a:rPr>
              <a:t> </a:t>
            </a:r>
            <a:r>
              <a:rPr sz="1100" dirty="0">
                <a:latin typeface="Times New Roman"/>
                <a:cs typeface="Times New Roman"/>
              </a:rPr>
              <a:t>Head</a:t>
            </a:r>
            <a:r>
              <a:rPr sz="1100" spc="375" dirty="0">
                <a:latin typeface="Times New Roman"/>
                <a:cs typeface="Times New Roman"/>
              </a:rPr>
              <a:t> </a:t>
            </a:r>
            <a:r>
              <a:rPr sz="1100" dirty="0">
                <a:latin typeface="Times New Roman"/>
                <a:cs typeface="Times New Roman"/>
              </a:rPr>
              <a:t>of</a:t>
            </a:r>
            <a:r>
              <a:rPr sz="1100" spc="395" dirty="0">
                <a:latin typeface="Times New Roman"/>
                <a:cs typeface="Times New Roman"/>
              </a:rPr>
              <a:t> </a:t>
            </a:r>
            <a:r>
              <a:rPr sz="1100" dirty="0">
                <a:latin typeface="Times New Roman"/>
                <a:cs typeface="Times New Roman"/>
              </a:rPr>
              <a:t>the</a:t>
            </a:r>
            <a:r>
              <a:rPr sz="1100" spc="370" dirty="0">
                <a:latin typeface="Times New Roman"/>
                <a:cs typeface="Times New Roman"/>
              </a:rPr>
              <a:t> </a:t>
            </a:r>
            <a:r>
              <a:rPr sz="1100" spc="-10" dirty="0">
                <a:latin typeface="Times New Roman"/>
                <a:cs typeface="Times New Roman"/>
              </a:rPr>
              <a:t>Department, </a:t>
            </a:r>
            <a:r>
              <a:rPr sz="1100" b="1" dirty="0">
                <a:latin typeface="Times New Roman"/>
                <a:cs typeface="Times New Roman"/>
              </a:rPr>
              <a:t>Dr.Anusuya</a:t>
            </a:r>
            <a:r>
              <a:rPr sz="1100" b="1" spc="-30" dirty="0">
                <a:latin typeface="Times New Roman"/>
                <a:cs typeface="Times New Roman"/>
              </a:rPr>
              <a:t> </a:t>
            </a:r>
            <a:r>
              <a:rPr sz="1100" b="1" dirty="0">
                <a:latin typeface="Times New Roman"/>
                <a:cs typeface="Times New Roman"/>
              </a:rPr>
              <a:t>S</a:t>
            </a:r>
            <a:r>
              <a:rPr sz="1100" b="1" spc="-5" dirty="0">
                <a:latin typeface="Times New Roman"/>
                <a:cs typeface="Times New Roman"/>
              </a:rPr>
              <a:t> </a:t>
            </a:r>
            <a:r>
              <a:rPr sz="1100" dirty="0">
                <a:latin typeface="Times New Roman"/>
                <a:cs typeface="Times New Roman"/>
              </a:rPr>
              <a:t>for his</a:t>
            </a:r>
            <a:r>
              <a:rPr sz="1100" spc="-10" dirty="0">
                <a:latin typeface="Times New Roman"/>
                <a:cs typeface="Times New Roman"/>
              </a:rPr>
              <a:t> </a:t>
            </a:r>
            <a:r>
              <a:rPr sz="1100" dirty="0">
                <a:latin typeface="Times New Roman"/>
                <a:cs typeface="Times New Roman"/>
              </a:rPr>
              <a:t>continuous</a:t>
            </a:r>
            <a:r>
              <a:rPr sz="1100" spc="-15" dirty="0">
                <a:latin typeface="Times New Roman"/>
                <a:cs typeface="Times New Roman"/>
              </a:rPr>
              <a:t> </a:t>
            </a:r>
            <a:r>
              <a:rPr sz="1100" dirty="0">
                <a:latin typeface="Times New Roman"/>
                <a:cs typeface="Times New Roman"/>
              </a:rPr>
              <a:t>support,</a:t>
            </a:r>
            <a:r>
              <a:rPr sz="1100" spc="-25" dirty="0">
                <a:latin typeface="Times New Roman"/>
                <a:cs typeface="Times New Roman"/>
              </a:rPr>
              <a:t> </a:t>
            </a:r>
            <a:r>
              <a:rPr sz="1100" dirty="0">
                <a:latin typeface="Times New Roman"/>
                <a:cs typeface="Times New Roman"/>
              </a:rPr>
              <a:t>valuable</a:t>
            </a:r>
            <a:r>
              <a:rPr sz="1100" spc="-45" dirty="0">
                <a:latin typeface="Times New Roman"/>
                <a:cs typeface="Times New Roman"/>
              </a:rPr>
              <a:t> </a:t>
            </a:r>
            <a:r>
              <a:rPr sz="1100" dirty="0">
                <a:latin typeface="Times New Roman"/>
                <a:cs typeface="Times New Roman"/>
              </a:rPr>
              <a:t>guidance,</a:t>
            </a:r>
            <a:r>
              <a:rPr sz="1100" spc="-5" dirty="0">
                <a:latin typeface="Times New Roman"/>
                <a:cs typeface="Times New Roman"/>
              </a:rPr>
              <a:t> </a:t>
            </a:r>
            <a:r>
              <a:rPr sz="1100" dirty="0">
                <a:latin typeface="Times New Roman"/>
                <a:cs typeface="Times New Roman"/>
              </a:rPr>
              <a:t>and</a:t>
            </a:r>
            <a:r>
              <a:rPr sz="1100" spc="-40" dirty="0">
                <a:latin typeface="Times New Roman"/>
                <a:cs typeface="Times New Roman"/>
              </a:rPr>
              <a:t> </a:t>
            </a:r>
            <a:r>
              <a:rPr sz="1100" dirty="0">
                <a:latin typeface="Times New Roman"/>
                <a:cs typeface="Times New Roman"/>
              </a:rPr>
              <a:t>constant</a:t>
            </a:r>
            <a:r>
              <a:rPr sz="1100" spc="-5" dirty="0">
                <a:latin typeface="Times New Roman"/>
                <a:cs typeface="Times New Roman"/>
              </a:rPr>
              <a:t> </a:t>
            </a:r>
            <a:r>
              <a:rPr sz="1100" spc="-10" dirty="0">
                <a:latin typeface="Times New Roman"/>
                <a:cs typeface="Times New Roman"/>
              </a:rPr>
              <a:t>motivation.</a:t>
            </a:r>
            <a:endParaRPr sz="1100" dirty="0">
              <a:latin typeface="Times New Roman"/>
              <a:cs typeface="Times New Roman"/>
            </a:endParaRPr>
          </a:p>
          <a:p>
            <a:pPr>
              <a:lnSpc>
                <a:spcPct val="100000"/>
              </a:lnSpc>
              <a:spcBef>
                <a:spcPts val="630"/>
              </a:spcBef>
            </a:pPr>
            <a:endParaRPr sz="1100" dirty="0">
              <a:latin typeface="Times New Roman"/>
              <a:cs typeface="Times New Roman"/>
            </a:endParaRPr>
          </a:p>
          <a:p>
            <a:pPr marL="12700" marR="8890" indent="457200" algn="just">
              <a:lnSpc>
                <a:spcPct val="143700"/>
              </a:lnSpc>
            </a:pPr>
            <a:r>
              <a:rPr sz="1100" dirty="0">
                <a:latin typeface="Times New Roman"/>
                <a:cs typeface="Times New Roman"/>
              </a:rPr>
              <a:t>We</a:t>
            </a:r>
            <a:r>
              <a:rPr sz="1100" spc="170" dirty="0">
                <a:latin typeface="Times New Roman"/>
                <a:cs typeface="Times New Roman"/>
              </a:rPr>
              <a:t> </a:t>
            </a:r>
            <a:r>
              <a:rPr sz="1100" dirty="0">
                <a:latin typeface="Times New Roman"/>
                <a:cs typeface="Times New Roman"/>
              </a:rPr>
              <a:t>are</a:t>
            </a:r>
            <a:r>
              <a:rPr sz="1100" spc="170" dirty="0">
                <a:latin typeface="Times New Roman"/>
                <a:cs typeface="Times New Roman"/>
              </a:rPr>
              <a:t> </a:t>
            </a:r>
            <a:r>
              <a:rPr sz="1100" dirty="0">
                <a:latin typeface="Times New Roman"/>
                <a:cs typeface="Times New Roman"/>
              </a:rPr>
              <a:t>especially</a:t>
            </a:r>
            <a:r>
              <a:rPr sz="1100" spc="180" dirty="0">
                <a:latin typeface="Times New Roman"/>
                <a:cs typeface="Times New Roman"/>
              </a:rPr>
              <a:t> </a:t>
            </a:r>
            <a:r>
              <a:rPr sz="1100" dirty="0">
                <a:latin typeface="Times New Roman"/>
                <a:cs typeface="Times New Roman"/>
              </a:rPr>
              <a:t>indebted</a:t>
            </a:r>
            <a:r>
              <a:rPr sz="1100" spc="185" dirty="0">
                <a:latin typeface="Times New Roman"/>
                <a:cs typeface="Times New Roman"/>
              </a:rPr>
              <a:t> </a:t>
            </a:r>
            <a:r>
              <a:rPr sz="1100" dirty="0">
                <a:latin typeface="Times New Roman"/>
                <a:cs typeface="Times New Roman"/>
              </a:rPr>
              <a:t>to</a:t>
            </a:r>
            <a:r>
              <a:rPr sz="1100" spc="180" dirty="0">
                <a:latin typeface="Times New Roman"/>
                <a:cs typeface="Times New Roman"/>
              </a:rPr>
              <a:t> </a:t>
            </a:r>
            <a:r>
              <a:rPr sz="1100" dirty="0">
                <a:latin typeface="Times New Roman"/>
                <a:cs typeface="Times New Roman"/>
              </a:rPr>
              <a:t>our</a:t>
            </a:r>
            <a:r>
              <a:rPr sz="1100" spc="220" dirty="0">
                <a:latin typeface="Times New Roman"/>
                <a:cs typeface="Times New Roman"/>
              </a:rPr>
              <a:t> </a:t>
            </a:r>
            <a:r>
              <a:rPr sz="1100" dirty="0">
                <a:latin typeface="Times New Roman"/>
                <a:cs typeface="Times New Roman"/>
              </a:rPr>
              <a:t>guide,</a:t>
            </a:r>
            <a:r>
              <a:rPr sz="1100" spc="235" dirty="0">
                <a:latin typeface="Times New Roman"/>
                <a:cs typeface="Times New Roman"/>
              </a:rPr>
              <a:t> </a:t>
            </a:r>
            <a:r>
              <a:rPr sz="1100" b="1" dirty="0">
                <a:latin typeface="Times New Roman"/>
                <a:cs typeface="Times New Roman"/>
              </a:rPr>
              <a:t>DR.</a:t>
            </a:r>
            <a:r>
              <a:rPr sz="1100" b="1" spc="200" dirty="0">
                <a:latin typeface="Times New Roman"/>
                <a:cs typeface="Times New Roman"/>
              </a:rPr>
              <a:t> </a:t>
            </a:r>
            <a:r>
              <a:rPr lang="en-IN" sz="1100" b="1" spc="200" dirty="0">
                <a:latin typeface="Times New Roman"/>
                <a:cs typeface="Times New Roman"/>
              </a:rPr>
              <a:t>Anitha</a:t>
            </a:r>
            <a:r>
              <a:rPr sz="1100" b="1" spc="215" dirty="0">
                <a:latin typeface="Times New Roman"/>
                <a:cs typeface="Times New Roman"/>
              </a:rPr>
              <a:t> </a:t>
            </a:r>
            <a:r>
              <a:rPr sz="1100" b="1" dirty="0">
                <a:latin typeface="Times New Roman"/>
                <a:cs typeface="Times New Roman"/>
              </a:rPr>
              <a:t>K</a:t>
            </a:r>
            <a:r>
              <a:rPr lang="en-IN" sz="1100" b="1" dirty="0">
                <a:latin typeface="Times New Roman"/>
                <a:cs typeface="Times New Roman"/>
              </a:rPr>
              <a:t>,Dr. Latha R</a:t>
            </a:r>
            <a:r>
              <a:rPr sz="1100" b="1" spc="210" dirty="0">
                <a:latin typeface="Times New Roman"/>
                <a:cs typeface="Times New Roman"/>
              </a:rPr>
              <a:t> </a:t>
            </a:r>
            <a:r>
              <a:rPr sz="1100" dirty="0">
                <a:latin typeface="Times New Roman"/>
                <a:cs typeface="Times New Roman"/>
              </a:rPr>
              <a:t>for</a:t>
            </a:r>
            <a:r>
              <a:rPr sz="1100" spc="200" dirty="0">
                <a:latin typeface="Times New Roman"/>
                <a:cs typeface="Times New Roman"/>
              </a:rPr>
              <a:t> </a:t>
            </a:r>
            <a:r>
              <a:rPr sz="1100" dirty="0">
                <a:latin typeface="Times New Roman"/>
                <a:cs typeface="Times New Roman"/>
              </a:rPr>
              <a:t>his</a:t>
            </a:r>
            <a:r>
              <a:rPr sz="1100" spc="210" dirty="0">
                <a:latin typeface="Times New Roman"/>
                <a:cs typeface="Times New Roman"/>
              </a:rPr>
              <a:t> </a:t>
            </a:r>
            <a:r>
              <a:rPr sz="1100" dirty="0">
                <a:latin typeface="Times New Roman"/>
                <a:cs typeface="Times New Roman"/>
              </a:rPr>
              <a:t>creative</a:t>
            </a:r>
            <a:r>
              <a:rPr sz="1100" spc="175" dirty="0">
                <a:latin typeface="Times New Roman"/>
                <a:cs typeface="Times New Roman"/>
              </a:rPr>
              <a:t> </a:t>
            </a:r>
            <a:r>
              <a:rPr sz="1100" spc="-10" dirty="0">
                <a:latin typeface="Times New Roman"/>
                <a:cs typeface="Times New Roman"/>
              </a:rPr>
              <a:t>suggestions, </a:t>
            </a:r>
            <a:r>
              <a:rPr sz="1100" dirty="0">
                <a:latin typeface="Times New Roman"/>
                <a:cs typeface="Times New Roman"/>
              </a:rPr>
              <a:t>consistent</a:t>
            </a:r>
            <a:r>
              <a:rPr sz="1100" spc="30" dirty="0">
                <a:latin typeface="Times New Roman"/>
                <a:cs typeface="Times New Roman"/>
              </a:rPr>
              <a:t> </a:t>
            </a:r>
            <a:r>
              <a:rPr sz="1100" dirty="0">
                <a:latin typeface="Times New Roman"/>
                <a:cs typeface="Times New Roman"/>
              </a:rPr>
              <a:t>feedback,</a:t>
            </a:r>
            <a:r>
              <a:rPr sz="1100" spc="35" dirty="0">
                <a:latin typeface="Times New Roman"/>
                <a:cs typeface="Times New Roman"/>
              </a:rPr>
              <a:t> </a:t>
            </a:r>
            <a:r>
              <a:rPr sz="1100" dirty="0">
                <a:latin typeface="Times New Roman"/>
                <a:cs typeface="Times New Roman"/>
              </a:rPr>
              <a:t>and</a:t>
            </a:r>
            <a:r>
              <a:rPr sz="1100" spc="5" dirty="0">
                <a:latin typeface="Times New Roman"/>
                <a:cs typeface="Times New Roman"/>
              </a:rPr>
              <a:t> </a:t>
            </a:r>
            <a:r>
              <a:rPr sz="1100" dirty="0">
                <a:latin typeface="Times New Roman"/>
                <a:cs typeface="Times New Roman"/>
              </a:rPr>
              <a:t>unwavering support</a:t>
            </a:r>
            <a:r>
              <a:rPr sz="1100" spc="35" dirty="0">
                <a:latin typeface="Times New Roman"/>
                <a:cs typeface="Times New Roman"/>
              </a:rPr>
              <a:t> </a:t>
            </a:r>
            <a:r>
              <a:rPr sz="1100" dirty="0">
                <a:latin typeface="Times New Roman"/>
                <a:cs typeface="Times New Roman"/>
              </a:rPr>
              <a:t>during</a:t>
            </a:r>
            <a:r>
              <a:rPr sz="1100" spc="25" dirty="0">
                <a:latin typeface="Times New Roman"/>
                <a:cs typeface="Times New Roman"/>
              </a:rPr>
              <a:t> </a:t>
            </a:r>
            <a:r>
              <a:rPr sz="1100" dirty="0">
                <a:latin typeface="Times New Roman"/>
                <a:cs typeface="Times New Roman"/>
              </a:rPr>
              <a:t>each</a:t>
            </a:r>
            <a:r>
              <a:rPr sz="1100" spc="5" dirty="0">
                <a:latin typeface="Times New Roman"/>
                <a:cs typeface="Times New Roman"/>
              </a:rPr>
              <a:t> </a:t>
            </a:r>
            <a:r>
              <a:rPr sz="1100" dirty="0">
                <a:latin typeface="Times New Roman"/>
                <a:cs typeface="Times New Roman"/>
              </a:rPr>
              <a:t>stage</a:t>
            </a:r>
            <a:r>
              <a:rPr sz="1100" spc="15" dirty="0">
                <a:latin typeface="Times New Roman"/>
                <a:cs typeface="Times New Roman"/>
              </a:rPr>
              <a:t> </a:t>
            </a:r>
            <a:r>
              <a:rPr sz="1100" dirty="0">
                <a:latin typeface="Times New Roman"/>
                <a:cs typeface="Times New Roman"/>
              </a:rPr>
              <a:t>of</a:t>
            </a:r>
            <a:r>
              <a:rPr sz="1100" spc="20" dirty="0">
                <a:latin typeface="Times New Roman"/>
                <a:cs typeface="Times New Roman"/>
              </a:rPr>
              <a:t> </a:t>
            </a:r>
            <a:r>
              <a:rPr sz="1100" dirty="0">
                <a:latin typeface="Times New Roman"/>
                <a:cs typeface="Times New Roman"/>
              </a:rPr>
              <a:t>the</a:t>
            </a:r>
            <a:r>
              <a:rPr sz="1100" spc="-10" dirty="0">
                <a:latin typeface="Times New Roman"/>
                <a:cs typeface="Times New Roman"/>
              </a:rPr>
              <a:t> </a:t>
            </a:r>
            <a:r>
              <a:rPr sz="1100" dirty="0">
                <a:latin typeface="Times New Roman"/>
                <a:cs typeface="Times New Roman"/>
              </a:rPr>
              <a:t>project.</a:t>
            </a:r>
            <a:r>
              <a:rPr sz="1100" spc="40" dirty="0">
                <a:latin typeface="Times New Roman"/>
                <a:cs typeface="Times New Roman"/>
              </a:rPr>
              <a:t> </a:t>
            </a:r>
            <a:r>
              <a:rPr sz="1100" dirty="0">
                <a:latin typeface="Times New Roman"/>
                <a:cs typeface="Times New Roman"/>
              </a:rPr>
              <a:t>We</a:t>
            </a:r>
            <a:r>
              <a:rPr sz="1100" spc="-10" dirty="0">
                <a:latin typeface="Times New Roman"/>
                <a:cs typeface="Times New Roman"/>
              </a:rPr>
              <a:t> </a:t>
            </a:r>
            <a:r>
              <a:rPr sz="1100" dirty="0">
                <a:latin typeface="Times New Roman"/>
                <a:cs typeface="Times New Roman"/>
              </a:rPr>
              <a:t>also</a:t>
            </a:r>
            <a:r>
              <a:rPr sz="1100" spc="30" dirty="0">
                <a:latin typeface="Times New Roman"/>
                <a:cs typeface="Times New Roman"/>
              </a:rPr>
              <a:t> </a:t>
            </a:r>
            <a:r>
              <a:rPr sz="1100" dirty="0">
                <a:latin typeface="Times New Roman"/>
                <a:cs typeface="Times New Roman"/>
              </a:rPr>
              <a:t>express</a:t>
            </a:r>
            <a:r>
              <a:rPr sz="1100" spc="50" dirty="0">
                <a:latin typeface="Times New Roman"/>
                <a:cs typeface="Times New Roman"/>
              </a:rPr>
              <a:t> </a:t>
            </a:r>
            <a:r>
              <a:rPr sz="1100" spc="-25" dirty="0">
                <a:latin typeface="Times New Roman"/>
                <a:cs typeface="Times New Roman"/>
              </a:rPr>
              <a:t>our </a:t>
            </a:r>
            <a:r>
              <a:rPr sz="1100" dirty="0">
                <a:latin typeface="Times New Roman"/>
                <a:cs typeface="Times New Roman"/>
              </a:rPr>
              <a:t>gratitude</a:t>
            </a:r>
            <a:r>
              <a:rPr sz="1100" spc="-50" dirty="0">
                <a:latin typeface="Times New Roman"/>
                <a:cs typeface="Times New Roman"/>
              </a:rPr>
              <a:t> </a:t>
            </a:r>
            <a:r>
              <a:rPr sz="1100" dirty="0">
                <a:latin typeface="Times New Roman"/>
                <a:cs typeface="Times New Roman"/>
              </a:rPr>
              <a:t>to</a:t>
            </a:r>
            <a:r>
              <a:rPr sz="1100" spc="-40" dirty="0">
                <a:latin typeface="Times New Roman"/>
                <a:cs typeface="Times New Roman"/>
              </a:rPr>
              <a: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Project</a:t>
            </a:r>
            <a:r>
              <a:rPr sz="1100" spc="-10" dirty="0">
                <a:latin typeface="Times New Roman"/>
                <a:cs typeface="Times New Roman"/>
              </a:rPr>
              <a:t> </a:t>
            </a:r>
            <a:r>
              <a:rPr sz="1100" dirty="0">
                <a:latin typeface="Times New Roman"/>
                <a:cs typeface="Times New Roman"/>
              </a:rPr>
              <a:t>Coordinators,</a:t>
            </a:r>
            <a:r>
              <a:rPr sz="1100" spc="5" dirty="0">
                <a:latin typeface="Times New Roman"/>
                <a:cs typeface="Times New Roman"/>
              </a:rPr>
              <a:t> </a:t>
            </a:r>
            <a:r>
              <a:rPr sz="1100" spc="-10" dirty="0">
                <a:latin typeface="Times New Roman"/>
                <a:cs typeface="Times New Roman"/>
              </a:rPr>
              <a:t>Review</a:t>
            </a:r>
            <a:r>
              <a:rPr sz="1100" spc="-20" dirty="0">
                <a:latin typeface="Times New Roman"/>
                <a:cs typeface="Times New Roman"/>
              </a:rPr>
              <a:t> </a:t>
            </a:r>
            <a:r>
              <a:rPr sz="1100" dirty="0">
                <a:latin typeface="Times New Roman"/>
                <a:cs typeface="Times New Roman"/>
              </a:rPr>
              <a:t>Panel</a:t>
            </a:r>
            <a:r>
              <a:rPr sz="1100" spc="-25" dirty="0">
                <a:latin typeface="Times New Roman"/>
                <a:cs typeface="Times New Roman"/>
              </a:rPr>
              <a:t> </a:t>
            </a:r>
            <a:r>
              <a:rPr sz="1100" dirty="0">
                <a:latin typeface="Times New Roman"/>
                <a:cs typeface="Times New Roman"/>
              </a:rPr>
              <a:t>Members</a:t>
            </a:r>
            <a:r>
              <a:rPr sz="1100" spc="-10" dirty="0">
                <a:latin typeface="Times New Roman"/>
                <a:cs typeface="Times New Roman"/>
              </a:rPr>
              <a:t> </a:t>
            </a:r>
            <a:r>
              <a:rPr sz="1100" dirty="0">
                <a:latin typeface="Times New Roman"/>
                <a:cs typeface="Times New Roman"/>
              </a:rPr>
              <a:t>(Internal</a:t>
            </a:r>
            <a:r>
              <a:rPr sz="1100" spc="-30" dirty="0">
                <a:latin typeface="Times New Roman"/>
                <a:cs typeface="Times New Roman"/>
              </a:rPr>
              <a:t> </a:t>
            </a:r>
            <a:r>
              <a:rPr sz="1100" dirty="0">
                <a:latin typeface="Times New Roman"/>
                <a:cs typeface="Times New Roman"/>
              </a:rPr>
              <a:t>and</a:t>
            </a:r>
            <a:r>
              <a:rPr sz="1100" spc="-35" dirty="0">
                <a:latin typeface="Times New Roman"/>
                <a:cs typeface="Times New Roman"/>
              </a:rPr>
              <a:t> </a:t>
            </a:r>
            <a:r>
              <a:rPr sz="1100" dirty="0">
                <a:latin typeface="Times New Roman"/>
                <a:cs typeface="Times New Roman"/>
              </a:rPr>
              <a:t>External),</a:t>
            </a:r>
            <a:r>
              <a:rPr sz="1100" spc="-5" dirty="0">
                <a:latin typeface="Times New Roman"/>
                <a:cs typeface="Times New Roman"/>
              </a:rPr>
              <a:t> </a:t>
            </a:r>
            <a:r>
              <a:rPr sz="1100" dirty="0">
                <a:latin typeface="Times New Roman"/>
                <a:cs typeface="Times New Roman"/>
              </a:rPr>
              <a:t>and</a:t>
            </a:r>
            <a:r>
              <a:rPr sz="1100" spc="-35" dirty="0">
                <a:latin typeface="Times New Roman"/>
                <a:cs typeface="Times New Roman"/>
              </a:rPr>
              <a:t> </a:t>
            </a:r>
            <a:r>
              <a:rPr sz="1100" dirty="0">
                <a:latin typeface="Times New Roman"/>
                <a:cs typeface="Times New Roman"/>
              </a:rPr>
              <a:t>the </a:t>
            </a:r>
            <a:r>
              <a:rPr sz="1100" spc="-10" dirty="0">
                <a:latin typeface="Times New Roman"/>
                <a:cs typeface="Times New Roman"/>
              </a:rPr>
              <a:t>entire </a:t>
            </a:r>
            <a:r>
              <a:rPr sz="1100" dirty="0">
                <a:latin typeface="Times New Roman"/>
                <a:cs typeface="Times New Roman"/>
              </a:rPr>
              <a:t>faculty</a:t>
            </a:r>
            <a:r>
              <a:rPr sz="1100" spc="20" dirty="0">
                <a:latin typeface="Times New Roman"/>
                <a:cs typeface="Times New Roman"/>
              </a:rPr>
              <a:t> </a:t>
            </a:r>
            <a:r>
              <a:rPr sz="1100" dirty="0">
                <a:latin typeface="Times New Roman"/>
                <a:cs typeface="Times New Roman"/>
              </a:rPr>
              <a:t>team</a:t>
            </a:r>
            <a:r>
              <a:rPr sz="1100" spc="5" dirty="0">
                <a:latin typeface="Times New Roman"/>
                <a:cs typeface="Times New Roman"/>
              </a:rPr>
              <a:t> </a:t>
            </a:r>
            <a:r>
              <a:rPr sz="1100" dirty="0">
                <a:latin typeface="Times New Roman"/>
                <a:cs typeface="Times New Roman"/>
              </a:rPr>
              <a:t>for</a:t>
            </a:r>
            <a:r>
              <a:rPr sz="1100" spc="65" dirty="0">
                <a:latin typeface="Times New Roman"/>
                <a:cs typeface="Times New Roman"/>
              </a:rPr>
              <a:t> </a:t>
            </a:r>
            <a:r>
              <a:rPr sz="1100" dirty="0">
                <a:latin typeface="Times New Roman"/>
                <a:cs typeface="Times New Roman"/>
              </a:rPr>
              <a:t>their</a:t>
            </a:r>
            <a:r>
              <a:rPr sz="1100" spc="75" dirty="0">
                <a:latin typeface="Times New Roman"/>
                <a:cs typeface="Times New Roman"/>
              </a:rPr>
              <a:t> </a:t>
            </a:r>
            <a:r>
              <a:rPr sz="1100" dirty="0">
                <a:latin typeface="Times New Roman"/>
                <a:cs typeface="Times New Roman"/>
              </a:rPr>
              <a:t>constructive</a:t>
            </a:r>
            <a:r>
              <a:rPr sz="1100" spc="15" dirty="0">
                <a:latin typeface="Times New Roman"/>
                <a:cs typeface="Times New Roman"/>
              </a:rPr>
              <a:t> </a:t>
            </a:r>
            <a:r>
              <a:rPr sz="1100" dirty="0">
                <a:latin typeface="Times New Roman"/>
                <a:cs typeface="Times New Roman"/>
              </a:rPr>
              <a:t>feedback</a:t>
            </a:r>
            <a:r>
              <a:rPr sz="1100" spc="25" dirty="0">
                <a:latin typeface="Times New Roman"/>
                <a:cs typeface="Times New Roman"/>
              </a:rPr>
              <a:t> </a:t>
            </a:r>
            <a:r>
              <a:rPr sz="1100" dirty="0">
                <a:latin typeface="Times New Roman"/>
                <a:cs typeface="Times New Roman"/>
              </a:rPr>
              <a:t>and</a:t>
            </a:r>
            <a:r>
              <a:rPr sz="1100" spc="25" dirty="0">
                <a:latin typeface="Times New Roman"/>
                <a:cs typeface="Times New Roman"/>
              </a:rPr>
              <a:t> </a:t>
            </a:r>
            <a:r>
              <a:rPr sz="1100" dirty="0">
                <a:latin typeface="Times New Roman"/>
                <a:cs typeface="Times New Roman"/>
              </a:rPr>
              <a:t>valuable</a:t>
            </a:r>
            <a:r>
              <a:rPr sz="1100" spc="15" dirty="0">
                <a:latin typeface="Times New Roman"/>
                <a:cs typeface="Times New Roman"/>
              </a:rPr>
              <a:t> </a:t>
            </a:r>
            <a:r>
              <a:rPr sz="1100" dirty="0">
                <a:latin typeface="Times New Roman"/>
                <a:cs typeface="Times New Roman"/>
              </a:rPr>
              <a:t>inputs</a:t>
            </a:r>
            <a:r>
              <a:rPr sz="1100" spc="50" dirty="0">
                <a:latin typeface="Times New Roman"/>
                <a:cs typeface="Times New Roman"/>
              </a:rPr>
              <a:t> </a:t>
            </a:r>
            <a:r>
              <a:rPr sz="1100" dirty="0">
                <a:latin typeface="Times New Roman"/>
                <a:cs typeface="Times New Roman"/>
              </a:rPr>
              <a:t>that</a:t>
            </a:r>
            <a:r>
              <a:rPr sz="1100" spc="30" dirty="0">
                <a:latin typeface="Times New Roman"/>
                <a:cs typeface="Times New Roman"/>
              </a:rPr>
              <a:t> </a:t>
            </a:r>
            <a:r>
              <a:rPr sz="1100" dirty="0">
                <a:latin typeface="Times New Roman"/>
                <a:cs typeface="Times New Roman"/>
              </a:rPr>
              <a:t>helped</a:t>
            </a:r>
            <a:r>
              <a:rPr sz="1100" spc="20" dirty="0">
                <a:latin typeface="Times New Roman"/>
                <a:cs typeface="Times New Roman"/>
              </a:rPr>
              <a:t> </a:t>
            </a:r>
            <a:r>
              <a:rPr sz="1100" dirty="0">
                <a:latin typeface="Times New Roman"/>
                <a:cs typeface="Times New Roman"/>
              </a:rPr>
              <a:t>improve</a:t>
            </a:r>
            <a:r>
              <a:rPr sz="1100" spc="15" dirty="0">
                <a:latin typeface="Times New Roman"/>
                <a:cs typeface="Times New Roman"/>
              </a:rPr>
              <a:t> </a:t>
            </a:r>
            <a:r>
              <a:rPr sz="1100" dirty="0">
                <a:latin typeface="Times New Roman"/>
                <a:cs typeface="Times New Roman"/>
              </a:rPr>
              <a:t>the</a:t>
            </a:r>
            <a:r>
              <a:rPr sz="1100" spc="15" dirty="0">
                <a:latin typeface="Times New Roman"/>
                <a:cs typeface="Times New Roman"/>
              </a:rPr>
              <a:t> </a:t>
            </a:r>
            <a:r>
              <a:rPr sz="1100" dirty="0">
                <a:latin typeface="Times New Roman"/>
                <a:cs typeface="Times New Roman"/>
              </a:rPr>
              <a:t>quality</a:t>
            </a:r>
            <a:r>
              <a:rPr sz="1100" spc="25" dirty="0">
                <a:latin typeface="Times New Roman"/>
                <a:cs typeface="Times New Roman"/>
              </a:rPr>
              <a:t> </a:t>
            </a:r>
            <a:r>
              <a:rPr sz="1100" spc="-25" dirty="0">
                <a:latin typeface="Times New Roman"/>
                <a:cs typeface="Times New Roman"/>
              </a:rPr>
              <a:t>of </a:t>
            </a:r>
            <a:r>
              <a:rPr sz="1100" dirty="0">
                <a:latin typeface="Times New Roman"/>
                <a:cs typeface="Times New Roman"/>
              </a:rPr>
              <a:t>our</a:t>
            </a:r>
            <a:r>
              <a:rPr sz="1100" spc="50" dirty="0">
                <a:latin typeface="Times New Roman"/>
                <a:cs typeface="Times New Roman"/>
              </a:rPr>
              <a:t> </a:t>
            </a:r>
            <a:r>
              <a:rPr sz="1100" dirty="0">
                <a:latin typeface="Times New Roman"/>
                <a:cs typeface="Times New Roman"/>
              </a:rPr>
              <a:t>work.</a:t>
            </a:r>
            <a:r>
              <a:rPr sz="1100" spc="45" dirty="0">
                <a:latin typeface="Times New Roman"/>
                <a:cs typeface="Times New Roman"/>
              </a:rPr>
              <a:t> </a:t>
            </a:r>
            <a:r>
              <a:rPr sz="1100" dirty="0">
                <a:latin typeface="Times New Roman"/>
                <a:cs typeface="Times New Roman"/>
              </a:rPr>
              <a:t>Finally,</a:t>
            </a:r>
            <a:r>
              <a:rPr sz="1100" spc="45" dirty="0">
                <a:latin typeface="Times New Roman"/>
                <a:cs typeface="Times New Roman"/>
              </a:rPr>
              <a:t> </a:t>
            </a:r>
            <a:r>
              <a:rPr sz="1100" dirty="0">
                <a:latin typeface="Times New Roman"/>
                <a:cs typeface="Times New Roman"/>
              </a:rPr>
              <a:t>we thank</a:t>
            </a:r>
            <a:r>
              <a:rPr sz="1100" spc="15" dirty="0">
                <a:latin typeface="Times New Roman"/>
                <a:cs typeface="Times New Roman"/>
              </a:rPr>
              <a:t> </a:t>
            </a:r>
            <a:r>
              <a:rPr sz="1100" dirty="0">
                <a:latin typeface="Times New Roman"/>
                <a:cs typeface="Times New Roman"/>
              </a:rPr>
              <a:t>all</a:t>
            </a:r>
            <a:r>
              <a:rPr sz="1100" spc="15" dirty="0">
                <a:latin typeface="Times New Roman"/>
                <a:cs typeface="Times New Roman"/>
              </a:rPr>
              <a:t> </a:t>
            </a:r>
            <a:r>
              <a:rPr sz="1100" dirty="0">
                <a:latin typeface="Times New Roman"/>
                <a:cs typeface="Times New Roman"/>
              </a:rPr>
              <a:t>faculty</a:t>
            </a:r>
            <a:r>
              <a:rPr sz="1100" spc="35" dirty="0">
                <a:latin typeface="Times New Roman"/>
                <a:cs typeface="Times New Roman"/>
              </a:rPr>
              <a:t> </a:t>
            </a:r>
            <a:r>
              <a:rPr sz="1100" dirty="0">
                <a:latin typeface="Times New Roman"/>
                <a:cs typeface="Times New Roman"/>
              </a:rPr>
              <a:t>members,</a:t>
            </a:r>
            <a:r>
              <a:rPr sz="1100" spc="45" dirty="0">
                <a:latin typeface="Times New Roman"/>
                <a:cs typeface="Times New Roman"/>
              </a:rPr>
              <a:t> </a:t>
            </a:r>
            <a:r>
              <a:rPr sz="1100" dirty="0">
                <a:latin typeface="Times New Roman"/>
                <a:cs typeface="Times New Roman"/>
              </a:rPr>
              <a:t>lab</a:t>
            </a:r>
            <a:r>
              <a:rPr sz="1100" spc="10" dirty="0">
                <a:latin typeface="Times New Roman"/>
                <a:cs typeface="Times New Roman"/>
              </a:rPr>
              <a:t> </a:t>
            </a:r>
            <a:r>
              <a:rPr sz="1100" dirty="0">
                <a:latin typeface="Times New Roman"/>
                <a:cs typeface="Times New Roman"/>
              </a:rPr>
              <a:t>technicians,</a:t>
            </a:r>
            <a:r>
              <a:rPr sz="1100" spc="45" dirty="0">
                <a:latin typeface="Times New Roman"/>
                <a:cs typeface="Times New Roman"/>
              </a:rPr>
              <a:t> </a:t>
            </a:r>
            <a:r>
              <a:rPr sz="1100" dirty="0">
                <a:latin typeface="Times New Roman"/>
                <a:cs typeface="Times New Roman"/>
              </a:rPr>
              <a:t>our</a:t>
            </a:r>
            <a:r>
              <a:rPr sz="1100" spc="30" dirty="0">
                <a:latin typeface="Times New Roman"/>
                <a:cs typeface="Times New Roman"/>
              </a:rPr>
              <a:t> </a:t>
            </a:r>
            <a:r>
              <a:rPr sz="1100" dirty="0">
                <a:latin typeface="Times New Roman"/>
                <a:cs typeface="Times New Roman"/>
              </a:rPr>
              <a:t>parents,</a:t>
            </a:r>
            <a:r>
              <a:rPr sz="1100" spc="45" dirty="0">
                <a:latin typeface="Times New Roman"/>
                <a:cs typeface="Times New Roman"/>
              </a:rPr>
              <a:t> </a:t>
            </a:r>
            <a:r>
              <a:rPr sz="1100" dirty="0">
                <a:latin typeface="Times New Roman"/>
                <a:cs typeface="Times New Roman"/>
              </a:rPr>
              <a:t>and</a:t>
            </a:r>
            <a:r>
              <a:rPr sz="1100" spc="10" dirty="0">
                <a:latin typeface="Times New Roman"/>
                <a:cs typeface="Times New Roman"/>
              </a:rPr>
              <a:t> </a:t>
            </a:r>
            <a:r>
              <a:rPr sz="1100" dirty="0">
                <a:latin typeface="Times New Roman"/>
                <a:cs typeface="Times New Roman"/>
              </a:rPr>
              <a:t>friends</a:t>
            </a:r>
            <a:r>
              <a:rPr sz="1100" spc="40" dirty="0">
                <a:latin typeface="Times New Roman"/>
                <a:cs typeface="Times New Roman"/>
              </a:rPr>
              <a:t> </a:t>
            </a:r>
            <a:r>
              <a:rPr sz="1100" dirty="0">
                <a:latin typeface="Times New Roman"/>
                <a:cs typeface="Times New Roman"/>
              </a:rPr>
              <a:t>for</a:t>
            </a:r>
            <a:r>
              <a:rPr sz="1100" spc="50" dirty="0">
                <a:latin typeface="Times New Roman"/>
                <a:cs typeface="Times New Roman"/>
              </a:rPr>
              <a:t> </a:t>
            </a:r>
            <a:r>
              <a:rPr sz="1100" spc="-10" dirty="0">
                <a:latin typeface="Times New Roman"/>
                <a:cs typeface="Times New Roman"/>
              </a:rPr>
              <a:t>their </a:t>
            </a:r>
            <a:r>
              <a:rPr sz="1100" dirty="0">
                <a:latin typeface="Times New Roman"/>
                <a:cs typeface="Times New Roman"/>
              </a:rPr>
              <a:t>continuous</a:t>
            </a:r>
            <a:r>
              <a:rPr sz="1100" spc="-10" dirty="0">
                <a:latin typeface="Times New Roman"/>
                <a:cs typeface="Times New Roman"/>
              </a:rPr>
              <a:t> </a:t>
            </a:r>
            <a:r>
              <a:rPr sz="1100" dirty="0">
                <a:latin typeface="Times New Roman"/>
                <a:cs typeface="Times New Roman"/>
              </a:rPr>
              <a:t>encouragement</a:t>
            </a:r>
            <a:r>
              <a:rPr sz="1100" spc="-20" dirty="0">
                <a:latin typeface="Times New Roman"/>
                <a:cs typeface="Times New Roman"/>
              </a:rPr>
              <a:t> </a:t>
            </a:r>
            <a:r>
              <a:rPr sz="1100" dirty="0">
                <a:latin typeface="Times New Roman"/>
                <a:cs typeface="Times New Roman"/>
              </a:rPr>
              <a:t>and</a:t>
            </a:r>
            <a:r>
              <a:rPr sz="1100" spc="-50" dirty="0">
                <a:latin typeface="Times New Roman"/>
                <a:cs typeface="Times New Roman"/>
              </a:rPr>
              <a:t> </a:t>
            </a:r>
            <a:r>
              <a:rPr sz="1100" spc="-10" dirty="0">
                <a:latin typeface="Times New Roman"/>
                <a:cs typeface="Times New Roman"/>
              </a:rPr>
              <a:t>support.</a:t>
            </a:r>
            <a:endParaRPr sz="1100" dirty="0">
              <a:latin typeface="Times New Roman"/>
              <a:cs typeface="Times New Roman"/>
            </a:endParaRPr>
          </a:p>
        </p:txBody>
      </p:sp>
      <p:sp>
        <p:nvSpPr>
          <p:cNvPr id="3" name="object 3"/>
          <p:cNvSpPr txBox="1"/>
          <p:nvPr/>
        </p:nvSpPr>
        <p:spPr>
          <a:xfrm>
            <a:off x="4692141" y="6909027"/>
            <a:ext cx="1967864" cy="647700"/>
          </a:xfrm>
          <a:prstGeom prst="rect">
            <a:avLst/>
          </a:prstGeom>
        </p:spPr>
        <p:txBody>
          <a:bodyPr vert="horz" wrap="square" lIns="0" tIns="30480" rIns="0" bIns="0" rtlCol="0">
            <a:spAutoFit/>
          </a:bodyPr>
          <a:lstStyle/>
          <a:p>
            <a:pPr marR="5715" algn="ctr">
              <a:lnSpc>
                <a:spcPct val="100000"/>
              </a:lnSpc>
              <a:spcBef>
                <a:spcPts val="240"/>
              </a:spcBef>
            </a:pPr>
            <a:r>
              <a:rPr sz="1100" dirty="0">
                <a:latin typeface="Times New Roman"/>
                <a:cs typeface="Times New Roman"/>
              </a:rPr>
              <a:t>Signature</a:t>
            </a:r>
            <a:r>
              <a:rPr sz="1100" spc="-40" dirty="0">
                <a:latin typeface="Times New Roman"/>
                <a:cs typeface="Times New Roman"/>
              </a:rPr>
              <a:t> </a:t>
            </a:r>
            <a:r>
              <a:rPr sz="1100" dirty="0">
                <a:latin typeface="Times New Roman"/>
                <a:cs typeface="Times New Roman"/>
              </a:rPr>
              <a:t>With</a:t>
            </a:r>
            <a:r>
              <a:rPr sz="1100" spc="-25" dirty="0">
                <a:latin typeface="Times New Roman"/>
                <a:cs typeface="Times New Roman"/>
              </a:rPr>
              <a:t> </a:t>
            </a:r>
            <a:r>
              <a:rPr sz="1100" dirty="0">
                <a:latin typeface="Times New Roman"/>
                <a:cs typeface="Times New Roman"/>
              </a:rPr>
              <a:t>Student </a:t>
            </a:r>
            <a:r>
              <a:rPr sz="1100" spc="-20" dirty="0">
                <a:latin typeface="Times New Roman"/>
                <a:cs typeface="Times New Roman"/>
              </a:rPr>
              <a:t>Name</a:t>
            </a:r>
            <a:endParaRPr sz="1100" dirty="0">
              <a:latin typeface="Times New Roman"/>
              <a:cs typeface="Times New Roman"/>
            </a:endParaRPr>
          </a:p>
          <a:p>
            <a:pPr marR="5080" algn="ctr">
              <a:lnSpc>
                <a:spcPct val="100000"/>
              </a:lnSpc>
              <a:spcBef>
                <a:spcPts val="145"/>
              </a:spcBef>
            </a:pPr>
            <a:r>
              <a:rPr sz="1100" b="1" dirty="0">
                <a:latin typeface="Times New Roman"/>
                <a:cs typeface="Times New Roman"/>
              </a:rPr>
              <a:t>M</a:t>
            </a:r>
            <a:r>
              <a:rPr lang="en-IN" sz="1100" b="1" dirty="0" err="1">
                <a:latin typeface="Times New Roman"/>
                <a:cs typeface="Times New Roman"/>
              </a:rPr>
              <a:t>eheer</a:t>
            </a:r>
            <a:r>
              <a:rPr lang="en-IN" sz="1100" b="1" dirty="0">
                <a:latin typeface="Times New Roman"/>
                <a:cs typeface="Times New Roman"/>
              </a:rPr>
              <a:t> J</a:t>
            </a:r>
            <a:r>
              <a:rPr sz="1100" b="1" spc="-40" dirty="0">
                <a:latin typeface="Times New Roman"/>
                <a:cs typeface="Times New Roman"/>
              </a:rPr>
              <a:t> </a:t>
            </a:r>
            <a:r>
              <a:rPr sz="1100" b="1" spc="-10" dirty="0">
                <a:latin typeface="Times New Roman"/>
                <a:cs typeface="Times New Roman"/>
              </a:rPr>
              <a:t>[192</a:t>
            </a:r>
            <a:r>
              <a:rPr lang="en-IN" sz="1100" b="1" spc="-10" dirty="0">
                <a:latin typeface="Times New Roman"/>
                <a:cs typeface="Times New Roman"/>
              </a:rPr>
              <a:t>372327</a:t>
            </a:r>
            <a:r>
              <a:rPr sz="1100" b="1" spc="-10" dirty="0">
                <a:latin typeface="Times New Roman"/>
                <a:cs typeface="Times New Roman"/>
              </a:rPr>
              <a:t>]</a:t>
            </a:r>
            <a:endParaRPr sz="1100" dirty="0">
              <a:latin typeface="Times New Roman"/>
              <a:cs typeface="Times New Roman"/>
            </a:endParaRPr>
          </a:p>
          <a:p>
            <a:pPr marR="5080" algn="ctr">
              <a:lnSpc>
                <a:spcPct val="100000"/>
              </a:lnSpc>
              <a:spcBef>
                <a:spcPts val="650"/>
              </a:spcBef>
            </a:pPr>
            <a:r>
              <a:rPr sz="1100" b="1" dirty="0">
                <a:latin typeface="Times New Roman"/>
                <a:cs typeface="Times New Roman"/>
              </a:rPr>
              <a:t>D.</a:t>
            </a:r>
            <a:r>
              <a:rPr sz="1100" b="1" spc="-40" dirty="0">
                <a:latin typeface="Times New Roman"/>
                <a:cs typeface="Times New Roman"/>
              </a:rPr>
              <a:t> </a:t>
            </a:r>
            <a:r>
              <a:rPr lang="en-IN" sz="1100" b="1" spc="-40" dirty="0">
                <a:latin typeface="Times New Roman"/>
                <a:cs typeface="Times New Roman"/>
              </a:rPr>
              <a:t>V Sai </a:t>
            </a:r>
            <a:r>
              <a:rPr lang="en-IN" sz="1100" b="1" spc="-40" dirty="0" err="1">
                <a:latin typeface="Times New Roman"/>
                <a:cs typeface="Times New Roman"/>
              </a:rPr>
              <a:t>kumar</a:t>
            </a:r>
            <a:r>
              <a:rPr sz="1100" b="1" spc="-25" dirty="0">
                <a:latin typeface="Times New Roman"/>
                <a:cs typeface="Times New Roman"/>
              </a:rPr>
              <a:t> </a:t>
            </a:r>
            <a:r>
              <a:rPr sz="1100" b="1" spc="-10" dirty="0">
                <a:latin typeface="Times New Roman"/>
                <a:cs typeface="Times New Roman"/>
              </a:rPr>
              <a:t>[192</a:t>
            </a:r>
            <a:r>
              <a:rPr lang="en-IN" sz="1100" b="1" spc="-10" dirty="0">
                <a:latin typeface="Times New Roman"/>
                <a:cs typeface="Times New Roman"/>
              </a:rPr>
              <a:t>372321</a:t>
            </a:r>
            <a:r>
              <a:rPr sz="1100" b="1" spc="-10" dirty="0">
                <a:latin typeface="Times New Roman"/>
                <a:cs typeface="Times New Roman"/>
              </a:rPr>
              <a:t>]</a:t>
            </a:r>
            <a:endParaRPr sz="11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124457"/>
            <a:ext cx="5759450" cy="4266553"/>
          </a:xfrm>
          <a:prstGeom prst="rect">
            <a:avLst/>
          </a:prstGeom>
        </p:spPr>
        <p:txBody>
          <a:bodyPr vert="horz" wrap="square" lIns="0" tIns="11430" rIns="0" bIns="0" rtlCol="0">
            <a:spAutoFit/>
          </a:bodyPr>
          <a:lstStyle/>
          <a:p>
            <a:pPr algn="just">
              <a:spcBef>
                <a:spcPts val="90"/>
              </a:spcBef>
            </a:pPr>
            <a:r>
              <a:rPr lang="en-IN" sz="1200" b="1" spc="-10" dirty="0">
                <a:latin typeface="Times New Roman"/>
                <a:cs typeface="Times New Roman"/>
              </a:rPr>
              <a:t>                                                            </a:t>
            </a:r>
            <a:r>
              <a:rPr sz="1200" b="1" spc="-10" dirty="0">
                <a:latin typeface="Times New Roman"/>
                <a:cs typeface="Times New Roman"/>
              </a:rPr>
              <a:t>ABSTRACT</a:t>
            </a:r>
            <a:endParaRPr sz="1200" b="1" dirty="0">
              <a:latin typeface="Times New Roman"/>
              <a:cs typeface="Times New Roman"/>
            </a:endParaRPr>
          </a:p>
          <a:p>
            <a:pPr algn="just">
              <a:spcBef>
                <a:spcPts val="285"/>
              </a:spcBef>
            </a:pPr>
            <a:endParaRPr sz="1000" dirty="0">
              <a:latin typeface="Times New Roman"/>
              <a:cs typeface="Times New Roman"/>
            </a:endParaRPr>
          </a:p>
          <a:p>
            <a:pPr algn="just"/>
            <a:r>
              <a:rPr lang="en-US" sz="1200" dirty="0">
                <a:latin typeface="Times New Roman" panose="02020603050405020304" pitchFamily="18" charset="0"/>
                <a:cs typeface="Times New Roman" panose="02020603050405020304" pitchFamily="18" charset="0"/>
              </a:rPr>
              <a:t>Automata theory and language acceptance are core topics in the Theory of Computation (TOC), yet they are widely regarded as difficult for students due to their high level of abstraction and reliance on formal mathematical representations. Conventional teaching methods, such as lectures, textbook examples, and board demonstrations, often fail to sustain attention or provide adequate visualization of how input strings are processed by automata. To overcome these challenges, the TOC Game: Language Acceptance Race has been designed as an innovative, game-based learning tool. In this game, the process of verifying whether a string belongs to a language is modeled as a competitive race, where players simulate state transitions of finite automata step by step. Each correct transition advances the player, while incorrect moves highlight misconceptions, thereby offering instant feedback and opportunities for correction.</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interactive design not only reinforces the mechanics of state transitions and acceptance conditions but also encourages collaborative and experiential learning. Compared with conventional methods, the Language Acceptance Race has been shown to improve clarity, enhance motivation, and increase retention of automata concepts through active participation. Moreover, the game aligns with modern pedagogical approaches such as gamification in education, which emphasize engagement, interactivity, and learner-centric experiences. By bridging the gap between abstract theory and practical understanding, this approach provides an effective supplement to traditional teaching, helping students grasp language acceptance more intuitively and confidently.</a:t>
            </a:r>
          </a:p>
        </p:txBody>
      </p:sp>
      <p:sp>
        <p:nvSpPr>
          <p:cNvPr id="3" name="object 3"/>
          <p:cNvSpPr txBox="1"/>
          <p:nvPr/>
        </p:nvSpPr>
        <p:spPr>
          <a:xfrm>
            <a:off x="1035050" y="6565901"/>
            <a:ext cx="5622594" cy="650434"/>
          </a:xfrm>
          <a:prstGeom prst="rect">
            <a:avLst/>
          </a:prstGeom>
        </p:spPr>
        <p:txBody>
          <a:bodyPr vert="horz" wrap="square" lIns="0" tIns="40005" rIns="0" bIns="0" rtlCol="0">
            <a:spAutoFit/>
          </a:bodyPr>
          <a:lstStyle/>
          <a:p>
            <a:pPr marL="12700" algn="just">
              <a:lnSpc>
                <a:spcPct val="100000"/>
              </a:lnSpc>
              <a:spcBef>
                <a:spcPts val="315"/>
              </a:spcBef>
            </a:pPr>
            <a:r>
              <a:rPr sz="1400" b="1" spc="-10" dirty="0">
                <a:latin typeface="Times New Roman"/>
                <a:cs typeface="Times New Roman"/>
              </a:rPr>
              <a:t>Keywords</a:t>
            </a:r>
            <a:r>
              <a:rPr sz="1100" spc="-10" dirty="0">
                <a:latin typeface="Times New Roman"/>
                <a:cs typeface="Times New Roman"/>
              </a:rPr>
              <a:t>:</a:t>
            </a:r>
            <a:endParaRPr sz="1100" dirty="0">
              <a:latin typeface="Times New Roman"/>
              <a:cs typeface="Times New Roman"/>
            </a:endParaRPr>
          </a:p>
          <a:p>
            <a:pPr marL="12700" marR="5080" algn="just">
              <a:lnSpc>
                <a:spcPct val="110900"/>
              </a:lnSpc>
              <a:spcBef>
                <a:spcPts val="35"/>
              </a:spcBef>
            </a:pPr>
            <a:r>
              <a:rPr lang="en-US" sz="1200" dirty="0"/>
              <a:t>Computation, Automata Theory, Language Acceptance, Gamification in Education, Interactive Learning, Student Engagement</a:t>
            </a:r>
            <a:endParaRPr sz="12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57174923"/>
              </p:ext>
            </p:extLst>
          </p:nvPr>
        </p:nvGraphicFramePr>
        <p:xfrm>
          <a:off x="914704" y="914653"/>
          <a:ext cx="5946774" cy="8816974"/>
        </p:xfrm>
        <a:graphic>
          <a:graphicData uri="http://schemas.openxmlformats.org/drawingml/2006/table">
            <a:tbl>
              <a:tblPr firstRow="1" bandRow="1">
                <a:tableStyleId>{2D5ABB26-0587-4C30-8999-92F81FD0307C}</a:tableStyleId>
              </a:tblPr>
              <a:tblGrid>
                <a:gridCol w="686435">
                  <a:extLst>
                    <a:ext uri="{9D8B030D-6E8A-4147-A177-3AD203B41FA5}">
                      <a16:colId xmlns:a16="http://schemas.microsoft.com/office/drawing/2014/main" val="20000"/>
                    </a:ext>
                  </a:extLst>
                </a:gridCol>
                <a:gridCol w="4144010">
                  <a:extLst>
                    <a:ext uri="{9D8B030D-6E8A-4147-A177-3AD203B41FA5}">
                      <a16:colId xmlns:a16="http://schemas.microsoft.com/office/drawing/2014/main" val="20001"/>
                    </a:ext>
                  </a:extLst>
                </a:gridCol>
                <a:gridCol w="1116329">
                  <a:extLst>
                    <a:ext uri="{9D8B030D-6E8A-4147-A177-3AD203B41FA5}">
                      <a16:colId xmlns:a16="http://schemas.microsoft.com/office/drawing/2014/main" val="20002"/>
                    </a:ext>
                  </a:extLst>
                </a:gridCol>
              </a:tblGrid>
              <a:tr h="301625">
                <a:tc>
                  <a:txBody>
                    <a:bodyPr/>
                    <a:lstStyle/>
                    <a:p>
                      <a:pPr marL="63500">
                        <a:lnSpc>
                          <a:spcPct val="100000"/>
                        </a:lnSpc>
                        <a:spcBef>
                          <a:spcPts val="480"/>
                        </a:spcBef>
                      </a:pPr>
                      <a:r>
                        <a:rPr sz="1100" b="1" dirty="0">
                          <a:latin typeface="Times New Roman"/>
                          <a:cs typeface="Times New Roman"/>
                        </a:rPr>
                        <a:t>S</a:t>
                      </a:r>
                      <a:r>
                        <a:rPr sz="1100" b="1" spc="20" dirty="0">
                          <a:latin typeface="Times New Roman"/>
                          <a:cs typeface="Times New Roman"/>
                        </a:rPr>
                        <a:t> </a:t>
                      </a:r>
                      <a:r>
                        <a:rPr sz="1100" b="1" spc="-25" dirty="0">
                          <a:latin typeface="Times New Roman"/>
                          <a:cs typeface="Times New Roman"/>
                        </a:rPr>
                        <a:t>No.</a:t>
                      </a:r>
                      <a:endParaRPr sz="11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80"/>
                        </a:spcBef>
                      </a:pPr>
                      <a:r>
                        <a:rPr sz="1100" b="1" spc="-10" dirty="0">
                          <a:latin typeface="Times New Roman"/>
                          <a:cs typeface="Times New Roman"/>
                        </a:rPr>
                        <a:t>Contents</a:t>
                      </a:r>
                      <a:endParaRPr sz="11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80"/>
                        </a:spcBef>
                      </a:pPr>
                      <a:r>
                        <a:rPr sz="1100" b="1" dirty="0">
                          <a:latin typeface="Times New Roman"/>
                          <a:cs typeface="Times New Roman"/>
                        </a:rPr>
                        <a:t>Page</a:t>
                      </a:r>
                      <a:r>
                        <a:rPr sz="1100" b="1" spc="-30" dirty="0">
                          <a:latin typeface="Times New Roman"/>
                          <a:cs typeface="Times New Roman"/>
                        </a:rPr>
                        <a:t> </a:t>
                      </a:r>
                      <a:r>
                        <a:rPr sz="1100" b="1" spc="-25" dirty="0">
                          <a:latin typeface="Times New Roman"/>
                          <a:cs typeface="Times New Roman"/>
                        </a:rPr>
                        <a:t>No.</a:t>
                      </a:r>
                      <a:endParaRPr sz="11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103630">
                <a:tc>
                  <a:txBody>
                    <a:bodyPr/>
                    <a:lstStyle/>
                    <a:p>
                      <a:pPr marL="63500">
                        <a:lnSpc>
                          <a:spcPct val="100000"/>
                        </a:lnSpc>
                        <a:spcBef>
                          <a:spcPts val="434"/>
                        </a:spcBef>
                      </a:pPr>
                      <a:r>
                        <a:rPr sz="1100" spc="-50" dirty="0">
                          <a:latin typeface="Times New Roman"/>
                          <a:cs typeface="Times New Roman"/>
                        </a:rPr>
                        <a:t>1</a:t>
                      </a:r>
                      <a:endParaRPr sz="1100" dirty="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indent="0">
                        <a:lnSpc>
                          <a:spcPts val="1285"/>
                        </a:lnSpc>
                        <a:spcBef>
                          <a:spcPts val="459"/>
                        </a:spcBef>
                        <a:buNone/>
                        <a:tabLst>
                          <a:tab pos="169545" algn="l"/>
                        </a:tabLst>
                      </a:pPr>
                      <a:r>
                        <a:rPr lang="en-US" sz="1100" b="1" spc="-10" dirty="0">
                          <a:latin typeface="Times New Roman"/>
                          <a:cs typeface="Times New Roman"/>
                        </a:rPr>
                        <a:t>      </a:t>
                      </a:r>
                      <a:r>
                        <a:rPr sz="1100" b="1" spc="-10" dirty="0">
                          <a:latin typeface="Times New Roman"/>
                          <a:cs typeface="Times New Roman"/>
                        </a:rPr>
                        <a:t>INTRODUCTION</a:t>
                      </a:r>
                      <a:endParaRPr sz="1100" dirty="0">
                        <a:latin typeface="Times New Roman"/>
                        <a:cs typeface="Times New Roman"/>
                      </a:endParaRPr>
                    </a:p>
                    <a:p>
                      <a:pPr marL="63500" lvl="1" indent="0">
                        <a:lnSpc>
                          <a:spcPts val="1260"/>
                        </a:lnSpc>
                        <a:buNone/>
                        <a:tabLst>
                          <a:tab pos="276225" algn="l"/>
                        </a:tabLst>
                      </a:pPr>
                      <a:r>
                        <a:rPr lang="en-US" sz="1100" spc="-10" dirty="0">
                          <a:latin typeface="Times New Roman"/>
                          <a:cs typeface="Times New Roman"/>
                        </a:rPr>
                        <a:t>1.1 </a:t>
                      </a:r>
                      <a:r>
                        <a:rPr sz="1100" spc="-10" dirty="0">
                          <a:latin typeface="Times New Roman"/>
                          <a:cs typeface="Times New Roman"/>
                        </a:rPr>
                        <a:t>Background</a:t>
                      </a:r>
                      <a:r>
                        <a:rPr sz="1100" spc="20" dirty="0">
                          <a:latin typeface="Times New Roman"/>
                          <a:cs typeface="Times New Roman"/>
                        </a:rPr>
                        <a:t> </a:t>
                      </a:r>
                      <a:r>
                        <a:rPr sz="1100" spc="-10" dirty="0">
                          <a:latin typeface="Times New Roman"/>
                          <a:cs typeface="Times New Roman"/>
                        </a:rPr>
                        <a:t>information</a:t>
                      </a:r>
                      <a:endParaRPr sz="1100" dirty="0">
                        <a:latin typeface="Times New Roman"/>
                        <a:cs typeface="Times New Roman"/>
                      </a:endParaRPr>
                    </a:p>
                    <a:p>
                      <a:pPr marL="63500" lvl="1" indent="0">
                        <a:lnSpc>
                          <a:spcPts val="1260"/>
                        </a:lnSpc>
                        <a:buNone/>
                        <a:tabLst>
                          <a:tab pos="273050" algn="l"/>
                        </a:tabLst>
                      </a:pPr>
                      <a:r>
                        <a:rPr lang="en-US" sz="1100" dirty="0">
                          <a:latin typeface="Times New Roman"/>
                          <a:cs typeface="Times New Roman"/>
                        </a:rPr>
                        <a:t>1.2 </a:t>
                      </a:r>
                      <a:r>
                        <a:rPr sz="1100" dirty="0">
                          <a:latin typeface="Times New Roman"/>
                          <a:cs typeface="Times New Roman"/>
                        </a:rPr>
                        <a:t>Project</a:t>
                      </a:r>
                      <a:r>
                        <a:rPr sz="1100" spc="-15" dirty="0">
                          <a:latin typeface="Times New Roman"/>
                          <a:cs typeface="Times New Roman"/>
                        </a:rPr>
                        <a:t> </a:t>
                      </a:r>
                      <a:r>
                        <a:rPr sz="1100" spc="-10" dirty="0">
                          <a:latin typeface="Times New Roman"/>
                          <a:cs typeface="Times New Roman"/>
                        </a:rPr>
                        <a:t>Objectives</a:t>
                      </a:r>
                      <a:endParaRPr sz="1100" dirty="0">
                        <a:latin typeface="Times New Roman"/>
                        <a:cs typeface="Times New Roman"/>
                      </a:endParaRPr>
                    </a:p>
                    <a:p>
                      <a:pPr marL="63500" lvl="1" indent="0">
                        <a:lnSpc>
                          <a:spcPts val="1260"/>
                        </a:lnSpc>
                        <a:buNone/>
                        <a:tabLst>
                          <a:tab pos="273050" algn="l"/>
                        </a:tabLst>
                      </a:pPr>
                      <a:r>
                        <a:rPr lang="en-US" sz="1100" dirty="0">
                          <a:latin typeface="Times New Roman"/>
                          <a:cs typeface="Times New Roman"/>
                        </a:rPr>
                        <a:t>1.3 </a:t>
                      </a:r>
                      <a:r>
                        <a:rPr sz="1100" dirty="0">
                          <a:latin typeface="Times New Roman"/>
                          <a:cs typeface="Times New Roman"/>
                        </a:rPr>
                        <a:t>Significance</a:t>
                      </a:r>
                      <a:r>
                        <a:rPr sz="1100" spc="-15" dirty="0">
                          <a:latin typeface="Times New Roman"/>
                          <a:cs typeface="Times New Roman"/>
                        </a:rPr>
                        <a:t> </a:t>
                      </a:r>
                      <a:r>
                        <a:rPr sz="1100" dirty="0">
                          <a:latin typeface="Times New Roman"/>
                          <a:cs typeface="Times New Roman"/>
                        </a:rPr>
                        <a:t>of</a:t>
                      </a:r>
                      <a:r>
                        <a:rPr sz="1100" spc="-10" dirty="0">
                          <a:latin typeface="Times New Roman"/>
                          <a:cs typeface="Times New Roman"/>
                        </a:rPr>
                        <a:t> </a:t>
                      </a:r>
                      <a:r>
                        <a:rPr sz="1100" dirty="0">
                          <a:latin typeface="Times New Roman"/>
                          <a:cs typeface="Times New Roman"/>
                        </a:rPr>
                        <a:t>the</a:t>
                      </a:r>
                      <a:r>
                        <a:rPr sz="1100" spc="-30" dirty="0">
                          <a:latin typeface="Times New Roman"/>
                          <a:cs typeface="Times New Roman"/>
                        </a:rPr>
                        <a:t> </a:t>
                      </a:r>
                      <a:r>
                        <a:rPr sz="1100" spc="-10" dirty="0">
                          <a:latin typeface="Times New Roman"/>
                          <a:cs typeface="Times New Roman"/>
                        </a:rPr>
                        <a:t>Project</a:t>
                      </a:r>
                      <a:endParaRPr sz="1100" dirty="0">
                        <a:latin typeface="Times New Roman"/>
                        <a:cs typeface="Times New Roman"/>
                      </a:endParaRPr>
                    </a:p>
                    <a:p>
                      <a:pPr marL="63500" lvl="1" indent="0">
                        <a:lnSpc>
                          <a:spcPts val="1270"/>
                        </a:lnSpc>
                        <a:buNone/>
                        <a:tabLst>
                          <a:tab pos="273050" algn="l"/>
                        </a:tabLst>
                      </a:pPr>
                      <a:r>
                        <a:rPr lang="en-US" sz="1100" dirty="0">
                          <a:latin typeface="Times New Roman"/>
                          <a:cs typeface="Times New Roman"/>
                        </a:rPr>
                        <a:t>1.4 </a:t>
                      </a:r>
                      <a:r>
                        <a:rPr sz="1100" dirty="0">
                          <a:latin typeface="Times New Roman"/>
                          <a:cs typeface="Times New Roman"/>
                        </a:rPr>
                        <a:t>Scope</a:t>
                      </a:r>
                      <a:r>
                        <a:rPr sz="1100" spc="-35" dirty="0">
                          <a:latin typeface="Times New Roman"/>
                          <a:cs typeface="Times New Roman"/>
                        </a:rPr>
                        <a:t> </a:t>
                      </a:r>
                      <a:r>
                        <a:rPr sz="1100" dirty="0">
                          <a:latin typeface="Times New Roman"/>
                          <a:cs typeface="Times New Roman"/>
                        </a:rPr>
                        <a:t>of</a:t>
                      </a:r>
                      <a:r>
                        <a:rPr sz="1100" spc="-10" dirty="0">
                          <a:latin typeface="Times New Roman"/>
                          <a:cs typeface="Times New Roman"/>
                        </a:rPr>
                        <a:t> </a:t>
                      </a:r>
                      <a:r>
                        <a:rPr sz="1100" dirty="0">
                          <a:latin typeface="Times New Roman"/>
                          <a:cs typeface="Times New Roman"/>
                        </a:rPr>
                        <a:t>the</a:t>
                      </a:r>
                      <a:r>
                        <a:rPr sz="1100" spc="-35" dirty="0">
                          <a:latin typeface="Times New Roman"/>
                          <a:cs typeface="Times New Roman"/>
                        </a:rPr>
                        <a:t> </a:t>
                      </a:r>
                      <a:r>
                        <a:rPr sz="1100" spc="-10" dirty="0">
                          <a:latin typeface="Times New Roman"/>
                          <a:cs typeface="Times New Roman"/>
                        </a:rPr>
                        <a:t>Project</a:t>
                      </a:r>
                      <a:endParaRPr sz="1100" dirty="0">
                        <a:latin typeface="Times New Roman"/>
                        <a:cs typeface="Times New Roman"/>
                      </a:endParaRPr>
                    </a:p>
                    <a:p>
                      <a:pPr marL="63500" lvl="1" indent="0">
                        <a:lnSpc>
                          <a:spcPts val="1295"/>
                        </a:lnSpc>
                        <a:buNone/>
                        <a:tabLst>
                          <a:tab pos="276225" algn="l"/>
                        </a:tabLst>
                      </a:pPr>
                      <a:r>
                        <a:rPr lang="en-US" sz="1100" dirty="0">
                          <a:latin typeface="Times New Roman"/>
                          <a:cs typeface="Times New Roman"/>
                        </a:rPr>
                        <a:t>1.5 </a:t>
                      </a:r>
                      <a:r>
                        <a:rPr sz="1100" dirty="0">
                          <a:latin typeface="Times New Roman"/>
                          <a:cs typeface="Times New Roman"/>
                        </a:rPr>
                        <a:t>Overview</a:t>
                      </a:r>
                      <a:r>
                        <a:rPr sz="1100" spc="-25" dirty="0">
                          <a:latin typeface="Times New Roman"/>
                          <a:cs typeface="Times New Roman"/>
                        </a:rPr>
                        <a:t> </a:t>
                      </a:r>
                      <a:r>
                        <a:rPr sz="1100" dirty="0">
                          <a:latin typeface="Times New Roman"/>
                          <a:cs typeface="Times New Roman"/>
                        </a:rPr>
                        <a:t>of</a:t>
                      </a:r>
                      <a:r>
                        <a:rPr sz="1100" spc="-30" dirty="0">
                          <a:latin typeface="Times New Roman"/>
                          <a:cs typeface="Times New Roman"/>
                        </a:rPr>
                        <a:t> </a:t>
                      </a:r>
                      <a:r>
                        <a:rPr sz="1100" dirty="0">
                          <a:latin typeface="Times New Roman"/>
                          <a:cs typeface="Times New Roman"/>
                        </a:rPr>
                        <a:t>the</a:t>
                      </a:r>
                      <a:r>
                        <a:rPr sz="1100" spc="-50" dirty="0">
                          <a:latin typeface="Times New Roman"/>
                          <a:cs typeface="Times New Roman"/>
                        </a:rPr>
                        <a:t> </a:t>
                      </a:r>
                      <a:r>
                        <a:rPr sz="1100" spc="-10" dirty="0">
                          <a:latin typeface="Times New Roman"/>
                          <a:cs typeface="Times New Roman"/>
                        </a:rPr>
                        <a:t>Methodology</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34"/>
                        </a:spcBef>
                      </a:pPr>
                      <a:r>
                        <a:rPr sz="1100" spc="-10" dirty="0">
                          <a:latin typeface="Times New Roman"/>
                          <a:cs typeface="Times New Roman"/>
                        </a:rPr>
                        <a:t>8</a:t>
                      </a:r>
                      <a:endParaRPr sz="1100" dirty="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102995">
                <a:tc>
                  <a:txBody>
                    <a:bodyPr/>
                    <a:lstStyle/>
                    <a:p>
                      <a:pPr marL="63500">
                        <a:lnSpc>
                          <a:spcPct val="100000"/>
                        </a:lnSpc>
                        <a:spcBef>
                          <a:spcPts val="434"/>
                        </a:spcBef>
                      </a:pPr>
                      <a:r>
                        <a:rPr sz="1100" spc="-50" dirty="0">
                          <a:latin typeface="Times New Roman"/>
                          <a:cs typeface="Times New Roman"/>
                        </a:rPr>
                        <a:t>2</a:t>
                      </a:r>
                      <a:endParaRPr sz="110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indent="0">
                        <a:lnSpc>
                          <a:spcPts val="1285"/>
                        </a:lnSpc>
                        <a:spcBef>
                          <a:spcPts val="459"/>
                        </a:spcBef>
                        <a:buNone/>
                        <a:tabLst>
                          <a:tab pos="169545" algn="l"/>
                        </a:tabLst>
                      </a:pPr>
                      <a:r>
                        <a:rPr lang="en-US" sz="1100" b="1" spc="-10" dirty="0">
                          <a:latin typeface="Times New Roman"/>
                          <a:cs typeface="Times New Roman"/>
                        </a:rPr>
                        <a:t>      </a:t>
                      </a:r>
                      <a:r>
                        <a:rPr sz="1100" b="1" spc="-10" dirty="0">
                          <a:latin typeface="Times New Roman"/>
                          <a:cs typeface="Times New Roman"/>
                        </a:rPr>
                        <a:t>PROBLEM</a:t>
                      </a:r>
                      <a:r>
                        <a:rPr sz="1100" b="1" spc="-20" dirty="0">
                          <a:latin typeface="Times New Roman"/>
                          <a:cs typeface="Times New Roman"/>
                        </a:rPr>
                        <a:t> </a:t>
                      </a:r>
                      <a:r>
                        <a:rPr sz="1100" b="1" spc="-10" dirty="0">
                          <a:latin typeface="Times New Roman"/>
                          <a:cs typeface="Times New Roman"/>
                        </a:rPr>
                        <a:t>IDENTIFICATION</a:t>
                      </a:r>
                      <a:r>
                        <a:rPr sz="1100" b="1" spc="10" dirty="0">
                          <a:latin typeface="Times New Roman"/>
                          <a:cs typeface="Times New Roman"/>
                        </a:rPr>
                        <a:t> </a:t>
                      </a:r>
                      <a:r>
                        <a:rPr sz="1100" b="1" dirty="0">
                          <a:latin typeface="Times New Roman"/>
                          <a:cs typeface="Times New Roman"/>
                        </a:rPr>
                        <a:t>AND</a:t>
                      </a:r>
                      <a:r>
                        <a:rPr sz="1100" b="1" spc="10" dirty="0">
                          <a:latin typeface="Times New Roman"/>
                          <a:cs typeface="Times New Roman"/>
                        </a:rPr>
                        <a:t> </a:t>
                      </a:r>
                      <a:r>
                        <a:rPr sz="1100" b="1" spc="-10" dirty="0">
                          <a:latin typeface="Times New Roman"/>
                          <a:cs typeface="Times New Roman"/>
                        </a:rPr>
                        <a:t>ANALYSIS</a:t>
                      </a:r>
                      <a:endParaRPr sz="1100" dirty="0">
                        <a:latin typeface="Times New Roman"/>
                        <a:cs typeface="Times New Roman"/>
                      </a:endParaRPr>
                    </a:p>
                    <a:p>
                      <a:pPr marL="63500" lvl="1" indent="0">
                        <a:lnSpc>
                          <a:spcPts val="1260"/>
                        </a:lnSpc>
                        <a:buNone/>
                        <a:tabLst>
                          <a:tab pos="273050" algn="l"/>
                        </a:tabLst>
                      </a:pPr>
                      <a:r>
                        <a:rPr lang="en-US" sz="1100" dirty="0">
                          <a:latin typeface="Times New Roman"/>
                          <a:cs typeface="Times New Roman"/>
                        </a:rPr>
                        <a:t>2.1 </a:t>
                      </a:r>
                      <a:r>
                        <a:rPr sz="1100" dirty="0">
                          <a:latin typeface="Times New Roman"/>
                          <a:cs typeface="Times New Roman"/>
                        </a:rPr>
                        <a:t>Problem</a:t>
                      </a:r>
                      <a:r>
                        <a:rPr sz="1100" spc="-50" dirty="0">
                          <a:latin typeface="Times New Roman"/>
                          <a:cs typeface="Times New Roman"/>
                        </a:rPr>
                        <a:t> </a:t>
                      </a:r>
                      <a:r>
                        <a:rPr sz="1100" spc="-10" dirty="0">
                          <a:latin typeface="Times New Roman"/>
                          <a:cs typeface="Times New Roman"/>
                        </a:rPr>
                        <a:t>Statement</a:t>
                      </a:r>
                      <a:endParaRPr sz="1100" dirty="0">
                        <a:latin typeface="Times New Roman"/>
                        <a:cs typeface="Times New Roman"/>
                      </a:endParaRPr>
                    </a:p>
                    <a:p>
                      <a:pPr marL="63500" lvl="1" indent="0">
                        <a:lnSpc>
                          <a:spcPts val="1260"/>
                        </a:lnSpc>
                        <a:buNone/>
                        <a:tabLst>
                          <a:tab pos="276225" algn="l"/>
                        </a:tabLst>
                      </a:pPr>
                      <a:r>
                        <a:rPr lang="en-US" sz="1100" dirty="0">
                          <a:latin typeface="Times New Roman"/>
                          <a:cs typeface="Times New Roman"/>
                        </a:rPr>
                        <a:t>2.2 </a:t>
                      </a:r>
                      <a:r>
                        <a:rPr sz="1100" dirty="0">
                          <a:latin typeface="Times New Roman"/>
                          <a:cs typeface="Times New Roman"/>
                        </a:rPr>
                        <a:t>Existing</a:t>
                      </a:r>
                      <a:r>
                        <a:rPr sz="1100" spc="-45" dirty="0">
                          <a:latin typeface="Times New Roman"/>
                          <a:cs typeface="Times New Roman"/>
                        </a:rPr>
                        <a:t> </a:t>
                      </a:r>
                      <a:r>
                        <a:rPr sz="1100" spc="-10" dirty="0">
                          <a:latin typeface="Times New Roman"/>
                          <a:cs typeface="Times New Roman"/>
                        </a:rPr>
                        <a:t>System</a:t>
                      </a:r>
                      <a:endParaRPr sz="1100" dirty="0">
                        <a:latin typeface="Times New Roman"/>
                        <a:cs typeface="Times New Roman"/>
                      </a:endParaRPr>
                    </a:p>
                    <a:p>
                      <a:pPr marL="63500" lvl="1" indent="0">
                        <a:lnSpc>
                          <a:spcPts val="1260"/>
                        </a:lnSpc>
                        <a:buNone/>
                        <a:tabLst>
                          <a:tab pos="276225" algn="l"/>
                        </a:tabLst>
                      </a:pPr>
                      <a:r>
                        <a:rPr lang="en-US" sz="1100" dirty="0">
                          <a:latin typeface="Times New Roman"/>
                          <a:cs typeface="Times New Roman"/>
                        </a:rPr>
                        <a:t>2.3 </a:t>
                      </a:r>
                      <a:r>
                        <a:rPr sz="1100" dirty="0">
                          <a:latin typeface="Times New Roman"/>
                          <a:cs typeface="Times New Roman"/>
                        </a:rPr>
                        <a:t>Limitations</a:t>
                      </a:r>
                      <a:r>
                        <a:rPr sz="1100" spc="-10" dirty="0">
                          <a:latin typeface="Times New Roman"/>
                          <a:cs typeface="Times New Roman"/>
                        </a:rPr>
                        <a:t> </a:t>
                      </a:r>
                      <a:r>
                        <a:rPr sz="1100" dirty="0">
                          <a:latin typeface="Times New Roman"/>
                          <a:cs typeface="Times New Roman"/>
                        </a:rPr>
                        <a:t>of</a:t>
                      </a:r>
                      <a:r>
                        <a:rPr sz="1100" spc="-15" dirty="0">
                          <a:latin typeface="Times New Roman"/>
                          <a:cs typeface="Times New Roman"/>
                        </a:rPr>
                        <a:t> </a:t>
                      </a:r>
                      <a:r>
                        <a:rPr sz="1100" dirty="0">
                          <a:latin typeface="Times New Roman"/>
                          <a:cs typeface="Times New Roman"/>
                        </a:rPr>
                        <a:t>the</a:t>
                      </a:r>
                      <a:r>
                        <a:rPr sz="1100" spc="-40" dirty="0">
                          <a:latin typeface="Times New Roman"/>
                          <a:cs typeface="Times New Roman"/>
                        </a:rPr>
                        <a:t> </a:t>
                      </a:r>
                      <a:r>
                        <a:rPr sz="1100" dirty="0">
                          <a:latin typeface="Times New Roman"/>
                          <a:cs typeface="Times New Roman"/>
                        </a:rPr>
                        <a:t>Existing</a:t>
                      </a:r>
                      <a:r>
                        <a:rPr sz="1100" spc="-30" dirty="0">
                          <a:latin typeface="Times New Roman"/>
                          <a:cs typeface="Times New Roman"/>
                        </a:rPr>
                        <a:t> </a:t>
                      </a:r>
                      <a:r>
                        <a:rPr sz="1100" spc="-10" dirty="0">
                          <a:latin typeface="Times New Roman"/>
                          <a:cs typeface="Times New Roman"/>
                        </a:rPr>
                        <a:t>System</a:t>
                      </a:r>
                      <a:endParaRPr sz="1100" dirty="0">
                        <a:latin typeface="Times New Roman"/>
                        <a:cs typeface="Times New Roman"/>
                      </a:endParaRPr>
                    </a:p>
                    <a:p>
                      <a:pPr marL="63500" lvl="1" indent="0">
                        <a:lnSpc>
                          <a:spcPts val="1270"/>
                        </a:lnSpc>
                        <a:buNone/>
                        <a:tabLst>
                          <a:tab pos="273050" algn="l"/>
                        </a:tabLst>
                      </a:pPr>
                      <a:r>
                        <a:rPr lang="en-US" sz="1100" dirty="0">
                          <a:latin typeface="Times New Roman"/>
                          <a:cs typeface="Times New Roman"/>
                        </a:rPr>
                        <a:t>2.4 </a:t>
                      </a:r>
                      <a:r>
                        <a:rPr sz="1100" dirty="0">
                          <a:latin typeface="Times New Roman"/>
                          <a:cs typeface="Times New Roman"/>
                        </a:rPr>
                        <a:t>Proposed</a:t>
                      </a:r>
                      <a:r>
                        <a:rPr sz="1100" spc="-45" dirty="0">
                          <a:latin typeface="Times New Roman"/>
                          <a:cs typeface="Times New Roman"/>
                        </a:rPr>
                        <a:t> </a:t>
                      </a:r>
                      <a:r>
                        <a:rPr sz="1100" spc="-10" dirty="0">
                          <a:latin typeface="Times New Roman"/>
                          <a:cs typeface="Times New Roman"/>
                        </a:rPr>
                        <a:t>System</a:t>
                      </a:r>
                      <a:endParaRPr sz="1100" dirty="0">
                        <a:latin typeface="Times New Roman"/>
                        <a:cs typeface="Times New Roman"/>
                      </a:endParaRPr>
                    </a:p>
                    <a:p>
                      <a:pPr marL="63500" lvl="1" indent="0">
                        <a:lnSpc>
                          <a:spcPts val="1295"/>
                        </a:lnSpc>
                        <a:buNone/>
                        <a:tabLst>
                          <a:tab pos="276225" algn="l"/>
                        </a:tabLst>
                      </a:pPr>
                      <a:r>
                        <a:rPr lang="en-US" sz="1100" spc="-10" dirty="0">
                          <a:latin typeface="Times New Roman"/>
                          <a:cs typeface="Times New Roman"/>
                        </a:rPr>
                        <a:t>2.5 </a:t>
                      </a:r>
                      <a:r>
                        <a:rPr sz="1100" spc="-10" dirty="0">
                          <a:latin typeface="Times New Roman"/>
                          <a:cs typeface="Times New Roman"/>
                        </a:rPr>
                        <a:t>Advantages</a:t>
                      </a:r>
                      <a:r>
                        <a:rPr sz="1100" spc="10" dirty="0">
                          <a:latin typeface="Times New Roman"/>
                          <a:cs typeface="Times New Roman"/>
                        </a:rPr>
                        <a:t> </a:t>
                      </a:r>
                      <a:r>
                        <a:rPr sz="1100" dirty="0">
                          <a:latin typeface="Times New Roman"/>
                          <a:cs typeface="Times New Roman"/>
                        </a:rPr>
                        <a:t>of the</a:t>
                      </a:r>
                      <a:r>
                        <a:rPr sz="1100" spc="-25" dirty="0">
                          <a:latin typeface="Times New Roman"/>
                          <a:cs typeface="Times New Roman"/>
                        </a:rPr>
                        <a:t> </a:t>
                      </a:r>
                      <a:r>
                        <a:rPr sz="1100" dirty="0">
                          <a:latin typeface="Times New Roman"/>
                          <a:cs typeface="Times New Roman"/>
                        </a:rPr>
                        <a:t>Proposed</a:t>
                      </a:r>
                      <a:r>
                        <a:rPr sz="1100" spc="-10" dirty="0">
                          <a:latin typeface="Times New Roman"/>
                          <a:cs typeface="Times New Roman"/>
                        </a:rPr>
                        <a:t> System</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34"/>
                        </a:spcBef>
                      </a:pPr>
                      <a:r>
                        <a:rPr sz="1100" spc="-10" dirty="0">
                          <a:latin typeface="Times New Roman"/>
                          <a:cs typeface="Times New Roman"/>
                        </a:rPr>
                        <a:t>10</a:t>
                      </a:r>
                      <a:endParaRPr sz="1100" dirty="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261745">
                <a:tc>
                  <a:txBody>
                    <a:bodyPr/>
                    <a:lstStyle/>
                    <a:p>
                      <a:pPr marL="63500">
                        <a:lnSpc>
                          <a:spcPct val="100000"/>
                        </a:lnSpc>
                        <a:spcBef>
                          <a:spcPts val="434"/>
                        </a:spcBef>
                      </a:pPr>
                      <a:r>
                        <a:rPr sz="1100" spc="-50" dirty="0">
                          <a:latin typeface="Times New Roman"/>
                          <a:cs typeface="Times New Roman"/>
                        </a:rPr>
                        <a:t>3</a:t>
                      </a:r>
                      <a:endParaRPr sz="110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indent="0">
                        <a:lnSpc>
                          <a:spcPts val="1285"/>
                        </a:lnSpc>
                        <a:spcBef>
                          <a:spcPts val="459"/>
                        </a:spcBef>
                        <a:buNone/>
                        <a:tabLst>
                          <a:tab pos="169545" algn="l"/>
                        </a:tabLst>
                      </a:pPr>
                      <a:r>
                        <a:rPr lang="en-US" sz="1100" b="1" dirty="0">
                          <a:latin typeface="Times New Roman"/>
                          <a:cs typeface="Times New Roman"/>
                        </a:rPr>
                        <a:t>      </a:t>
                      </a:r>
                      <a:r>
                        <a:rPr sz="1100" b="1" dirty="0">
                          <a:latin typeface="Times New Roman"/>
                          <a:cs typeface="Times New Roman"/>
                        </a:rPr>
                        <a:t>SYSTEM</a:t>
                      </a:r>
                      <a:r>
                        <a:rPr sz="1100" b="1" spc="-60" dirty="0">
                          <a:latin typeface="Times New Roman"/>
                          <a:cs typeface="Times New Roman"/>
                        </a:rPr>
                        <a:t> </a:t>
                      </a:r>
                      <a:r>
                        <a:rPr sz="1100" b="1" spc="-10" dirty="0">
                          <a:latin typeface="Times New Roman"/>
                          <a:cs typeface="Times New Roman"/>
                        </a:rPr>
                        <a:t>ANALYSIS</a:t>
                      </a:r>
                      <a:endParaRPr sz="1100" dirty="0">
                        <a:latin typeface="Times New Roman"/>
                        <a:cs typeface="Times New Roman"/>
                      </a:endParaRPr>
                    </a:p>
                    <a:p>
                      <a:pPr marL="63500" lvl="1" indent="0">
                        <a:lnSpc>
                          <a:spcPts val="1260"/>
                        </a:lnSpc>
                        <a:buNone/>
                        <a:tabLst>
                          <a:tab pos="273685" algn="l"/>
                        </a:tabLst>
                      </a:pPr>
                      <a:r>
                        <a:rPr lang="en-US" sz="1100" dirty="0">
                          <a:latin typeface="Times New Roman"/>
                          <a:cs typeface="Times New Roman"/>
                        </a:rPr>
                        <a:t>3.1 </a:t>
                      </a:r>
                      <a:r>
                        <a:rPr sz="1100" dirty="0">
                          <a:latin typeface="Times New Roman"/>
                          <a:cs typeface="Times New Roman"/>
                        </a:rPr>
                        <a:t>System</a:t>
                      </a:r>
                      <a:r>
                        <a:rPr sz="1100" spc="-40" dirty="0">
                          <a:latin typeface="Times New Roman"/>
                          <a:cs typeface="Times New Roman"/>
                        </a:rPr>
                        <a:t> </a:t>
                      </a:r>
                      <a:r>
                        <a:rPr sz="1100" spc="-10" dirty="0">
                          <a:latin typeface="Times New Roman"/>
                          <a:cs typeface="Times New Roman"/>
                        </a:rPr>
                        <a:t>Overview</a:t>
                      </a:r>
                      <a:endParaRPr sz="1100" dirty="0">
                        <a:latin typeface="Times New Roman"/>
                        <a:cs typeface="Times New Roman"/>
                      </a:endParaRPr>
                    </a:p>
                    <a:p>
                      <a:pPr marL="63500" lvl="1" indent="0">
                        <a:lnSpc>
                          <a:spcPts val="1260"/>
                        </a:lnSpc>
                        <a:buNone/>
                        <a:tabLst>
                          <a:tab pos="273685" algn="l"/>
                        </a:tabLst>
                      </a:pPr>
                      <a:r>
                        <a:rPr lang="en-US" sz="1100" dirty="0">
                          <a:latin typeface="Times New Roman"/>
                          <a:cs typeface="Times New Roman"/>
                        </a:rPr>
                        <a:t>3.2 </a:t>
                      </a:r>
                      <a:r>
                        <a:rPr sz="1100" dirty="0">
                          <a:latin typeface="Times New Roman"/>
                          <a:cs typeface="Times New Roman"/>
                        </a:rPr>
                        <a:t>Functional</a:t>
                      </a:r>
                      <a:r>
                        <a:rPr sz="1100" spc="-40" dirty="0">
                          <a:latin typeface="Times New Roman"/>
                          <a:cs typeface="Times New Roman"/>
                        </a:rPr>
                        <a:t> </a:t>
                      </a:r>
                      <a:r>
                        <a:rPr sz="1100" spc="-10" dirty="0">
                          <a:latin typeface="Times New Roman"/>
                          <a:cs typeface="Times New Roman"/>
                        </a:rPr>
                        <a:t>Specifications</a:t>
                      </a:r>
                      <a:endParaRPr sz="1100" dirty="0">
                        <a:latin typeface="Times New Roman"/>
                        <a:cs typeface="Times New Roman"/>
                      </a:endParaRPr>
                    </a:p>
                    <a:p>
                      <a:pPr marL="63501" lvl="1" indent="0">
                        <a:lnSpc>
                          <a:spcPts val="1260"/>
                        </a:lnSpc>
                        <a:buNone/>
                        <a:tabLst>
                          <a:tab pos="309880" algn="l"/>
                        </a:tabLst>
                      </a:pPr>
                      <a:r>
                        <a:rPr lang="en-US" sz="1100" dirty="0">
                          <a:latin typeface="Times New Roman"/>
                          <a:cs typeface="Times New Roman"/>
                        </a:rPr>
                        <a:t>3.3 </a:t>
                      </a:r>
                      <a:r>
                        <a:rPr sz="1100" dirty="0">
                          <a:latin typeface="Times New Roman"/>
                          <a:cs typeface="Times New Roman"/>
                        </a:rPr>
                        <a:t>Hardware</a:t>
                      </a:r>
                      <a:r>
                        <a:rPr sz="1100" spc="-50" dirty="0">
                          <a:latin typeface="Times New Roman"/>
                          <a:cs typeface="Times New Roman"/>
                        </a:rPr>
                        <a:t> </a:t>
                      </a:r>
                      <a:r>
                        <a:rPr sz="1100" dirty="0">
                          <a:latin typeface="Times New Roman"/>
                          <a:cs typeface="Times New Roman"/>
                        </a:rPr>
                        <a:t>and</a:t>
                      </a:r>
                      <a:r>
                        <a:rPr sz="1100" spc="-35" dirty="0">
                          <a:latin typeface="Times New Roman"/>
                          <a:cs typeface="Times New Roman"/>
                        </a:rPr>
                        <a:t> </a:t>
                      </a:r>
                      <a:r>
                        <a:rPr sz="1100" dirty="0">
                          <a:latin typeface="Times New Roman"/>
                          <a:cs typeface="Times New Roman"/>
                        </a:rPr>
                        <a:t>Software</a:t>
                      </a:r>
                      <a:r>
                        <a:rPr sz="1100" spc="-50" dirty="0">
                          <a:latin typeface="Times New Roman"/>
                          <a:cs typeface="Times New Roman"/>
                        </a:rPr>
                        <a:t> </a:t>
                      </a:r>
                      <a:r>
                        <a:rPr sz="1100" spc="-10" dirty="0">
                          <a:latin typeface="Times New Roman"/>
                          <a:cs typeface="Times New Roman"/>
                        </a:rPr>
                        <a:t>Requirements</a:t>
                      </a:r>
                      <a:endParaRPr sz="1100" dirty="0">
                        <a:latin typeface="Times New Roman"/>
                        <a:cs typeface="Times New Roman"/>
                      </a:endParaRPr>
                    </a:p>
                    <a:p>
                      <a:pPr marL="63500" lvl="1" indent="0">
                        <a:lnSpc>
                          <a:spcPts val="1270"/>
                        </a:lnSpc>
                        <a:buNone/>
                        <a:tabLst>
                          <a:tab pos="273685" algn="l"/>
                        </a:tabLst>
                      </a:pPr>
                      <a:r>
                        <a:rPr lang="en-US" sz="1100" dirty="0">
                          <a:latin typeface="Times New Roman"/>
                          <a:cs typeface="Times New Roman"/>
                        </a:rPr>
                        <a:t>3.4 </a:t>
                      </a:r>
                      <a:r>
                        <a:rPr sz="1100" dirty="0">
                          <a:latin typeface="Times New Roman"/>
                          <a:cs typeface="Times New Roman"/>
                        </a:rPr>
                        <a:t>System</a:t>
                      </a:r>
                      <a:r>
                        <a:rPr sz="1100" spc="-20" dirty="0">
                          <a:latin typeface="Times New Roman"/>
                          <a:cs typeface="Times New Roman"/>
                        </a:rPr>
                        <a:t> </a:t>
                      </a:r>
                      <a:r>
                        <a:rPr sz="1100" spc="-10" dirty="0">
                          <a:latin typeface="Times New Roman"/>
                          <a:cs typeface="Times New Roman"/>
                        </a:rPr>
                        <a:t>Architecture</a:t>
                      </a:r>
                      <a:endParaRPr sz="1100" dirty="0">
                        <a:latin typeface="Times New Roman"/>
                        <a:cs typeface="Times New Roman"/>
                      </a:endParaRPr>
                    </a:p>
                    <a:p>
                      <a:pPr marL="63501" lvl="1" indent="0">
                        <a:lnSpc>
                          <a:spcPts val="1270"/>
                        </a:lnSpc>
                        <a:buNone/>
                        <a:tabLst>
                          <a:tab pos="309880" algn="l"/>
                        </a:tabLst>
                      </a:pPr>
                      <a:r>
                        <a:rPr lang="en-US" sz="1100" spc="-10" dirty="0">
                          <a:latin typeface="Times New Roman"/>
                          <a:cs typeface="Times New Roman"/>
                        </a:rPr>
                        <a:t>3.5 </a:t>
                      </a:r>
                      <a:r>
                        <a:rPr sz="1100" spc="-10" dirty="0">
                          <a:latin typeface="Times New Roman"/>
                          <a:cs typeface="Times New Roman"/>
                        </a:rPr>
                        <a:t>Workflow</a:t>
                      </a:r>
                      <a:r>
                        <a:rPr sz="1100" spc="5" dirty="0">
                          <a:latin typeface="Times New Roman"/>
                          <a:cs typeface="Times New Roman"/>
                        </a:rPr>
                        <a:t> </a:t>
                      </a:r>
                      <a:r>
                        <a:rPr sz="1100" spc="-10" dirty="0">
                          <a:latin typeface="Times New Roman"/>
                          <a:cs typeface="Times New Roman"/>
                        </a:rPr>
                        <a:t>Diagram</a:t>
                      </a:r>
                      <a:endParaRPr sz="1100" dirty="0">
                        <a:latin typeface="Times New Roman"/>
                        <a:cs typeface="Times New Roman"/>
                      </a:endParaRPr>
                    </a:p>
                    <a:p>
                      <a:pPr marL="63500" lvl="1" indent="0">
                        <a:lnSpc>
                          <a:spcPts val="1295"/>
                        </a:lnSpc>
                        <a:buNone/>
                        <a:tabLst>
                          <a:tab pos="273050" algn="l"/>
                        </a:tabLst>
                      </a:pPr>
                      <a:r>
                        <a:rPr lang="en-US" sz="1100" dirty="0">
                          <a:latin typeface="Times New Roman"/>
                          <a:cs typeface="Times New Roman"/>
                        </a:rPr>
                        <a:t>3.6 </a:t>
                      </a:r>
                      <a:r>
                        <a:rPr sz="1100" dirty="0">
                          <a:latin typeface="Times New Roman"/>
                          <a:cs typeface="Times New Roman"/>
                        </a:rPr>
                        <a:t>Feasibility</a:t>
                      </a:r>
                      <a:r>
                        <a:rPr sz="1100" spc="-45" dirty="0">
                          <a:latin typeface="Times New Roman"/>
                          <a:cs typeface="Times New Roman"/>
                        </a:rPr>
                        <a:t> </a:t>
                      </a:r>
                      <a:r>
                        <a:rPr sz="1100" spc="-10" dirty="0">
                          <a:latin typeface="Times New Roman"/>
                          <a:cs typeface="Times New Roman"/>
                        </a:rPr>
                        <a:t>Study</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34"/>
                        </a:spcBef>
                      </a:pPr>
                      <a:r>
                        <a:rPr sz="1100" spc="-10" dirty="0">
                          <a:latin typeface="Times New Roman"/>
                          <a:cs typeface="Times New Roman"/>
                        </a:rPr>
                        <a:t>12</a:t>
                      </a:r>
                      <a:endParaRPr sz="1100" dirty="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1264920">
                <a:tc>
                  <a:txBody>
                    <a:bodyPr/>
                    <a:lstStyle/>
                    <a:p>
                      <a:pPr marL="63500">
                        <a:lnSpc>
                          <a:spcPct val="100000"/>
                        </a:lnSpc>
                        <a:spcBef>
                          <a:spcPts val="459"/>
                        </a:spcBef>
                      </a:pPr>
                      <a:r>
                        <a:rPr sz="1100" spc="-50" dirty="0">
                          <a:latin typeface="Times New Roman"/>
                          <a:cs typeface="Times New Roman"/>
                        </a:rPr>
                        <a:t>4</a:t>
                      </a:r>
                      <a:endParaRPr sz="110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indent="0">
                        <a:lnSpc>
                          <a:spcPts val="1285"/>
                        </a:lnSpc>
                        <a:spcBef>
                          <a:spcPts val="484"/>
                        </a:spcBef>
                        <a:buNone/>
                        <a:tabLst>
                          <a:tab pos="169545" algn="l"/>
                        </a:tabLst>
                      </a:pPr>
                      <a:r>
                        <a:rPr lang="en-US" sz="1100" b="1" dirty="0">
                          <a:latin typeface="Times New Roman"/>
                          <a:cs typeface="Times New Roman"/>
                        </a:rPr>
                        <a:t>      </a:t>
                      </a:r>
                      <a:r>
                        <a:rPr sz="1100" b="1" dirty="0">
                          <a:latin typeface="Times New Roman"/>
                          <a:cs typeface="Times New Roman"/>
                        </a:rPr>
                        <a:t>SYSTEM</a:t>
                      </a:r>
                      <a:r>
                        <a:rPr sz="1100" b="1" spc="-60" dirty="0">
                          <a:latin typeface="Times New Roman"/>
                          <a:cs typeface="Times New Roman"/>
                        </a:rPr>
                        <a:t> </a:t>
                      </a:r>
                      <a:r>
                        <a:rPr sz="1100" b="1" spc="-10" dirty="0">
                          <a:latin typeface="Times New Roman"/>
                          <a:cs typeface="Times New Roman"/>
                        </a:rPr>
                        <a:t>DESIGN</a:t>
                      </a:r>
                      <a:endParaRPr sz="1100" dirty="0">
                        <a:latin typeface="Times New Roman"/>
                        <a:cs typeface="Times New Roman"/>
                      </a:endParaRPr>
                    </a:p>
                    <a:p>
                      <a:pPr marL="63500" lvl="1" indent="0">
                        <a:lnSpc>
                          <a:spcPts val="1260"/>
                        </a:lnSpc>
                        <a:buNone/>
                        <a:tabLst>
                          <a:tab pos="276225" algn="l"/>
                        </a:tabLst>
                      </a:pPr>
                      <a:r>
                        <a:rPr lang="en-US" sz="1100" dirty="0">
                          <a:latin typeface="Times New Roman"/>
                          <a:cs typeface="Times New Roman"/>
                        </a:rPr>
                        <a:t>4.1 </a:t>
                      </a:r>
                      <a:r>
                        <a:rPr sz="1100" dirty="0">
                          <a:latin typeface="Times New Roman"/>
                          <a:cs typeface="Times New Roman"/>
                        </a:rPr>
                        <a:t>Design</a:t>
                      </a:r>
                      <a:r>
                        <a:rPr sz="1100" spc="-60" dirty="0">
                          <a:latin typeface="Times New Roman"/>
                          <a:cs typeface="Times New Roman"/>
                        </a:rPr>
                        <a:t> </a:t>
                      </a:r>
                      <a:r>
                        <a:rPr sz="1100" spc="-10" dirty="0">
                          <a:latin typeface="Times New Roman"/>
                          <a:cs typeface="Times New Roman"/>
                        </a:rPr>
                        <a:t>Overview</a:t>
                      </a:r>
                      <a:endParaRPr sz="1100" dirty="0">
                        <a:latin typeface="Times New Roman"/>
                        <a:cs typeface="Times New Roman"/>
                      </a:endParaRPr>
                    </a:p>
                    <a:p>
                      <a:pPr marL="63500" lvl="1" indent="0">
                        <a:lnSpc>
                          <a:spcPts val="1260"/>
                        </a:lnSpc>
                        <a:buNone/>
                        <a:tabLst>
                          <a:tab pos="273685" algn="l"/>
                        </a:tabLst>
                      </a:pPr>
                      <a:r>
                        <a:rPr lang="en-US" sz="1100" dirty="0">
                          <a:latin typeface="Times New Roman"/>
                          <a:cs typeface="Times New Roman"/>
                        </a:rPr>
                        <a:t>4.2 </a:t>
                      </a:r>
                      <a:r>
                        <a:rPr sz="1100" dirty="0">
                          <a:latin typeface="Times New Roman"/>
                          <a:cs typeface="Times New Roman"/>
                        </a:rPr>
                        <a:t>System</a:t>
                      </a:r>
                      <a:r>
                        <a:rPr sz="1100" spc="-25" dirty="0">
                          <a:latin typeface="Times New Roman"/>
                          <a:cs typeface="Times New Roman"/>
                        </a:rPr>
                        <a:t> </a:t>
                      </a:r>
                      <a:r>
                        <a:rPr sz="1100" dirty="0">
                          <a:latin typeface="Times New Roman"/>
                          <a:cs typeface="Times New Roman"/>
                        </a:rPr>
                        <a:t>Architecture</a:t>
                      </a:r>
                      <a:r>
                        <a:rPr sz="1100" spc="-40" dirty="0">
                          <a:latin typeface="Times New Roman"/>
                          <a:cs typeface="Times New Roman"/>
                        </a:rPr>
                        <a:t> </a:t>
                      </a:r>
                      <a:r>
                        <a:rPr sz="1100" spc="-10" dirty="0">
                          <a:latin typeface="Times New Roman"/>
                          <a:cs typeface="Times New Roman"/>
                        </a:rPr>
                        <a:t>Diagram</a:t>
                      </a:r>
                      <a:endParaRPr sz="1100" dirty="0">
                        <a:latin typeface="Times New Roman"/>
                        <a:cs typeface="Times New Roman"/>
                      </a:endParaRPr>
                    </a:p>
                    <a:p>
                      <a:pPr marL="63500" lvl="1" indent="0">
                        <a:lnSpc>
                          <a:spcPts val="1260"/>
                        </a:lnSpc>
                        <a:buNone/>
                        <a:tabLst>
                          <a:tab pos="273050" algn="l"/>
                        </a:tabLst>
                      </a:pPr>
                      <a:r>
                        <a:rPr lang="en-US" sz="1100" dirty="0">
                          <a:latin typeface="Times New Roman"/>
                          <a:cs typeface="Times New Roman"/>
                        </a:rPr>
                        <a:t>4.3 </a:t>
                      </a:r>
                      <a:r>
                        <a:rPr sz="1100" dirty="0">
                          <a:latin typeface="Times New Roman"/>
                          <a:cs typeface="Times New Roman"/>
                        </a:rPr>
                        <a:t>Module</a:t>
                      </a:r>
                      <a:r>
                        <a:rPr sz="1100" spc="-50" dirty="0">
                          <a:latin typeface="Times New Roman"/>
                          <a:cs typeface="Times New Roman"/>
                        </a:rPr>
                        <a:t> </a:t>
                      </a:r>
                      <a:r>
                        <a:rPr sz="1100" spc="-10" dirty="0">
                          <a:latin typeface="Times New Roman"/>
                          <a:cs typeface="Times New Roman"/>
                        </a:rPr>
                        <a:t>Descriptions</a:t>
                      </a:r>
                      <a:endParaRPr sz="1100" dirty="0">
                        <a:latin typeface="Times New Roman"/>
                        <a:cs typeface="Times New Roman"/>
                      </a:endParaRPr>
                    </a:p>
                    <a:p>
                      <a:pPr marL="63500" lvl="1" indent="0">
                        <a:lnSpc>
                          <a:spcPts val="1270"/>
                        </a:lnSpc>
                        <a:buNone/>
                        <a:tabLst>
                          <a:tab pos="273685" algn="l"/>
                        </a:tabLst>
                      </a:pPr>
                      <a:r>
                        <a:rPr lang="en-US" sz="1100" spc="-10" dirty="0">
                          <a:latin typeface="Times New Roman"/>
                          <a:cs typeface="Times New Roman"/>
                        </a:rPr>
                        <a:t>4.4 </a:t>
                      </a:r>
                      <a:r>
                        <a:rPr sz="1100" spc="-10" dirty="0">
                          <a:latin typeface="Times New Roman"/>
                          <a:cs typeface="Times New Roman"/>
                        </a:rPr>
                        <a:t>Component-</a:t>
                      </a:r>
                      <a:r>
                        <a:rPr sz="1100" dirty="0">
                          <a:latin typeface="Times New Roman"/>
                          <a:cs typeface="Times New Roman"/>
                        </a:rPr>
                        <a:t>Level</a:t>
                      </a:r>
                      <a:r>
                        <a:rPr sz="1100" spc="25" dirty="0">
                          <a:latin typeface="Times New Roman"/>
                          <a:cs typeface="Times New Roman"/>
                        </a:rPr>
                        <a:t> </a:t>
                      </a:r>
                      <a:r>
                        <a:rPr sz="1100" spc="-10" dirty="0">
                          <a:latin typeface="Times New Roman"/>
                          <a:cs typeface="Times New Roman"/>
                        </a:rPr>
                        <a:t>Design</a:t>
                      </a:r>
                      <a:endParaRPr sz="1100" dirty="0">
                        <a:latin typeface="Times New Roman"/>
                        <a:cs typeface="Times New Roman"/>
                      </a:endParaRPr>
                    </a:p>
                    <a:p>
                      <a:pPr marL="63500" lvl="1" indent="0">
                        <a:lnSpc>
                          <a:spcPts val="1260"/>
                        </a:lnSpc>
                        <a:buNone/>
                        <a:tabLst>
                          <a:tab pos="276225" algn="l"/>
                        </a:tabLst>
                      </a:pPr>
                      <a:r>
                        <a:rPr lang="en-US" sz="1100" dirty="0">
                          <a:latin typeface="Times New Roman"/>
                          <a:cs typeface="Times New Roman"/>
                        </a:rPr>
                        <a:t>4.5 </a:t>
                      </a:r>
                      <a:r>
                        <a:rPr sz="1100" dirty="0">
                          <a:latin typeface="Times New Roman"/>
                          <a:cs typeface="Times New Roman"/>
                        </a:rPr>
                        <a:t>Interface</a:t>
                      </a:r>
                      <a:r>
                        <a:rPr sz="1100" spc="-40" dirty="0">
                          <a:latin typeface="Times New Roman"/>
                          <a:cs typeface="Times New Roman"/>
                        </a:rPr>
                        <a:t> </a:t>
                      </a:r>
                      <a:r>
                        <a:rPr sz="1100" dirty="0">
                          <a:latin typeface="Times New Roman"/>
                          <a:cs typeface="Times New Roman"/>
                        </a:rPr>
                        <a:t>Design</a:t>
                      </a:r>
                      <a:r>
                        <a:rPr sz="1100" spc="-30" dirty="0">
                          <a:latin typeface="Times New Roman"/>
                          <a:cs typeface="Times New Roman"/>
                        </a:rPr>
                        <a:t> </a:t>
                      </a:r>
                      <a:r>
                        <a:rPr sz="1100" dirty="0">
                          <a:latin typeface="Times New Roman"/>
                          <a:cs typeface="Times New Roman"/>
                        </a:rPr>
                        <a:t>(Optional</a:t>
                      </a:r>
                      <a:r>
                        <a:rPr sz="1100" spc="-20" dirty="0">
                          <a:latin typeface="Times New Roman"/>
                          <a:cs typeface="Times New Roman"/>
                        </a:rPr>
                        <a:t> </a:t>
                      </a:r>
                      <a:r>
                        <a:rPr sz="1100" dirty="0">
                          <a:latin typeface="Times New Roman"/>
                          <a:cs typeface="Times New Roman"/>
                        </a:rPr>
                        <a:t>for</a:t>
                      </a:r>
                      <a:r>
                        <a:rPr sz="1100" spc="10" dirty="0">
                          <a:latin typeface="Times New Roman"/>
                          <a:cs typeface="Times New Roman"/>
                        </a:rPr>
                        <a:t> </a:t>
                      </a:r>
                      <a:r>
                        <a:rPr sz="1100" dirty="0">
                          <a:latin typeface="Times New Roman"/>
                          <a:cs typeface="Times New Roman"/>
                        </a:rPr>
                        <a:t>Future</a:t>
                      </a:r>
                      <a:r>
                        <a:rPr sz="1100" spc="-40" dirty="0">
                          <a:latin typeface="Times New Roman"/>
                          <a:cs typeface="Times New Roman"/>
                        </a:rPr>
                        <a:t> </a:t>
                      </a:r>
                      <a:r>
                        <a:rPr sz="1100" spc="-10" dirty="0">
                          <a:latin typeface="Times New Roman"/>
                          <a:cs typeface="Times New Roman"/>
                        </a:rPr>
                        <a:t>Expansion)</a:t>
                      </a:r>
                      <a:endParaRPr sz="1100" dirty="0">
                        <a:latin typeface="Times New Roman"/>
                        <a:cs typeface="Times New Roman"/>
                      </a:endParaRPr>
                    </a:p>
                    <a:p>
                      <a:pPr marL="63500" lvl="1" indent="0">
                        <a:lnSpc>
                          <a:spcPts val="1285"/>
                        </a:lnSpc>
                        <a:buNone/>
                        <a:tabLst>
                          <a:tab pos="276225" algn="l"/>
                        </a:tabLst>
                      </a:pPr>
                      <a:r>
                        <a:rPr lang="en-US" sz="1100" spc="-10" dirty="0">
                          <a:latin typeface="Times New Roman"/>
                          <a:cs typeface="Times New Roman"/>
                        </a:rPr>
                        <a:t>4.6 </a:t>
                      </a:r>
                      <a:r>
                        <a:rPr sz="1100" spc="-10" dirty="0">
                          <a:latin typeface="Times New Roman"/>
                          <a:cs typeface="Times New Roman"/>
                        </a:rPr>
                        <a:t>Algorithm</a:t>
                      </a:r>
                      <a:r>
                        <a:rPr sz="1100" spc="10" dirty="0">
                          <a:latin typeface="Times New Roman"/>
                          <a:cs typeface="Times New Roman"/>
                        </a:rPr>
                        <a:t> </a:t>
                      </a:r>
                      <a:r>
                        <a:rPr sz="1100" spc="-10" dirty="0">
                          <a:latin typeface="Times New Roman"/>
                          <a:cs typeface="Times New Roman"/>
                        </a:rPr>
                        <a:t>Design</a:t>
                      </a:r>
                      <a:endParaRPr sz="1100" dirty="0">
                        <a:latin typeface="Times New Roman"/>
                        <a:cs typeface="Times New Roman"/>
                      </a:endParaRPr>
                    </a:p>
                  </a:txBody>
                  <a:tcPr marL="0" marR="0" marT="615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59"/>
                        </a:spcBef>
                      </a:pPr>
                      <a:r>
                        <a:rPr sz="1100" spc="-10" dirty="0">
                          <a:latin typeface="Times New Roman"/>
                          <a:cs typeface="Times New Roman"/>
                        </a:rPr>
                        <a:t>14</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1289685">
                <a:tc>
                  <a:txBody>
                    <a:bodyPr/>
                    <a:lstStyle/>
                    <a:p>
                      <a:pPr marL="63500">
                        <a:lnSpc>
                          <a:spcPct val="100000"/>
                        </a:lnSpc>
                        <a:spcBef>
                          <a:spcPts val="480"/>
                        </a:spcBef>
                      </a:pPr>
                      <a:r>
                        <a:rPr sz="1100" b="1" spc="-50" dirty="0">
                          <a:latin typeface="Times New Roman"/>
                          <a:cs typeface="Times New Roman"/>
                        </a:rPr>
                        <a:t>5</a:t>
                      </a:r>
                      <a:endParaRPr sz="11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indent="0">
                        <a:lnSpc>
                          <a:spcPts val="1285"/>
                        </a:lnSpc>
                        <a:spcBef>
                          <a:spcPts val="480"/>
                        </a:spcBef>
                        <a:buNone/>
                        <a:tabLst>
                          <a:tab pos="169545" algn="l"/>
                        </a:tabLst>
                      </a:pPr>
                      <a:r>
                        <a:rPr lang="en-US" sz="1100" b="1" dirty="0">
                          <a:latin typeface="Times New Roman"/>
                          <a:cs typeface="Times New Roman"/>
                        </a:rPr>
                        <a:t>      </a:t>
                      </a:r>
                      <a:r>
                        <a:rPr sz="1100" b="1" dirty="0">
                          <a:latin typeface="Times New Roman"/>
                          <a:cs typeface="Times New Roman"/>
                        </a:rPr>
                        <a:t>SYSTEM</a:t>
                      </a:r>
                      <a:r>
                        <a:rPr sz="1100" b="1" spc="-60" dirty="0">
                          <a:latin typeface="Times New Roman"/>
                          <a:cs typeface="Times New Roman"/>
                        </a:rPr>
                        <a:t> </a:t>
                      </a:r>
                      <a:r>
                        <a:rPr sz="1100" b="1" spc="-10" dirty="0">
                          <a:latin typeface="Times New Roman"/>
                          <a:cs typeface="Times New Roman"/>
                        </a:rPr>
                        <a:t>IMPLEMENTATION</a:t>
                      </a:r>
                      <a:endParaRPr sz="1100" dirty="0">
                        <a:latin typeface="Times New Roman"/>
                        <a:cs typeface="Times New Roman"/>
                      </a:endParaRPr>
                    </a:p>
                    <a:p>
                      <a:pPr marL="63500" lvl="1" indent="0">
                        <a:lnSpc>
                          <a:spcPts val="1250"/>
                        </a:lnSpc>
                        <a:buNone/>
                        <a:tabLst>
                          <a:tab pos="276225" algn="l"/>
                        </a:tabLst>
                      </a:pPr>
                      <a:r>
                        <a:rPr lang="en-US" sz="1100" spc="-10" dirty="0">
                          <a:latin typeface="Times New Roman"/>
                          <a:cs typeface="Times New Roman"/>
                        </a:rPr>
                        <a:t>5.1 </a:t>
                      </a:r>
                      <a:r>
                        <a:rPr sz="1100" spc="-10" dirty="0">
                          <a:latin typeface="Times New Roman"/>
                          <a:cs typeface="Times New Roman"/>
                        </a:rPr>
                        <a:t>Introduction</a:t>
                      </a:r>
                      <a:endParaRPr sz="1100" dirty="0">
                        <a:latin typeface="Times New Roman"/>
                        <a:cs typeface="Times New Roman"/>
                      </a:endParaRPr>
                    </a:p>
                    <a:p>
                      <a:pPr marL="63500" lvl="1" indent="0">
                        <a:lnSpc>
                          <a:spcPts val="1260"/>
                        </a:lnSpc>
                        <a:buNone/>
                        <a:tabLst>
                          <a:tab pos="276225" algn="l"/>
                        </a:tabLst>
                      </a:pPr>
                      <a:r>
                        <a:rPr lang="en-US" sz="1100" dirty="0">
                          <a:latin typeface="Times New Roman"/>
                          <a:cs typeface="Times New Roman"/>
                        </a:rPr>
                        <a:t>5.2 </a:t>
                      </a:r>
                      <a:r>
                        <a:rPr sz="1100" dirty="0">
                          <a:latin typeface="Times New Roman"/>
                          <a:cs typeface="Times New Roman"/>
                        </a:rPr>
                        <a:t>Development</a:t>
                      </a:r>
                      <a:r>
                        <a:rPr sz="1100" spc="-60" dirty="0">
                          <a:latin typeface="Times New Roman"/>
                          <a:cs typeface="Times New Roman"/>
                        </a:rPr>
                        <a:t> </a:t>
                      </a:r>
                      <a:r>
                        <a:rPr sz="1100" spc="-10" dirty="0">
                          <a:latin typeface="Times New Roman"/>
                          <a:cs typeface="Times New Roman"/>
                        </a:rPr>
                        <a:t>Environment</a:t>
                      </a:r>
                      <a:endParaRPr sz="1100" dirty="0">
                        <a:latin typeface="Times New Roman"/>
                        <a:cs typeface="Times New Roman"/>
                      </a:endParaRPr>
                    </a:p>
                    <a:p>
                      <a:pPr marL="63500" lvl="1" indent="0">
                        <a:lnSpc>
                          <a:spcPts val="1270"/>
                        </a:lnSpc>
                        <a:buNone/>
                        <a:tabLst>
                          <a:tab pos="276225" algn="l"/>
                        </a:tabLst>
                      </a:pPr>
                      <a:r>
                        <a:rPr lang="en-US" sz="1100" spc="-10" dirty="0">
                          <a:latin typeface="Times New Roman"/>
                          <a:cs typeface="Times New Roman"/>
                        </a:rPr>
                        <a:t>5.3 </a:t>
                      </a:r>
                      <a:r>
                        <a:rPr sz="1100" spc="-10" dirty="0">
                          <a:latin typeface="Times New Roman"/>
                          <a:cs typeface="Times New Roman"/>
                        </a:rPr>
                        <a:t>Hardware Implementation</a:t>
                      </a:r>
                      <a:endParaRPr sz="1100" dirty="0">
                        <a:latin typeface="Times New Roman"/>
                        <a:cs typeface="Times New Roman"/>
                      </a:endParaRPr>
                    </a:p>
                    <a:p>
                      <a:pPr marL="63500" lvl="1" indent="0">
                        <a:lnSpc>
                          <a:spcPts val="1260"/>
                        </a:lnSpc>
                        <a:buNone/>
                        <a:tabLst>
                          <a:tab pos="273685" algn="l"/>
                        </a:tabLst>
                      </a:pPr>
                      <a:r>
                        <a:rPr lang="en-US" sz="1100" dirty="0">
                          <a:latin typeface="Times New Roman"/>
                          <a:cs typeface="Times New Roman"/>
                        </a:rPr>
                        <a:t>5.4 </a:t>
                      </a:r>
                      <a:r>
                        <a:rPr sz="1100" dirty="0">
                          <a:latin typeface="Times New Roman"/>
                          <a:cs typeface="Times New Roman"/>
                        </a:rPr>
                        <a:t>Software</a:t>
                      </a:r>
                      <a:r>
                        <a:rPr sz="1100" spc="-55" dirty="0">
                          <a:latin typeface="Times New Roman"/>
                          <a:cs typeface="Times New Roman"/>
                        </a:rPr>
                        <a:t> </a:t>
                      </a:r>
                      <a:r>
                        <a:rPr sz="1100" spc="-10" dirty="0">
                          <a:latin typeface="Times New Roman"/>
                          <a:cs typeface="Times New Roman"/>
                        </a:rPr>
                        <a:t>Implementation</a:t>
                      </a:r>
                      <a:endParaRPr sz="1100" dirty="0">
                        <a:latin typeface="Times New Roman"/>
                        <a:cs typeface="Times New Roman"/>
                      </a:endParaRPr>
                    </a:p>
                    <a:p>
                      <a:pPr marL="63500" lvl="1" indent="0">
                        <a:lnSpc>
                          <a:spcPts val="1260"/>
                        </a:lnSpc>
                        <a:buNone/>
                        <a:tabLst>
                          <a:tab pos="273685" algn="l"/>
                        </a:tabLst>
                      </a:pPr>
                      <a:r>
                        <a:rPr lang="en-US" sz="1100" dirty="0">
                          <a:latin typeface="Times New Roman"/>
                          <a:cs typeface="Times New Roman"/>
                        </a:rPr>
                        <a:t>5.5 </a:t>
                      </a:r>
                      <a:r>
                        <a:rPr sz="1100" dirty="0">
                          <a:latin typeface="Times New Roman"/>
                          <a:cs typeface="Times New Roman"/>
                        </a:rPr>
                        <a:t>System</a:t>
                      </a:r>
                      <a:r>
                        <a:rPr sz="1100" spc="-45" dirty="0">
                          <a:latin typeface="Times New Roman"/>
                          <a:cs typeface="Times New Roman"/>
                        </a:rPr>
                        <a:t> </a:t>
                      </a:r>
                      <a:r>
                        <a:rPr sz="1100" spc="-10" dirty="0">
                          <a:latin typeface="Times New Roman"/>
                          <a:cs typeface="Times New Roman"/>
                        </a:rPr>
                        <a:t>Integration</a:t>
                      </a:r>
                      <a:endParaRPr sz="1100" dirty="0">
                        <a:latin typeface="Times New Roman"/>
                        <a:cs typeface="Times New Roman"/>
                      </a:endParaRPr>
                    </a:p>
                    <a:p>
                      <a:pPr marL="63501" lvl="1" indent="0">
                        <a:lnSpc>
                          <a:spcPts val="1295"/>
                        </a:lnSpc>
                        <a:buNone/>
                        <a:tabLst>
                          <a:tab pos="306705" algn="l"/>
                        </a:tabLst>
                      </a:pPr>
                      <a:r>
                        <a:rPr lang="en-US" sz="1100" dirty="0">
                          <a:latin typeface="Times New Roman"/>
                          <a:cs typeface="Times New Roman"/>
                        </a:rPr>
                        <a:t>5.6 </a:t>
                      </a:r>
                      <a:r>
                        <a:rPr sz="1100" dirty="0">
                          <a:latin typeface="Times New Roman"/>
                          <a:cs typeface="Times New Roman"/>
                        </a:rPr>
                        <a:t>Testing</a:t>
                      </a:r>
                      <a:r>
                        <a:rPr sz="1100" spc="-30" dirty="0">
                          <a:latin typeface="Times New Roman"/>
                          <a:cs typeface="Times New Roman"/>
                        </a:rPr>
                        <a:t> </a:t>
                      </a:r>
                      <a:r>
                        <a:rPr sz="1100" dirty="0">
                          <a:latin typeface="Times New Roman"/>
                          <a:cs typeface="Times New Roman"/>
                        </a:rPr>
                        <a:t>and</a:t>
                      </a:r>
                      <a:r>
                        <a:rPr sz="1100" spc="-25" dirty="0">
                          <a:latin typeface="Times New Roman"/>
                          <a:cs typeface="Times New Roman"/>
                        </a:rPr>
                        <a:t> </a:t>
                      </a:r>
                      <a:r>
                        <a:rPr sz="1100" spc="-10" dirty="0">
                          <a:latin typeface="Times New Roman"/>
                          <a:cs typeface="Times New Roman"/>
                        </a:rPr>
                        <a:t>Debugging</a:t>
                      </a:r>
                      <a:endParaRPr sz="1100" dirty="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59"/>
                        </a:spcBef>
                      </a:pPr>
                      <a:r>
                        <a:rPr sz="1100" spc="-10" dirty="0">
                          <a:latin typeface="Times New Roman"/>
                          <a:cs typeface="Times New Roman"/>
                        </a:rPr>
                        <a:t>16</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1127760">
                <a:tc>
                  <a:txBody>
                    <a:bodyPr/>
                    <a:lstStyle/>
                    <a:p>
                      <a:pPr marL="63500">
                        <a:lnSpc>
                          <a:spcPct val="100000"/>
                        </a:lnSpc>
                        <a:spcBef>
                          <a:spcPts val="459"/>
                        </a:spcBef>
                      </a:pPr>
                      <a:r>
                        <a:rPr sz="1100" spc="-50" dirty="0">
                          <a:latin typeface="Times New Roman"/>
                          <a:cs typeface="Times New Roman"/>
                        </a:rPr>
                        <a:t>6</a:t>
                      </a:r>
                      <a:endParaRPr sz="110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indent="0">
                        <a:lnSpc>
                          <a:spcPts val="1270"/>
                        </a:lnSpc>
                        <a:spcBef>
                          <a:spcPts val="480"/>
                        </a:spcBef>
                        <a:buNone/>
                        <a:tabLst>
                          <a:tab pos="169545" algn="l"/>
                        </a:tabLst>
                      </a:pPr>
                      <a:r>
                        <a:rPr lang="en-US" sz="1100" b="1" dirty="0">
                          <a:latin typeface="Times New Roman"/>
                          <a:cs typeface="Times New Roman"/>
                        </a:rPr>
                        <a:t>      </a:t>
                      </a:r>
                      <a:r>
                        <a:rPr sz="1100" b="1" dirty="0">
                          <a:latin typeface="Times New Roman"/>
                          <a:cs typeface="Times New Roman"/>
                        </a:rPr>
                        <a:t>TESTING</a:t>
                      </a:r>
                      <a:r>
                        <a:rPr sz="1100" b="1" spc="-45" dirty="0">
                          <a:latin typeface="Times New Roman"/>
                          <a:cs typeface="Times New Roman"/>
                        </a:rPr>
                        <a:t> </a:t>
                      </a:r>
                      <a:r>
                        <a:rPr sz="1100" b="1" dirty="0">
                          <a:latin typeface="Times New Roman"/>
                          <a:cs typeface="Times New Roman"/>
                        </a:rPr>
                        <a:t>AND</a:t>
                      </a:r>
                      <a:r>
                        <a:rPr sz="1100" b="1" spc="-65" dirty="0">
                          <a:latin typeface="Times New Roman"/>
                          <a:cs typeface="Times New Roman"/>
                        </a:rPr>
                        <a:t> </a:t>
                      </a:r>
                      <a:r>
                        <a:rPr sz="1100" b="1" spc="-10" dirty="0">
                          <a:latin typeface="Times New Roman"/>
                          <a:cs typeface="Times New Roman"/>
                        </a:rPr>
                        <a:t>EVALUATION</a:t>
                      </a:r>
                      <a:endParaRPr sz="1100" dirty="0">
                        <a:latin typeface="Times New Roman"/>
                        <a:cs typeface="Times New Roman"/>
                      </a:endParaRPr>
                    </a:p>
                    <a:p>
                      <a:pPr marL="63500" lvl="1" indent="0">
                        <a:lnSpc>
                          <a:spcPts val="1250"/>
                        </a:lnSpc>
                        <a:buNone/>
                        <a:tabLst>
                          <a:tab pos="276225" algn="l"/>
                        </a:tabLst>
                      </a:pPr>
                      <a:r>
                        <a:rPr lang="en-US" sz="1100" spc="-10" dirty="0">
                          <a:latin typeface="Times New Roman"/>
                          <a:cs typeface="Times New Roman"/>
                        </a:rPr>
                        <a:t>6.1 </a:t>
                      </a:r>
                      <a:r>
                        <a:rPr sz="1100" spc="-10" dirty="0">
                          <a:latin typeface="Times New Roman"/>
                          <a:cs typeface="Times New Roman"/>
                        </a:rPr>
                        <a:t>Introduction</a:t>
                      </a:r>
                      <a:endParaRPr lang="en-US" sz="1100" spc="-10" dirty="0">
                        <a:latin typeface="Times New Roman"/>
                        <a:cs typeface="Times New Roman"/>
                      </a:endParaRPr>
                    </a:p>
                    <a:p>
                      <a:pPr marL="63500" lvl="1" indent="0">
                        <a:lnSpc>
                          <a:spcPts val="1250"/>
                        </a:lnSpc>
                        <a:buNone/>
                        <a:tabLst>
                          <a:tab pos="276225" algn="l"/>
                        </a:tabLst>
                      </a:pPr>
                      <a:r>
                        <a:rPr lang="en-IN" sz="1100" spc="-10" dirty="0">
                          <a:latin typeface="Times New Roman"/>
                          <a:cs typeface="Times New Roman"/>
                        </a:rPr>
                        <a:t>6.2 </a:t>
                      </a:r>
                      <a:r>
                        <a:rPr sz="1100" dirty="0">
                          <a:latin typeface="Times New Roman"/>
                          <a:cs typeface="Times New Roman"/>
                        </a:rPr>
                        <a:t>Testing</a:t>
                      </a:r>
                      <a:r>
                        <a:rPr sz="1100" spc="-45" dirty="0">
                          <a:latin typeface="Times New Roman"/>
                          <a:cs typeface="Times New Roman"/>
                        </a:rPr>
                        <a:t> </a:t>
                      </a:r>
                      <a:r>
                        <a:rPr sz="1100" spc="-10" dirty="0">
                          <a:latin typeface="Times New Roman"/>
                          <a:cs typeface="Times New Roman"/>
                        </a:rPr>
                        <a:t>Methodology</a:t>
                      </a:r>
                      <a:endParaRPr sz="1100" dirty="0">
                        <a:latin typeface="Times New Roman"/>
                        <a:cs typeface="Times New Roman"/>
                      </a:endParaRPr>
                    </a:p>
                    <a:p>
                      <a:pPr marL="63500" lvl="1" indent="0">
                        <a:lnSpc>
                          <a:spcPts val="1275"/>
                        </a:lnSpc>
                        <a:buNone/>
                        <a:tabLst>
                          <a:tab pos="273685" algn="l"/>
                        </a:tabLst>
                      </a:pPr>
                      <a:r>
                        <a:rPr lang="en-US" sz="1100" dirty="0">
                          <a:latin typeface="Times New Roman"/>
                          <a:cs typeface="Times New Roman"/>
                        </a:rPr>
                        <a:t>6.3 </a:t>
                      </a:r>
                      <a:r>
                        <a:rPr sz="1100" dirty="0">
                          <a:latin typeface="Times New Roman"/>
                          <a:cs typeface="Times New Roman"/>
                        </a:rPr>
                        <a:t>Functional</a:t>
                      </a:r>
                      <a:r>
                        <a:rPr sz="1100" spc="-40" dirty="0">
                          <a:latin typeface="Times New Roman"/>
                          <a:cs typeface="Times New Roman"/>
                        </a:rPr>
                        <a:t> </a:t>
                      </a:r>
                      <a:r>
                        <a:rPr sz="1100" spc="-10" dirty="0">
                          <a:latin typeface="Times New Roman"/>
                          <a:cs typeface="Times New Roman"/>
                        </a:rPr>
                        <a:t>Testing</a:t>
                      </a:r>
                      <a:endParaRPr sz="1100" dirty="0">
                        <a:latin typeface="Times New Roman"/>
                        <a:cs typeface="Times New Roman"/>
                      </a:endParaRPr>
                    </a:p>
                    <a:p>
                      <a:pPr marL="63500" lvl="1" indent="0">
                        <a:lnSpc>
                          <a:spcPts val="1295"/>
                        </a:lnSpc>
                        <a:buNone/>
                        <a:tabLst>
                          <a:tab pos="276225" algn="l"/>
                        </a:tabLst>
                      </a:pPr>
                      <a:r>
                        <a:rPr lang="en-US" sz="1100" dirty="0">
                          <a:latin typeface="Times New Roman"/>
                          <a:cs typeface="Times New Roman"/>
                        </a:rPr>
                        <a:t>6.4 </a:t>
                      </a:r>
                      <a:r>
                        <a:rPr sz="1100" dirty="0">
                          <a:latin typeface="Times New Roman"/>
                          <a:cs typeface="Times New Roman"/>
                        </a:rPr>
                        <a:t>Integration</a:t>
                      </a:r>
                      <a:r>
                        <a:rPr sz="1100" spc="-55" dirty="0">
                          <a:latin typeface="Times New Roman"/>
                          <a:cs typeface="Times New Roman"/>
                        </a:rPr>
                        <a:t> </a:t>
                      </a:r>
                      <a:r>
                        <a:rPr sz="1100" spc="-10" dirty="0">
                          <a:latin typeface="Times New Roman"/>
                          <a:cs typeface="Times New Roman"/>
                        </a:rPr>
                        <a:t>Testing</a:t>
                      </a:r>
                      <a:endParaRPr sz="1100" dirty="0">
                        <a:latin typeface="Times New Roman"/>
                        <a:cs typeface="Times New Roman"/>
                      </a:endParaRPr>
                    </a:p>
                    <a:p>
                      <a:pPr marL="63500" lvl="1" indent="0">
                        <a:lnSpc>
                          <a:spcPct val="100000"/>
                        </a:lnSpc>
                        <a:spcBef>
                          <a:spcPts val="120"/>
                        </a:spcBef>
                        <a:buNone/>
                        <a:tabLst>
                          <a:tab pos="273050" algn="l"/>
                        </a:tabLst>
                      </a:pPr>
                      <a:r>
                        <a:rPr lang="en-US" sz="1100" spc="-10" dirty="0">
                          <a:latin typeface="Times New Roman"/>
                          <a:cs typeface="Times New Roman"/>
                        </a:rPr>
                        <a:t>6.5 </a:t>
                      </a:r>
                      <a:r>
                        <a:rPr sz="1100" spc="-10" dirty="0">
                          <a:latin typeface="Times New Roman"/>
                          <a:cs typeface="Times New Roman"/>
                        </a:rPr>
                        <a:t>Conclusion</a:t>
                      </a:r>
                      <a:endParaRPr sz="1100" dirty="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59"/>
                        </a:spcBef>
                      </a:pPr>
                      <a:r>
                        <a:rPr sz="1100" spc="-10" dirty="0">
                          <a:latin typeface="Times New Roman"/>
                          <a:cs typeface="Times New Roman"/>
                        </a:rPr>
                        <a:t>18</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621665">
                <a:tc>
                  <a:txBody>
                    <a:bodyPr/>
                    <a:lstStyle/>
                    <a:p>
                      <a:pPr marL="63500">
                        <a:lnSpc>
                          <a:spcPct val="100000"/>
                        </a:lnSpc>
                        <a:spcBef>
                          <a:spcPts val="459"/>
                        </a:spcBef>
                      </a:pPr>
                      <a:r>
                        <a:rPr sz="1100" spc="-50" dirty="0">
                          <a:latin typeface="Times New Roman"/>
                          <a:cs typeface="Times New Roman"/>
                        </a:rPr>
                        <a:t>7</a:t>
                      </a:r>
                      <a:endParaRPr sz="110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indent="0">
                        <a:lnSpc>
                          <a:spcPts val="1270"/>
                        </a:lnSpc>
                        <a:spcBef>
                          <a:spcPts val="484"/>
                        </a:spcBef>
                        <a:buNone/>
                        <a:tabLst>
                          <a:tab pos="169545" algn="l"/>
                        </a:tabLst>
                      </a:pPr>
                      <a:r>
                        <a:rPr lang="en-US" sz="1100" b="1" dirty="0">
                          <a:latin typeface="Times New Roman"/>
                          <a:cs typeface="Times New Roman"/>
                        </a:rPr>
                        <a:t>      </a:t>
                      </a:r>
                      <a:r>
                        <a:rPr sz="1100" b="1" dirty="0">
                          <a:latin typeface="Times New Roman"/>
                          <a:cs typeface="Times New Roman"/>
                        </a:rPr>
                        <a:t>Conclusion</a:t>
                      </a:r>
                      <a:r>
                        <a:rPr sz="1100" b="1" spc="-35" dirty="0">
                          <a:latin typeface="Times New Roman"/>
                          <a:cs typeface="Times New Roman"/>
                        </a:rPr>
                        <a:t> </a:t>
                      </a:r>
                      <a:r>
                        <a:rPr sz="1100" b="1" dirty="0">
                          <a:latin typeface="Times New Roman"/>
                          <a:cs typeface="Times New Roman"/>
                        </a:rPr>
                        <a:t>and</a:t>
                      </a:r>
                      <a:r>
                        <a:rPr sz="1100" b="1" spc="-35" dirty="0">
                          <a:latin typeface="Times New Roman"/>
                          <a:cs typeface="Times New Roman"/>
                        </a:rPr>
                        <a:t> </a:t>
                      </a:r>
                      <a:r>
                        <a:rPr sz="1100" b="1" dirty="0">
                          <a:latin typeface="Times New Roman"/>
                          <a:cs typeface="Times New Roman"/>
                        </a:rPr>
                        <a:t>Future</a:t>
                      </a:r>
                      <a:r>
                        <a:rPr sz="1100" b="1" spc="-30" dirty="0">
                          <a:latin typeface="Times New Roman"/>
                          <a:cs typeface="Times New Roman"/>
                        </a:rPr>
                        <a:t> </a:t>
                      </a:r>
                      <a:r>
                        <a:rPr sz="1100" b="1" spc="-20" dirty="0">
                          <a:latin typeface="Times New Roman"/>
                          <a:cs typeface="Times New Roman"/>
                        </a:rPr>
                        <a:t>Work</a:t>
                      </a:r>
                      <a:endParaRPr sz="1100" dirty="0">
                        <a:latin typeface="Times New Roman"/>
                        <a:cs typeface="Times New Roman"/>
                      </a:endParaRPr>
                    </a:p>
                    <a:p>
                      <a:pPr marL="63500" lvl="1" indent="0">
                        <a:lnSpc>
                          <a:spcPts val="1250"/>
                        </a:lnSpc>
                        <a:buNone/>
                        <a:tabLst>
                          <a:tab pos="273050" algn="l"/>
                        </a:tabLst>
                      </a:pPr>
                      <a:r>
                        <a:rPr lang="en-US" sz="1100" spc="-10" dirty="0">
                          <a:latin typeface="Times New Roman"/>
                          <a:cs typeface="Times New Roman"/>
                        </a:rPr>
                        <a:t>7.1 </a:t>
                      </a:r>
                      <a:r>
                        <a:rPr sz="1100" spc="-10" dirty="0">
                          <a:latin typeface="Times New Roman"/>
                          <a:cs typeface="Times New Roman"/>
                        </a:rPr>
                        <a:t>Conclusion</a:t>
                      </a:r>
                      <a:endParaRPr sz="1100" dirty="0">
                        <a:latin typeface="Times New Roman"/>
                        <a:cs typeface="Times New Roman"/>
                      </a:endParaRPr>
                    </a:p>
                    <a:p>
                      <a:pPr marL="63500" lvl="1" indent="0">
                        <a:lnSpc>
                          <a:spcPts val="1295"/>
                        </a:lnSpc>
                        <a:buNone/>
                        <a:tabLst>
                          <a:tab pos="273050" algn="l"/>
                        </a:tabLst>
                      </a:pPr>
                      <a:r>
                        <a:rPr lang="en-US" sz="1100" dirty="0">
                          <a:latin typeface="Times New Roman"/>
                          <a:cs typeface="Times New Roman"/>
                        </a:rPr>
                        <a:t>7.2 </a:t>
                      </a:r>
                      <a:r>
                        <a:rPr sz="1100" dirty="0">
                          <a:latin typeface="Times New Roman"/>
                          <a:cs typeface="Times New Roman"/>
                        </a:rPr>
                        <a:t>Future</a:t>
                      </a:r>
                      <a:r>
                        <a:rPr sz="1100" spc="-20" dirty="0">
                          <a:latin typeface="Times New Roman"/>
                          <a:cs typeface="Times New Roman"/>
                        </a:rPr>
                        <a:t> Work</a:t>
                      </a:r>
                      <a:endParaRPr sz="1100" dirty="0">
                        <a:latin typeface="Times New Roman"/>
                        <a:cs typeface="Times New Roman"/>
                      </a:endParaRPr>
                    </a:p>
                  </a:txBody>
                  <a:tcPr marL="0" marR="0" marT="615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59"/>
                        </a:spcBef>
                      </a:pPr>
                      <a:r>
                        <a:rPr sz="1100" spc="-25" dirty="0">
                          <a:latin typeface="Times New Roman"/>
                          <a:cs typeface="Times New Roman"/>
                        </a:rPr>
                        <a:t>20</a:t>
                      </a:r>
                      <a:endParaRPr sz="110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99085">
                <a:tc>
                  <a:txBody>
                    <a:bodyPr/>
                    <a:lstStyle/>
                    <a:p>
                      <a:pPr marL="63500">
                        <a:lnSpc>
                          <a:spcPct val="100000"/>
                        </a:lnSpc>
                        <a:spcBef>
                          <a:spcPts val="434"/>
                        </a:spcBef>
                      </a:pPr>
                      <a:r>
                        <a:rPr sz="1100" spc="-50" dirty="0">
                          <a:latin typeface="Times New Roman"/>
                          <a:cs typeface="Times New Roman"/>
                        </a:rPr>
                        <a:t>8</a:t>
                      </a:r>
                      <a:endParaRPr sz="110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59"/>
                        </a:spcBef>
                      </a:pPr>
                      <a:r>
                        <a:rPr sz="1100" b="1" spc="-10" dirty="0">
                          <a:latin typeface="Times New Roman"/>
                          <a:cs typeface="Times New Roman"/>
                        </a:rPr>
                        <a:t>REFRENCES</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34"/>
                        </a:spcBef>
                      </a:pPr>
                      <a:r>
                        <a:rPr sz="1100" spc="-25" dirty="0">
                          <a:latin typeface="Times New Roman"/>
                          <a:cs typeface="Times New Roman"/>
                        </a:rPr>
                        <a:t>21</a:t>
                      </a:r>
                      <a:endParaRPr lang="en-IN" sz="1100" spc="-25" dirty="0">
                        <a:latin typeface="Times New Roman"/>
                        <a:cs typeface="Times New Roman"/>
                      </a:endParaRPr>
                    </a:p>
                    <a:p>
                      <a:pPr marL="63500">
                        <a:lnSpc>
                          <a:spcPct val="100000"/>
                        </a:lnSpc>
                        <a:spcBef>
                          <a:spcPts val="434"/>
                        </a:spcBef>
                      </a:pPr>
                      <a:endParaRPr sz="1100" dirty="0">
                        <a:latin typeface="Times New Roman"/>
                        <a:cs typeface="Times New Roman"/>
                      </a:endParaRPr>
                    </a:p>
                  </a:txBody>
                  <a:tcPr marL="0" marR="0" marT="5524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01625">
                <a:tc>
                  <a:txBody>
                    <a:bodyPr/>
                    <a:lstStyle/>
                    <a:p>
                      <a:pPr marL="63500">
                        <a:lnSpc>
                          <a:spcPct val="100000"/>
                        </a:lnSpc>
                        <a:spcBef>
                          <a:spcPts val="459"/>
                        </a:spcBef>
                      </a:pPr>
                      <a:r>
                        <a:rPr sz="1100" spc="-50" dirty="0">
                          <a:latin typeface="Times New Roman"/>
                          <a:cs typeface="Times New Roman"/>
                        </a:rPr>
                        <a:t>9</a:t>
                      </a:r>
                      <a:endParaRPr sz="110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80"/>
                        </a:spcBef>
                      </a:pPr>
                      <a:r>
                        <a:rPr sz="1100" b="1" spc="-10" dirty="0">
                          <a:latin typeface="Times New Roman"/>
                          <a:cs typeface="Times New Roman"/>
                        </a:rPr>
                        <a:t>APPENDICES</a:t>
                      </a:r>
                      <a:endParaRPr sz="11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spcBef>
                          <a:spcPts val="459"/>
                        </a:spcBef>
                      </a:pPr>
                      <a:r>
                        <a:rPr sz="1100" spc="-10" dirty="0">
                          <a:latin typeface="Times New Roman"/>
                          <a:cs typeface="Times New Roman"/>
                        </a:rPr>
                        <a:t>22-</a:t>
                      </a:r>
                      <a:r>
                        <a:rPr sz="1100" spc="-25" dirty="0">
                          <a:latin typeface="Times New Roman"/>
                          <a:cs typeface="Times New Roman"/>
                        </a:rPr>
                        <a:t>2</a:t>
                      </a:r>
                      <a:r>
                        <a:rPr lang="en-IN" sz="1100" spc="-25" dirty="0">
                          <a:latin typeface="Times New Roman"/>
                          <a:cs typeface="Times New Roman"/>
                        </a:rPr>
                        <a:t>5</a:t>
                      </a:r>
                      <a:endParaRPr sz="1100" dirty="0">
                        <a:latin typeface="Times New Roman"/>
                        <a:cs typeface="Times New Roman"/>
                      </a:endParaRPr>
                    </a:p>
                  </a:txBody>
                  <a:tcPr marL="0" marR="0" marT="5841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758180" cy="8918532"/>
          </a:xfrm>
          <a:prstGeom prst="rect">
            <a:avLst/>
          </a:prstGeom>
        </p:spPr>
        <p:txBody>
          <a:bodyPr vert="horz" wrap="square" lIns="0" tIns="11430" rIns="0" bIns="0" rtlCol="0">
            <a:spAutoFit/>
          </a:bodyPr>
          <a:lstStyle/>
          <a:p>
            <a:pPr algn="ctr">
              <a:lnSpc>
                <a:spcPct val="100000"/>
              </a:lnSpc>
              <a:spcBef>
                <a:spcPts val="90"/>
              </a:spcBef>
            </a:pPr>
            <a:r>
              <a:rPr sz="1400" b="1" dirty="0">
                <a:latin typeface="Times New Roman"/>
                <a:cs typeface="Times New Roman"/>
              </a:rPr>
              <a:t>CHAPTER</a:t>
            </a:r>
            <a:r>
              <a:rPr sz="1400" b="1" spc="-10" dirty="0">
                <a:latin typeface="Times New Roman"/>
                <a:cs typeface="Times New Roman"/>
              </a:rPr>
              <a:t> </a:t>
            </a:r>
            <a:r>
              <a:rPr sz="1400" b="1" dirty="0">
                <a:latin typeface="Times New Roman"/>
                <a:cs typeface="Times New Roman"/>
              </a:rPr>
              <a:t>1</a:t>
            </a:r>
            <a:endParaRPr lang="en-US" sz="1400" b="1" dirty="0">
              <a:latin typeface="Times New Roman"/>
              <a:cs typeface="Times New Roman"/>
            </a:endParaRPr>
          </a:p>
          <a:p>
            <a:pPr algn="ctr">
              <a:lnSpc>
                <a:spcPct val="100000"/>
              </a:lnSpc>
              <a:spcBef>
                <a:spcPts val="90"/>
              </a:spcBef>
            </a:pPr>
            <a:endParaRPr lang="en-IN" sz="1400" b="1" spc="-10" dirty="0">
              <a:latin typeface="Times New Roman"/>
              <a:cs typeface="Times New Roman"/>
            </a:endParaRPr>
          </a:p>
          <a:p>
            <a:pPr algn="ctr">
              <a:lnSpc>
                <a:spcPct val="100000"/>
              </a:lnSpc>
              <a:spcBef>
                <a:spcPts val="90"/>
              </a:spcBef>
            </a:pPr>
            <a:r>
              <a:rPr sz="1400" b="1" spc="-10" dirty="0">
                <a:latin typeface="Times New Roman"/>
                <a:cs typeface="Times New Roman"/>
              </a:rPr>
              <a:t> INTRODUCTION</a:t>
            </a:r>
            <a:endParaRPr sz="1400" dirty="0">
              <a:latin typeface="Times New Roman"/>
              <a:cs typeface="Times New Roman"/>
            </a:endParaRPr>
          </a:p>
          <a:p>
            <a:pPr>
              <a:lnSpc>
                <a:spcPct val="100000"/>
              </a:lnSpc>
              <a:spcBef>
                <a:spcPts val="440"/>
              </a:spcBef>
            </a:pPr>
            <a:endParaRPr sz="1400" dirty="0">
              <a:latin typeface="Times New Roman"/>
              <a:cs typeface="Times New Roman"/>
            </a:endParaRPr>
          </a:p>
          <a:p>
            <a:pPr marL="12700" lvl="1">
              <a:lnSpc>
                <a:spcPct val="100000"/>
              </a:lnSpc>
              <a:spcBef>
                <a:spcPts val="5"/>
              </a:spcBef>
              <a:tabLst>
                <a:tab pos="240665" algn="l"/>
              </a:tabLst>
            </a:pPr>
            <a:r>
              <a:rPr lang="en-US" sz="1200" b="1" spc="-10" dirty="0">
                <a:latin typeface="Times New Roman"/>
                <a:cs typeface="Times New Roman"/>
              </a:rPr>
              <a:t>1.1 </a:t>
            </a:r>
            <a:r>
              <a:rPr sz="1200" b="1" spc="-10" dirty="0">
                <a:latin typeface="Times New Roman"/>
                <a:cs typeface="Times New Roman"/>
              </a:rPr>
              <a:t>BACKGROUND</a:t>
            </a:r>
            <a:r>
              <a:rPr sz="1200" b="1" spc="15" dirty="0">
                <a:latin typeface="Times New Roman"/>
                <a:cs typeface="Times New Roman"/>
              </a:rPr>
              <a:t> </a:t>
            </a:r>
            <a:r>
              <a:rPr sz="1200" b="1" spc="-10" dirty="0">
                <a:latin typeface="Times New Roman"/>
                <a:cs typeface="Times New Roman"/>
              </a:rPr>
              <a:t>INFORMATION</a:t>
            </a:r>
            <a:endParaRPr sz="1200" dirty="0">
              <a:latin typeface="Times New Roman"/>
              <a:cs typeface="Times New Roman"/>
            </a:endParaRPr>
          </a:p>
          <a:p>
            <a:pPr lvl="1">
              <a:lnSpc>
                <a:spcPct val="100000"/>
              </a:lnSpc>
              <a:spcBef>
                <a:spcPts val="155"/>
              </a:spcBef>
              <a:buFont typeface="Times New Roman"/>
              <a:buAutoNum type="arabicPeriod"/>
            </a:pPr>
            <a:endParaRPr sz="1200" dirty="0">
              <a:latin typeface="Times New Roman"/>
              <a:cs typeface="Times New Roman"/>
            </a:endParaRPr>
          </a:p>
          <a:p>
            <a:pPr marL="12700" marR="6985" indent="457200" algn="just">
              <a:lnSpc>
                <a:spcPct val="110600"/>
              </a:lnSpc>
            </a:pPr>
            <a:r>
              <a:rPr lang="en-US" sz="1200" dirty="0"/>
              <a:t>Automata theory, a fundamental subject in the Theory of Computation (TOC), provides the foundation for understanding computational models, languages, and state machines. One of the most important topics is </a:t>
            </a:r>
            <a:r>
              <a:rPr lang="en-US" sz="1200" b="1" dirty="0"/>
              <a:t>language acceptance</a:t>
            </a:r>
            <a:r>
              <a:rPr lang="en-US" sz="1200" dirty="0"/>
              <a:t>, which determines whether a string belongs to a particular language defined by an automaton. However, students often find these concepts abstract and challenging to understand through traditional teaching methods. Lack of visualization, monotonous teaching strategies, and limited interactive tools make it difficult to grasp the mechanics of state transitions and acceptance criteria. To overcome these barriers, gamification offers an engaging alternative by transforming complex theoretical concepts into interactive and enjoyable experiences. The </a:t>
            </a:r>
            <a:r>
              <a:rPr lang="en-US" sz="1200" b="1" dirty="0"/>
              <a:t>Language Acceptance Race Game</a:t>
            </a:r>
            <a:r>
              <a:rPr lang="en-US" sz="1200" dirty="0"/>
              <a:t> is designed to address this gap by making automata learning interactive, collaborative, and easier to visualize.</a:t>
            </a:r>
          </a:p>
          <a:p>
            <a:pPr marL="12700" marR="6985" indent="457200" algn="just">
              <a:lnSpc>
                <a:spcPct val="110600"/>
              </a:lnSpc>
            </a:pPr>
            <a:endParaRPr sz="1200" dirty="0">
              <a:latin typeface="Times New Roman"/>
              <a:cs typeface="Times New Roman"/>
            </a:endParaRPr>
          </a:p>
          <a:p>
            <a:pPr marL="12700" lvl="1">
              <a:lnSpc>
                <a:spcPct val="100000"/>
              </a:lnSpc>
              <a:tabLst>
                <a:tab pos="240665" algn="l"/>
              </a:tabLst>
            </a:pPr>
            <a:r>
              <a:rPr lang="en-US" sz="1200" b="1" dirty="0">
                <a:latin typeface="Times New Roman"/>
                <a:cs typeface="Times New Roman"/>
              </a:rPr>
              <a:t>1.2 </a:t>
            </a:r>
            <a:r>
              <a:rPr sz="1200" b="1" dirty="0">
                <a:latin typeface="Times New Roman"/>
                <a:cs typeface="Times New Roman"/>
              </a:rPr>
              <a:t>PROJECT</a:t>
            </a:r>
            <a:r>
              <a:rPr sz="1200" b="1" spc="-55" dirty="0">
                <a:latin typeface="Times New Roman"/>
                <a:cs typeface="Times New Roman"/>
              </a:rPr>
              <a:t> </a:t>
            </a:r>
            <a:r>
              <a:rPr sz="1200" b="1" spc="-10" dirty="0">
                <a:latin typeface="Times New Roman"/>
                <a:cs typeface="Times New Roman"/>
              </a:rPr>
              <a:t>OBJECTIVES</a:t>
            </a:r>
            <a:endParaRPr sz="1200" dirty="0">
              <a:latin typeface="Times New Roman"/>
              <a:cs typeface="Times New Roman"/>
            </a:endParaRPr>
          </a:p>
          <a:p>
            <a:pPr lvl="1">
              <a:lnSpc>
                <a:spcPct val="100000"/>
              </a:lnSpc>
              <a:spcBef>
                <a:spcPts val="320"/>
              </a:spcBef>
              <a:buFont typeface="Times New Roman"/>
              <a:buAutoNum type="arabicPeriod" startAt="2"/>
            </a:pPr>
            <a:endParaRPr sz="1200" dirty="0">
              <a:latin typeface="Times New Roman"/>
              <a:cs typeface="Times New Roman"/>
            </a:endParaRPr>
          </a:p>
          <a:p>
            <a:pPr marL="12700">
              <a:lnSpc>
                <a:spcPct val="100000"/>
              </a:lnSpc>
            </a:pPr>
            <a:r>
              <a:rPr sz="1200" dirty="0">
                <a:latin typeface="Times New Roman"/>
                <a:cs typeface="Times New Roman"/>
              </a:rPr>
              <a:t>The</a:t>
            </a:r>
            <a:r>
              <a:rPr sz="1200" spc="-20" dirty="0">
                <a:latin typeface="Times New Roman"/>
                <a:cs typeface="Times New Roman"/>
              </a:rPr>
              <a:t> </a:t>
            </a:r>
            <a:r>
              <a:rPr sz="1200" dirty="0">
                <a:latin typeface="Times New Roman"/>
                <a:cs typeface="Times New Roman"/>
              </a:rPr>
              <a:t>main</a:t>
            </a:r>
            <a:r>
              <a:rPr sz="1200" spc="-10" dirty="0">
                <a:latin typeface="Times New Roman"/>
                <a:cs typeface="Times New Roman"/>
              </a:rPr>
              <a:t> </a:t>
            </a:r>
            <a:r>
              <a:rPr sz="1200" dirty="0">
                <a:latin typeface="Times New Roman"/>
                <a:cs typeface="Times New Roman"/>
              </a:rPr>
              <a:t>objectives</a:t>
            </a:r>
            <a:r>
              <a:rPr sz="1200" spc="-5" dirty="0">
                <a:latin typeface="Times New Roman"/>
                <a:cs typeface="Times New Roman"/>
              </a:rPr>
              <a:t>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this</a:t>
            </a:r>
            <a:r>
              <a:rPr sz="1200" spc="-5" dirty="0">
                <a:latin typeface="Times New Roman"/>
                <a:cs typeface="Times New Roman"/>
              </a:rPr>
              <a:t> </a:t>
            </a:r>
            <a:r>
              <a:rPr sz="1200" dirty="0">
                <a:latin typeface="Times New Roman"/>
                <a:cs typeface="Times New Roman"/>
              </a:rPr>
              <a:t>project</a:t>
            </a:r>
            <a:r>
              <a:rPr sz="1200" spc="-5" dirty="0">
                <a:latin typeface="Times New Roman"/>
                <a:cs typeface="Times New Roman"/>
              </a:rPr>
              <a:t> </a:t>
            </a:r>
            <a:r>
              <a:rPr sz="1200" spc="-20" dirty="0">
                <a:latin typeface="Times New Roman"/>
                <a:cs typeface="Times New Roman"/>
              </a:rPr>
              <a:t>are:</a:t>
            </a:r>
            <a:endParaRPr sz="1200" dirty="0">
              <a:latin typeface="Times New Roman"/>
              <a:cs typeface="Times New Roman"/>
            </a:endParaRPr>
          </a:p>
          <a:p>
            <a:pPr marL="469900" marR="15875" lvl="2" indent="-229235">
              <a:lnSpc>
                <a:spcPts val="1460"/>
              </a:lnSpc>
              <a:spcBef>
                <a:spcPts val="55"/>
              </a:spcBef>
              <a:buSzPct val="90909"/>
              <a:buFont typeface="Symbol"/>
              <a:buChar char=""/>
              <a:tabLst>
                <a:tab pos="469900" algn="l"/>
              </a:tabLst>
            </a:pP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design</a:t>
            </a:r>
            <a:r>
              <a:rPr sz="1200" spc="10" dirty="0">
                <a:latin typeface="Times New Roman"/>
                <a:cs typeface="Times New Roman"/>
              </a:rPr>
              <a:t> </a:t>
            </a:r>
            <a:r>
              <a:rPr sz="1200" dirty="0">
                <a:latin typeface="Times New Roman"/>
                <a:cs typeface="Times New Roman"/>
              </a:rPr>
              <a:t>and</a:t>
            </a:r>
            <a:r>
              <a:rPr sz="1200" spc="35" dirty="0">
                <a:latin typeface="Times New Roman"/>
                <a:cs typeface="Times New Roman"/>
              </a:rPr>
              <a:t> </a:t>
            </a:r>
            <a:r>
              <a:rPr sz="1200" dirty="0">
                <a:latin typeface="Times New Roman"/>
                <a:cs typeface="Times New Roman"/>
              </a:rPr>
              <a:t>implement</a:t>
            </a:r>
            <a:r>
              <a:rPr sz="1200" spc="40" dirty="0">
                <a:latin typeface="Times New Roman"/>
                <a:cs typeface="Times New Roman"/>
              </a:rPr>
              <a:t> </a:t>
            </a:r>
            <a:r>
              <a:rPr sz="1200" dirty="0">
                <a:latin typeface="Times New Roman"/>
                <a:cs typeface="Times New Roman"/>
              </a:rPr>
              <a:t>an</a:t>
            </a:r>
            <a:r>
              <a:rPr sz="1200" spc="5" dirty="0">
                <a:latin typeface="Times New Roman"/>
                <a:cs typeface="Times New Roman"/>
              </a:rPr>
              <a:t> </a:t>
            </a:r>
            <a:r>
              <a:rPr sz="1200" dirty="0">
                <a:latin typeface="Times New Roman"/>
                <a:cs typeface="Times New Roman"/>
              </a:rPr>
              <a:t>automatic</a:t>
            </a:r>
            <a:r>
              <a:rPr sz="1200" spc="45" dirty="0">
                <a:latin typeface="Times New Roman"/>
                <a:cs typeface="Times New Roman"/>
              </a:rPr>
              <a:t> </a:t>
            </a:r>
            <a:r>
              <a:rPr sz="1200" dirty="0">
                <a:latin typeface="Times New Roman"/>
                <a:cs typeface="Times New Roman"/>
              </a:rPr>
              <a:t>doorbell</a:t>
            </a:r>
            <a:r>
              <a:rPr sz="1200" spc="15" dirty="0">
                <a:latin typeface="Times New Roman"/>
                <a:cs typeface="Times New Roman"/>
              </a:rPr>
              <a:t> </a:t>
            </a:r>
            <a:r>
              <a:rPr sz="1200" dirty="0">
                <a:latin typeface="Times New Roman"/>
                <a:cs typeface="Times New Roman"/>
              </a:rPr>
              <a:t>system</a:t>
            </a:r>
            <a:r>
              <a:rPr sz="1200" spc="15" dirty="0">
                <a:latin typeface="Times New Roman"/>
                <a:cs typeface="Times New Roman"/>
              </a:rPr>
              <a:t> </a:t>
            </a:r>
            <a:r>
              <a:rPr sz="1200" dirty="0">
                <a:latin typeface="Times New Roman"/>
                <a:cs typeface="Times New Roman"/>
              </a:rPr>
              <a:t>that</a:t>
            </a:r>
            <a:r>
              <a:rPr sz="1200" spc="40" dirty="0">
                <a:latin typeface="Times New Roman"/>
                <a:cs typeface="Times New Roman"/>
              </a:rPr>
              <a:t> </a:t>
            </a:r>
            <a:r>
              <a:rPr sz="1200" dirty="0">
                <a:latin typeface="Times New Roman"/>
                <a:cs typeface="Times New Roman"/>
              </a:rPr>
              <a:t>detects</a:t>
            </a:r>
            <a:r>
              <a:rPr sz="1200" spc="30" dirty="0">
                <a:latin typeface="Times New Roman"/>
                <a:cs typeface="Times New Roman"/>
              </a:rPr>
              <a:t> </a:t>
            </a:r>
            <a:r>
              <a:rPr sz="1200" dirty="0">
                <a:latin typeface="Times New Roman"/>
                <a:cs typeface="Times New Roman"/>
              </a:rPr>
              <a:t>human</a:t>
            </a:r>
            <a:r>
              <a:rPr sz="1200" spc="10" dirty="0">
                <a:latin typeface="Times New Roman"/>
                <a:cs typeface="Times New Roman"/>
              </a:rPr>
              <a:t> </a:t>
            </a:r>
            <a:r>
              <a:rPr sz="1200" dirty="0">
                <a:latin typeface="Times New Roman"/>
                <a:cs typeface="Times New Roman"/>
              </a:rPr>
              <a:t>presence using</a:t>
            </a:r>
            <a:r>
              <a:rPr sz="1200" spc="10" dirty="0">
                <a:latin typeface="Times New Roman"/>
                <a:cs typeface="Times New Roman"/>
              </a:rPr>
              <a:t> </a:t>
            </a:r>
            <a:r>
              <a:rPr sz="1200" spc="-25" dirty="0">
                <a:latin typeface="Times New Roman"/>
                <a:cs typeface="Times New Roman"/>
              </a:rPr>
              <a:t>IR </a:t>
            </a:r>
            <a:r>
              <a:rPr sz="1200" dirty="0">
                <a:latin typeface="Times New Roman"/>
                <a:cs typeface="Times New Roman"/>
              </a:rPr>
              <a:t>sensors</a:t>
            </a:r>
            <a:r>
              <a:rPr sz="1200" spc="5" dirty="0">
                <a:latin typeface="Times New Roman"/>
                <a:cs typeface="Times New Roman"/>
              </a:rPr>
              <a:t> </a:t>
            </a:r>
            <a:r>
              <a:rPr sz="1200" dirty="0">
                <a:latin typeface="Times New Roman"/>
                <a:cs typeface="Times New Roman"/>
              </a:rPr>
              <a:t>and</a:t>
            </a:r>
            <a:r>
              <a:rPr sz="1200" spc="-10" dirty="0">
                <a:latin typeface="Times New Roman"/>
                <a:cs typeface="Times New Roman"/>
              </a:rPr>
              <a:t> AI-</a:t>
            </a:r>
            <a:r>
              <a:rPr sz="1200" dirty="0">
                <a:latin typeface="Times New Roman"/>
                <a:cs typeface="Times New Roman"/>
              </a:rPr>
              <a:t>based</a:t>
            </a:r>
            <a:r>
              <a:rPr sz="1200" spc="-20" dirty="0">
                <a:latin typeface="Times New Roman"/>
                <a:cs typeface="Times New Roman"/>
              </a:rPr>
              <a:t> </a:t>
            </a:r>
            <a:r>
              <a:rPr sz="1200" spc="-10" dirty="0">
                <a:latin typeface="Times New Roman"/>
                <a:cs typeface="Times New Roman"/>
              </a:rPr>
              <a:t>techniques.</a:t>
            </a:r>
            <a:endParaRPr sz="1200" dirty="0">
              <a:latin typeface="Times New Roman"/>
              <a:cs typeface="Times New Roman"/>
            </a:endParaRPr>
          </a:p>
          <a:p>
            <a:pPr marL="469900" lvl="2" indent="-228600">
              <a:lnSpc>
                <a:spcPct val="100000"/>
              </a:lnSpc>
              <a:spcBef>
                <a:spcPts val="50"/>
              </a:spcBef>
              <a:buSzPct val="90909"/>
              <a:buFont typeface="Symbol"/>
              <a:buChar char=""/>
              <a:tabLst>
                <a:tab pos="469900" algn="l"/>
              </a:tabLst>
            </a:pPr>
            <a:r>
              <a:rPr sz="1200" dirty="0">
                <a:latin typeface="Times New Roman"/>
                <a:cs typeface="Times New Roman"/>
              </a:rPr>
              <a:t>To</a:t>
            </a:r>
            <a:r>
              <a:rPr sz="1200" spc="70" dirty="0">
                <a:latin typeface="Times New Roman"/>
                <a:cs typeface="Times New Roman"/>
              </a:rPr>
              <a:t> </a:t>
            </a:r>
            <a:r>
              <a:rPr sz="1200" dirty="0">
                <a:latin typeface="Times New Roman"/>
                <a:cs typeface="Times New Roman"/>
              </a:rPr>
              <a:t>incorporate</a:t>
            </a:r>
            <a:r>
              <a:rPr sz="1200" spc="60" dirty="0">
                <a:latin typeface="Times New Roman"/>
                <a:cs typeface="Times New Roman"/>
              </a:rPr>
              <a:t> </a:t>
            </a:r>
            <a:r>
              <a:rPr sz="1200" dirty="0">
                <a:latin typeface="Times New Roman"/>
                <a:cs typeface="Times New Roman"/>
              </a:rPr>
              <a:t>facial</a:t>
            </a:r>
            <a:r>
              <a:rPr sz="1200" spc="75" dirty="0">
                <a:latin typeface="Times New Roman"/>
                <a:cs typeface="Times New Roman"/>
              </a:rPr>
              <a:t> </a:t>
            </a:r>
            <a:r>
              <a:rPr sz="1200" dirty="0">
                <a:latin typeface="Times New Roman"/>
                <a:cs typeface="Times New Roman"/>
              </a:rPr>
              <a:t>recognition</a:t>
            </a:r>
            <a:r>
              <a:rPr sz="1200" spc="70" dirty="0">
                <a:latin typeface="Times New Roman"/>
                <a:cs typeface="Times New Roman"/>
              </a:rPr>
              <a:t> </a:t>
            </a:r>
            <a:r>
              <a:rPr sz="1200" dirty="0">
                <a:latin typeface="Times New Roman"/>
                <a:cs typeface="Times New Roman"/>
              </a:rPr>
              <a:t>capabilities</a:t>
            </a:r>
            <a:r>
              <a:rPr sz="1200" spc="100" dirty="0">
                <a:latin typeface="Times New Roman"/>
                <a:cs typeface="Times New Roman"/>
              </a:rPr>
              <a:t> </a:t>
            </a:r>
            <a:r>
              <a:rPr sz="1200" dirty="0">
                <a:latin typeface="Times New Roman"/>
                <a:cs typeface="Times New Roman"/>
              </a:rPr>
              <a:t>to</a:t>
            </a:r>
            <a:r>
              <a:rPr sz="1200" spc="70" dirty="0">
                <a:latin typeface="Times New Roman"/>
                <a:cs typeface="Times New Roman"/>
              </a:rPr>
              <a:t> </a:t>
            </a:r>
            <a:r>
              <a:rPr sz="1200" dirty="0">
                <a:latin typeface="Times New Roman"/>
                <a:cs typeface="Times New Roman"/>
              </a:rPr>
              <a:t>identify</a:t>
            </a:r>
            <a:r>
              <a:rPr sz="1200" spc="95" dirty="0">
                <a:latin typeface="Times New Roman"/>
                <a:cs typeface="Times New Roman"/>
              </a:rPr>
              <a:t> </a:t>
            </a:r>
            <a:r>
              <a:rPr sz="1200" dirty="0">
                <a:latin typeface="Times New Roman"/>
                <a:cs typeface="Times New Roman"/>
              </a:rPr>
              <a:t>known</a:t>
            </a:r>
            <a:r>
              <a:rPr sz="1200" spc="95" dirty="0">
                <a:latin typeface="Times New Roman"/>
                <a:cs typeface="Times New Roman"/>
              </a:rPr>
              <a:t> </a:t>
            </a:r>
            <a:r>
              <a:rPr sz="1200" dirty="0">
                <a:latin typeface="Times New Roman"/>
                <a:cs typeface="Times New Roman"/>
              </a:rPr>
              <a:t>individuals</a:t>
            </a:r>
            <a:r>
              <a:rPr sz="1200" spc="100" dirty="0">
                <a:latin typeface="Times New Roman"/>
                <a:cs typeface="Times New Roman"/>
              </a:rPr>
              <a:t> </a:t>
            </a:r>
            <a:r>
              <a:rPr sz="1200" dirty="0">
                <a:latin typeface="Times New Roman"/>
                <a:cs typeface="Times New Roman"/>
              </a:rPr>
              <a:t>and</a:t>
            </a:r>
            <a:r>
              <a:rPr sz="1200" spc="90" dirty="0">
                <a:latin typeface="Times New Roman"/>
                <a:cs typeface="Times New Roman"/>
              </a:rPr>
              <a:t> </a:t>
            </a:r>
            <a:r>
              <a:rPr sz="1200" spc="-10" dirty="0">
                <a:latin typeface="Times New Roman"/>
                <a:cs typeface="Times New Roman"/>
              </a:rPr>
              <a:t>differentiate</a:t>
            </a:r>
            <a:endParaRPr sz="1200" dirty="0">
              <a:latin typeface="Times New Roman"/>
              <a:cs typeface="Times New Roman"/>
            </a:endParaRPr>
          </a:p>
          <a:p>
            <a:pPr marL="469900">
              <a:lnSpc>
                <a:spcPct val="100000"/>
              </a:lnSpc>
              <a:spcBef>
                <a:spcPts val="145"/>
              </a:spcBef>
            </a:pPr>
            <a:r>
              <a:rPr sz="1200" dirty="0">
                <a:latin typeface="Times New Roman"/>
                <a:cs typeface="Times New Roman"/>
              </a:rPr>
              <a:t>them</a:t>
            </a:r>
            <a:r>
              <a:rPr sz="1200" spc="-30" dirty="0">
                <a:latin typeface="Times New Roman"/>
                <a:cs typeface="Times New Roman"/>
              </a:rPr>
              <a:t> </a:t>
            </a:r>
            <a:r>
              <a:rPr sz="1200" dirty="0">
                <a:latin typeface="Times New Roman"/>
                <a:cs typeface="Times New Roman"/>
              </a:rPr>
              <a:t>from</a:t>
            </a:r>
            <a:r>
              <a:rPr sz="1200" spc="-25" dirty="0">
                <a:latin typeface="Times New Roman"/>
                <a:cs typeface="Times New Roman"/>
              </a:rPr>
              <a:t> </a:t>
            </a:r>
            <a:r>
              <a:rPr sz="1200" dirty="0">
                <a:latin typeface="Times New Roman"/>
                <a:cs typeface="Times New Roman"/>
              </a:rPr>
              <a:t>unknown</a:t>
            </a:r>
            <a:r>
              <a:rPr sz="1200" spc="20" dirty="0">
                <a:latin typeface="Times New Roman"/>
                <a:cs typeface="Times New Roman"/>
              </a:rPr>
              <a:t> </a:t>
            </a:r>
            <a:r>
              <a:rPr sz="1200" spc="-10" dirty="0">
                <a:latin typeface="Times New Roman"/>
                <a:cs typeface="Times New Roman"/>
              </a:rPr>
              <a:t>visitors.</a:t>
            </a:r>
            <a:endParaRPr sz="1200" dirty="0">
              <a:latin typeface="Times New Roman"/>
              <a:cs typeface="Times New Roman"/>
            </a:endParaRPr>
          </a:p>
          <a:p>
            <a:pPr marL="469900" lvl="2" indent="-228600">
              <a:lnSpc>
                <a:spcPct val="100000"/>
              </a:lnSpc>
              <a:spcBef>
                <a:spcPts val="145"/>
              </a:spcBef>
              <a:buSzPct val="90909"/>
              <a:buFont typeface="Symbol"/>
              <a:buChar char=""/>
              <a:tabLst>
                <a:tab pos="469900" algn="l"/>
              </a:tabLst>
            </a:pP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develop a</a:t>
            </a:r>
            <a:r>
              <a:rPr sz="1200" spc="15" dirty="0">
                <a:latin typeface="Times New Roman"/>
                <a:cs typeface="Times New Roman"/>
              </a:rPr>
              <a:t> </a:t>
            </a:r>
            <a:r>
              <a:rPr sz="1200" dirty="0">
                <a:latin typeface="Times New Roman"/>
                <a:cs typeface="Times New Roman"/>
              </a:rPr>
              <a:t>system</a:t>
            </a:r>
            <a:r>
              <a:rPr sz="1200" spc="-40" dirty="0">
                <a:latin typeface="Times New Roman"/>
                <a:cs typeface="Times New Roman"/>
              </a:rPr>
              <a:t> </a:t>
            </a:r>
            <a:r>
              <a:rPr sz="1200" dirty="0">
                <a:latin typeface="Times New Roman"/>
                <a:cs typeface="Times New Roman"/>
              </a:rPr>
              <a:t>that</a:t>
            </a:r>
            <a:r>
              <a:rPr sz="1200" spc="5" dirty="0">
                <a:latin typeface="Times New Roman"/>
                <a:cs typeface="Times New Roman"/>
              </a:rPr>
              <a:t> </a:t>
            </a:r>
            <a:r>
              <a:rPr sz="1200" dirty="0">
                <a:latin typeface="Times New Roman"/>
                <a:cs typeface="Times New Roman"/>
              </a:rPr>
              <a:t>sends </a:t>
            </a:r>
            <a:r>
              <a:rPr sz="1200" spc="-10" dirty="0">
                <a:latin typeface="Times New Roman"/>
                <a:cs typeface="Times New Roman"/>
              </a:rPr>
              <a:t>real-</a:t>
            </a:r>
            <a:r>
              <a:rPr sz="1200" dirty="0">
                <a:latin typeface="Times New Roman"/>
                <a:cs typeface="Times New Roman"/>
              </a:rPr>
              <a:t>time</a:t>
            </a:r>
            <a:r>
              <a:rPr sz="1200" spc="-10" dirty="0">
                <a:latin typeface="Times New Roman"/>
                <a:cs typeface="Times New Roman"/>
              </a:rPr>
              <a:t> </a:t>
            </a:r>
            <a:r>
              <a:rPr sz="1200" dirty="0">
                <a:latin typeface="Times New Roman"/>
                <a:cs typeface="Times New Roman"/>
              </a:rPr>
              <a:t>alerts to</a:t>
            </a:r>
            <a:r>
              <a:rPr sz="1200" spc="-20"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homeowner’s smartphone</a:t>
            </a:r>
            <a:r>
              <a:rPr sz="1200" spc="-5" dirty="0">
                <a:latin typeface="Times New Roman"/>
                <a:cs typeface="Times New Roman"/>
              </a:rPr>
              <a:t> </a:t>
            </a:r>
            <a:r>
              <a:rPr sz="1200" dirty="0">
                <a:latin typeface="Times New Roman"/>
                <a:cs typeface="Times New Roman"/>
              </a:rPr>
              <a:t>or</a:t>
            </a:r>
            <a:r>
              <a:rPr sz="1200" spc="15" dirty="0">
                <a:latin typeface="Times New Roman"/>
                <a:cs typeface="Times New Roman"/>
              </a:rPr>
              <a:t> </a:t>
            </a:r>
            <a:r>
              <a:rPr sz="1200" spc="-10" dirty="0">
                <a:latin typeface="Times New Roman"/>
                <a:cs typeface="Times New Roman"/>
              </a:rPr>
              <a:t>email.</a:t>
            </a:r>
            <a:endParaRPr sz="1200" dirty="0">
              <a:latin typeface="Times New Roman"/>
              <a:cs typeface="Times New Roman"/>
            </a:endParaRPr>
          </a:p>
          <a:p>
            <a:pPr marL="469900" marR="7620" lvl="2" indent="-229235">
              <a:lnSpc>
                <a:spcPts val="1470"/>
              </a:lnSpc>
              <a:spcBef>
                <a:spcPts val="40"/>
              </a:spcBef>
              <a:buSzPct val="90909"/>
              <a:buFont typeface="Symbol"/>
              <a:buChar char=""/>
              <a:tabLst>
                <a:tab pos="469900" algn="l"/>
              </a:tabLst>
            </a:pPr>
            <a:r>
              <a:rPr sz="1200" dirty="0">
                <a:latin typeface="Times New Roman"/>
                <a:cs typeface="Times New Roman"/>
              </a:rPr>
              <a:t>To</a:t>
            </a:r>
            <a:r>
              <a:rPr sz="1200" spc="385" dirty="0">
                <a:latin typeface="Times New Roman"/>
                <a:cs typeface="Times New Roman"/>
              </a:rPr>
              <a:t> </a:t>
            </a:r>
            <a:r>
              <a:rPr sz="1200" dirty="0">
                <a:latin typeface="Times New Roman"/>
                <a:cs typeface="Times New Roman"/>
              </a:rPr>
              <a:t>integrate</a:t>
            </a:r>
            <a:r>
              <a:rPr sz="1200" spc="375" dirty="0">
                <a:latin typeface="Times New Roman"/>
                <a:cs typeface="Times New Roman"/>
              </a:rPr>
              <a:t> </a:t>
            </a:r>
            <a:r>
              <a:rPr sz="1200" dirty="0">
                <a:latin typeface="Times New Roman"/>
                <a:cs typeface="Times New Roman"/>
              </a:rPr>
              <a:t>audio</a:t>
            </a:r>
            <a:r>
              <a:rPr sz="1200" spc="405" dirty="0">
                <a:latin typeface="Times New Roman"/>
                <a:cs typeface="Times New Roman"/>
              </a:rPr>
              <a:t> </a:t>
            </a:r>
            <a:r>
              <a:rPr sz="1200" dirty="0">
                <a:latin typeface="Times New Roman"/>
                <a:cs typeface="Times New Roman"/>
              </a:rPr>
              <a:t>modules</a:t>
            </a:r>
            <a:r>
              <a:rPr sz="1200" spc="409" dirty="0">
                <a:latin typeface="Times New Roman"/>
                <a:cs typeface="Times New Roman"/>
              </a:rPr>
              <a:t> </a:t>
            </a:r>
            <a:r>
              <a:rPr sz="1200" dirty="0">
                <a:latin typeface="Times New Roman"/>
                <a:cs typeface="Times New Roman"/>
              </a:rPr>
              <a:t>for</a:t>
            </a:r>
            <a:r>
              <a:rPr sz="1200" spc="420" dirty="0">
                <a:latin typeface="Times New Roman"/>
                <a:cs typeface="Times New Roman"/>
              </a:rPr>
              <a:t> </a:t>
            </a:r>
            <a:r>
              <a:rPr sz="1200" spc="-10" dirty="0">
                <a:latin typeface="Times New Roman"/>
                <a:cs typeface="Times New Roman"/>
              </a:rPr>
              <a:t>two-</a:t>
            </a:r>
            <a:r>
              <a:rPr sz="1200" dirty="0">
                <a:latin typeface="Times New Roman"/>
                <a:cs typeface="Times New Roman"/>
              </a:rPr>
              <a:t>way</a:t>
            </a:r>
            <a:r>
              <a:rPr sz="1200" spc="385" dirty="0">
                <a:latin typeface="Times New Roman"/>
                <a:cs typeface="Times New Roman"/>
              </a:rPr>
              <a:t> </a:t>
            </a:r>
            <a:r>
              <a:rPr sz="1200" dirty="0">
                <a:latin typeface="Times New Roman"/>
                <a:cs typeface="Times New Roman"/>
              </a:rPr>
              <a:t>communication</a:t>
            </a:r>
            <a:r>
              <a:rPr sz="1200" spc="385" dirty="0">
                <a:latin typeface="Times New Roman"/>
                <a:cs typeface="Times New Roman"/>
              </a:rPr>
              <a:t> </a:t>
            </a:r>
            <a:r>
              <a:rPr sz="1200" dirty="0">
                <a:latin typeface="Times New Roman"/>
                <a:cs typeface="Times New Roman"/>
              </a:rPr>
              <a:t>between</a:t>
            </a:r>
            <a:r>
              <a:rPr sz="1200" spc="405" dirty="0">
                <a:latin typeface="Times New Roman"/>
                <a:cs typeface="Times New Roman"/>
              </a:rPr>
              <a:t> </a:t>
            </a:r>
            <a:r>
              <a:rPr sz="1200" dirty="0">
                <a:latin typeface="Times New Roman"/>
                <a:cs typeface="Times New Roman"/>
              </a:rPr>
              <a:t>the</a:t>
            </a:r>
            <a:r>
              <a:rPr sz="1200" spc="395" dirty="0">
                <a:latin typeface="Times New Roman"/>
                <a:cs typeface="Times New Roman"/>
              </a:rPr>
              <a:t> </a:t>
            </a:r>
            <a:r>
              <a:rPr sz="1200" dirty="0">
                <a:latin typeface="Times New Roman"/>
                <a:cs typeface="Times New Roman"/>
              </a:rPr>
              <a:t>visitor</a:t>
            </a:r>
            <a:r>
              <a:rPr sz="1200" spc="420" dirty="0">
                <a:latin typeface="Times New Roman"/>
                <a:cs typeface="Times New Roman"/>
              </a:rPr>
              <a:t> </a:t>
            </a:r>
            <a:r>
              <a:rPr sz="1200" dirty="0">
                <a:latin typeface="Times New Roman"/>
                <a:cs typeface="Times New Roman"/>
              </a:rPr>
              <a:t>and</a:t>
            </a:r>
            <a:r>
              <a:rPr sz="1200" spc="385" dirty="0">
                <a:latin typeface="Times New Roman"/>
                <a:cs typeface="Times New Roman"/>
              </a:rPr>
              <a:t> </a:t>
            </a:r>
            <a:r>
              <a:rPr sz="1200" spc="-25" dirty="0">
                <a:latin typeface="Times New Roman"/>
                <a:cs typeface="Times New Roman"/>
              </a:rPr>
              <a:t>the </a:t>
            </a:r>
            <a:r>
              <a:rPr sz="1200" spc="-10" dirty="0">
                <a:latin typeface="Times New Roman"/>
                <a:cs typeface="Times New Roman"/>
              </a:rPr>
              <a:t>homeowner.</a:t>
            </a:r>
            <a:endParaRPr sz="1200" dirty="0">
              <a:latin typeface="Times New Roman"/>
              <a:cs typeface="Times New Roman"/>
            </a:endParaRPr>
          </a:p>
          <a:p>
            <a:pPr marL="469900" marR="11430" lvl="2" indent="-229235">
              <a:lnSpc>
                <a:spcPts val="1440"/>
              </a:lnSpc>
              <a:spcBef>
                <a:spcPts val="15"/>
              </a:spcBef>
              <a:buSzPct val="90909"/>
              <a:buFont typeface="Symbol"/>
              <a:buChar char=""/>
              <a:tabLst>
                <a:tab pos="469900" algn="l"/>
              </a:tabLst>
            </a:pPr>
            <a:r>
              <a:rPr sz="1200" dirty="0">
                <a:latin typeface="Times New Roman"/>
                <a:cs typeface="Times New Roman"/>
              </a:rPr>
              <a:t>To</a:t>
            </a:r>
            <a:r>
              <a:rPr sz="1200" spc="114" dirty="0">
                <a:latin typeface="Times New Roman"/>
                <a:cs typeface="Times New Roman"/>
              </a:rPr>
              <a:t> </a:t>
            </a:r>
            <a:r>
              <a:rPr sz="1200" dirty="0">
                <a:latin typeface="Times New Roman"/>
                <a:cs typeface="Times New Roman"/>
              </a:rPr>
              <a:t>build</a:t>
            </a:r>
            <a:r>
              <a:rPr sz="1200" spc="120" dirty="0">
                <a:latin typeface="Times New Roman"/>
                <a:cs typeface="Times New Roman"/>
              </a:rPr>
              <a:t> </a:t>
            </a:r>
            <a:r>
              <a:rPr sz="1200" dirty="0">
                <a:latin typeface="Times New Roman"/>
                <a:cs typeface="Times New Roman"/>
              </a:rPr>
              <a:t>a</a:t>
            </a:r>
            <a:r>
              <a:rPr sz="1200" spc="155" dirty="0">
                <a:latin typeface="Times New Roman"/>
                <a:cs typeface="Times New Roman"/>
              </a:rPr>
              <a:t> </a:t>
            </a:r>
            <a:r>
              <a:rPr sz="1200" spc="-10" dirty="0">
                <a:latin typeface="Times New Roman"/>
                <a:cs typeface="Times New Roman"/>
              </a:rPr>
              <a:t>user-</a:t>
            </a:r>
            <a:r>
              <a:rPr sz="1200" dirty="0">
                <a:latin typeface="Times New Roman"/>
                <a:cs typeface="Times New Roman"/>
              </a:rPr>
              <a:t>friendly</a:t>
            </a:r>
            <a:r>
              <a:rPr sz="1200" spc="120" dirty="0">
                <a:latin typeface="Times New Roman"/>
                <a:cs typeface="Times New Roman"/>
              </a:rPr>
              <a:t> </a:t>
            </a:r>
            <a:r>
              <a:rPr sz="1200" dirty="0">
                <a:latin typeface="Times New Roman"/>
                <a:cs typeface="Times New Roman"/>
              </a:rPr>
              <a:t>platform</a:t>
            </a:r>
            <a:r>
              <a:rPr sz="1200" spc="100" dirty="0">
                <a:latin typeface="Times New Roman"/>
                <a:cs typeface="Times New Roman"/>
              </a:rPr>
              <a:t> </a:t>
            </a:r>
            <a:r>
              <a:rPr sz="1200" dirty="0">
                <a:latin typeface="Times New Roman"/>
                <a:cs typeface="Times New Roman"/>
              </a:rPr>
              <a:t>(mobile</a:t>
            </a:r>
            <a:r>
              <a:rPr sz="1200" spc="110" dirty="0">
                <a:latin typeface="Times New Roman"/>
                <a:cs typeface="Times New Roman"/>
              </a:rPr>
              <a:t> </a:t>
            </a:r>
            <a:r>
              <a:rPr sz="1200" dirty="0">
                <a:latin typeface="Times New Roman"/>
                <a:cs typeface="Times New Roman"/>
              </a:rPr>
              <a:t>or</a:t>
            </a:r>
            <a:r>
              <a:rPr sz="1200" spc="160" dirty="0">
                <a:latin typeface="Times New Roman"/>
                <a:cs typeface="Times New Roman"/>
              </a:rPr>
              <a:t> </a:t>
            </a:r>
            <a:r>
              <a:rPr sz="1200" dirty="0">
                <a:latin typeface="Times New Roman"/>
                <a:cs typeface="Times New Roman"/>
              </a:rPr>
              <a:t>web</a:t>
            </a:r>
            <a:r>
              <a:rPr sz="1200" spc="160" dirty="0">
                <a:latin typeface="Times New Roman"/>
                <a:cs typeface="Times New Roman"/>
              </a:rPr>
              <a:t> </a:t>
            </a:r>
            <a:r>
              <a:rPr sz="1200" dirty="0">
                <a:latin typeface="Times New Roman"/>
                <a:cs typeface="Times New Roman"/>
              </a:rPr>
              <a:t>interface)</a:t>
            </a:r>
            <a:r>
              <a:rPr sz="1200" spc="135" dirty="0">
                <a:latin typeface="Times New Roman"/>
                <a:cs typeface="Times New Roman"/>
              </a:rPr>
              <a:t> </a:t>
            </a:r>
            <a:r>
              <a:rPr sz="1200" dirty="0">
                <a:latin typeface="Times New Roman"/>
                <a:cs typeface="Times New Roman"/>
              </a:rPr>
              <a:t>for</a:t>
            </a:r>
            <a:r>
              <a:rPr sz="1200" spc="160" dirty="0">
                <a:latin typeface="Times New Roman"/>
                <a:cs typeface="Times New Roman"/>
              </a:rPr>
              <a:t> </a:t>
            </a:r>
            <a:r>
              <a:rPr sz="1200" dirty="0">
                <a:latin typeface="Times New Roman"/>
                <a:cs typeface="Times New Roman"/>
              </a:rPr>
              <a:t>managing</a:t>
            </a:r>
            <a:r>
              <a:rPr sz="1200" spc="120" dirty="0">
                <a:latin typeface="Times New Roman"/>
                <a:cs typeface="Times New Roman"/>
              </a:rPr>
              <a:t> </a:t>
            </a:r>
            <a:r>
              <a:rPr sz="1200" dirty="0">
                <a:latin typeface="Times New Roman"/>
                <a:cs typeface="Times New Roman"/>
              </a:rPr>
              <a:t>notifications</a:t>
            </a:r>
            <a:r>
              <a:rPr sz="1200" spc="145" dirty="0">
                <a:latin typeface="Times New Roman"/>
                <a:cs typeface="Times New Roman"/>
              </a:rPr>
              <a:t> </a:t>
            </a:r>
            <a:r>
              <a:rPr sz="1200" spc="-25" dirty="0">
                <a:latin typeface="Times New Roman"/>
                <a:cs typeface="Times New Roman"/>
              </a:rPr>
              <a:t>and </a:t>
            </a:r>
            <a:r>
              <a:rPr sz="1200" dirty="0">
                <a:latin typeface="Times New Roman"/>
                <a:cs typeface="Times New Roman"/>
              </a:rPr>
              <a:t>recognized</a:t>
            </a:r>
            <a:r>
              <a:rPr sz="1200" spc="-45" dirty="0">
                <a:latin typeface="Times New Roman"/>
                <a:cs typeface="Times New Roman"/>
              </a:rPr>
              <a:t> </a:t>
            </a:r>
            <a:r>
              <a:rPr sz="1200" spc="-10" dirty="0">
                <a:latin typeface="Times New Roman"/>
                <a:cs typeface="Times New Roman"/>
              </a:rPr>
              <a:t>faces.</a:t>
            </a:r>
            <a:endParaRPr sz="1200" dirty="0">
              <a:latin typeface="Times New Roman"/>
              <a:cs typeface="Times New Roman"/>
            </a:endParaRPr>
          </a:p>
          <a:p>
            <a:pPr lvl="2">
              <a:lnSpc>
                <a:spcPct val="100000"/>
              </a:lnSpc>
              <a:spcBef>
                <a:spcPts val="275"/>
              </a:spcBef>
              <a:buFont typeface="Symbol"/>
              <a:buChar char=""/>
            </a:pPr>
            <a:endParaRPr sz="1200" dirty="0">
              <a:latin typeface="Times New Roman"/>
              <a:cs typeface="Times New Roman"/>
            </a:endParaRPr>
          </a:p>
          <a:p>
            <a:pPr marL="12700" lvl="1">
              <a:lnSpc>
                <a:spcPct val="100000"/>
              </a:lnSpc>
              <a:tabLst>
                <a:tab pos="240665" algn="l"/>
              </a:tabLst>
            </a:pPr>
            <a:r>
              <a:rPr lang="en-US" sz="1200" b="1" spc="-10" dirty="0">
                <a:latin typeface="Times New Roman"/>
                <a:cs typeface="Times New Roman"/>
              </a:rPr>
              <a:t>1.3 </a:t>
            </a:r>
            <a:r>
              <a:rPr sz="1200" b="1" spc="-10" dirty="0">
                <a:latin typeface="Times New Roman"/>
                <a:cs typeface="Times New Roman"/>
              </a:rPr>
              <a:t>SIGNIFICANCE</a:t>
            </a:r>
            <a:r>
              <a:rPr sz="1200" b="1" spc="15" dirty="0">
                <a:latin typeface="Times New Roman"/>
                <a:cs typeface="Times New Roman"/>
              </a:rPr>
              <a:t> </a:t>
            </a:r>
            <a:r>
              <a:rPr sz="1200" b="1" dirty="0">
                <a:latin typeface="Times New Roman"/>
                <a:cs typeface="Times New Roman"/>
              </a:rPr>
              <a:t>OF</a:t>
            </a:r>
            <a:r>
              <a:rPr sz="1200" b="1" spc="-15" dirty="0">
                <a:latin typeface="Times New Roman"/>
                <a:cs typeface="Times New Roman"/>
              </a:rPr>
              <a:t> </a:t>
            </a:r>
            <a:r>
              <a:rPr sz="1200" b="1" dirty="0">
                <a:latin typeface="Times New Roman"/>
                <a:cs typeface="Times New Roman"/>
              </a:rPr>
              <a:t>THE</a:t>
            </a:r>
            <a:r>
              <a:rPr sz="1200" b="1" spc="-5" dirty="0">
                <a:latin typeface="Times New Roman"/>
                <a:cs typeface="Times New Roman"/>
              </a:rPr>
              <a:t> </a:t>
            </a:r>
            <a:r>
              <a:rPr sz="1200" b="1" spc="-10" dirty="0">
                <a:latin typeface="Times New Roman"/>
                <a:cs typeface="Times New Roman"/>
              </a:rPr>
              <a:t>PROJECT</a:t>
            </a:r>
            <a:endParaRPr sz="1200" dirty="0">
              <a:latin typeface="Times New Roman"/>
              <a:cs typeface="Times New Roman"/>
            </a:endParaRPr>
          </a:p>
          <a:p>
            <a:pPr marL="171450" indent="-171450">
              <a:lnSpc>
                <a:spcPct val="100000"/>
              </a:lnSpc>
              <a:spcBef>
                <a:spcPts val="185"/>
              </a:spcBef>
              <a:buFont typeface="Arial" panose="020B0604020202020204" pitchFamily="34" charset="0"/>
              <a:buChar char="•"/>
            </a:pPr>
            <a:endParaRPr sz="1200" dirty="0">
              <a:latin typeface="Times New Roman"/>
              <a:cs typeface="Times New Roman"/>
            </a:endParaRPr>
          </a:p>
          <a:p>
            <a:pPr marL="184150" marR="5080" indent="-171450" algn="just">
              <a:lnSpc>
                <a:spcPct val="110200"/>
              </a:lnSpc>
              <a:spcBef>
                <a:spcPts val="5"/>
              </a:spcBef>
              <a:buFont typeface="Arial" panose="020B0604020202020204" pitchFamily="34" charset="0"/>
              <a:buChar char="•"/>
            </a:pPr>
            <a:r>
              <a:rPr lang="en-US" sz="1200" dirty="0"/>
              <a:t>Provides an innovative teaching aid for educators in computer science subjects.</a:t>
            </a:r>
          </a:p>
          <a:p>
            <a:pPr marL="184150" marR="5080" indent="-171450" algn="just">
              <a:lnSpc>
                <a:spcPct val="110200"/>
              </a:lnSpc>
              <a:spcBef>
                <a:spcPts val="5"/>
              </a:spcBef>
              <a:buFont typeface="Arial" panose="020B0604020202020204" pitchFamily="34" charset="0"/>
              <a:buChar char="•"/>
            </a:pPr>
            <a:r>
              <a:rPr lang="en-US" sz="1200" dirty="0"/>
              <a:t>Enhances student learning outcomes by making abstract concepts more tangible.</a:t>
            </a:r>
          </a:p>
          <a:p>
            <a:pPr marL="184150" marR="5080" indent="-171450" algn="just">
              <a:lnSpc>
                <a:spcPct val="110200"/>
              </a:lnSpc>
              <a:spcBef>
                <a:spcPts val="5"/>
              </a:spcBef>
              <a:buFont typeface="Arial" panose="020B0604020202020204" pitchFamily="34" charset="0"/>
              <a:buChar char="•"/>
            </a:pPr>
            <a:r>
              <a:rPr lang="en-US" sz="1200" dirty="0"/>
              <a:t>Encourages active and experiential learning, moving beyond rote memorization.</a:t>
            </a:r>
          </a:p>
          <a:p>
            <a:pPr marL="184150" marR="5080" indent="-171450" algn="just">
              <a:lnSpc>
                <a:spcPct val="110200"/>
              </a:lnSpc>
              <a:spcBef>
                <a:spcPts val="5"/>
              </a:spcBef>
              <a:buFont typeface="Arial" panose="020B0604020202020204" pitchFamily="34" charset="0"/>
              <a:buChar char="•"/>
            </a:pPr>
            <a:r>
              <a:rPr lang="en-US" sz="1200" dirty="0"/>
              <a:t>Bridges the gap between theory and practice in computational models</a:t>
            </a:r>
          </a:p>
          <a:p>
            <a:pPr marL="184150" marR="5080" indent="-171450" algn="just">
              <a:lnSpc>
                <a:spcPct val="110200"/>
              </a:lnSpc>
              <a:spcBef>
                <a:spcPts val="5"/>
              </a:spcBef>
              <a:buFont typeface="Arial" panose="020B0604020202020204" pitchFamily="34" charset="0"/>
              <a:buChar char="•"/>
            </a:pPr>
            <a:r>
              <a:rPr lang="en-US" sz="1200" dirty="0"/>
              <a:t>Serves as a reusable and scalable tool that can be applied in classrooms,</a:t>
            </a:r>
            <a:r>
              <a:rPr lang="en-US" sz="1200" b="1" dirty="0"/>
              <a:t> </a:t>
            </a:r>
            <a:r>
              <a:rPr lang="en-US" sz="1200" dirty="0"/>
              <a:t>workshops,   and self-study environments.</a:t>
            </a:r>
          </a:p>
          <a:p>
            <a:pPr marL="12700" marR="5080" indent="457200" algn="just">
              <a:lnSpc>
                <a:spcPct val="110200"/>
              </a:lnSpc>
              <a:spcBef>
                <a:spcPts val="5"/>
              </a:spcBef>
            </a:pPr>
            <a:endParaRPr sz="1100" dirty="0">
              <a:latin typeface="Times New Roman"/>
              <a:cs typeface="Times New Roman"/>
            </a:endParaRPr>
          </a:p>
        </p:txBody>
      </p:sp>
      <p:sp>
        <p:nvSpPr>
          <p:cNvPr id="3" name="Rectangle 1">
            <a:extLst>
              <a:ext uri="{FF2B5EF4-FFF2-40B4-BE49-F238E27FC236}">
                <a16:creationId xmlns:a16="http://schemas.microsoft.com/office/drawing/2014/main" id="{82B26B73-3AB1-E96E-4FAA-FA69C12D19F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F7A580A-904B-7F08-6799-7BB292CF0341}"/>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FE5757AB-6F65-17B9-5D71-FB5CDB8CF797}"/>
              </a:ext>
            </a:extLst>
          </p:cNvPr>
          <p:cNvSpPr>
            <a:spLocks noChangeArrowheads="1"/>
          </p:cNvSpPr>
          <p:nvPr/>
        </p:nvSpPr>
        <p:spPr bwMode="auto">
          <a:xfrm>
            <a:off x="304800" y="120134"/>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1753047D-8C95-1F50-86DC-6AC1A15C14E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651" y="88900"/>
            <a:ext cx="6248398" cy="5804794"/>
          </a:xfrm>
          <a:prstGeom prst="rect">
            <a:avLst/>
          </a:prstGeom>
        </p:spPr>
        <p:txBody>
          <a:bodyPr vert="horz" wrap="square" lIns="0" tIns="13335" rIns="0" bIns="0" rtlCol="0">
            <a:spAutoFit/>
          </a:bodyPr>
          <a:lstStyle/>
          <a:p>
            <a:pPr>
              <a:lnSpc>
                <a:spcPct val="100000"/>
              </a:lnSpc>
              <a:spcBef>
                <a:spcPts val="345"/>
              </a:spcBef>
            </a:pPr>
            <a:endParaRPr sz="1200" dirty="0">
              <a:latin typeface="Times New Roman"/>
              <a:cs typeface="Times New Roman"/>
            </a:endParaRPr>
          </a:p>
          <a:p>
            <a:pPr marL="12700" lvl="1">
              <a:lnSpc>
                <a:spcPct val="100000"/>
              </a:lnSpc>
              <a:tabLst>
                <a:tab pos="240665" algn="l"/>
              </a:tabLst>
            </a:pPr>
            <a:r>
              <a:rPr lang="en-US" sz="1200" b="1" dirty="0">
                <a:latin typeface="Times New Roman"/>
                <a:cs typeface="Times New Roman"/>
              </a:rPr>
              <a:t>1.4 </a:t>
            </a:r>
            <a:r>
              <a:rPr sz="1200" b="1" dirty="0">
                <a:latin typeface="Times New Roman"/>
                <a:cs typeface="Times New Roman"/>
              </a:rPr>
              <a:t>SCOPE</a:t>
            </a:r>
            <a:r>
              <a:rPr sz="1200" b="1" spc="-10" dirty="0">
                <a:latin typeface="Times New Roman"/>
                <a:cs typeface="Times New Roman"/>
              </a:rPr>
              <a:t> </a:t>
            </a:r>
            <a:r>
              <a:rPr sz="1200" b="1" dirty="0">
                <a:latin typeface="Times New Roman"/>
                <a:cs typeface="Times New Roman"/>
              </a:rPr>
              <a:t>OF</a:t>
            </a:r>
            <a:r>
              <a:rPr sz="1200" b="1" spc="-35" dirty="0">
                <a:latin typeface="Times New Roman"/>
                <a:cs typeface="Times New Roman"/>
              </a:rPr>
              <a:t> </a:t>
            </a:r>
            <a:r>
              <a:rPr sz="1200" b="1" dirty="0">
                <a:latin typeface="Times New Roman"/>
                <a:cs typeface="Times New Roman"/>
              </a:rPr>
              <a:t>THE</a:t>
            </a:r>
            <a:r>
              <a:rPr sz="1200" b="1" spc="-10" dirty="0">
                <a:latin typeface="Times New Roman"/>
                <a:cs typeface="Times New Roman"/>
              </a:rPr>
              <a:t> PROJECT</a:t>
            </a:r>
            <a:endParaRPr sz="1200" dirty="0">
              <a:latin typeface="Times New Roman"/>
              <a:cs typeface="Times New Roman"/>
            </a:endParaRPr>
          </a:p>
          <a:p>
            <a:pPr lvl="1">
              <a:lnSpc>
                <a:spcPct val="100000"/>
              </a:lnSpc>
              <a:spcBef>
                <a:spcPts val="320"/>
              </a:spcBef>
              <a:buFont typeface="Times New Roman"/>
              <a:buAutoNum type="arabicPeriod" startAt="4"/>
            </a:pPr>
            <a:endParaRPr sz="1200" dirty="0">
              <a:latin typeface="Times New Roman"/>
              <a:cs typeface="Times New Roman"/>
            </a:endParaRPr>
          </a:p>
          <a:p>
            <a:pPr marL="12700">
              <a:lnSpc>
                <a:spcPct val="100000"/>
              </a:lnSpc>
            </a:pPr>
            <a:r>
              <a:rPr sz="1200" b="1" dirty="0">
                <a:latin typeface="Times New Roman"/>
                <a:cs typeface="Times New Roman"/>
              </a:rPr>
              <a:t>The</a:t>
            </a:r>
            <a:r>
              <a:rPr sz="1200" b="1" spc="-15" dirty="0">
                <a:latin typeface="Times New Roman"/>
                <a:cs typeface="Times New Roman"/>
              </a:rPr>
              <a:t> </a:t>
            </a:r>
            <a:r>
              <a:rPr sz="1200" b="1" dirty="0">
                <a:latin typeface="Times New Roman"/>
                <a:cs typeface="Times New Roman"/>
              </a:rPr>
              <a:t>scope</a:t>
            </a:r>
            <a:r>
              <a:rPr sz="1200" b="1" spc="-10" dirty="0">
                <a:latin typeface="Times New Roman"/>
                <a:cs typeface="Times New Roman"/>
              </a:rPr>
              <a:t> </a:t>
            </a:r>
            <a:r>
              <a:rPr sz="1200" b="1" dirty="0">
                <a:latin typeface="Times New Roman"/>
                <a:cs typeface="Times New Roman"/>
              </a:rPr>
              <a:t>of</a:t>
            </a:r>
            <a:r>
              <a:rPr sz="1200" b="1" spc="-35" dirty="0">
                <a:latin typeface="Times New Roman"/>
                <a:cs typeface="Times New Roman"/>
              </a:rPr>
              <a:t> </a:t>
            </a:r>
            <a:r>
              <a:rPr sz="1200" b="1" dirty="0">
                <a:latin typeface="Times New Roman"/>
                <a:cs typeface="Times New Roman"/>
              </a:rPr>
              <a:t>this project</a:t>
            </a:r>
            <a:r>
              <a:rPr sz="1200" b="1" spc="-15" dirty="0">
                <a:latin typeface="Times New Roman"/>
                <a:cs typeface="Times New Roman"/>
              </a:rPr>
              <a:t> </a:t>
            </a:r>
            <a:r>
              <a:rPr sz="1200" b="1" spc="-10" dirty="0">
                <a:latin typeface="Times New Roman"/>
                <a:cs typeface="Times New Roman"/>
              </a:rPr>
              <a:t>includes:</a:t>
            </a:r>
            <a:endParaRPr lang="en-IN" sz="1200" b="1" spc="-10" dirty="0">
              <a:latin typeface="Times New Roman"/>
              <a:cs typeface="Times New Roman"/>
            </a:endParaRPr>
          </a:p>
          <a:p>
            <a:pPr marL="12700">
              <a:lnSpc>
                <a:spcPct val="100000"/>
              </a:lnSpc>
            </a:pPr>
            <a:endParaRPr sz="1200" dirty="0">
              <a:latin typeface="Times New Roman"/>
              <a:cs typeface="Times New Roman"/>
            </a:endParaRPr>
          </a:p>
          <a:p>
            <a:pPr>
              <a:lnSpc>
                <a:spcPct val="100000"/>
              </a:lnSpc>
              <a:spcBef>
                <a:spcPts val="320"/>
              </a:spcBef>
            </a:pPr>
            <a:endParaRPr sz="1200" dirty="0">
              <a:latin typeface="Times New Roman"/>
              <a:cs typeface="Times New Roman"/>
            </a:endParaRPr>
          </a:p>
          <a:p>
            <a:pPr marL="12700">
              <a:lnSpc>
                <a:spcPct val="100000"/>
              </a:lnSpc>
              <a:spcBef>
                <a:spcPts val="170"/>
              </a:spcBef>
            </a:pPr>
            <a:endParaRPr lang="en-IN" sz="1200" b="1" dirty="0">
              <a:latin typeface="Times New Roman"/>
              <a:cs typeface="Times New Roman"/>
            </a:endParaRPr>
          </a:p>
          <a:p>
            <a:pPr marL="12700">
              <a:lnSpc>
                <a:spcPct val="100000"/>
              </a:lnSpc>
              <a:spcBef>
                <a:spcPts val="170"/>
              </a:spcBef>
            </a:pPr>
            <a:endParaRPr lang="en-IN" sz="1200" b="1" dirty="0">
              <a:latin typeface="Times New Roman"/>
              <a:cs typeface="Times New Roman"/>
            </a:endParaRPr>
          </a:p>
          <a:p>
            <a:pPr marL="12700">
              <a:lnSpc>
                <a:spcPct val="100000"/>
              </a:lnSpc>
              <a:spcBef>
                <a:spcPts val="170"/>
              </a:spcBef>
            </a:pPr>
            <a:endParaRPr lang="en-IN" sz="1200" b="1" dirty="0">
              <a:latin typeface="Times New Roman"/>
              <a:cs typeface="Times New Roman"/>
            </a:endParaRPr>
          </a:p>
          <a:p>
            <a:pPr marL="12700">
              <a:lnSpc>
                <a:spcPct val="100000"/>
              </a:lnSpc>
              <a:spcBef>
                <a:spcPts val="170"/>
              </a:spcBef>
            </a:pPr>
            <a:endParaRPr lang="en-IN" sz="1200" b="1" dirty="0">
              <a:latin typeface="Times New Roman"/>
              <a:cs typeface="Times New Roman"/>
            </a:endParaRPr>
          </a:p>
          <a:p>
            <a:pPr marL="12700">
              <a:lnSpc>
                <a:spcPct val="100000"/>
              </a:lnSpc>
              <a:spcBef>
                <a:spcPts val="170"/>
              </a:spcBef>
            </a:pPr>
            <a:endParaRPr lang="en-US" sz="1200" b="1" dirty="0">
              <a:latin typeface="Times New Roman"/>
              <a:cs typeface="Times New Roman"/>
            </a:endParaRPr>
          </a:p>
          <a:p>
            <a:pPr marL="12700">
              <a:lnSpc>
                <a:spcPct val="100000"/>
              </a:lnSpc>
              <a:spcBef>
                <a:spcPts val="170"/>
              </a:spcBef>
            </a:pPr>
            <a:endParaRPr lang="en-US" sz="1200" b="1" dirty="0">
              <a:latin typeface="Times New Roman"/>
              <a:cs typeface="Times New Roman"/>
            </a:endParaRPr>
          </a:p>
          <a:p>
            <a:pPr marL="12700">
              <a:lnSpc>
                <a:spcPct val="100000"/>
              </a:lnSpc>
              <a:spcBef>
                <a:spcPts val="170"/>
              </a:spcBef>
            </a:pPr>
            <a:r>
              <a:rPr sz="1200" b="1" dirty="0">
                <a:latin typeface="Times New Roman"/>
                <a:cs typeface="Times New Roman"/>
              </a:rPr>
              <a:t>The</a:t>
            </a:r>
            <a:r>
              <a:rPr sz="1200" b="1" spc="-30" dirty="0">
                <a:latin typeface="Times New Roman"/>
                <a:cs typeface="Times New Roman"/>
              </a:rPr>
              <a:t> </a:t>
            </a:r>
            <a:r>
              <a:rPr sz="1200" b="1" dirty="0">
                <a:latin typeface="Times New Roman"/>
                <a:cs typeface="Times New Roman"/>
              </a:rPr>
              <a:t>project</a:t>
            </a:r>
            <a:r>
              <a:rPr sz="1200" b="1" spc="-30" dirty="0">
                <a:latin typeface="Times New Roman"/>
                <a:cs typeface="Times New Roman"/>
              </a:rPr>
              <a:t> </a:t>
            </a:r>
            <a:r>
              <a:rPr sz="1200" b="1" dirty="0">
                <a:latin typeface="Times New Roman"/>
                <a:cs typeface="Times New Roman"/>
              </a:rPr>
              <a:t>does</a:t>
            </a:r>
            <a:r>
              <a:rPr sz="1200" b="1" spc="5" dirty="0">
                <a:latin typeface="Times New Roman"/>
                <a:cs typeface="Times New Roman"/>
              </a:rPr>
              <a:t> </a:t>
            </a:r>
            <a:r>
              <a:rPr sz="1200" b="1" dirty="0">
                <a:latin typeface="Times New Roman"/>
                <a:cs typeface="Times New Roman"/>
              </a:rPr>
              <a:t>not</a:t>
            </a:r>
            <a:r>
              <a:rPr sz="1200" b="1" spc="-25" dirty="0">
                <a:latin typeface="Times New Roman"/>
                <a:cs typeface="Times New Roman"/>
              </a:rPr>
              <a:t> </a:t>
            </a:r>
            <a:r>
              <a:rPr sz="1200" b="1" spc="-10" dirty="0">
                <a:latin typeface="Times New Roman"/>
                <a:cs typeface="Times New Roman"/>
              </a:rPr>
              <a:t>include:</a:t>
            </a:r>
            <a:endParaRPr sz="1200" dirty="0">
              <a:latin typeface="Times New Roman"/>
              <a:cs typeface="Times New Roman"/>
            </a:endParaRPr>
          </a:p>
          <a:p>
            <a:pPr lvl="3">
              <a:lnSpc>
                <a:spcPct val="100000"/>
              </a:lnSpc>
              <a:spcBef>
                <a:spcPts val="345"/>
              </a:spcBef>
              <a:buFont typeface="Symbol"/>
              <a:buChar char=""/>
            </a:pPr>
            <a:endParaRPr lang="en-IN" sz="1200" dirty="0">
              <a:latin typeface="Times New Roman"/>
              <a:cs typeface="Times New Roman"/>
            </a:endParaRPr>
          </a:p>
          <a:p>
            <a:pPr lvl="3">
              <a:lnSpc>
                <a:spcPct val="100000"/>
              </a:lnSpc>
              <a:spcBef>
                <a:spcPts val="345"/>
              </a:spcBef>
              <a:buFont typeface="Symbol"/>
              <a:buChar char=""/>
            </a:pPr>
            <a:endParaRPr lang="en-IN" sz="1200" dirty="0">
              <a:latin typeface="Times New Roman"/>
              <a:cs typeface="Times New Roman"/>
            </a:endParaRPr>
          </a:p>
          <a:p>
            <a:pPr lvl="3">
              <a:lnSpc>
                <a:spcPct val="100000"/>
              </a:lnSpc>
              <a:spcBef>
                <a:spcPts val="345"/>
              </a:spcBef>
              <a:buFont typeface="Symbol"/>
              <a:buChar char=""/>
            </a:pPr>
            <a:endParaRPr lang="en-IN" sz="1200" dirty="0">
              <a:latin typeface="Times New Roman"/>
              <a:cs typeface="Times New Roman"/>
            </a:endParaRPr>
          </a:p>
          <a:p>
            <a:pPr lvl="3">
              <a:lnSpc>
                <a:spcPct val="100000"/>
              </a:lnSpc>
              <a:spcBef>
                <a:spcPts val="345"/>
              </a:spcBef>
            </a:pPr>
            <a:endParaRPr sz="1200" dirty="0">
              <a:latin typeface="Times New Roman"/>
              <a:cs typeface="Times New Roman"/>
            </a:endParaRPr>
          </a:p>
          <a:p>
            <a:pPr marL="12700" lvl="1">
              <a:lnSpc>
                <a:spcPct val="100000"/>
              </a:lnSpc>
              <a:tabLst>
                <a:tab pos="240665" algn="l"/>
              </a:tabLst>
            </a:pPr>
            <a:endParaRPr lang="en-US" sz="1200" b="1" dirty="0">
              <a:latin typeface="Times New Roman"/>
              <a:cs typeface="Times New Roman"/>
            </a:endParaRPr>
          </a:p>
          <a:p>
            <a:pPr marL="12700" lvl="1">
              <a:lnSpc>
                <a:spcPct val="100000"/>
              </a:lnSpc>
              <a:tabLst>
                <a:tab pos="240665" algn="l"/>
              </a:tabLst>
            </a:pPr>
            <a:r>
              <a:rPr lang="en-US" sz="1200" b="1" dirty="0">
                <a:latin typeface="Times New Roman"/>
                <a:cs typeface="Times New Roman"/>
              </a:rPr>
              <a:t>1.5 </a:t>
            </a:r>
            <a:r>
              <a:rPr sz="1200" b="1" dirty="0">
                <a:latin typeface="Times New Roman"/>
                <a:cs typeface="Times New Roman"/>
              </a:rPr>
              <a:t>OVERVIEW</a:t>
            </a:r>
            <a:r>
              <a:rPr sz="1200" b="1" spc="-40" dirty="0">
                <a:latin typeface="Times New Roman"/>
                <a:cs typeface="Times New Roman"/>
              </a:rPr>
              <a:t> </a:t>
            </a:r>
            <a:r>
              <a:rPr sz="1200" b="1" dirty="0">
                <a:latin typeface="Times New Roman"/>
                <a:cs typeface="Times New Roman"/>
              </a:rPr>
              <a:t>OF</a:t>
            </a:r>
            <a:r>
              <a:rPr sz="1200" b="1" spc="-35" dirty="0">
                <a:latin typeface="Times New Roman"/>
                <a:cs typeface="Times New Roman"/>
              </a:rPr>
              <a:t> </a:t>
            </a:r>
            <a:r>
              <a:rPr sz="1200" b="1" dirty="0">
                <a:latin typeface="Times New Roman"/>
                <a:cs typeface="Times New Roman"/>
              </a:rPr>
              <a:t>THE</a:t>
            </a:r>
            <a:r>
              <a:rPr sz="1200" b="1" spc="-10" dirty="0">
                <a:latin typeface="Times New Roman"/>
                <a:cs typeface="Times New Roman"/>
              </a:rPr>
              <a:t> METHODOLOGY</a:t>
            </a:r>
            <a:endParaRPr lang="en-US" sz="1200" b="1" spc="-10" dirty="0">
              <a:latin typeface="Times New Roman"/>
              <a:cs typeface="Times New Roman"/>
            </a:endParaRPr>
          </a:p>
          <a:p>
            <a:pPr marL="12700" lvl="1">
              <a:lnSpc>
                <a:spcPct val="100000"/>
              </a:lnSpc>
              <a:tabLst>
                <a:tab pos="240665" algn="l"/>
              </a:tabLst>
            </a:pPr>
            <a:endParaRPr sz="1200" dirty="0">
              <a:latin typeface="Times New Roman"/>
              <a:cs typeface="Times New Roman"/>
            </a:endParaRPr>
          </a:p>
          <a:p>
            <a:pPr marL="12700">
              <a:lnSpc>
                <a:spcPct val="100000"/>
              </a:lnSpc>
            </a:pPr>
            <a:r>
              <a:rPr sz="1200" b="1" dirty="0">
                <a:latin typeface="Times New Roman"/>
                <a:cs typeface="Times New Roman"/>
              </a:rPr>
              <a:t>The</a:t>
            </a:r>
            <a:r>
              <a:rPr sz="1200" b="1" spc="-5" dirty="0">
                <a:latin typeface="Times New Roman"/>
                <a:cs typeface="Times New Roman"/>
              </a:rPr>
              <a:t> </a:t>
            </a:r>
            <a:r>
              <a:rPr sz="1200" b="1" dirty="0">
                <a:latin typeface="Times New Roman"/>
                <a:cs typeface="Times New Roman"/>
              </a:rPr>
              <a:t>methodology</a:t>
            </a:r>
            <a:r>
              <a:rPr sz="1200" b="1" spc="5" dirty="0">
                <a:latin typeface="Times New Roman"/>
                <a:cs typeface="Times New Roman"/>
              </a:rPr>
              <a:t> </a:t>
            </a:r>
            <a:r>
              <a:rPr sz="1200" b="1" dirty="0">
                <a:latin typeface="Times New Roman"/>
                <a:cs typeface="Times New Roman"/>
              </a:rPr>
              <a:t>followed</a:t>
            </a:r>
            <a:r>
              <a:rPr sz="1200" b="1" spc="-25" dirty="0">
                <a:latin typeface="Times New Roman"/>
                <a:cs typeface="Times New Roman"/>
              </a:rPr>
              <a:t> </a:t>
            </a:r>
            <a:r>
              <a:rPr sz="1200" b="1" dirty="0">
                <a:latin typeface="Times New Roman"/>
                <a:cs typeface="Times New Roman"/>
              </a:rPr>
              <a:t>in</a:t>
            </a:r>
            <a:r>
              <a:rPr sz="1200" b="1" spc="-55" dirty="0">
                <a:latin typeface="Times New Roman"/>
                <a:cs typeface="Times New Roman"/>
              </a:rPr>
              <a:t> </a:t>
            </a:r>
            <a:r>
              <a:rPr sz="1200" b="1" dirty="0">
                <a:latin typeface="Times New Roman"/>
                <a:cs typeface="Times New Roman"/>
              </a:rPr>
              <a:t>this</a:t>
            </a:r>
            <a:r>
              <a:rPr sz="1200" b="1" spc="-15" dirty="0">
                <a:latin typeface="Times New Roman"/>
                <a:cs typeface="Times New Roman"/>
              </a:rPr>
              <a:t> </a:t>
            </a:r>
            <a:r>
              <a:rPr sz="1200" b="1" dirty="0">
                <a:latin typeface="Times New Roman"/>
                <a:cs typeface="Times New Roman"/>
              </a:rPr>
              <a:t>project</a:t>
            </a:r>
            <a:r>
              <a:rPr sz="1200" b="1" spc="-25" dirty="0">
                <a:latin typeface="Times New Roman"/>
                <a:cs typeface="Times New Roman"/>
              </a:rPr>
              <a:t> </a:t>
            </a:r>
            <a:r>
              <a:rPr sz="1200" b="1" spc="-10" dirty="0">
                <a:latin typeface="Times New Roman"/>
                <a:cs typeface="Times New Roman"/>
              </a:rPr>
              <a:t>includes:</a:t>
            </a:r>
            <a:endParaRPr lang="en-US" sz="1200" b="1" spc="-10" dirty="0">
              <a:latin typeface="Times New Roman"/>
              <a:cs typeface="Times New Roman"/>
            </a:endParaRPr>
          </a:p>
          <a:p>
            <a:pPr marL="12700">
              <a:lnSpc>
                <a:spcPct val="100000"/>
              </a:lnSpc>
            </a:pPr>
            <a:endParaRPr lang="en-IN" sz="1200" b="1" spc="-10" dirty="0">
              <a:latin typeface="Times New Roman"/>
              <a:cs typeface="Times New Roman"/>
            </a:endParaRPr>
          </a:p>
          <a:p>
            <a:pPr marL="12700">
              <a:lnSpc>
                <a:spcPct val="100000"/>
              </a:lnSpc>
            </a:pPr>
            <a:endParaRPr lang="en-IN" sz="1200" b="1" spc="-10" dirty="0">
              <a:latin typeface="Times New Roman"/>
              <a:cs typeface="Times New Roman"/>
            </a:endParaRPr>
          </a:p>
          <a:p>
            <a:pPr marL="12700">
              <a:lnSpc>
                <a:spcPct val="100000"/>
              </a:lnSpc>
            </a:pPr>
            <a:endParaRPr lang="en-IN" sz="1200" b="1" spc="-10" dirty="0">
              <a:latin typeface="Times New Roman"/>
              <a:cs typeface="Times New Roman"/>
            </a:endParaRPr>
          </a:p>
          <a:p>
            <a:pPr marL="12700">
              <a:lnSpc>
                <a:spcPct val="100000"/>
              </a:lnSpc>
            </a:pPr>
            <a:endParaRPr lang="en-IN" sz="1200" b="1" spc="-10" dirty="0">
              <a:latin typeface="Times New Roman"/>
              <a:cs typeface="Times New Roman"/>
            </a:endParaRPr>
          </a:p>
          <a:p>
            <a:pPr marL="12700">
              <a:lnSpc>
                <a:spcPct val="100000"/>
              </a:lnSpc>
            </a:pPr>
            <a:endParaRPr lang="en-IN" sz="1200" b="1" spc="-10" dirty="0">
              <a:latin typeface="Times New Roman"/>
              <a:cs typeface="Times New Roman"/>
            </a:endParaRPr>
          </a:p>
          <a:p>
            <a:pPr marL="12700">
              <a:lnSpc>
                <a:spcPct val="100000"/>
              </a:lnSpc>
            </a:pPr>
            <a:endParaRPr lang="en-IN" sz="1200" b="1" spc="-10" dirty="0">
              <a:latin typeface="Times New Roman"/>
              <a:cs typeface="Times New Roman"/>
            </a:endParaRPr>
          </a:p>
          <a:p>
            <a:pPr marL="12700">
              <a:lnSpc>
                <a:spcPct val="100000"/>
              </a:lnSpc>
            </a:pPr>
            <a:endParaRPr sz="1200" dirty="0">
              <a:latin typeface="Times New Roman"/>
              <a:cs typeface="Times New Roman"/>
            </a:endParaRPr>
          </a:p>
          <a:p>
            <a:pPr>
              <a:lnSpc>
                <a:spcPct val="100000"/>
              </a:lnSpc>
              <a:spcBef>
                <a:spcPts val="180"/>
              </a:spcBef>
            </a:pPr>
            <a:endParaRPr sz="1200" dirty="0">
              <a:latin typeface="Times New Roman"/>
              <a:cs typeface="Times New Roman"/>
            </a:endParaRPr>
          </a:p>
        </p:txBody>
      </p:sp>
      <p:sp>
        <p:nvSpPr>
          <p:cNvPr id="6" name="Rectangle 4">
            <a:extLst>
              <a:ext uri="{FF2B5EF4-FFF2-40B4-BE49-F238E27FC236}">
                <a16:creationId xmlns:a16="http://schemas.microsoft.com/office/drawing/2014/main" id="{1DD0ACA5-4952-536D-DDC3-3199066F282D}"/>
              </a:ext>
            </a:extLst>
          </p:cNvPr>
          <p:cNvSpPr>
            <a:spLocks noChangeArrowheads="1"/>
          </p:cNvSpPr>
          <p:nvPr/>
        </p:nvSpPr>
        <p:spPr bwMode="auto">
          <a:xfrm>
            <a:off x="501650" y="927099"/>
            <a:ext cx="6705601" cy="13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Focuses on </a:t>
            </a:r>
            <a:r>
              <a:rPr kumimoji="0" lang="en-US" altLang="en-US" sz="1200" b="1" i="0" u="none" strike="noStrike" cap="none" normalizeH="0" baseline="0" dirty="0">
                <a:ln>
                  <a:noFill/>
                </a:ln>
                <a:solidFill>
                  <a:schemeClr val="tx1"/>
                </a:solidFill>
                <a:effectLst/>
                <a:latin typeface="Arial" panose="020B0604020202020204" pitchFamily="34" charset="0"/>
              </a:rPr>
              <a:t>finite automata and language acceptance</a:t>
            </a:r>
            <a:r>
              <a:rPr kumimoji="0" lang="en-US" altLang="en-US" sz="1200" b="0" i="0" u="none" strike="noStrike" cap="none" normalizeH="0" baseline="0" dirty="0">
                <a:ln>
                  <a:noFill/>
                </a:ln>
                <a:solidFill>
                  <a:schemeClr val="tx1"/>
                </a:solidFill>
                <a:effectLst/>
                <a:latin typeface="Arial" panose="020B0604020202020204" pitchFamily="34" charset="0"/>
              </a:rPr>
              <a:t> as a starting 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Designed for </a:t>
            </a:r>
            <a:r>
              <a:rPr kumimoji="0" lang="en-US" altLang="en-US" sz="1200" b="1" i="0" u="none" strike="noStrike" cap="none" normalizeH="0" baseline="0" dirty="0">
                <a:ln>
                  <a:noFill/>
                </a:ln>
                <a:solidFill>
                  <a:schemeClr val="tx1"/>
                </a:solidFill>
                <a:effectLst/>
                <a:latin typeface="Arial" panose="020B0604020202020204" pitchFamily="34" charset="0"/>
              </a:rPr>
              <a:t>undergraduate students</a:t>
            </a:r>
            <a:r>
              <a:rPr kumimoji="0" lang="en-US" altLang="en-US" sz="1200" b="0" i="0" u="none" strike="noStrike" cap="none" normalizeH="0" baseline="0" dirty="0">
                <a:ln>
                  <a:noFill/>
                </a:ln>
                <a:solidFill>
                  <a:schemeClr val="tx1"/>
                </a:solidFill>
                <a:effectLst/>
                <a:latin typeface="Arial" panose="020B0604020202020204" pitchFamily="34" charset="0"/>
              </a:rPr>
              <a:t> studying Theory of Computation or Formal 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Can be adapted into </a:t>
            </a:r>
            <a:r>
              <a:rPr kumimoji="0" lang="en-US" altLang="en-US" sz="1200" b="1" i="0" u="none" strike="noStrike" cap="none" normalizeH="0" baseline="0" dirty="0">
                <a:ln>
                  <a:noFill/>
                </a:ln>
                <a:solidFill>
                  <a:schemeClr val="tx1"/>
                </a:solidFill>
                <a:effectLst/>
                <a:latin typeface="Arial" panose="020B0604020202020204" pitchFamily="34" charset="0"/>
              </a:rPr>
              <a:t>digital or physical formats</a:t>
            </a:r>
            <a:r>
              <a:rPr kumimoji="0" lang="en-US" altLang="en-US" sz="1200" b="0" i="0" u="none" strike="noStrike" cap="none" normalizeH="0" baseline="0" dirty="0">
                <a:ln>
                  <a:noFill/>
                </a:ln>
                <a:solidFill>
                  <a:schemeClr val="tx1"/>
                </a:solidFill>
                <a:effectLst/>
                <a:latin typeface="Arial" panose="020B0604020202020204" pitchFamily="34" charset="0"/>
              </a:rPr>
              <a:t> (computer-based game or classroom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Future extensions may include </a:t>
            </a:r>
            <a:r>
              <a:rPr kumimoji="0" lang="en-US" altLang="en-US" sz="1200" b="1" i="0" u="none" strike="noStrike" cap="none" normalizeH="0" baseline="0" dirty="0">
                <a:ln>
                  <a:noFill/>
                </a:ln>
                <a:solidFill>
                  <a:schemeClr val="tx1"/>
                </a:solidFill>
                <a:effectLst/>
                <a:latin typeface="Arial" panose="020B0604020202020204" pitchFamily="34" charset="0"/>
              </a:rPr>
              <a:t>pushdown automata, Turing machines, and advanced automata topics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project emphasizes </a:t>
            </a:r>
            <a:r>
              <a:rPr kumimoji="0" lang="en-US" altLang="en-US" sz="1200" b="1" i="0" u="none" strike="noStrike" cap="none" normalizeH="0" baseline="0" dirty="0">
                <a:ln>
                  <a:noFill/>
                </a:ln>
                <a:solidFill>
                  <a:schemeClr val="tx1"/>
                </a:solidFill>
                <a:effectLst/>
                <a:latin typeface="Arial" panose="020B0604020202020204" pitchFamily="34" charset="0"/>
              </a:rPr>
              <a:t>conceptual clarity and engagement</a:t>
            </a:r>
            <a:r>
              <a:rPr kumimoji="0" lang="en-US" altLang="en-US" sz="1200" b="0" i="0" u="none" strike="noStrike" cap="none" normalizeH="0" baseline="0" dirty="0">
                <a:ln>
                  <a:noFill/>
                </a:ln>
                <a:solidFill>
                  <a:schemeClr val="tx1"/>
                </a:solidFill>
                <a:effectLst/>
                <a:latin typeface="Arial" panose="020B0604020202020204" pitchFamily="34" charset="0"/>
              </a:rPr>
              <a:t> rather than complex mathematical proofs.</a:t>
            </a:r>
          </a:p>
        </p:txBody>
      </p:sp>
      <p:sp>
        <p:nvSpPr>
          <p:cNvPr id="7" name="Rectangle 5">
            <a:extLst>
              <a:ext uri="{FF2B5EF4-FFF2-40B4-BE49-F238E27FC236}">
                <a16:creationId xmlns:a16="http://schemas.microsoft.com/office/drawing/2014/main" id="{8FBAE250-2A07-7D4A-F84D-21E9FAA7DF7F}"/>
              </a:ext>
            </a:extLst>
          </p:cNvPr>
          <p:cNvSpPr>
            <a:spLocks noChangeArrowheads="1"/>
          </p:cNvSpPr>
          <p:nvPr/>
        </p:nvSpPr>
        <p:spPr bwMode="auto">
          <a:xfrm>
            <a:off x="501649" y="1906344"/>
            <a:ext cx="65532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Detailed coverage of all TOC topics (e.g., undecidability, complexity theory).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Advanced automata models beyond the scope of finite automata (initial 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Replacement of traditional teaching — it is meant as a </a:t>
            </a:r>
            <a:r>
              <a:rPr kumimoji="0" lang="en-US" altLang="en-US" sz="1200" b="1" i="0" u="none" strike="noStrike" cap="none" normalizeH="0" baseline="0" dirty="0">
                <a:ln>
                  <a:noFill/>
                </a:ln>
                <a:solidFill>
                  <a:schemeClr val="tx1"/>
                </a:solidFill>
                <a:effectLst/>
                <a:latin typeface="Arial" panose="020B0604020202020204" pitchFamily="34" charset="0"/>
              </a:rPr>
              <a:t>supplementary tool</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Extensive experimental evaluation with large datasets (only classroom-level testing).</a:t>
            </a:r>
          </a:p>
        </p:txBody>
      </p:sp>
      <p:sp>
        <p:nvSpPr>
          <p:cNvPr id="9" name="Rectangle 7">
            <a:extLst>
              <a:ext uri="{FF2B5EF4-FFF2-40B4-BE49-F238E27FC236}">
                <a16:creationId xmlns:a16="http://schemas.microsoft.com/office/drawing/2014/main" id="{3F98BFC5-2CE8-AE94-2058-EE27696F8C66}"/>
              </a:ext>
            </a:extLst>
          </p:cNvPr>
          <p:cNvSpPr>
            <a:spLocks noChangeArrowheads="1"/>
          </p:cNvSpPr>
          <p:nvPr/>
        </p:nvSpPr>
        <p:spPr bwMode="auto">
          <a:xfrm>
            <a:off x="577850" y="3716312"/>
            <a:ext cx="693420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Problem Identification</a:t>
            </a:r>
            <a:r>
              <a:rPr kumimoji="0" lang="en-US" altLang="en-US" sz="1200" b="0" i="0" u="none" strike="noStrike" cap="none" normalizeH="0" baseline="0" dirty="0">
                <a:ln>
                  <a:noFill/>
                </a:ln>
                <a:solidFill>
                  <a:schemeClr val="tx1"/>
                </a:solidFill>
                <a:effectLst/>
                <a:latin typeface="Arial" panose="020B0604020202020204" pitchFamily="34" charset="0"/>
              </a:rPr>
              <a:t> – Recognizing the challenges students face in understanding language acceptance through conventional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Game Design</a:t>
            </a:r>
            <a:r>
              <a:rPr kumimoji="0" lang="en-US" altLang="en-US" sz="1200" b="0" i="0" u="none" strike="noStrike" cap="none" normalizeH="0" baseline="0" dirty="0">
                <a:ln>
                  <a:noFill/>
                </a:ln>
                <a:solidFill>
                  <a:schemeClr val="tx1"/>
                </a:solidFill>
                <a:effectLst/>
                <a:latin typeface="Arial" panose="020B0604020202020204" pitchFamily="34" charset="0"/>
              </a:rPr>
              <a:t> – Developing the concept of a “Language Acceptance Race” where each step represents a state transition based on input symbols.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Implementation</a:t>
            </a:r>
            <a:r>
              <a:rPr kumimoji="0" lang="en-US" altLang="en-US" sz="1200" b="0" i="0" u="none" strike="noStrike" cap="none" normalizeH="0" baseline="0" dirty="0">
                <a:ln>
                  <a:noFill/>
                </a:ln>
                <a:solidFill>
                  <a:schemeClr val="tx1"/>
                </a:solidFill>
                <a:effectLst/>
                <a:latin typeface="Arial" panose="020B0604020202020204" pitchFamily="34" charset="0"/>
              </a:rPr>
              <a:t> – Creating the game environment (board game/digital version) with rules, inputs, and acceptance criteria.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Testing &amp; Feedback</a:t>
            </a:r>
            <a:r>
              <a:rPr kumimoji="0" lang="en-US" altLang="en-US" sz="1200" b="0" i="0" u="none" strike="noStrike" cap="none" normalizeH="0" baseline="0" dirty="0">
                <a:ln>
                  <a:noFill/>
                </a:ln>
                <a:solidFill>
                  <a:schemeClr val="tx1"/>
                </a:solidFill>
                <a:effectLst/>
                <a:latin typeface="Arial" panose="020B0604020202020204" pitchFamily="34" charset="0"/>
              </a:rPr>
              <a:t> – Conducting trials with students to evaluate engagement, clarity, and accuracy in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Improvement &amp; Refinement</a:t>
            </a:r>
            <a:r>
              <a:rPr kumimoji="0" lang="en-US" altLang="en-US" sz="1200" b="0" i="0" u="none" strike="noStrike" cap="none" normalizeH="0" baseline="0" dirty="0">
                <a:ln>
                  <a:noFill/>
                </a:ln>
                <a:solidFill>
                  <a:schemeClr val="tx1"/>
                </a:solidFill>
                <a:effectLst/>
                <a:latin typeface="Arial" panose="020B0604020202020204" pitchFamily="34" charset="0"/>
              </a:rPr>
              <a:t> – Modifying the design based on feedback to ensure better usability and educational effectiveness.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Final Evaluation</a:t>
            </a:r>
            <a:r>
              <a:rPr kumimoji="0" lang="en-US" altLang="en-US" sz="1200" b="0" i="0" u="none" strike="noStrike" cap="none" normalizeH="0" baseline="0" dirty="0">
                <a:ln>
                  <a:noFill/>
                </a:ln>
                <a:solidFill>
                  <a:schemeClr val="tx1"/>
                </a:solidFill>
                <a:effectLst/>
                <a:latin typeface="Arial" panose="020B0604020202020204" pitchFamily="34" charset="0"/>
              </a:rPr>
              <a:t> – Comparing outcomes with traditional teaching methods to assess learning gains.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450" y="1155700"/>
            <a:ext cx="6324600" cy="8743869"/>
          </a:xfrm>
          <a:prstGeom prst="rect">
            <a:avLst/>
          </a:prstGeom>
        </p:spPr>
        <p:txBody>
          <a:bodyPr vert="horz" wrap="square" lIns="0" tIns="11430" rIns="0" bIns="0" rtlCol="0">
            <a:spAutoFit/>
          </a:bodyPr>
          <a:lstStyle/>
          <a:p>
            <a:pPr marL="366395" algn="just">
              <a:lnSpc>
                <a:spcPct val="100000"/>
              </a:lnSpc>
              <a:spcBef>
                <a:spcPts val="90"/>
              </a:spcBef>
            </a:pPr>
            <a:r>
              <a:rPr lang="en-US" sz="1400" b="1" dirty="0">
                <a:latin typeface="Times New Roman"/>
                <a:cs typeface="Times New Roman"/>
              </a:rPr>
              <a:t>                                                    </a:t>
            </a:r>
            <a:r>
              <a:rPr sz="1400" b="1" dirty="0">
                <a:latin typeface="Times New Roman"/>
                <a:cs typeface="Times New Roman"/>
              </a:rPr>
              <a:t>CHAPTER</a:t>
            </a:r>
            <a:r>
              <a:rPr sz="1400" b="1" spc="-15" dirty="0">
                <a:latin typeface="Times New Roman"/>
                <a:cs typeface="Times New Roman"/>
              </a:rPr>
              <a:t> </a:t>
            </a:r>
            <a:r>
              <a:rPr sz="1400" b="1" dirty="0">
                <a:latin typeface="Times New Roman"/>
                <a:cs typeface="Times New Roman"/>
              </a:rPr>
              <a:t>2</a:t>
            </a:r>
            <a:r>
              <a:rPr sz="1400" b="1" spc="-5" dirty="0">
                <a:latin typeface="Times New Roman"/>
                <a:cs typeface="Times New Roman"/>
              </a:rPr>
              <a:t> </a:t>
            </a:r>
            <a:endParaRPr lang="en-US" sz="1400" b="1" spc="-5" dirty="0">
              <a:latin typeface="Times New Roman"/>
              <a:cs typeface="Times New Roman"/>
            </a:endParaRPr>
          </a:p>
          <a:p>
            <a:pPr marL="366395" algn="just">
              <a:lnSpc>
                <a:spcPct val="100000"/>
              </a:lnSpc>
              <a:spcBef>
                <a:spcPts val="90"/>
              </a:spcBef>
            </a:pPr>
            <a:r>
              <a:rPr lang="en-US" sz="1400" b="1" dirty="0">
                <a:latin typeface="Times New Roman"/>
                <a:cs typeface="Times New Roman"/>
              </a:rPr>
              <a:t>                     </a:t>
            </a:r>
            <a:r>
              <a:rPr sz="1400" b="1" dirty="0">
                <a:latin typeface="Times New Roman"/>
                <a:cs typeface="Times New Roman"/>
              </a:rPr>
              <a:t>PROBLEM</a:t>
            </a:r>
            <a:r>
              <a:rPr sz="1400" b="1" spc="-10" dirty="0">
                <a:latin typeface="Times New Roman"/>
                <a:cs typeface="Times New Roman"/>
              </a:rPr>
              <a:t> IDENTIFICATION</a:t>
            </a:r>
            <a:r>
              <a:rPr sz="1400" b="1" spc="-15" dirty="0">
                <a:latin typeface="Times New Roman"/>
                <a:cs typeface="Times New Roman"/>
              </a:rPr>
              <a:t> </a:t>
            </a:r>
            <a:r>
              <a:rPr sz="1400" b="1" dirty="0">
                <a:latin typeface="Times New Roman"/>
                <a:cs typeface="Times New Roman"/>
              </a:rPr>
              <a:t>AND</a:t>
            </a:r>
            <a:r>
              <a:rPr sz="1400" b="1" spc="-10" dirty="0">
                <a:latin typeface="Times New Roman"/>
                <a:cs typeface="Times New Roman"/>
              </a:rPr>
              <a:t> ANALYSIS</a:t>
            </a:r>
            <a:endParaRPr sz="1400" dirty="0">
              <a:latin typeface="Times New Roman"/>
              <a:cs typeface="Times New Roman"/>
            </a:endParaRPr>
          </a:p>
          <a:p>
            <a:pPr algn="just">
              <a:lnSpc>
                <a:spcPct val="100000"/>
              </a:lnSpc>
              <a:spcBef>
                <a:spcPts val="60"/>
              </a:spcBef>
            </a:pPr>
            <a:endParaRPr sz="1400" dirty="0">
              <a:latin typeface="Times New Roman"/>
              <a:cs typeface="Times New Roman"/>
            </a:endParaRPr>
          </a:p>
          <a:p>
            <a:pPr marL="12700" lvl="1" algn="just">
              <a:lnSpc>
                <a:spcPct val="100000"/>
              </a:lnSpc>
              <a:tabLst>
                <a:tab pos="225425" algn="l"/>
              </a:tabLst>
            </a:pPr>
            <a:r>
              <a:rPr lang="en-US" sz="1200" b="1" spc="-10" dirty="0">
                <a:latin typeface="Times New Roman"/>
                <a:cs typeface="Times New Roman"/>
              </a:rPr>
              <a:t>2.1 </a:t>
            </a:r>
            <a:r>
              <a:rPr sz="1200" b="1" spc="-10" dirty="0">
                <a:latin typeface="Times New Roman"/>
                <a:cs typeface="Times New Roman"/>
              </a:rPr>
              <a:t>PROBLEM</a:t>
            </a:r>
            <a:r>
              <a:rPr sz="1200" b="1" spc="-35" dirty="0">
                <a:latin typeface="Times New Roman"/>
                <a:cs typeface="Times New Roman"/>
              </a:rPr>
              <a:t> </a:t>
            </a:r>
            <a:r>
              <a:rPr sz="1200" b="1" spc="-10" dirty="0">
                <a:latin typeface="Times New Roman"/>
                <a:cs typeface="Times New Roman"/>
              </a:rPr>
              <a:t>STATEMENT</a:t>
            </a:r>
            <a:endParaRPr sz="1200" dirty="0">
              <a:latin typeface="Times New Roman"/>
              <a:cs typeface="Times New Roman"/>
            </a:endParaRPr>
          </a:p>
          <a:p>
            <a:pPr lvl="1" algn="just">
              <a:lnSpc>
                <a:spcPct val="100000"/>
              </a:lnSpc>
              <a:spcBef>
                <a:spcPts val="155"/>
              </a:spcBef>
              <a:buFont typeface="Times New Roman"/>
              <a:buAutoNum type="arabicPeriod"/>
            </a:pPr>
            <a:endParaRPr sz="1200" dirty="0">
              <a:latin typeface="Times New Roman"/>
              <a:cs typeface="Times New Roman"/>
            </a:endParaRPr>
          </a:p>
          <a:p>
            <a:pPr marL="12700" marR="6350" indent="457200" algn="just">
              <a:lnSpc>
                <a:spcPct val="110500"/>
              </a:lnSpc>
              <a:spcBef>
                <a:spcPts val="5"/>
              </a:spcBef>
            </a:pPr>
            <a:r>
              <a:rPr lang="en-US" sz="1200" dirty="0"/>
              <a:t>Students often struggle to understand the concept of language acceptance in automata theory due to its abstract and mathematical nature. Traditional teaching approaches such as lectures, chalk-and-talk, and textbook exercises fail to provide adequate visualization of how strings are processed by finite automata. As a result, learners face difficulties in following state transitions, identifying acceptance or rejection conditions, and developing intuition about computational models. There is a clear need for an interactive, engaging, and student-friendly learning tool that makes automata concepts easier to grasp.</a:t>
            </a:r>
          </a:p>
          <a:p>
            <a:pPr marL="12700" marR="6350" indent="457200" algn="just">
              <a:lnSpc>
                <a:spcPct val="110500"/>
              </a:lnSpc>
              <a:spcBef>
                <a:spcPts val="5"/>
              </a:spcBef>
            </a:pPr>
            <a:r>
              <a:rPr lang="en-US" sz="1000" dirty="0"/>
              <a:t>.</a:t>
            </a:r>
          </a:p>
          <a:p>
            <a:pPr marL="12700" marR="6350" indent="457200" algn="just">
              <a:lnSpc>
                <a:spcPct val="110500"/>
              </a:lnSpc>
              <a:spcBef>
                <a:spcPts val="5"/>
              </a:spcBef>
            </a:pPr>
            <a:endParaRPr sz="1000" dirty="0">
              <a:latin typeface="Times New Roman"/>
              <a:cs typeface="Times New Roman"/>
            </a:endParaRPr>
          </a:p>
          <a:p>
            <a:pPr marL="12700" lvl="1" algn="just">
              <a:lnSpc>
                <a:spcPct val="100000"/>
              </a:lnSpc>
              <a:tabLst>
                <a:tab pos="222250" algn="l"/>
              </a:tabLst>
            </a:pPr>
            <a:r>
              <a:rPr lang="en-US" sz="1100" b="1" dirty="0">
                <a:latin typeface="Times New Roman"/>
                <a:cs typeface="Times New Roman"/>
              </a:rPr>
              <a:t>2.2 </a:t>
            </a:r>
            <a:r>
              <a:rPr sz="1100" b="1" dirty="0">
                <a:latin typeface="Times New Roman"/>
                <a:cs typeface="Times New Roman"/>
              </a:rPr>
              <a:t>EXISTING</a:t>
            </a:r>
            <a:r>
              <a:rPr sz="1100" b="1" spc="-50" dirty="0">
                <a:latin typeface="Times New Roman"/>
                <a:cs typeface="Times New Roman"/>
              </a:rPr>
              <a:t> </a:t>
            </a:r>
            <a:r>
              <a:rPr sz="1100" b="1" spc="-10" dirty="0">
                <a:latin typeface="Times New Roman"/>
                <a:cs typeface="Times New Roman"/>
              </a:rPr>
              <a:t>SYSTEM</a:t>
            </a:r>
            <a:endParaRPr lang="en-US" sz="1100" b="1" spc="-10" dirty="0">
              <a:latin typeface="Times New Roman"/>
              <a:cs typeface="Times New Roman"/>
            </a:endParaRPr>
          </a:p>
          <a:p>
            <a:pPr marL="12700" lvl="1" algn="just">
              <a:lnSpc>
                <a:spcPct val="100000"/>
              </a:lnSpc>
              <a:tabLst>
                <a:tab pos="222250" algn="l"/>
              </a:tabLst>
            </a:pPr>
            <a:endParaRPr lang="en-US" sz="1100" dirty="0">
              <a:latin typeface="Times New Roman"/>
              <a:cs typeface="Times New Roman"/>
            </a:endParaRPr>
          </a:p>
          <a:p>
            <a:pPr marL="12700" lvl="1" algn="just">
              <a:lnSpc>
                <a:spcPct val="100000"/>
              </a:lnSpc>
              <a:tabLst>
                <a:tab pos="222250" algn="l"/>
              </a:tabLst>
            </a:pPr>
            <a:endParaRPr sz="1100" dirty="0">
              <a:latin typeface="Times New Roman"/>
              <a:cs typeface="Times New Roman"/>
            </a:endParaRPr>
          </a:p>
          <a:p>
            <a:pPr lvl="1" algn="just">
              <a:lnSpc>
                <a:spcPct val="100000"/>
              </a:lnSpc>
              <a:spcBef>
                <a:spcPts val="150"/>
              </a:spcBef>
              <a:buFont typeface="Times New Roman"/>
              <a:buAutoNum type="arabicPeriod" startAt="2"/>
            </a:pPr>
            <a:endParaRPr sz="1100" dirty="0">
              <a:latin typeface="Times New Roman"/>
              <a:cs typeface="Times New Roman"/>
            </a:endParaRPr>
          </a:p>
          <a:p>
            <a:pPr marL="12700" algn="just">
              <a:lnSpc>
                <a:spcPct val="100000"/>
              </a:lnSpc>
              <a:spcBef>
                <a:spcPts val="5"/>
              </a:spcBef>
            </a:pPr>
            <a:endParaRPr lang="en-IN" sz="1100" dirty="0">
              <a:latin typeface="Times New Roman"/>
              <a:cs typeface="Times New Roman"/>
            </a:endParaRPr>
          </a:p>
          <a:p>
            <a:pPr marL="12700" algn="just">
              <a:lnSpc>
                <a:spcPct val="100000"/>
              </a:lnSpc>
              <a:spcBef>
                <a:spcPts val="5"/>
              </a:spcBef>
            </a:pPr>
            <a:endParaRPr lang="en-US" sz="1100" b="1" dirty="0">
              <a:latin typeface="Times New Roman"/>
              <a:cs typeface="Times New Roman"/>
            </a:endParaRPr>
          </a:p>
          <a:p>
            <a:pPr marL="12700" algn="just">
              <a:lnSpc>
                <a:spcPct val="100000"/>
              </a:lnSpc>
              <a:spcBef>
                <a:spcPts val="5"/>
              </a:spcBef>
            </a:pPr>
            <a:r>
              <a:rPr sz="1100" b="1" dirty="0">
                <a:latin typeface="Times New Roman"/>
                <a:cs typeface="Times New Roman"/>
              </a:rPr>
              <a:t>Limitations</a:t>
            </a:r>
            <a:r>
              <a:rPr sz="1100" b="1" spc="-10" dirty="0">
                <a:latin typeface="Times New Roman"/>
                <a:cs typeface="Times New Roman"/>
              </a:rPr>
              <a:t> </a:t>
            </a:r>
            <a:r>
              <a:rPr sz="1100" b="1" dirty="0">
                <a:latin typeface="Times New Roman"/>
                <a:cs typeface="Times New Roman"/>
              </a:rPr>
              <a:t>of</a:t>
            </a:r>
            <a:r>
              <a:rPr sz="1100" b="1" spc="-35" dirty="0">
                <a:latin typeface="Times New Roman"/>
                <a:cs typeface="Times New Roman"/>
              </a:rPr>
              <a:t> </a:t>
            </a:r>
            <a:r>
              <a:rPr sz="1100" b="1" dirty="0">
                <a:latin typeface="Times New Roman"/>
                <a:cs typeface="Times New Roman"/>
              </a:rPr>
              <a:t>typical</a:t>
            </a:r>
            <a:r>
              <a:rPr sz="1100" b="1" spc="-25" dirty="0">
                <a:latin typeface="Times New Roman"/>
                <a:cs typeface="Times New Roman"/>
              </a:rPr>
              <a:t> </a:t>
            </a:r>
            <a:r>
              <a:rPr sz="1100" b="1" dirty="0">
                <a:latin typeface="Times New Roman"/>
                <a:cs typeface="Times New Roman"/>
              </a:rPr>
              <a:t>systems</a:t>
            </a:r>
            <a:r>
              <a:rPr sz="1100" b="1" spc="-10" dirty="0">
                <a:latin typeface="Times New Roman"/>
                <a:cs typeface="Times New Roman"/>
              </a:rPr>
              <a:t> include:</a:t>
            </a:r>
            <a:endParaRPr sz="1100" dirty="0">
              <a:latin typeface="Times New Roman"/>
              <a:cs typeface="Times New Roman"/>
            </a:endParaRPr>
          </a:p>
          <a:p>
            <a:pPr algn="just">
              <a:lnSpc>
                <a:spcPct val="100000"/>
              </a:lnSpc>
              <a:spcBef>
                <a:spcPts val="290"/>
              </a:spcBef>
            </a:pPr>
            <a:endParaRPr sz="1100" dirty="0">
              <a:latin typeface="Times New Roman"/>
              <a:cs typeface="Times New Roman"/>
            </a:endParaRPr>
          </a:p>
          <a:p>
            <a:pPr lvl="2" algn="just">
              <a:lnSpc>
                <a:spcPct val="100000"/>
              </a:lnSpc>
              <a:spcBef>
                <a:spcPts val="345"/>
              </a:spcBef>
              <a:buFont typeface="Symbol"/>
              <a:buChar char=""/>
            </a:pPr>
            <a:endParaRPr lang="en-IN" sz="1100" dirty="0">
              <a:latin typeface="Times New Roman"/>
              <a:cs typeface="Times New Roman"/>
            </a:endParaRPr>
          </a:p>
          <a:p>
            <a:pPr lvl="2" algn="just">
              <a:lnSpc>
                <a:spcPct val="100000"/>
              </a:lnSpc>
              <a:spcBef>
                <a:spcPts val="345"/>
              </a:spcBef>
              <a:buFont typeface="Symbol"/>
              <a:buChar char=""/>
            </a:pPr>
            <a:endParaRPr lang="en-IN" sz="1100" dirty="0">
              <a:latin typeface="Times New Roman"/>
              <a:cs typeface="Times New Roman"/>
            </a:endParaRPr>
          </a:p>
          <a:p>
            <a:pPr lvl="2" algn="just">
              <a:lnSpc>
                <a:spcPct val="100000"/>
              </a:lnSpc>
              <a:spcBef>
                <a:spcPts val="345"/>
              </a:spcBef>
              <a:buFont typeface="Symbol"/>
              <a:buChar char=""/>
            </a:pPr>
            <a:endParaRPr lang="en-IN" sz="1100" dirty="0">
              <a:latin typeface="Times New Roman"/>
              <a:cs typeface="Times New Roman"/>
            </a:endParaRPr>
          </a:p>
          <a:p>
            <a:pPr lvl="2" algn="just">
              <a:lnSpc>
                <a:spcPct val="100000"/>
              </a:lnSpc>
              <a:spcBef>
                <a:spcPts val="345"/>
              </a:spcBef>
            </a:pPr>
            <a:endParaRPr lang="en-IN" sz="1100" dirty="0">
              <a:latin typeface="Times New Roman"/>
              <a:cs typeface="Times New Roman"/>
            </a:endParaRPr>
          </a:p>
          <a:p>
            <a:pPr lvl="2" algn="just">
              <a:lnSpc>
                <a:spcPct val="100000"/>
              </a:lnSpc>
              <a:spcBef>
                <a:spcPts val="345"/>
              </a:spcBef>
              <a:buFont typeface="Symbol"/>
              <a:buChar char=""/>
            </a:pPr>
            <a:endParaRPr sz="1100" dirty="0">
              <a:latin typeface="Times New Roman"/>
              <a:cs typeface="Times New Roman"/>
            </a:endParaRPr>
          </a:p>
          <a:p>
            <a:pPr marL="12700" lvl="1" algn="just">
              <a:lnSpc>
                <a:spcPct val="100000"/>
              </a:lnSpc>
              <a:tabLst>
                <a:tab pos="222250" algn="l"/>
              </a:tabLst>
            </a:pPr>
            <a:endParaRPr lang="en-US" sz="1100" b="1" dirty="0">
              <a:latin typeface="Times New Roman"/>
              <a:cs typeface="Times New Roman"/>
            </a:endParaRPr>
          </a:p>
          <a:p>
            <a:pPr marL="12700" lvl="1" algn="just">
              <a:lnSpc>
                <a:spcPct val="100000"/>
              </a:lnSpc>
              <a:tabLst>
                <a:tab pos="222250" algn="l"/>
              </a:tabLst>
            </a:pPr>
            <a:endParaRPr lang="en-US" sz="1100" b="1" dirty="0">
              <a:latin typeface="Times New Roman"/>
              <a:cs typeface="Times New Roman"/>
            </a:endParaRPr>
          </a:p>
          <a:p>
            <a:pPr marL="12700" lvl="1" algn="just">
              <a:lnSpc>
                <a:spcPct val="100000"/>
              </a:lnSpc>
              <a:tabLst>
                <a:tab pos="222250" algn="l"/>
              </a:tabLst>
            </a:pPr>
            <a:endParaRPr lang="en-US" sz="1100" b="1" dirty="0">
              <a:latin typeface="Times New Roman"/>
              <a:cs typeface="Times New Roman"/>
            </a:endParaRPr>
          </a:p>
          <a:p>
            <a:pPr marL="12700" lvl="1" algn="just">
              <a:lnSpc>
                <a:spcPct val="100000"/>
              </a:lnSpc>
              <a:tabLst>
                <a:tab pos="222250" algn="l"/>
              </a:tabLst>
            </a:pPr>
            <a:endParaRPr lang="en-US" sz="1100" b="1" dirty="0">
              <a:latin typeface="Times New Roman"/>
              <a:cs typeface="Times New Roman"/>
            </a:endParaRPr>
          </a:p>
          <a:p>
            <a:pPr marL="12700" lvl="1" algn="just">
              <a:lnSpc>
                <a:spcPct val="100000"/>
              </a:lnSpc>
              <a:tabLst>
                <a:tab pos="222250" algn="l"/>
              </a:tabLst>
            </a:pPr>
            <a:r>
              <a:rPr lang="en-US" sz="1100" b="1" dirty="0">
                <a:latin typeface="Times New Roman"/>
                <a:cs typeface="Times New Roman"/>
              </a:rPr>
              <a:t>2.3 </a:t>
            </a:r>
            <a:r>
              <a:rPr sz="1100" b="1" dirty="0">
                <a:latin typeface="Times New Roman"/>
                <a:cs typeface="Times New Roman"/>
              </a:rPr>
              <a:t>LIMITATIONS</a:t>
            </a:r>
            <a:r>
              <a:rPr sz="1100" b="1" spc="-20" dirty="0">
                <a:latin typeface="Times New Roman"/>
                <a:cs typeface="Times New Roman"/>
              </a:rPr>
              <a:t> </a:t>
            </a:r>
            <a:r>
              <a:rPr sz="1100" b="1" dirty="0">
                <a:latin typeface="Times New Roman"/>
                <a:cs typeface="Times New Roman"/>
              </a:rPr>
              <a:t>OF</a:t>
            </a:r>
            <a:r>
              <a:rPr sz="1100" b="1" spc="-30" dirty="0">
                <a:latin typeface="Times New Roman"/>
                <a:cs typeface="Times New Roman"/>
              </a:rPr>
              <a:t> </a:t>
            </a:r>
            <a:r>
              <a:rPr sz="1100" b="1" dirty="0">
                <a:latin typeface="Times New Roman"/>
                <a:cs typeface="Times New Roman"/>
              </a:rPr>
              <a:t>THE</a:t>
            </a:r>
            <a:r>
              <a:rPr sz="1100" b="1" spc="-15" dirty="0">
                <a:latin typeface="Times New Roman"/>
                <a:cs typeface="Times New Roman"/>
              </a:rPr>
              <a:t> </a:t>
            </a:r>
            <a:r>
              <a:rPr sz="1100" b="1" spc="-10" dirty="0">
                <a:latin typeface="Times New Roman"/>
                <a:cs typeface="Times New Roman"/>
              </a:rPr>
              <a:t>EXISTING</a:t>
            </a:r>
            <a:r>
              <a:rPr sz="1100" b="1" spc="-25" dirty="0">
                <a:latin typeface="Times New Roman"/>
                <a:cs typeface="Times New Roman"/>
              </a:rPr>
              <a:t> </a:t>
            </a:r>
            <a:r>
              <a:rPr sz="1100" b="1" spc="-10" dirty="0">
                <a:latin typeface="Times New Roman"/>
                <a:cs typeface="Times New Roman"/>
              </a:rPr>
              <a:t>SYSTEM</a:t>
            </a:r>
            <a:endParaRPr lang="en-US" sz="1100" b="1" spc="-10" dirty="0">
              <a:latin typeface="Times New Roman"/>
              <a:cs typeface="Times New Roman"/>
            </a:endParaRPr>
          </a:p>
          <a:p>
            <a:pPr marL="12700" lvl="1" algn="just">
              <a:lnSpc>
                <a:spcPct val="100000"/>
              </a:lnSpc>
              <a:tabLst>
                <a:tab pos="222250" algn="l"/>
              </a:tabLst>
            </a:pPr>
            <a:endParaRPr sz="1100" dirty="0">
              <a:latin typeface="Times New Roman"/>
              <a:cs typeface="Times New Roman"/>
            </a:endParaRPr>
          </a:p>
          <a:p>
            <a:pPr lvl="2" algn="just">
              <a:lnSpc>
                <a:spcPct val="100000"/>
              </a:lnSpc>
              <a:spcBef>
                <a:spcPts val="345"/>
              </a:spcBef>
            </a:pPr>
            <a:endParaRPr lang="en-IN" sz="1100" dirty="0">
              <a:latin typeface="Times New Roman"/>
              <a:cs typeface="Times New Roman"/>
            </a:endParaRPr>
          </a:p>
          <a:p>
            <a:pPr lvl="2" algn="just">
              <a:lnSpc>
                <a:spcPct val="100000"/>
              </a:lnSpc>
              <a:spcBef>
                <a:spcPts val="345"/>
              </a:spcBef>
            </a:pPr>
            <a:endParaRPr lang="en-IN" sz="1100" dirty="0">
              <a:latin typeface="Times New Roman"/>
              <a:cs typeface="Times New Roman"/>
            </a:endParaRPr>
          </a:p>
          <a:p>
            <a:pPr lvl="2" algn="just">
              <a:lnSpc>
                <a:spcPct val="100000"/>
              </a:lnSpc>
              <a:spcBef>
                <a:spcPts val="345"/>
              </a:spcBef>
            </a:pPr>
            <a:endParaRPr lang="en-IN" sz="1100" dirty="0">
              <a:latin typeface="Times New Roman"/>
              <a:cs typeface="Times New Roman"/>
            </a:endParaRPr>
          </a:p>
          <a:p>
            <a:pPr lvl="2" algn="just">
              <a:lnSpc>
                <a:spcPct val="100000"/>
              </a:lnSpc>
              <a:spcBef>
                <a:spcPts val="345"/>
              </a:spcBef>
              <a:buFont typeface="Symbol"/>
              <a:buChar char=""/>
            </a:pPr>
            <a:endParaRPr lang="en-IN" sz="1100" dirty="0">
              <a:latin typeface="Times New Roman"/>
              <a:cs typeface="Times New Roman"/>
            </a:endParaRPr>
          </a:p>
          <a:p>
            <a:pPr lvl="2" algn="just">
              <a:lnSpc>
                <a:spcPct val="100000"/>
              </a:lnSpc>
              <a:spcBef>
                <a:spcPts val="345"/>
              </a:spcBef>
            </a:pPr>
            <a:endParaRPr lang="en-IN" sz="1100" dirty="0">
              <a:latin typeface="Times New Roman"/>
              <a:cs typeface="Times New Roman"/>
            </a:endParaRPr>
          </a:p>
          <a:p>
            <a:pPr lvl="2" algn="just">
              <a:lnSpc>
                <a:spcPct val="100000"/>
              </a:lnSpc>
              <a:spcBef>
                <a:spcPts val="345"/>
              </a:spcBef>
              <a:buFont typeface="Symbol"/>
              <a:buChar char=""/>
            </a:pPr>
            <a:endParaRPr sz="1100" dirty="0">
              <a:latin typeface="Times New Roman"/>
              <a:cs typeface="Times New Roman"/>
            </a:endParaRPr>
          </a:p>
          <a:p>
            <a:pPr marL="12700" lvl="1" algn="just">
              <a:lnSpc>
                <a:spcPct val="100000"/>
              </a:lnSpc>
              <a:tabLst>
                <a:tab pos="225425" algn="l"/>
              </a:tabLst>
            </a:pPr>
            <a:r>
              <a:rPr lang="en-US" sz="1200" b="1" spc="-10" dirty="0">
                <a:latin typeface="Times New Roman"/>
                <a:cs typeface="Times New Roman"/>
              </a:rPr>
              <a:t>2.4 </a:t>
            </a:r>
            <a:r>
              <a:rPr sz="1200" b="1" spc="-10" dirty="0">
                <a:latin typeface="Times New Roman"/>
                <a:cs typeface="Times New Roman"/>
              </a:rPr>
              <a:t>PROPOSED</a:t>
            </a:r>
            <a:r>
              <a:rPr sz="1200" b="1" spc="-20" dirty="0">
                <a:latin typeface="Times New Roman"/>
                <a:cs typeface="Times New Roman"/>
              </a:rPr>
              <a:t> </a:t>
            </a:r>
            <a:r>
              <a:rPr sz="1200" b="1" spc="-10" dirty="0">
                <a:latin typeface="Times New Roman"/>
                <a:cs typeface="Times New Roman"/>
              </a:rPr>
              <a:t>SYSTEM</a:t>
            </a:r>
            <a:endParaRPr sz="1200" dirty="0">
              <a:latin typeface="Times New Roman"/>
              <a:cs typeface="Times New Roman"/>
            </a:endParaRPr>
          </a:p>
          <a:p>
            <a:pPr lvl="1" algn="just">
              <a:lnSpc>
                <a:spcPct val="100000"/>
              </a:lnSpc>
              <a:spcBef>
                <a:spcPts val="315"/>
              </a:spcBef>
            </a:pPr>
            <a:r>
              <a:rPr lang="en-US" sz="1200" dirty="0"/>
              <a:t>The proposed system introduces a gamified learning environment where language acceptance is represented as a race through states of an automaton. Players simulate input processing step by step, moving through states until reaching acceptance or rejection.</a:t>
            </a:r>
          </a:p>
          <a:p>
            <a:pPr lvl="1" algn="just">
              <a:lnSpc>
                <a:spcPct val="100000"/>
              </a:lnSpc>
              <a:spcBef>
                <a:spcPts val="315"/>
              </a:spcBef>
            </a:pPr>
            <a:endParaRPr sz="1100" dirty="0">
              <a:latin typeface="Times New Roman"/>
              <a:cs typeface="Times New Roman"/>
            </a:endParaRPr>
          </a:p>
        </p:txBody>
      </p:sp>
      <p:sp>
        <p:nvSpPr>
          <p:cNvPr id="3" name="Rectangle 1">
            <a:extLst>
              <a:ext uri="{FF2B5EF4-FFF2-40B4-BE49-F238E27FC236}">
                <a16:creationId xmlns:a16="http://schemas.microsoft.com/office/drawing/2014/main" id="{82B82128-1DCC-AA45-2999-3754A7E23F6F}"/>
              </a:ext>
            </a:extLst>
          </p:cNvPr>
          <p:cNvSpPr>
            <a:spLocks noChangeArrowheads="1"/>
          </p:cNvSpPr>
          <p:nvPr/>
        </p:nvSpPr>
        <p:spPr bwMode="auto">
          <a:xfrm>
            <a:off x="958848" y="4239439"/>
            <a:ext cx="5029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Classroom lectures using theoretical explanations and examples.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Textbooks and problem-solving exercises on finite automata.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Occasional use of software simulation tools to model automata.</a:t>
            </a:r>
          </a:p>
        </p:txBody>
      </p:sp>
      <p:sp>
        <p:nvSpPr>
          <p:cNvPr id="4" name="Rectangle 2">
            <a:extLst>
              <a:ext uri="{FF2B5EF4-FFF2-40B4-BE49-F238E27FC236}">
                <a16:creationId xmlns:a16="http://schemas.microsoft.com/office/drawing/2014/main" id="{FC18867B-0B68-80ED-F82A-10F0FFFFD7BD}"/>
              </a:ext>
            </a:extLst>
          </p:cNvPr>
          <p:cNvSpPr>
            <a:spLocks noChangeArrowheads="1"/>
          </p:cNvSpPr>
          <p:nvPr/>
        </p:nvSpPr>
        <p:spPr bwMode="auto">
          <a:xfrm rot="10800000" flipV="1">
            <a:off x="1035050" y="5353670"/>
            <a:ext cx="586739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Lack of </a:t>
            </a:r>
            <a:r>
              <a:rPr kumimoji="0" lang="en-US" altLang="en-US" sz="1200" i="0" u="none" strike="noStrike" cap="none" normalizeH="0" baseline="0" dirty="0">
                <a:ln>
                  <a:noFill/>
                </a:ln>
                <a:solidFill>
                  <a:schemeClr val="tx1"/>
                </a:solidFill>
                <a:effectLst/>
                <a:latin typeface="Arial" panose="020B0604020202020204" pitchFamily="34" charset="0"/>
              </a:rPr>
              <a:t>engagement</a:t>
            </a:r>
            <a:r>
              <a:rPr kumimoji="0" lang="en-US" altLang="en-US" sz="1200" b="0" i="0" u="none" strike="noStrike" cap="none" normalizeH="0" baseline="0" dirty="0">
                <a:ln>
                  <a:noFill/>
                </a:ln>
                <a:solidFill>
                  <a:schemeClr val="tx1"/>
                </a:solidFill>
                <a:effectLst/>
                <a:latin typeface="Arial" panose="020B0604020202020204" pitchFamily="34" charset="0"/>
              </a:rPr>
              <a:t>: Students lose interest due to the abstract nature of automata.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Minimal </a:t>
            </a:r>
            <a:r>
              <a:rPr kumimoji="0" lang="en-US" altLang="en-US" sz="1200" i="0" u="none" strike="noStrike" cap="none" normalizeH="0" baseline="0" dirty="0">
                <a:ln>
                  <a:noFill/>
                </a:ln>
                <a:solidFill>
                  <a:schemeClr val="tx1"/>
                </a:solidFill>
                <a:effectLst/>
                <a:latin typeface="Arial" panose="020B0604020202020204" pitchFamily="34" charset="0"/>
              </a:rPr>
              <a:t>visualization: </a:t>
            </a:r>
            <a:r>
              <a:rPr kumimoji="0" lang="en-US" altLang="en-US" sz="1200" b="0" i="0" u="none" strike="noStrike" cap="none" normalizeH="0" baseline="0" dirty="0">
                <a:ln>
                  <a:noFill/>
                </a:ln>
                <a:solidFill>
                  <a:schemeClr val="tx1"/>
                </a:solidFill>
                <a:effectLst/>
                <a:latin typeface="Arial" panose="020B0604020202020204" pitchFamily="34" charset="0"/>
              </a:rPr>
              <a:t>State transitions are explained in theory but not experienced interactively.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Heavy </a:t>
            </a:r>
            <a:r>
              <a:rPr kumimoji="0" lang="en-US" altLang="en-US" sz="1200" i="0" u="none" strike="noStrike" cap="none" normalizeH="0" baseline="0" dirty="0">
                <a:ln>
                  <a:noFill/>
                </a:ln>
                <a:solidFill>
                  <a:schemeClr val="tx1"/>
                </a:solidFill>
                <a:effectLst/>
                <a:latin typeface="Arial" panose="020B0604020202020204" pitchFamily="34" charset="0"/>
              </a:rPr>
              <a:t>dependence on memorization </a:t>
            </a:r>
            <a:r>
              <a:rPr kumimoji="0" lang="en-US" altLang="en-US" sz="1200" b="0" i="0" u="none" strike="noStrike" cap="none" normalizeH="0" baseline="0" dirty="0">
                <a:ln>
                  <a:noFill/>
                </a:ln>
                <a:solidFill>
                  <a:schemeClr val="tx1"/>
                </a:solidFill>
                <a:effectLst/>
                <a:latin typeface="Arial" panose="020B0604020202020204" pitchFamily="34" charset="0"/>
              </a:rPr>
              <a:t>rather than conceptual understanding.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Limited opportunities for </a:t>
            </a:r>
            <a:r>
              <a:rPr kumimoji="0" lang="en-US" altLang="en-US" sz="1200" i="0" u="none" strike="noStrike" cap="none" normalizeH="0" baseline="0" dirty="0">
                <a:ln>
                  <a:noFill/>
                </a:ln>
                <a:solidFill>
                  <a:schemeClr val="tx1"/>
                </a:solidFill>
                <a:effectLst/>
                <a:latin typeface="Arial" panose="020B0604020202020204" pitchFamily="34" charset="0"/>
              </a:rPr>
              <a:t>active participation </a:t>
            </a:r>
            <a:r>
              <a:rPr kumimoji="0" lang="en-US" altLang="en-US" sz="1200" b="0" i="0" u="none" strike="noStrike" cap="none" normalizeH="0" baseline="0" dirty="0">
                <a:ln>
                  <a:noFill/>
                </a:ln>
                <a:solidFill>
                  <a:schemeClr val="tx1"/>
                </a:solidFill>
                <a:effectLst/>
                <a:latin typeface="Arial" panose="020B0604020202020204" pitchFamily="34" charset="0"/>
              </a:rPr>
              <a:t>and experimentation.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Delayed feedback: Students only know if their answer is right or wrong after evaluation, not instantly.</a:t>
            </a:r>
          </a:p>
        </p:txBody>
      </p:sp>
      <p:sp>
        <p:nvSpPr>
          <p:cNvPr id="5" name="Rectangle 3">
            <a:extLst>
              <a:ext uri="{FF2B5EF4-FFF2-40B4-BE49-F238E27FC236}">
                <a16:creationId xmlns:a16="http://schemas.microsoft.com/office/drawing/2014/main" id="{CDED447F-0363-9D33-EC73-35D0249BEAE5}"/>
              </a:ext>
            </a:extLst>
          </p:cNvPr>
          <p:cNvSpPr>
            <a:spLocks noChangeArrowheads="1"/>
          </p:cNvSpPr>
          <p:nvPr/>
        </p:nvSpPr>
        <p:spPr bwMode="auto">
          <a:xfrm>
            <a:off x="730250" y="6973508"/>
            <a:ext cx="68458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Traditional lectures cannot effectively simulate the dynamic process of string acceptance.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Simulation tools (where available) are often complex, technical, or inaccessible to beginners.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The one-way teaching style prevents students from learning through exploration and play.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Arial" panose="020B0604020202020204" pitchFamily="34" charset="0"/>
              </a:rPr>
              <a:t>The existing approach does not bridge the gap between theory and intuition, making automata seem difficult and uninteresting.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6820</Words>
  <Application>Microsoft Office PowerPoint</Application>
  <PresentationFormat>Custom</PresentationFormat>
  <Paragraphs>1217</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UDAY KIRAN</dc:creator>
  <cp:lastModifiedBy>d v Sai Kumar</cp:lastModifiedBy>
  <cp:revision>8</cp:revision>
  <dcterms:created xsi:type="dcterms:W3CDTF">2025-08-23T06:57:15Z</dcterms:created>
  <dcterms:modified xsi:type="dcterms:W3CDTF">2025-09-01T04:00:32Z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2025-08-18T00:00:00Z</vt:filetime>
  </property>
  <property fmtid="{D5CDD505-2E9C-101B-9397-08002B2CF9AE}" pid="3" name="Creator">
    <vt:lpwstr>Microsoft® Word 2016</vt:lpwstr>
  </property>
  <property fmtid="{D5CDD505-2E9C-101B-9397-08002B2CF9AE}" pid="4" name="LastSaved">
    <vt:filetime>2025-08-23T00:00:00Z</vt:filetime>
  </property>
  <property fmtid="{D5CDD505-2E9C-101B-9397-08002B2CF9AE}" pid="5" name="Producer">
    <vt:lpwstr>www.ilovepdf.com</vt:lpwstr>
  </property>
</Properties>
</file>