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2" r:id="rId1"/>
    <p:sldMasterId id="2147483674" r:id="rId2"/>
  </p:sldMasterIdLst>
  <p:sldIdLst>
    <p:sldId id="256" r:id="rId3"/>
    <p:sldId id="257" r:id="rId4"/>
    <p:sldId id="268" r:id="rId5"/>
    <p:sldId id="266" r:id="rId6"/>
    <p:sldId id="267" r:id="rId7"/>
    <p:sldId id="261" r:id="rId8"/>
    <p:sldId id="263" r:id="rId9"/>
    <p:sldId id="26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p:cViewPr varScale="1">
        <p:scale>
          <a:sx n="85" d="100"/>
          <a:sy n="85" d="100"/>
        </p:scale>
        <p:origin x="192"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11/5/22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51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11/5/22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6537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11/5/22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80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255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194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06166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480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091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5080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0339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263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11/5/22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767360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669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4266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680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11/5/22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029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11/5/22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4987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11/5/22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049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11/5/22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3813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11/5/22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6436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11/5/22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2465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11/5/22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0713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11/5/22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22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11/5/22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7561992"/>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4001" r:id="rId6"/>
    <p:sldLayoutId id="2147483996" r:id="rId7"/>
    <p:sldLayoutId id="2147483997" r:id="rId8"/>
    <p:sldLayoutId id="2147483998" r:id="rId9"/>
    <p:sldLayoutId id="2147484000" r:id="rId10"/>
    <p:sldLayoutId id="2147483999"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11/5/22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77651868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62" r:id="rId5"/>
    <p:sldLayoutId id="2147483663" r:id="rId6"/>
    <p:sldLayoutId id="2147483669"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ko.wikipedia.org/wiki/%EC%82%AC%EC%9A%B0%EC%8A%A4%ED%94%8C%EB%A1%9C%EB%A6%AC%EB%8B%A4_%EB%8C%80%ED%95%99%EA%B5%9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hyperlink" Target="https://ko.wikipedia.org/wiki/%EC%82%AC%EC%9A%B0%EC%8A%A4%ED%94%8C%EB%A1%9C%EB%A6%AC%EB%8B%A4_%EB%8C%80%ED%95%99%EA%B5%9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WA_Fn-UseC_-Telco-Customer-Churn.csv" TargetMode="Externa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hyperlink" Target="https://ko.wikipedia.org/wiki/%EC%82%AC%EC%9A%B0%EC%8A%A4%ED%94%8C%EB%A1%9C%EB%A6%AC%EB%8B%A4_%EB%8C%80%ED%95%99%EA%B5%90"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hyperlink" Target="https://ko.wikipedia.org/wiki/%EC%82%AC%EC%9A%B0%EC%8A%A4%ED%94%8C%EB%A1%9C%EB%A6%AC%EB%8B%A4_%EB%8C%80%ED%95%99%EA%B5%90"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ko.wikipedia.org/wiki/%EC%82%AC%EC%9A%B0%EC%8A%A4%ED%94%8C%EB%A1%9C%EB%A6%AC%EB%8B%A4_%EB%8C%80%ED%95%99%EA%B5%90"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hyperlink" Target="https://ko.wikipedia.org/wiki/%EC%82%AC%EC%9A%B0%EC%8A%A4%ED%94%8C%EB%A1%9C%EB%A6%AC%EB%8B%A4_%EB%8C%80%ED%95%99%EA%B5%90"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ko.wikipedia.org/wiki/%EC%82%AC%EC%9A%B0%EC%8A%A4%ED%94%8C%EB%A1%9C%EB%A6%AC%EB%8B%A4_%EB%8C%80%ED%95%99%EA%B5%90"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blastchar/telco-customer-churn"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ko.wikipedia.org/wiki/%EC%82%AC%EC%9A%B0%EC%8A%A4%ED%94%8C%EB%A1%9C%EB%A6%AC%EB%8B%A4_%EB%8C%80%ED%95%99%EA%B5%90"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ell towers">
            <a:extLst>
              <a:ext uri="{FF2B5EF4-FFF2-40B4-BE49-F238E27FC236}">
                <a16:creationId xmlns:a16="http://schemas.microsoft.com/office/drawing/2014/main" id="{9A20511D-4C23-6600-943F-92D490BA87DB}"/>
              </a:ext>
            </a:extLst>
          </p:cNvPr>
          <p:cNvPicPr>
            <a:picLocks noChangeAspect="1"/>
          </p:cNvPicPr>
          <p:nvPr/>
        </p:nvPicPr>
        <p:blipFill rotWithShape="1">
          <a:blip r:embed="rId2">
            <a:alphaModFix amt="40000"/>
          </a:blip>
          <a:srcRect t="15719" b="11"/>
          <a:stretch/>
        </p:blipFill>
        <p:spPr>
          <a:xfrm>
            <a:off x="-2" y="-4"/>
            <a:ext cx="12192001" cy="6858001"/>
          </a:xfrm>
          <a:prstGeom prst="rect">
            <a:avLst/>
          </a:prstGeom>
        </p:spPr>
      </p:pic>
      <p:sp>
        <p:nvSpPr>
          <p:cNvPr id="2" name="Title 1">
            <a:extLst>
              <a:ext uri="{FF2B5EF4-FFF2-40B4-BE49-F238E27FC236}">
                <a16:creationId xmlns:a16="http://schemas.microsoft.com/office/drawing/2014/main" id="{1960A365-3C08-8124-018D-AD9D5953F9E0}"/>
              </a:ext>
            </a:extLst>
          </p:cNvPr>
          <p:cNvSpPr>
            <a:spLocks noGrp="1"/>
          </p:cNvSpPr>
          <p:nvPr>
            <p:ph type="ctrTitle"/>
          </p:nvPr>
        </p:nvSpPr>
        <p:spPr>
          <a:xfrm>
            <a:off x="517870" y="2546600"/>
            <a:ext cx="9629774" cy="1764792"/>
          </a:xfrm>
        </p:spPr>
        <p:txBody>
          <a:bodyPr anchor="t">
            <a:normAutofit/>
          </a:bodyPr>
          <a:lstStyle/>
          <a:p>
            <a:r>
              <a:rPr lang="en-US" dirty="0">
                <a:solidFill>
                  <a:srgbClr val="FFFFFF"/>
                </a:solidFill>
                <a:latin typeface="Algerian" pitchFamily="82" charset="77"/>
              </a:rPr>
              <a:t>Telecom Churn Prediction</a:t>
            </a:r>
          </a:p>
        </p:txBody>
      </p:sp>
      <p:sp>
        <p:nvSpPr>
          <p:cNvPr id="31" name="Rectangle 3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clock, sign, reading&#10;&#10;Description automatically generated">
            <a:extLst>
              <a:ext uri="{FF2B5EF4-FFF2-40B4-BE49-F238E27FC236}">
                <a16:creationId xmlns:a16="http://schemas.microsoft.com/office/drawing/2014/main" id="{96BB6804-4626-21A1-95A7-4F7B3A5C8AD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587851" y="6343648"/>
            <a:ext cx="2095500" cy="342900"/>
          </a:xfrm>
          <a:prstGeom prst="rect">
            <a:avLst/>
          </a:prstGeom>
        </p:spPr>
      </p:pic>
    </p:spTree>
    <p:extLst>
      <p:ext uri="{BB962C8B-B14F-4D97-AF65-F5344CB8AC3E}">
        <p14:creationId xmlns:p14="http://schemas.microsoft.com/office/powerpoint/2010/main" val="126340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A47272-A81F-9BFA-7CBD-C9C844A3645B}"/>
              </a:ext>
            </a:extLst>
          </p:cNvPr>
          <p:cNvSpPr>
            <a:spLocks noGrp="1"/>
          </p:cNvSpPr>
          <p:nvPr>
            <p:ph type="title"/>
          </p:nvPr>
        </p:nvSpPr>
        <p:spPr>
          <a:xfrm>
            <a:off x="517870" y="806958"/>
            <a:ext cx="5020948" cy="664655"/>
          </a:xfrm>
        </p:spPr>
        <p:txBody>
          <a:bodyPr/>
          <a:lstStyle/>
          <a:p>
            <a:pPr marL="457200" indent="-457200">
              <a:buFont typeface="Wingdings" pitchFamily="2" charset="2"/>
              <a:buChar char="Ø"/>
            </a:pPr>
            <a:r>
              <a:rPr lang="en-US" sz="3200" dirty="0"/>
              <a:t>Introduction</a:t>
            </a:r>
          </a:p>
        </p:txBody>
      </p:sp>
      <p:sp>
        <p:nvSpPr>
          <p:cNvPr id="6" name="Text Placeholder 5">
            <a:extLst>
              <a:ext uri="{FF2B5EF4-FFF2-40B4-BE49-F238E27FC236}">
                <a16:creationId xmlns:a16="http://schemas.microsoft.com/office/drawing/2014/main" id="{92C4C610-D9A0-BBE3-2DE4-BCC7B0071521}"/>
              </a:ext>
            </a:extLst>
          </p:cNvPr>
          <p:cNvSpPr>
            <a:spLocks noGrp="1"/>
          </p:cNvSpPr>
          <p:nvPr>
            <p:ph type="body" sz="half" idx="2"/>
          </p:nvPr>
        </p:nvSpPr>
        <p:spPr>
          <a:xfrm>
            <a:off x="517870" y="1471614"/>
            <a:ext cx="5382868" cy="4397374"/>
          </a:xfrm>
        </p:spPr>
        <p:txBody>
          <a:bodyPr/>
          <a:lstStyle/>
          <a:p>
            <a:r>
              <a:rPr lang="en-US" b="1" i="0" dirty="0"/>
              <a:t>Churn?</a:t>
            </a:r>
          </a:p>
          <a:p>
            <a:pPr marL="342900" indent="-342900" algn="just">
              <a:buFont typeface="Arial" panose="020B0604020202020204" pitchFamily="34" charset="0"/>
              <a:buChar char="•"/>
            </a:pPr>
            <a:r>
              <a:rPr lang="en-US" b="1" i="0" dirty="0">
                <a:solidFill>
                  <a:srgbClr val="202124"/>
                </a:solidFill>
                <a:latin typeface="Roboto" panose="02000000000000000000" pitchFamily="2" charset="0"/>
              </a:rPr>
              <a:t>T</a:t>
            </a:r>
            <a:r>
              <a:rPr lang="en-US" b="1" i="0" dirty="0">
                <a:solidFill>
                  <a:srgbClr val="202124"/>
                </a:solidFill>
                <a:effectLst/>
                <a:latin typeface="Roboto" panose="02000000000000000000" pitchFamily="2" charset="0"/>
              </a:rPr>
              <a:t>he rate at which customers stop doing business with an entity which in </a:t>
            </a:r>
            <a:r>
              <a:rPr lang="en-US" b="1" i="0" dirty="0">
                <a:solidFill>
                  <a:srgbClr val="202124"/>
                </a:solidFill>
                <a:latin typeface="Roboto" panose="02000000000000000000" pitchFamily="2" charset="0"/>
              </a:rPr>
              <a:t>our case is the telecom industry</a:t>
            </a:r>
            <a:r>
              <a:rPr lang="en-US" b="1" i="0" dirty="0">
                <a:solidFill>
                  <a:srgbClr val="202124"/>
                </a:solidFill>
                <a:effectLst/>
                <a:latin typeface="Roboto" panose="02000000000000000000" pitchFamily="2" charset="0"/>
              </a:rPr>
              <a:t>. </a:t>
            </a:r>
          </a:p>
          <a:p>
            <a:pPr marL="342900" indent="-342900" algn="just">
              <a:buFont typeface="Arial" panose="020B0604020202020204" pitchFamily="34" charset="0"/>
              <a:buChar char="•"/>
            </a:pPr>
            <a:r>
              <a:rPr lang="en-US" b="1" i="0" dirty="0">
                <a:solidFill>
                  <a:srgbClr val="202124"/>
                </a:solidFill>
                <a:latin typeface="Roboto" panose="02000000000000000000" pitchFamily="2" charset="0"/>
              </a:rPr>
              <a:t>There are numerous causes that can create churn. Focusing on these aspects can lower the percentage of consumers leaving.</a:t>
            </a:r>
            <a:endParaRPr lang="en-US" b="1" i="0" dirty="0"/>
          </a:p>
        </p:txBody>
      </p:sp>
      <p:pic>
        <p:nvPicPr>
          <p:cNvPr id="12" name="Content Placeholder 11" descr="Graphical user interface&#10;&#10;Description automatically generated">
            <a:extLst>
              <a:ext uri="{FF2B5EF4-FFF2-40B4-BE49-F238E27FC236}">
                <a16:creationId xmlns:a16="http://schemas.microsoft.com/office/drawing/2014/main" id="{C714DE70-BB4E-DE2E-F1EC-7E24BA8BA9EF}"/>
              </a:ext>
            </a:extLst>
          </p:cNvPr>
          <p:cNvPicPr>
            <a:picLocks noGrp="1" noChangeAspect="1"/>
          </p:cNvPicPr>
          <p:nvPr>
            <p:ph idx="1"/>
          </p:nvPr>
        </p:nvPicPr>
        <p:blipFill>
          <a:blip r:embed="rId2"/>
          <a:stretch>
            <a:fillRect/>
          </a:stretch>
        </p:blipFill>
        <p:spPr>
          <a:xfrm>
            <a:off x="6291264" y="2057400"/>
            <a:ext cx="5383211" cy="2686050"/>
          </a:xfrm>
        </p:spPr>
      </p:pic>
      <p:pic>
        <p:nvPicPr>
          <p:cNvPr id="13" name="Picture 12" descr="A picture containing text, clock, sign, reading&#10;&#10;Description automatically generated">
            <a:extLst>
              <a:ext uri="{FF2B5EF4-FFF2-40B4-BE49-F238E27FC236}">
                <a16:creationId xmlns:a16="http://schemas.microsoft.com/office/drawing/2014/main" id="{0D830505-CD51-37E1-08DD-387E1AA55D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05975" y="6074331"/>
            <a:ext cx="2095500" cy="342900"/>
          </a:xfrm>
          <a:prstGeom prst="rect">
            <a:avLst/>
          </a:prstGeom>
        </p:spPr>
      </p:pic>
    </p:spTree>
    <p:extLst>
      <p:ext uri="{BB962C8B-B14F-4D97-AF65-F5344CB8AC3E}">
        <p14:creationId xmlns:p14="http://schemas.microsoft.com/office/powerpoint/2010/main" val="293660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FC80-6059-0672-84E1-9C17E8447C36}"/>
              </a:ext>
            </a:extLst>
          </p:cNvPr>
          <p:cNvSpPr>
            <a:spLocks noGrp="1"/>
          </p:cNvSpPr>
          <p:nvPr>
            <p:ph type="title"/>
          </p:nvPr>
        </p:nvSpPr>
        <p:spPr>
          <a:xfrm>
            <a:off x="517870" y="798527"/>
            <a:ext cx="5020948" cy="670510"/>
          </a:xfrm>
        </p:spPr>
        <p:txBody>
          <a:bodyPr/>
          <a:lstStyle/>
          <a:p>
            <a:pPr marL="457200" indent="-457200">
              <a:buFont typeface="Wingdings" pitchFamily="2" charset="2"/>
              <a:buChar char="Ø"/>
            </a:pPr>
            <a:r>
              <a:rPr lang="en-US" sz="3200" dirty="0"/>
              <a:t>Dataset</a:t>
            </a:r>
          </a:p>
        </p:txBody>
      </p:sp>
      <p:pic>
        <p:nvPicPr>
          <p:cNvPr id="10" name="Content Placeholder 9" descr="Chart, bar chart&#10;&#10;Description automatically generated">
            <a:extLst>
              <a:ext uri="{FF2B5EF4-FFF2-40B4-BE49-F238E27FC236}">
                <a16:creationId xmlns:a16="http://schemas.microsoft.com/office/drawing/2014/main" id="{32CCA02A-7255-EA01-1DE9-5078BDCCA354}"/>
              </a:ext>
            </a:extLst>
          </p:cNvPr>
          <p:cNvPicPr>
            <a:picLocks noGrp="1" noChangeAspect="1"/>
          </p:cNvPicPr>
          <p:nvPr>
            <p:ph idx="1"/>
          </p:nvPr>
        </p:nvPicPr>
        <p:blipFill>
          <a:blip r:embed="rId2"/>
          <a:stretch>
            <a:fillRect/>
          </a:stretch>
        </p:blipFill>
        <p:spPr>
          <a:xfrm>
            <a:off x="6938026" y="2383436"/>
            <a:ext cx="5021262" cy="2466346"/>
          </a:xfrm>
        </p:spPr>
      </p:pic>
      <p:sp>
        <p:nvSpPr>
          <p:cNvPr id="4" name="Text Placeholder 3">
            <a:extLst>
              <a:ext uri="{FF2B5EF4-FFF2-40B4-BE49-F238E27FC236}">
                <a16:creationId xmlns:a16="http://schemas.microsoft.com/office/drawing/2014/main" id="{0CD9C381-4194-A747-DCEE-57B2B5B87E72}"/>
              </a:ext>
            </a:extLst>
          </p:cNvPr>
          <p:cNvSpPr>
            <a:spLocks noGrp="1"/>
          </p:cNvSpPr>
          <p:nvPr>
            <p:ph type="body" sz="half" idx="2"/>
          </p:nvPr>
        </p:nvSpPr>
        <p:spPr>
          <a:xfrm>
            <a:off x="517870" y="1469037"/>
            <a:ext cx="6227704" cy="4399951"/>
          </a:xfrm>
        </p:spPr>
        <p:txBody>
          <a:bodyPr>
            <a:normAutofit fontScale="62500" lnSpcReduction="20000"/>
          </a:bodyPr>
          <a:lstStyle/>
          <a:p>
            <a:pPr algn="just"/>
            <a:r>
              <a:rPr lang="en-US" sz="3800" b="1" i="0" dirty="0">
                <a:solidFill>
                  <a:srgbClr val="202124"/>
                </a:solidFill>
                <a:effectLst/>
              </a:rPr>
              <a:t>Telco Customer Churn</a:t>
            </a:r>
          </a:p>
          <a:p>
            <a:pPr marL="342900" indent="-342900" algn="just">
              <a:buFont typeface="Arial" panose="020B0604020202020204" pitchFamily="34" charset="0"/>
              <a:buChar char="•"/>
            </a:pPr>
            <a:r>
              <a:rPr lang="en-US" sz="3600" b="1" i="0" dirty="0">
                <a:effectLst/>
                <a:hlinkClick r:id="rId3"/>
              </a:rPr>
              <a:t>WA_Fn-UseC_-Telco-Customer-Churn.csv</a:t>
            </a:r>
            <a:endParaRPr lang="en-US" sz="3600" b="1" i="0" dirty="0">
              <a:effectLst/>
            </a:endParaRPr>
          </a:p>
          <a:p>
            <a:pPr marL="342900" indent="-342900" algn="just">
              <a:buFont typeface="Arial" panose="020B0604020202020204" pitchFamily="34" charset="0"/>
              <a:buChar char="•"/>
            </a:pPr>
            <a:r>
              <a:rPr lang="en-US" sz="3600" b="1" i="0" dirty="0"/>
              <a:t>This dataset helps us in p</a:t>
            </a:r>
            <a:r>
              <a:rPr lang="en-US" sz="3600" b="1" i="0" dirty="0">
                <a:effectLst/>
              </a:rPr>
              <a:t>redicting the behavior which in turn can be used to retain customers. </a:t>
            </a:r>
            <a:r>
              <a:rPr lang="en-US" sz="3600" b="1" i="0" dirty="0"/>
              <a:t>We</a:t>
            </a:r>
            <a:r>
              <a:rPr lang="en-US" sz="3600" b="1" i="0" dirty="0">
                <a:effectLst/>
              </a:rPr>
              <a:t>  can analyze all relevant customer data and develop focused customer retention programs.</a:t>
            </a:r>
          </a:p>
          <a:p>
            <a:pPr marL="342900" indent="-342900" algn="just">
              <a:buFont typeface="Arial" panose="020B0604020202020204" pitchFamily="34" charset="0"/>
              <a:buChar char="•"/>
            </a:pPr>
            <a:r>
              <a:rPr lang="en-US" sz="3600" b="1" i="0" dirty="0">
                <a:effectLst/>
              </a:rPr>
              <a:t>Each row represents a customer, each column contains customer’s attributes like total charges that describes the customers  information.</a:t>
            </a:r>
          </a:p>
          <a:p>
            <a:endParaRPr lang="en-US" dirty="0"/>
          </a:p>
        </p:txBody>
      </p:sp>
      <p:pic>
        <p:nvPicPr>
          <p:cNvPr id="6" name="Picture 5" descr="A picture containing text, clock, sign, reading&#10;&#10;Description automatically generated">
            <a:extLst>
              <a:ext uri="{FF2B5EF4-FFF2-40B4-BE49-F238E27FC236}">
                <a16:creationId xmlns:a16="http://schemas.microsoft.com/office/drawing/2014/main" id="{D0820521-7DC7-0CEB-6F70-B781A6682A7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705975" y="6074331"/>
            <a:ext cx="2095500" cy="342900"/>
          </a:xfrm>
          <a:prstGeom prst="rect">
            <a:avLst/>
          </a:prstGeom>
        </p:spPr>
      </p:pic>
    </p:spTree>
    <p:extLst>
      <p:ext uri="{BB962C8B-B14F-4D97-AF65-F5344CB8AC3E}">
        <p14:creationId xmlns:p14="http://schemas.microsoft.com/office/powerpoint/2010/main" val="3545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EF8D-68FD-A01B-592B-138F1ECEFE10}"/>
              </a:ext>
            </a:extLst>
          </p:cNvPr>
          <p:cNvSpPr>
            <a:spLocks noGrp="1"/>
          </p:cNvSpPr>
          <p:nvPr>
            <p:ph type="title"/>
          </p:nvPr>
        </p:nvSpPr>
        <p:spPr>
          <a:xfrm>
            <a:off x="517870" y="813517"/>
            <a:ext cx="5020948" cy="625540"/>
          </a:xfrm>
        </p:spPr>
        <p:txBody>
          <a:bodyPr/>
          <a:lstStyle/>
          <a:p>
            <a:pPr marL="457200" indent="-457200">
              <a:buFont typeface="Wingdings" pitchFamily="2" charset="2"/>
              <a:buChar char="Ø"/>
            </a:pPr>
            <a:r>
              <a:rPr lang="en-US" sz="3200" dirty="0"/>
              <a:t>Correlation</a:t>
            </a:r>
          </a:p>
        </p:txBody>
      </p:sp>
      <p:sp>
        <p:nvSpPr>
          <p:cNvPr id="4" name="Text Placeholder 3">
            <a:extLst>
              <a:ext uri="{FF2B5EF4-FFF2-40B4-BE49-F238E27FC236}">
                <a16:creationId xmlns:a16="http://schemas.microsoft.com/office/drawing/2014/main" id="{0F27006C-73D4-63CC-7687-2FC597FB573B}"/>
              </a:ext>
            </a:extLst>
          </p:cNvPr>
          <p:cNvSpPr>
            <a:spLocks noGrp="1"/>
          </p:cNvSpPr>
          <p:nvPr>
            <p:ph type="body" sz="half" idx="2"/>
          </p:nvPr>
        </p:nvSpPr>
        <p:spPr>
          <a:xfrm>
            <a:off x="517870" y="1439058"/>
            <a:ext cx="5373264" cy="4429930"/>
          </a:xfrm>
        </p:spPr>
        <p:txBody>
          <a:bodyPr>
            <a:normAutofit fontScale="92500"/>
          </a:bodyPr>
          <a:lstStyle/>
          <a:p>
            <a:pPr marL="342900" indent="-342900" algn="just">
              <a:buFont typeface="Arial" panose="020B0604020202020204" pitchFamily="34" charset="0"/>
              <a:buChar char="•"/>
            </a:pPr>
            <a:r>
              <a:rPr lang="en-US" sz="2400" b="1" i="0" dirty="0">
                <a:effectLst/>
              </a:rPr>
              <a:t>Correlation is a statistical measure that expresses the degree to which two variables are linearly connected.</a:t>
            </a:r>
          </a:p>
          <a:p>
            <a:pPr marL="342900" indent="-342900" algn="just">
              <a:buFont typeface="Arial" panose="020B0604020202020204" pitchFamily="34" charset="0"/>
              <a:buChar char="•"/>
            </a:pPr>
            <a:r>
              <a:rPr lang="en-US" sz="2400" b="1" i="0" dirty="0"/>
              <a:t>In this experiment, we are examining the relationships between a variety of factors, including tenure, overall costs, and telecom churn.</a:t>
            </a:r>
          </a:p>
          <a:p>
            <a:pPr marL="342900" indent="-342900" algn="just">
              <a:buFont typeface="Arial" panose="020B0604020202020204" pitchFamily="34" charset="0"/>
              <a:buChar char="•"/>
            </a:pPr>
            <a:r>
              <a:rPr lang="en-US" sz="2400" b="1" i="0" dirty="0"/>
              <a:t>This correlation test identifies the variables that contribute the most to determining churn.</a:t>
            </a:r>
          </a:p>
          <a:p>
            <a:endParaRPr lang="en-US" b="1" i="0" dirty="0"/>
          </a:p>
        </p:txBody>
      </p:sp>
      <p:pic>
        <p:nvPicPr>
          <p:cNvPr id="5" name="Content Placeholder 5" descr="Chart, scatter chart&#10;&#10;Description automatically generated">
            <a:extLst>
              <a:ext uri="{FF2B5EF4-FFF2-40B4-BE49-F238E27FC236}">
                <a16:creationId xmlns:a16="http://schemas.microsoft.com/office/drawing/2014/main" id="{307D6473-657D-E297-F5A5-907DBCDD276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6300869" y="1169233"/>
            <a:ext cx="5373262" cy="4155095"/>
          </a:xfrm>
          <a:prstGeom prst="rect">
            <a:avLst/>
          </a:prstGeom>
        </p:spPr>
      </p:pic>
      <p:pic>
        <p:nvPicPr>
          <p:cNvPr id="6" name="Picture 5" descr="A picture containing text, clock, sign, reading&#10;&#10;Description automatically generated">
            <a:extLst>
              <a:ext uri="{FF2B5EF4-FFF2-40B4-BE49-F238E27FC236}">
                <a16:creationId xmlns:a16="http://schemas.microsoft.com/office/drawing/2014/main" id="{7DD31F10-3F85-B0CC-50BB-2461D635696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722763" y="6271197"/>
            <a:ext cx="2095500" cy="342900"/>
          </a:xfrm>
          <a:prstGeom prst="rect">
            <a:avLst/>
          </a:prstGeom>
        </p:spPr>
      </p:pic>
    </p:spTree>
    <p:extLst>
      <p:ext uri="{BB962C8B-B14F-4D97-AF65-F5344CB8AC3E}">
        <p14:creationId xmlns:p14="http://schemas.microsoft.com/office/powerpoint/2010/main" val="414750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0740-BB9F-8634-A3B6-387AEA656930}"/>
              </a:ext>
            </a:extLst>
          </p:cNvPr>
          <p:cNvSpPr>
            <a:spLocks noGrp="1"/>
          </p:cNvSpPr>
          <p:nvPr>
            <p:ph type="title"/>
          </p:nvPr>
        </p:nvSpPr>
        <p:spPr>
          <a:xfrm>
            <a:off x="517869" y="798527"/>
            <a:ext cx="7741711" cy="655520"/>
          </a:xfrm>
        </p:spPr>
        <p:txBody>
          <a:bodyPr/>
          <a:lstStyle/>
          <a:p>
            <a:pPr marL="342900" indent="-342900">
              <a:buFont typeface="Wingdings" pitchFamily="2" charset="2"/>
              <a:buChar char="Ø"/>
            </a:pPr>
            <a:r>
              <a:rPr lang="en-US" sz="3200" dirty="0"/>
              <a:t>Building Models</a:t>
            </a:r>
            <a:r>
              <a:rPr lang="en-US" sz="3200" b="1" i="0" dirty="0"/>
              <a:t> using Azure ML</a:t>
            </a:r>
          </a:p>
        </p:txBody>
      </p:sp>
      <p:sp>
        <p:nvSpPr>
          <p:cNvPr id="18" name="Text Placeholder 17">
            <a:extLst>
              <a:ext uri="{FF2B5EF4-FFF2-40B4-BE49-F238E27FC236}">
                <a16:creationId xmlns:a16="http://schemas.microsoft.com/office/drawing/2014/main" id="{5F7F8BEC-E0CA-52A0-5460-EB5C8A091C54}"/>
              </a:ext>
            </a:extLst>
          </p:cNvPr>
          <p:cNvSpPr>
            <a:spLocks noGrp="1"/>
          </p:cNvSpPr>
          <p:nvPr>
            <p:ph type="body" sz="half" idx="2"/>
          </p:nvPr>
        </p:nvSpPr>
        <p:spPr>
          <a:xfrm>
            <a:off x="517870" y="1618938"/>
            <a:ext cx="5578130" cy="4250049"/>
          </a:xfrm>
        </p:spPr>
        <p:txBody>
          <a:bodyPr/>
          <a:lstStyle/>
          <a:p>
            <a:pPr marL="342900" indent="-342900" algn="just">
              <a:buFont typeface="Arial" panose="020B0604020202020204" pitchFamily="34" charset="0"/>
              <a:buChar char="•"/>
            </a:pPr>
            <a:r>
              <a:rPr lang="en-US" b="1" i="0" dirty="0"/>
              <a:t>Azure ML software has been used to build the model, which included two-class logistic regression, two-class neural network models.</a:t>
            </a:r>
          </a:p>
        </p:txBody>
      </p:sp>
      <p:pic>
        <p:nvPicPr>
          <p:cNvPr id="3" name="Picture 2" descr="A picture containing text, clock, sign, reading&#10;&#10;Description automatically generated">
            <a:extLst>
              <a:ext uri="{FF2B5EF4-FFF2-40B4-BE49-F238E27FC236}">
                <a16:creationId xmlns:a16="http://schemas.microsoft.com/office/drawing/2014/main" id="{B59B6AA1-B465-DEF5-4BAE-DABD4188814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22763" y="6271197"/>
            <a:ext cx="2095500" cy="342900"/>
          </a:xfrm>
          <a:prstGeom prst="rect">
            <a:avLst/>
          </a:prstGeom>
        </p:spPr>
      </p:pic>
      <p:pic>
        <p:nvPicPr>
          <p:cNvPr id="7" name="Content Placeholder 6" descr="Diagram&#10;&#10;Description automatically generated">
            <a:extLst>
              <a:ext uri="{FF2B5EF4-FFF2-40B4-BE49-F238E27FC236}">
                <a16:creationId xmlns:a16="http://schemas.microsoft.com/office/drawing/2014/main" id="{E4256846-0435-7260-91ED-12BB54E6FF29}"/>
              </a:ext>
            </a:extLst>
          </p:cNvPr>
          <p:cNvPicPr>
            <a:picLocks noGrp="1" noChangeAspect="1"/>
          </p:cNvPicPr>
          <p:nvPr>
            <p:ph idx="1"/>
          </p:nvPr>
        </p:nvPicPr>
        <p:blipFill>
          <a:blip r:embed="rId4"/>
          <a:stretch>
            <a:fillRect/>
          </a:stretch>
        </p:blipFill>
        <p:spPr>
          <a:xfrm>
            <a:off x="6310859" y="1454047"/>
            <a:ext cx="5507404" cy="3822491"/>
          </a:xfrm>
        </p:spPr>
      </p:pic>
    </p:spTree>
    <p:extLst>
      <p:ext uri="{BB962C8B-B14F-4D97-AF65-F5344CB8AC3E}">
        <p14:creationId xmlns:p14="http://schemas.microsoft.com/office/powerpoint/2010/main" val="200601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3BA9-3C32-FE01-8202-47D7FBA05F12}"/>
              </a:ext>
            </a:extLst>
          </p:cNvPr>
          <p:cNvSpPr>
            <a:spLocks noGrp="1"/>
          </p:cNvSpPr>
          <p:nvPr>
            <p:ph type="title"/>
          </p:nvPr>
        </p:nvSpPr>
        <p:spPr>
          <a:xfrm>
            <a:off x="517870" y="978408"/>
            <a:ext cx="5020948" cy="721805"/>
          </a:xfrm>
        </p:spPr>
        <p:txBody>
          <a:bodyPr>
            <a:normAutofit fontScale="90000"/>
          </a:bodyPr>
          <a:lstStyle/>
          <a:p>
            <a:r>
              <a:rPr lang="en-US" dirty="0"/>
              <a:t>Evaluation Metrics</a:t>
            </a:r>
            <a:br>
              <a:rPr lang="en-US" dirty="0"/>
            </a:br>
            <a:endParaRPr lang="en-US" dirty="0"/>
          </a:p>
        </p:txBody>
      </p:sp>
      <p:sp>
        <p:nvSpPr>
          <p:cNvPr id="8" name="Text Placeholder 7">
            <a:extLst>
              <a:ext uri="{FF2B5EF4-FFF2-40B4-BE49-F238E27FC236}">
                <a16:creationId xmlns:a16="http://schemas.microsoft.com/office/drawing/2014/main" id="{A5638337-10CD-79F8-CF88-8CC1857D1AB2}"/>
              </a:ext>
            </a:extLst>
          </p:cNvPr>
          <p:cNvSpPr>
            <a:spLocks noGrp="1"/>
          </p:cNvSpPr>
          <p:nvPr>
            <p:ph type="body" sz="half" idx="2"/>
          </p:nvPr>
        </p:nvSpPr>
        <p:spPr>
          <a:xfrm>
            <a:off x="517870" y="1700213"/>
            <a:ext cx="6842300" cy="4168775"/>
          </a:xfrm>
        </p:spPr>
        <p:txBody>
          <a:bodyPr>
            <a:normAutofit lnSpcReduction="10000"/>
          </a:bodyPr>
          <a:lstStyle/>
          <a:p>
            <a:pPr algn="l"/>
            <a:r>
              <a:rPr lang="en-US" b="1" i="0" dirty="0"/>
              <a:t>For Classification Models:</a:t>
            </a:r>
          </a:p>
          <a:p>
            <a:pPr algn="l"/>
            <a:r>
              <a:rPr lang="en-US" b="1" i="0" dirty="0"/>
              <a:t>We have used the two-class Logistic regression and the two-class neural network in our model to classify the data.</a:t>
            </a:r>
          </a:p>
          <a:p>
            <a:pPr marL="342900" indent="-342900" algn="l">
              <a:buFont typeface="Arial" panose="020B0604020202020204" pitchFamily="34" charset="0"/>
              <a:buChar char="•"/>
            </a:pPr>
            <a:r>
              <a:rPr lang="en-US" b="1" i="0" dirty="0"/>
              <a:t>Accuracy </a:t>
            </a:r>
          </a:p>
          <a:p>
            <a:pPr marL="342900" indent="-342900" algn="l">
              <a:buFont typeface="Arial" panose="020B0604020202020204" pitchFamily="34" charset="0"/>
              <a:buChar char="•"/>
            </a:pPr>
            <a:r>
              <a:rPr lang="en-US" b="1" i="0" dirty="0"/>
              <a:t>Precision</a:t>
            </a:r>
          </a:p>
          <a:p>
            <a:pPr marL="342900" indent="-342900" algn="l">
              <a:buFont typeface="Arial" panose="020B0604020202020204" pitchFamily="34" charset="0"/>
              <a:buChar char="•"/>
            </a:pPr>
            <a:r>
              <a:rPr lang="en-US" b="1" i="0" dirty="0"/>
              <a:t>Recall</a:t>
            </a:r>
          </a:p>
          <a:p>
            <a:pPr marL="342900" indent="-342900" algn="l">
              <a:buFont typeface="Arial" panose="020B0604020202020204" pitchFamily="34" charset="0"/>
              <a:buChar char="•"/>
            </a:pPr>
            <a:r>
              <a:rPr lang="en-US" b="1" i="0" dirty="0"/>
              <a:t>F1 Score</a:t>
            </a:r>
          </a:p>
          <a:p>
            <a:pPr marL="342900" indent="-342900" algn="l">
              <a:buFont typeface="Arial" panose="020B0604020202020204" pitchFamily="34" charset="0"/>
              <a:buChar char="•"/>
            </a:pPr>
            <a:r>
              <a:rPr lang="en-US" b="1" i="0" dirty="0"/>
              <a:t>AUC (Area Under the Curve)</a:t>
            </a:r>
          </a:p>
        </p:txBody>
      </p:sp>
      <p:pic>
        <p:nvPicPr>
          <p:cNvPr id="1026" name="Picture 2" descr="image">
            <a:extLst>
              <a:ext uri="{FF2B5EF4-FFF2-40B4-BE49-F238E27FC236}">
                <a16:creationId xmlns:a16="http://schemas.microsoft.com/office/drawing/2014/main" id="{855475CD-7628-FD8B-0DC2-49867A386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170" y="1700213"/>
            <a:ext cx="4495280" cy="17937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1E5D5B3-0D3B-92D1-087C-A2E0B2114F9C}"/>
              </a:ext>
            </a:extLst>
          </p:cNvPr>
          <p:cNvPicPr>
            <a:picLocks noChangeAspect="1"/>
          </p:cNvPicPr>
          <p:nvPr/>
        </p:nvPicPr>
        <p:blipFill>
          <a:blip r:embed="rId3"/>
          <a:stretch>
            <a:fillRect/>
          </a:stretch>
        </p:blipFill>
        <p:spPr>
          <a:xfrm>
            <a:off x="7360168" y="3665496"/>
            <a:ext cx="4495281" cy="1793719"/>
          </a:xfrm>
          <a:prstGeom prst="rect">
            <a:avLst/>
          </a:prstGeom>
        </p:spPr>
      </p:pic>
      <p:pic>
        <p:nvPicPr>
          <p:cNvPr id="19" name="Picture 18" descr="A picture containing text, clock, sign, reading&#10;&#10;Description automatically generated">
            <a:extLst>
              <a:ext uri="{FF2B5EF4-FFF2-40B4-BE49-F238E27FC236}">
                <a16:creationId xmlns:a16="http://schemas.microsoft.com/office/drawing/2014/main" id="{185801A0-4394-ED8C-550F-C3BDE753E93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722763" y="6271197"/>
            <a:ext cx="2095500" cy="342900"/>
          </a:xfrm>
          <a:prstGeom prst="rect">
            <a:avLst/>
          </a:prstGeom>
        </p:spPr>
      </p:pic>
    </p:spTree>
    <p:extLst>
      <p:ext uri="{BB962C8B-B14F-4D97-AF65-F5344CB8AC3E}">
        <p14:creationId xmlns:p14="http://schemas.microsoft.com/office/powerpoint/2010/main" val="40291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3E30E4-5A1F-8BCB-7175-ADD0D5EC4A06}"/>
              </a:ext>
            </a:extLst>
          </p:cNvPr>
          <p:cNvSpPr>
            <a:spLocks noGrp="1"/>
          </p:cNvSpPr>
          <p:nvPr>
            <p:ph type="title"/>
          </p:nvPr>
        </p:nvSpPr>
        <p:spPr>
          <a:xfrm>
            <a:off x="517870" y="978408"/>
            <a:ext cx="5020948" cy="821817"/>
          </a:xfrm>
        </p:spPr>
        <p:txBody>
          <a:bodyPr/>
          <a:lstStyle/>
          <a:p>
            <a:r>
              <a:rPr lang="en-US" dirty="0"/>
              <a:t>Conclusion</a:t>
            </a:r>
          </a:p>
        </p:txBody>
      </p:sp>
      <p:sp>
        <p:nvSpPr>
          <p:cNvPr id="5" name="Text Placeholder 4">
            <a:extLst>
              <a:ext uri="{FF2B5EF4-FFF2-40B4-BE49-F238E27FC236}">
                <a16:creationId xmlns:a16="http://schemas.microsoft.com/office/drawing/2014/main" id="{1BA8E7A0-CDF7-77F7-AC12-B4ED355B1163}"/>
              </a:ext>
            </a:extLst>
          </p:cNvPr>
          <p:cNvSpPr>
            <a:spLocks noGrp="1"/>
          </p:cNvSpPr>
          <p:nvPr>
            <p:ph type="body" sz="half" idx="2"/>
          </p:nvPr>
        </p:nvSpPr>
        <p:spPr>
          <a:xfrm>
            <a:off x="517869" y="1914526"/>
            <a:ext cx="10954993" cy="3954462"/>
          </a:xfrm>
        </p:spPr>
        <p:txBody>
          <a:bodyPr/>
          <a:lstStyle/>
          <a:p>
            <a:pPr marL="342900" indent="-342900" algn="just">
              <a:buFont typeface="Wingdings" pitchFamily="2" charset="2"/>
              <a:buChar char="Ø"/>
            </a:pPr>
            <a:r>
              <a:rPr lang="en-US" b="1" i="0" dirty="0"/>
              <a:t>Every quarter, we extract the churn statistics based on the findings mentioned above. We track down the individuals who might want to stop working with the operator and send email surveys to learn more about their issues.</a:t>
            </a:r>
          </a:p>
          <a:p>
            <a:pPr marL="342900" indent="-342900" algn="just">
              <a:buFont typeface="Wingdings" pitchFamily="2" charset="2"/>
              <a:buChar char="Ø"/>
            </a:pPr>
            <a:r>
              <a:rPr lang="en-US" b="1" i="0" dirty="0"/>
              <a:t>Based on the survey results, we categorize the customer complaints into distinct groups, assign teams to each group to address the complaints, and implement steps to prevent future recurrences.</a:t>
            </a:r>
          </a:p>
        </p:txBody>
      </p:sp>
      <p:pic>
        <p:nvPicPr>
          <p:cNvPr id="6" name="Picture 5" descr="A picture containing text, clock, sign, reading&#10;&#10;Description automatically generated">
            <a:extLst>
              <a:ext uri="{FF2B5EF4-FFF2-40B4-BE49-F238E27FC236}">
                <a16:creationId xmlns:a16="http://schemas.microsoft.com/office/drawing/2014/main" id="{23960C4A-C53D-64EB-F312-9ADD323CE11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22763" y="6271197"/>
            <a:ext cx="2095500" cy="342900"/>
          </a:xfrm>
          <a:prstGeom prst="rect">
            <a:avLst/>
          </a:prstGeom>
        </p:spPr>
      </p:pic>
    </p:spTree>
    <p:extLst>
      <p:ext uri="{BB962C8B-B14F-4D97-AF65-F5344CB8AC3E}">
        <p14:creationId xmlns:p14="http://schemas.microsoft.com/office/powerpoint/2010/main" val="372982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1736-F0E8-D887-7C98-F725B4A049A6}"/>
              </a:ext>
            </a:extLst>
          </p:cNvPr>
          <p:cNvSpPr>
            <a:spLocks noGrp="1"/>
          </p:cNvSpPr>
          <p:nvPr>
            <p:ph type="title"/>
          </p:nvPr>
        </p:nvSpPr>
        <p:spPr>
          <a:xfrm>
            <a:off x="517870" y="768546"/>
            <a:ext cx="5020948" cy="610549"/>
          </a:xfrm>
        </p:spPr>
        <p:txBody>
          <a:bodyPr/>
          <a:lstStyle/>
          <a:p>
            <a:r>
              <a:rPr lang="en-US" sz="3200" dirty="0"/>
              <a:t>References:</a:t>
            </a:r>
          </a:p>
        </p:txBody>
      </p:sp>
      <p:sp>
        <p:nvSpPr>
          <p:cNvPr id="4" name="Text Placeholder 3">
            <a:extLst>
              <a:ext uri="{FF2B5EF4-FFF2-40B4-BE49-F238E27FC236}">
                <a16:creationId xmlns:a16="http://schemas.microsoft.com/office/drawing/2014/main" id="{8525C0A8-B128-4CC7-B2BC-EA3F72FC8AE0}"/>
              </a:ext>
            </a:extLst>
          </p:cNvPr>
          <p:cNvSpPr>
            <a:spLocks noGrp="1"/>
          </p:cNvSpPr>
          <p:nvPr>
            <p:ph type="body" sz="half" idx="2"/>
          </p:nvPr>
        </p:nvSpPr>
        <p:spPr>
          <a:xfrm>
            <a:off x="517869" y="1499017"/>
            <a:ext cx="10979587" cy="4369971"/>
          </a:xfrm>
        </p:spPr>
        <p:txBody>
          <a:bodyPr/>
          <a:lstStyle/>
          <a:p>
            <a:pPr marL="342900" indent="-342900">
              <a:buFont typeface="Arial" panose="020B0604020202020204" pitchFamily="34" charset="0"/>
              <a:buChar char="•"/>
            </a:pPr>
            <a:r>
              <a:rPr lang="en-US" b="1" i="0" dirty="0">
                <a:hlinkClick r:id="rId2"/>
              </a:rPr>
              <a:t>https://www.kaggle.com/datasets/blastchar/telco-customer-churn</a:t>
            </a:r>
            <a:endParaRPr lang="en-US" b="1" i="0" dirty="0"/>
          </a:p>
        </p:txBody>
      </p:sp>
    </p:spTree>
    <p:extLst>
      <p:ext uri="{BB962C8B-B14F-4D97-AF65-F5344CB8AC3E}">
        <p14:creationId xmlns:p14="http://schemas.microsoft.com/office/powerpoint/2010/main" val="78649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89E707-AC3B-324D-1DEC-D220F6892B48}"/>
              </a:ext>
            </a:extLst>
          </p:cNvPr>
          <p:cNvSpPr>
            <a:spLocks noGrp="1"/>
          </p:cNvSpPr>
          <p:nvPr>
            <p:ph type="title"/>
          </p:nvPr>
        </p:nvSpPr>
        <p:spPr>
          <a:xfrm>
            <a:off x="517869" y="978408"/>
            <a:ext cx="11112155" cy="4870457"/>
          </a:xfrm>
        </p:spPr>
        <p:txBody>
          <a:bodyPr>
            <a:normAutofit fontScale="90000"/>
          </a:bodyPr>
          <a:lstStyle/>
          <a:p>
            <a:r>
              <a:rPr lang="en-US" dirty="0"/>
              <a:t>Thank you! </a:t>
            </a:r>
            <a:br>
              <a:rPr lang="en-US" dirty="0"/>
            </a:br>
            <a:br>
              <a:rPr lang="en-US" dirty="0"/>
            </a:br>
            <a:br>
              <a:rPr lang="en-US" dirty="0"/>
            </a:br>
            <a:br>
              <a:rPr lang="en-US" dirty="0"/>
            </a:br>
            <a:r>
              <a:rPr lang="en-US" sz="2200" dirty="0"/>
              <a:t>Presented by:</a:t>
            </a:r>
            <a:br>
              <a:rPr lang="en-US" sz="2200" dirty="0"/>
            </a:br>
            <a:r>
              <a:rPr lang="en-US" sz="2200" dirty="0"/>
              <a:t>Akshay Ramesh</a:t>
            </a:r>
            <a:br>
              <a:rPr lang="en-US" sz="2200" dirty="0"/>
            </a:br>
            <a:r>
              <a:rPr lang="en-US" sz="2200" dirty="0"/>
              <a:t>Dhanunjan Reddy Raghuram</a:t>
            </a:r>
            <a:br>
              <a:rPr lang="en-US" sz="2200" dirty="0"/>
            </a:br>
            <a:r>
              <a:rPr lang="en-US" sz="2200" dirty="0"/>
              <a:t>J.V.N. Sai Kumar Maturi</a:t>
            </a:r>
            <a:br>
              <a:rPr lang="en-US" sz="2200" dirty="0"/>
            </a:br>
            <a:r>
              <a:rPr lang="en-US" sz="2200" dirty="0"/>
              <a:t>Ranjith Kumar Kanumilli</a:t>
            </a:r>
            <a:br>
              <a:rPr lang="en-US" sz="2200" dirty="0"/>
            </a:br>
            <a:r>
              <a:rPr lang="en-US" sz="2200" dirty="0" err="1"/>
              <a:t>Sampreeth</a:t>
            </a:r>
            <a:r>
              <a:rPr lang="en-US" sz="2200" dirty="0"/>
              <a:t> Maturi</a:t>
            </a:r>
          </a:p>
        </p:txBody>
      </p:sp>
      <p:pic>
        <p:nvPicPr>
          <p:cNvPr id="6" name="Picture 5" descr="A picture containing text, clock, sign, reading&#10;&#10;Description automatically generated">
            <a:extLst>
              <a:ext uri="{FF2B5EF4-FFF2-40B4-BE49-F238E27FC236}">
                <a16:creationId xmlns:a16="http://schemas.microsoft.com/office/drawing/2014/main" id="{562DC92E-15E6-F695-ACE7-3D325A7580F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22763" y="6271197"/>
            <a:ext cx="2095500" cy="342900"/>
          </a:xfrm>
          <a:prstGeom prst="rect">
            <a:avLst/>
          </a:prstGeom>
        </p:spPr>
      </p:pic>
    </p:spTree>
    <p:extLst>
      <p:ext uri="{BB962C8B-B14F-4D97-AF65-F5344CB8AC3E}">
        <p14:creationId xmlns:p14="http://schemas.microsoft.com/office/powerpoint/2010/main" val="1234366536"/>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242741"/>
      </a:dk2>
      <a:lt2>
        <a:srgbClr val="E8E4E2"/>
      </a:lt2>
      <a:accent1>
        <a:srgbClr val="7BA8BC"/>
      </a:accent1>
      <a:accent2>
        <a:srgbClr val="7C8EBD"/>
      </a:accent2>
      <a:accent3>
        <a:srgbClr val="9B94C9"/>
      </a:accent3>
      <a:accent4>
        <a:srgbClr val="A07CBD"/>
      </a:accent4>
      <a:accent5>
        <a:srgbClr val="C691C7"/>
      </a:accent5>
      <a:accent6>
        <a:srgbClr val="BD7CA4"/>
      </a:accent6>
      <a:hlink>
        <a:srgbClr val="A9765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2831</TotalTime>
  <Words>356</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Algerian</vt:lpstr>
      <vt:lpstr>Arial</vt:lpstr>
      <vt:lpstr>Bierstadt</vt:lpstr>
      <vt:lpstr>Century Gothic</vt:lpstr>
      <vt:lpstr>Elephant</vt:lpstr>
      <vt:lpstr>Roboto</vt:lpstr>
      <vt:lpstr>Wingdings</vt:lpstr>
      <vt:lpstr>GestaltVTI</vt:lpstr>
      <vt:lpstr>BrushVTI</vt:lpstr>
      <vt:lpstr>Telecom Churn Prediction</vt:lpstr>
      <vt:lpstr>Introduction</vt:lpstr>
      <vt:lpstr>Dataset</vt:lpstr>
      <vt:lpstr>Correlation</vt:lpstr>
      <vt:lpstr>Building Models using Azure ML</vt:lpstr>
      <vt:lpstr>Evaluation Metrics </vt:lpstr>
      <vt:lpstr>Conclusion</vt:lpstr>
      <vt:lpstr>References:</vt:lpstr>
      <vt:lpstr>Thank you!     Presented by: Akshay Ramesh Dhanunjan Reddy Raghuram J.V.N. Sai Kumar Maturi Ranjith Kumar Kanumilli Sampreeth Maturi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Dhanunjan Reddy Raghuram</dc:creator>
  <cp:lastModifiedBy>Dhanunjan Reddy Raghuram</cp:lastModifiedBy>
  <cp:revision>9</cp:revision>
  <dcterms:created xsi:type="dcterms:W3CDTF">2022-11-05T16:37:27Z</dcterms:created>
  <dcterms:modified xsi:type="dcterms:W3CDTF">2022-11-07T15:48:43Z</dcterms:modified>
</cp:coreProperties>
</file>