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3" r:id="rId4"/>
    <p:sldId id="279" r:id="rId5"/>
    <p:sldId id="281" r:id="rId6"/>
    <p:sldId id="283" r:id="rId7"/>
    <p:sldId id="282" r:id="rId8"/>
    <p:sldId id="280" r:id="rId9"/>
    <p:sldId id="313" r:id="rId10"/>
    <p:sldId id="314" r:id="rId11"/>
    <p:sldId id="315" r:id="rId12"/>
    <p:sldId id="310" r:id="rId13"/>
    <p:sldId id="311" r:id="rId14"/>
    <p:sldId id="312" r:id="rId15"/>
    <p:sldId id="316" r:id="rId16"/>
    <p:sldId id="317" r:id="rId17"/>
    <p:sldId id="323" r:id="rId18"/>
    <p:sldId id="324" r:id="rId19"/>
    <p:sldId id="318" r:id="rId20"/>
    <p:sldId id="319" r:id="rId21"/>
    <p:sldId id="300" r:id="rId22"/>
    <p:sldId id="321" r:id="rId23"/>
    <p:sldId id="30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9A72183C-B00F-4EC2-9C8A-637C3E566FDE}">
          <p14:sldIdLst>
            <p14:sldId id="256"/>
            <p14:sldId id="278"/>
            <p14:sldId id="303"/>
            <p14:sldId id="279"/>
            <p14:sldId id="281"/>
            <p14:sldId id="283"/>
            <p14:sldId id="325"/>
            <p14:sldId id="282"/>
            <p14:sldId id="280"/>
            <p14:sldId id="313"/>
            <p14:sldId id="314"/>
            <p14:sldId id="315"/>
            <p14:sldId id="310"/>
            <p14:sldId id="311"/>
            <p14:sldId id="312"/>
            <p14:sldId id="316"/>
            <p14:sldId id="317"/>
            <p14:sldId id="323"/>
            <p14:sldId id="324"/>
            <p14:sldId id="318"/>
            <p14:sldId id="319"/>
            <p14:sldId id="300"/>
            <p14:sldId id="321"/>
            <p14:sldId id="302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>
        <p:scale>
          <a:sx n="71" d="100"/>
          <a:sy n="71" d="100"/>
        </p:scale>
        <p:origin x="-1350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7882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60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157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83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2026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327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23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29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401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39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914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12FD-B9FB-45E3-99D0-BA95317A4652}" type="datetimeFigureOut">
              <a:rPr lang="en-IN" smtClean="0"/>
              <a:pPr/>
              <a:t>03/03/2019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EEBE-201A-4573-8FE9-F7A2AEC45B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91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tennatestlab.com/antenna-education-tutorials/return-loss-vswr-explained" TargetMode="External"/><Relationship Id="rId2" Type="http://schemas.openxmlformats.org/officeDocument/2006/relationships/hyperlink" Target="https://www.rfpage.com/what-are-5g-frequency-band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obilemark.com/faqs/what-is-meant-by-the-vswr-of-an-antenna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New%20folder/2.docx" TargetMode="External"/><Relationship Id="rId7" Type="http://schemas.openxmlformats.org/officeDocument/2006/relationships/hyperlink" Target="New%20folder/public_policy_position_5g_spectrum.pdf" TargetMode="External"/><Relationship Id="rId2" Type="http://schemas.openxmlformats.org/officeDocument/2006/relationships/hyperlink" Target="https://www.rfpage.com/what-are-5g-frequency-ban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New%20folder/5.docx" TargetMode="External"/><Relationship Id="rId5" Type="http://schemas.openxmlformats.org/officeDocument/2006/relationships/hyperlink" Target="New%20folder/4.docx" TargetMode="External"/><Relationship Id="rId4" Type="http://schemas.openxmlformats.org/officeDocument/2006/relationships/hyperlink" Target="New%20folder/3.doc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0"/>
            <a:ext cx="9036496" cy="1571612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TEDDY FACED MICROSTRIP PATCH ANTENNA FOR LOWER 5G BANDS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40768"/>
            <a:ext cx="9144000" cy="5542236"/>
          </a:xfrm>
        </p:spPr>
        <p:txBody>
          <a:bodyPr>
            <a:normAutofit lnSpcReduction="10000"/>
          </a:bodyPr>
          <a:lstStyle/>
          <a:p>
            <a:endParaRPr lang="en-IN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  <a:p>
            <a:endParaRPr lang="en-IN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AND COMMUNICATION ENGINEERING </a:t>
            </a:r>
          </a:p>
          <a:p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N.V.L.VYSHNAVI ADDANKI         15KT1A0463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R.SAI KUMAR                                  15KT1A0483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SHAIK RESHMA                               15KT1A0492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P.HEMANJALI                                   15KT1A0480</a:t>
            </a:r>
          </a:p>
          <a:p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 . J . LAKSHMI NARAYANA</a:t>
            </a:r>
          </a:p>
          <a:p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 &amp; Head of ECE Department</a:t>
            </a:r>
          </a:p>
          <a:p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P.S.C.M.R COLLEGE OF ENGINEERING &amp; TECHNOLOGY</a:t>
            </a:r>
          </a:p>
          <a:p>
            <a:endParaRPr lang="en-IN" sz="2400" b="1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11027"/>
            <a:ext cx="13906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739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69AAF-4E2B-4606-B491-BCDFFD40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72547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S-parameter for Antenna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1(Return loss)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64811B84-EB27-42C5-8005-414363B76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1556793"/>
            <a:ext cx="8728117" cy="3240360"/>
          </a:xfr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1607FC-7806-4BBC-8DC3-9FC3ECB1ED4A}"/>
                  </a:ext>
                </a:extLst>
              </p:cNvPr>
              <p:cNvSpPr txBox="1"/>
              <p:nvPr/>
            </p:nvSpPr>
            <p:spPr>
              <a:xfrm>
                <a:off x="971600" y="5157192"/>
                <a:ext cx="7715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       Antenna 1 is working at 4.8 GHz with the return loss of -27.7 dB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dirty="0"/>
                  <a:t>=4.94 GHz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dirty="0"/>
                  <a:t>=4.76 GHz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41607FC-7806-4BBC-8DC3-9FC3ECB1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157192"/>
                <a:ext cx="7715200" cy="646331"/>
              </a:xfrm>
              <a:prstGeom prst="rect">
                <a:avLst/>
              </a:prstGeom>
              <a:blipFill>
                <a:blip r:embed="rId3"/>
                <a:stretch>
                  <a:fillRect l="-237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9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311D75-7AC2-49A4-8E21-D6ACD145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8670"/>
            <a:ext cx="9144000" cy="56040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VSWR Plot For Antenna 1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B74EC0BE-8447-4C9D-ACDB-2911CA2DE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70249"/>
            <a:ext cx="8229600" cy="28548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92DF43A-3B0B-42D2-BAA2-553A3523E245}"/>
              </a:ext>
            </a:extLst>
          </p:cNvPr>
          <p:cNvSpPr txBox="1"/>
          <p:nvPr/>
        </p:nvSpPr>
        <p:spPr>
          <a:xfrm>
            <a:off x="857224" y="5000636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VSWR(Voltage Standing Wave Ratio) : The amount of mismatch between an antenna and the feed line connecting to it.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VSWR= (1+|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|)/(1-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az-Cyrl-AZ" sz="2400" dirty="0" smtClean="0"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|)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15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47D6A-88B0-482C-BADD-BD872968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57150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2</a:t>
            </a:r>
          </a:p>
        </p:txBody>
      </p:sp>
      <p:pic>
        <p:nvPicPr>
          <p:cNvPr id="5" name="Content Placeholder 4" descr="A bathroom with a white background&#10;&#10;Description automatically generated">
            <a:extLst>
              <a:ext uri="{FF2B5EF4-FFF2-40B4-BE49-F238E27FC236}">
                <a16:creationId xmlns:a16="http://schemas.microsoft.com/office/drawing/2014/main" xmlns="" id="{A5B535AE-FB50-4F8C-90E2-62DC57625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081" y="1600200"/>
            <a:ext cx="7787838" cy="34849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15C52A-6329-456D-8E53-AB6EA3AF1737}"/>
              </a:ext>
            </a:extLst>
          </p:cNvPr>
          <p:cNvSpPr txBox="1"/>
          <p:nvPr/>
        </p:nvSpPr>
        <p:spPr>
          <a:xfrm>
            <a:off x="755576" y="5589240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antenna 2 is designed by implementing some slots on the rectangular patch of the antenna.</a:t>
            </a:r>
          </a:p>
        </p:txBody>
      </p:sp>
    </p:spTree>
    <p:extLst>
      <p:ext uri="{BB962C8B-B14F-4D97-AF65-F5344CB8AC3E}">
        <p14:creationId xmlns:p14="http://schemas.microsoft.com/office/powerpoint/2010/main" xmlns="" val="162436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F9265F-13A5-4751-9761-BFB29CC2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92867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S-parameter for antenna 2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48890899-A915-48ED-871F-614ABB242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58" y="1214422"/>
            <a:ext cx="8572560" cy="3470282"/>
          </a:xfr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26E273-5194-4923-953A-50620FE2ACD9}"/>
                  </a:ext>
                </a:extLst>
              </p:cNvPr>
              <p:cNvSpPr txBox="1"/>
              <p:nvPr/>
            </p:nvSpPr>
            <p:spPr>
              <a:xfrm>
                <a:off x="1115616" y="5301208"/>
                <a:ext cx="7488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Antenna 2 is working at 4.76 GHz with the return loss of -23.85 dB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dirty="0"/>
                  <a:t>=4.92 GHz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IN" dirty="0"/>
                  <a:t>=4.66 GHz.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C26E273-5194-4923-953A-50620FE2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01208"/>
                <a:ext cx="7488832" cy="646331"/>
              </a:xfrm>
              <a:prstGeom prst="rect">
                <a:avLst/>
              </a:prstGeom>
              <a:blipFill>
                <a:blip r:embed="rId3"/>
                <a:stretch>
                  <a:fillRect l="-244" t="-5660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6026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023AE-18FE-4A33-A77E-FB76B311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VSWR plot for Antenna 2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4A3FE9D3-6B15-46F6-BF0A-364B6688A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70249"/>
            <a:ext cx="8229600" cy="31429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F20335-8050-4D3E-9ED4-EB7E133CF11D}"/>
              </a:ext>
            </a:extLst>
          </p:cNvPr>
          <p:cNvSpPr txBox="1"/>
          <p:nvPr/>
        </p:nvSpPr>
        <p:spPr>
          <a:xfrm>
            <a:off x="611560" y="558924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vswr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900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326A-8A0D-4C61-B801-B3FC4665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93978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Top view of Proposed Antenna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DEDF310-A475-41E2-81D8-FEA4A706F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005" y="1470102"/>
            <a:ext cx="7803990" cy="33843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BA72F7-B40C-40D3-9BE9-B1F619C1D570}"/>
              </a:ext>
            </a:extLst>
          </p:cNvPr>
          <p:cNvSpPr txBox="1"/>
          <p:nvPr/>
        </p:nvSpPr>
        <p:spPr>
          <a:xfrm flipH="1">
            <a:off x="1012315" y="5445224"/>
            <a:ext cx="737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teddy faced slot is surrounded by c shaped slot, which is implemented on the rectangular patch.</a:t>
            </a:r>
          </a:p>
        </p:txBody>
      </p:sp>
    </p:spTree>
    <p:extLst>
      <p:ext uri="{BB962C8B-B14F-4D97-AF65-F5344CB8AC3E}">
        <p14:creationId xmlns:p14="http://schemas.microsoft.com/office/powerpoint/2010/main" xmlns="" val="182234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07007D-6B18-4D27-B122-1CA00973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Back view of Proposed Antenna</a:t>
            </a:r>
          </a:p>
        </p:txBody>
      </p:sp>
      <p:pic>
        <p:nvPicPr>
          <p:cNvPr id="5" name="Content Placeholder 4" descr="A picture containing shoji, whiteboard, text&#10;&#10;Description automatically generated">
            <a:extLst>
              <a:ext uri="{FF2B5EF4-FFF2-40B4-BE49-F238E27FC236}">
                <a16:creationId xmlns:a16="http://schemas.microsoft.com/office/drawing/2014/main" xmlns="" id="{60CF18B4-2989-42A9-A0AB-405721568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17639"/>
            <a:ext cx="8229600" cy="337951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69E77A-EC5E-4862-94ED-64DE9504BCC3}"/>
              </a:ext>
            </a:extLst>
          </p:cNvPr>
          <p:cNvSpPr txBox="1"/>
          <p:nvPr/>
        </p:nvSpPr>
        <p:spPr>
          <a:xfrm>
            <a:off x="457200" y="537321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teddy face is embedded on the rectangular slot on the ground.</a:t>
            </a:r>
          </a:p>
        </p:txBody>
      </p:sp>
    </p:spTree>
    <p:extLst>
      <p:ext uri="{BB962C8B-B14F-4D97-AF65-F5344CB8AC3E}">
        <p14:creationId xmlns:p14="http://schemas.microsoft.com/office/powerpoint/2010/main" xmlns="" val="51984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46AB769-F33F-408C-AFD7-E2CD6B7B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1"/>
            <a:ext cx="2088232" cy="2088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8A8A1D-46F9-4472-93F4-AC5FDE1E4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45" y="2233479"/>
            <a:ext cx="2088232" cy="2088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19E2050-52FC-493F-BA74-DF76C99B0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633" y="2251802"/>
            <a:ext cx="2242915" cy="2088231"/>
          </a:xfrm>
          <a:prstGeom prst="rect">
            <a:avLst/>
          </a:prstGeom>
        </p:spPr>
      </p:pic>
      <p:sp>
        <p:nvSpPr>
          <p:cNvPr id="8" name="Right Arrow 4">
            <a:extLst>
              <a:ext uri="{FF2B5EF4-FFF2-40B4-BE49-F238E27FC236}">
                <a16:creationId xmlns:a16="http://schemas.microsoft.com/office/drawing/2014/main" xmlns="" id="{E1CD4EF7-2F7F-4F40-B749-1969915EE21E}"/>
              </a:ext>
            </a:extLst>
          </p:cNvPr>
          <p:cNvSpPr/>
          <p:nvPr/>
        </p:nvSpPr>
        <p:spPr>
          <a:xfrm>
            <a:off x="2649924" y="3130708"/>
            <a:ext cx="686128" cy="288032"/>
          </a:xfrm>
          <a:prstGeom prst="rightArrow">
            <a:avLst>
              <a:gd name="adj1" fmla="val 50000"/>
              <a:gd name="adj2" fmla="val 4631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4">
            <a:extLst>
              <a:ext uri="{FF2B5EF4-FFF2-40B4-BE49-F238E27FC236}">
                <a16:creationId xmlns:a16="http://schemas.microsoft.com/office/drawing/2014/main" xmlns="" id="{3206D964-C2DB-46B8-81BE-05E3129BE20B}"/>
              </a:ext>
            </a:extLst>
          </p:cNvPr>
          <p:cNvSpPr/>
          <p:nvPr/>
        </p:nvSpPr>
        <p:spPr>
          <a:xfrm>
            <a:off x="5825915" y="3130708"/>
            <a:ext cx="720080" cy="2880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E0586C8-DDF1-4124-B5C2-E990AF4FD1DB}"/>
              </a:ext>
            </a:extLst>
          </p:cNvPr>
          <p:cNvSpPr txBox="1"/>
          <p:nvPr/>
        </p:nvSpPr>
        <p:spPr>
          <a:xfrm>
            <a:off x="0" y="5486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designs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036495-E5DD-4FE4-A6EE-2351493FC054}"/>
              </a:ext>
            </a:extLst>
          </p:cNvPr>
          <p:cNvSpPr txBox="1"/>
          <p:nvPr/>
        </p:nvSpPr>
        <p:spPr>
          <a:xfrm>
            <a:off x="428596" y="4714884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dirty="0"/>
              <a:t>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Antenna(ii)</a:t>
            </a:r>
            <a:r>
              <a:rPr lang="en-IN" dirty="0"/>
              <a:t>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Antenna(iii)</a:t>
            </a:r>
          </a:p>
        </p:txBody>
      </p:sp>
    </p:spTree>
    <p:extLst>
      <p:ext uri="{BB962C8B-B14F-4D97-AF65-F5344CB8AC3E}">
        <p14:creationId xmlns:p14="http://schemas.microsoft.com/office/powerpoint/2010/main" xmlns="" val="3684360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BFA816E-9F7D-4DFE-B459-9E81B9AE4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0877428"/>
              </p:ext>
            </p:extLst>
          </p:nvPr>
        </p:nvGraphicFramePr>
        <p:xfrm>
          <a:off x="214284" y="795198"/>
          <a:ext cx="8443323" cy="1204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0">
                  <a:extLst>
                    <a:ext uri="{9D8B030D-6E8A-4147-A177-3AD203B41FA5}">
                      <a16:colId xmlns:a16="http://schemas.microsoft.com/office/drawing/2014/main" xmlns="" val="1672491175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xmlns="" val="2319130015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xmlns="" val="1818226439"/>
                    </a:ext>
                  </a:extLst>
                </a:gridCol>
                <a:gridCol w="3942731">
                  <a:extLst>
                    <a:ext uri="{9D8B030D-6E8A-4147-A177-3AD203B41FA5}">
                      <a16:colId xmlns:a16="http://schemas.microsoft.com/office/drawing/2014/main" xmlns="" val="438249490"/>
                    </a:ext>
                  </a:extLst>
                </a:gridCol>
              </a:tblGrid>
              <a:tr h="75153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Resonant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6187850"/>
                  </a:ext>
                </a:extLst>
              </a:tr>
              <a:tr h="381194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4.7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 distance radio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984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9B3F9258-ECD2-42FB-9E9E-E5A69EB31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4555900"/>
              </p:ext>
            </p:extLst>
          </p:nvPr>
        </p:nvGraphicFramePr>
        <p:xfrm>
          <a:off x="214282" y="2143116"/>
          <a:ext cx="84433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88">
                  <a:extLst>
                    <a:ext uri="{9D8B030D-6E8A-4147-A177-3AD203B41FA5}">
                      <a16:colId xmlns:a16="http://schemas.microsoft.com/office/drawing/2014/main" xmlns="" val="4175013148"/>
                    </a:ext>
                  </a:extLst>
                </a:gridCol>
                <a:gridCol w="1574179">
                  <a:extLst>
                    <a:ext uri="{9D8B030D-6E8A-4147-A177-3AD203B41FA5}">
                      <a16:colId xmlns:a16="http://schemas.microsoft.com/office/drawing/2014/main" xmlns="" val="1640046760"/>
                    </a:ext>
                  </a:extLst>
                </a:gridCol>
                <a:gridCol w="1558027">
                  <a:extLst>
                    <a:ext uri="{9D8B030D-6E8A-4147-A177-3AD203B41FA5}">
                      <a16:colId xmlns:a16="http://schemas.microsoft.com/office/drawing/2014/main" xmlns="" val="1471461752"/>
                    </a:ext>
                  </a:extLst>
                </a:gridCol>
                <a:gridCol w="3942730">
                  <a:extLst>
                    <a:ext uri="{9D8B030D-6E8A-4147-A177-3AD203B41FA5}">
                      <a16:colId xmlns:a16="http://schemas.microsoft.com/office/drawing/2014/main" xmlns="" val="3930087500"/>
                    </a:ext>
                  </a:extLst>
                </a:gridCol>
              </a:tblGrid>
              <a:tr h="75153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Resonant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6927002"/>
                  </a:ext>
                </a:extLst>
              </a:tr>
              <a:tr h="334013">
                <a:tc rowSpan="2"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Antenna(ii)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 GHz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distance radio communications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8755756"/>
                  </a:ext>
                </a:extLst>
              </a:tr>
              <a:tr h="4797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 GHz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Satellite, radar and space communications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7837678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66202E3-AA23-4BF3-9EC9-4CAD9D23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0363416"/>
              </p:ext>
            </p:extLst>
          </p:nvPr>
        </p:nvGraphicFramePr>
        <p:xfrm>
          <a:off x="214282" y="4071942"/>
          <a:ext cx="842968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xmlns="" val="392789844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xmlns="" val="2375274063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xmlns="" val="3145786606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xmlns="" val="2710313123"/>
                    </a:ext>
                  </a:extLst>
                </a:gridCol>
              </a:tblGrid>
              <a:tr h="751530"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Resonant</a:t>
                      </a:r>
                      <a:r>
                        <a:rPr lang="en-IN" dirty="0"/>
                        <a:t> 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4378938"/>
                  </a:ext>
                </a:extLst>
              </a:tr>
              <a:tr h="334013">
                <a:tc rowSpan="3"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Antenna(iii)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IN" sz="1800" dirty="0"/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5 </a:t>
                      </a: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7.96 GHz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radar, satellite communications </a:t>
                      </a:r>
                      <a:endParaRPr lang="en-IN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8985890"/>
                  </a:ext>
                </a:extLst>
              </a:tr>
              <a:tr h="58452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</a:t>
                      </a:r>
                      <a:r>
                        <a:rPr lang="en-IN" sz="1800" dirty="0"/>
                        <a:t>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GHz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phones and commercial wireless LAN.</a:t>
                      </a:r>
                      <a:endParaRPr lang="en-IN" sz="1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18421330"/>
                  </a:ext>
                </a:extLst>
              </a:tr>
              <a:tr h="5686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 GHz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satellite service and radiolocation service.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45665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978DE8-DEB5-4351-A813-081EAA1B2FE2}"/>
              </a:ext>
            </a:extLst>
          </p:cNvPr>
          <p:cNvSpPr txBox="1"/>
          <p:nvPr/>
        </p:nvSpPr>
        <p:spPr>
          <a:xfrm>
            <a:off x="214282" y="214290"/>
            <a:ext cx="848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designed antennas</a:t>
            </a:r>
          </a:p>
        </p:txBody>
      </p:sp>
    </p:spTree>
    <p:extLst>
      <p:ext uri="{BB962C8B-B14F-4D97-AF65-F5344CB8AC3E}">
        <p14:creationId xmlns:p14="http://schemas.microsoft.com/office/powerpoint/2010/main" xmlns="" val="219213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14B5B-625D-475C-8F52-D433A464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114300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Results </a:t>
            </a:r>
            <a:br>
              <a:rPr lang="en-IN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s-parameter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09E3BCAA-7311-4370-AC7B-614A9C9E3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56792"/>
            <a:ext cx="8229600" cy="34332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A5090C6-9758-46FE-B26D-D6BE6B12F31A}"/>
              </a:ext>
            </a:extLst>
          </p:cNvPr>
          <p:cNvSpPr txBox="1"/>
          <p:nvPr/>
        </p:nvSpPr>
        <p:spPr>
          <a:xfrm>
            <a:off x="827584" y="5301208"/>
            <a:ext cx="7859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Antenna 3 is working at  two 5G frequencies namely 3.5 GHz and 4.6 GHz and one X-band frequency i.e., 7.96 GHz.</a:t>
            </a:r>
          </a:p>
        </p:txBody>
      </p:sp>
    </p:spTree>
    <p:extLst>
      <p:ext uri="{BB962C8B-B14F-4D97-AF65-F5344CB8AC3E}">
        <p14:creationId xmlns:p14="http://schemas.microsoft.com/office/powerpoint/2010/main" xmlns="" val="29524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500042"/>
            <a:ext cx="26432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96" y="1196752"/>
            <a:ext cx="6000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Aim and Objective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Work Completed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D8BDE-A7CB-4FE6-A87C-2D222219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604"/>
            <a:ext cx="9144000" cy="71438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VSWR plot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xmlns="" id="{7DA1FBCC-FF62-4A2C-AAC5-9B7CB6DB5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58" y="1357298"/>
            <a:ext cx="8229600" cy="3985867"/>
          </a:xfrm>
        </p:spPr>
      </p:pic>
    </p:spTree>
    <p:extLst>
      <p:ext uri="{BB962C8B-B14F-4D97-AF65-F5344CB8AC3E}">
        <p14:creationId xmlns:p14="http://schemas.microsoft.com/office/powerpoint/2010/main" xmlns="" val="360340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1EA9074-17D2-4F7A-9A92-3735CF17F293}"/>
              </a:ext>
            </a:extLst>
          </p:cNvPr>
          <p:cNvSpPr txBox="1"/>
          <p:nvPr/>
        </p:nvSpPr>
        <p:spPr>
          <a:xfrm>
            <a:off x="142844" y="642918"/>
            <a:ext cx="87868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antenna consists of a c shaped slot on the rectangular   patch with a teddy faced slot on the patch and the ground  as well.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same size it works for multiple frequencies namely 7.96 GHz, 4.6 GHz and 3.5 GHz with return loss -18.3dB, -20.3dB and -27.7dB.</a:t>
            </a:r>
          </a:p>
        </p:txBody>
      </p:sp>
    </p:spTree>
    <p:extLst>
      <p:ext uri="{BB962C8B-B14F-4D97-AF65-F5344CB8AC3E}">
        <p14:creationId xmlns:p14="http://schemas.microsoft.com/office/powerpoint/2010/main" xmlns="" val="296717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84EB80-94D7-4F66-B792-6E6A2B6E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39E01A-ACC7-430C-821D-BD73C2BB8DF9}"/>
              </a:ext>
            </a:extLst>
          </p:cNvPr>
          <p:cNvSpPr txBox="1"/>
          <p:nvPr/>
        </p:nvSpPr>
        <p:spPr>
          <a:xfrm>
            <a:off x="457200" y="846138"/>
            <a:ext cx="8435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can be further modified by reducing the size and bandwidth can be enhanced for these particular band of frequencies.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317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BA0F5FA-8773-44E6-B585-8A6A70093609}"/>
              </a:ext>
            </a:extLst>
          </p:cNvPr>
          <p:cNvSpPr txBox="1"/>
          <p:nvPr/>
        </p:nvSpPr>
        <p:spPr>
          <a:xfrm>
            <a:off x="214282" y="285728"/>
            <a:ext cx="878684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https://www.rfpage.com/what-are-5g-frequency-bands/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https://antennatestlab.com/antenna-education-tutorials/return-loss-vswr-explained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[3]https://www.researchgate.net/post/how_S_Parameters_are_helpfull_in_analysis_of_Antenna/amp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https://www.mobilemark.com/faqs/what-is-meant-by-the-vswr-of-an-antenna/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https://www.everythingrf.com/community/5g-frequency-bands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[6]public_policy_position_5g_spectrum.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623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6A9FB-8438-49A9-B43A-A899618F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18431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4CD09-88E4-4DBF-B2D5-2E3C2B0E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38494E-6C28-4142-B95F-608A610A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paper presents a design of a cost-efficient micro strip patch antenna operating at 4.6 GHz for lower 5G bands. The proposed antenna consists of  a teddy faced microstrip patch. The antenna is designed with dimensions of 18.3x13.24x1.6 mm on a FR4 substrate with a dielectric constant of 4.4. 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proposed antenna works at 3 different frequencies namely 7.96 GHz, 4.6GHz and 3.5 GHz with return loss -18.3dB, -20.3dB and -27.7dB.</a:t>
            </a:r>
          </a:p>
        </p:txBody>
      </p:sp>
    </p:spTree>
    <p:extLst>
      <p:ext uri="{BB962C8B-B14F-4D97-AF65-F5344CB8AC3E}">
        <p14:creationId xmlns:p14="http://schemas.microsoft.com/office/powerpoint/2010/main" xmlns="" val="44230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79" y="404664"/>
            <a:ext cx="8786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AIM  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design an antenna which works  on 5G for lower frequencies.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OBJECTIVE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To study antenna parameters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study about the patch antenna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design and simulate the  antenna for lower 5Gfrequencies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428604"/>
            <a:ext cx="68580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MOTIVATION: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usage of micro strip antenna became so wide because of its small size and less weight.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designing an antenna at 5g band is that it has low radiation and can be used for smart tracking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089B79-F03F-4700-B5AF-45D5F1C6C0E6}"/>
              </a:ext>
            </a:extLst>
          </p:cNvPr>
          <p:cNvSpPr txBox="1"/>
          <p:nvPr/>
        </p:nvSpPr>
        <p:spPr>
          <a:xfrm>
            <a:off x="142844" y="142853"/>
            <a:ext cx="857256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5G bands are used in United States, Japan, India and Europe[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342900" indent="-34290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loss is the measure of  how small the ‘return’ or reflection of power[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2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342900" indent="-34290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S-Parameters return loss can be calculated from the Scattering matrix[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VSWR  value under to is considered suitable for most antenna applications[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frequencies are the best compromise between capacity and coverage[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file"/>
              </a:rPr>
              <a:t>5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applications at various frequencies[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file"/>
              </a:rPr>
              <a:t>6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342900" indent="-342900"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98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285728"/>
            <a:ext cx="889365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METHODOLOGY :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microstrip patch antenna with microstrip line feeding technique is used and results are obtained.</a:t>
            </a: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microstrip patch antenna is simulated on FR4 substrate material.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Antenna 1 is designed to work at  5G bands operating at a single frequency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Antenna 2 is designed by inserting slots on the patch of the antenna operating at two different bands</a:t>
            </a:r>
          </a:p>
          <a:p>
            <a:pPr algn="just"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Antenna 3 is designed with a teddy shaped slot in a c shaped slot on the patch ,the ground consists of a rectangular slot embedded with a teddy face operating a three different frequencies.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73710204"/>
              </p:ext>
            </p:extLst>
          </p:nvPr>
        </p:nvGraphicFramePr>
        <p:xfrm>
          <a:off x="357158" y="857232"/>
          <a:ext cx="8429685" cy="562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098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98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382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Work </a:t>
                      </a:r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one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  <a:r>
                        <a:rPr lang="en-I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Work</a:t>
                      </a:r>
                      <a:r>
                        <a:rPr lang="en-IN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to be Done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November-2018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Study of</a:t>
                      </a:r>
                      <a:r>
                        <a:rPr lang="en-IN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Base paper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046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December - 2018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Antenna</a:t>
                      </a:r>
                      <a:r>
                        <a:rPr lang="en-IN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parameters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1535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January - 2019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Design of basic</a:t>
                      </a:r>
                      <a:r>
                        <a:rPr lang="en-IN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patch antenna.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872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February 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basic patch antenna is modified for better bandwidth.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91535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March 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Antenna is designed for multiple 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Documentation and base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89C62E-A906-47B9-BA85-EF8B40731E1E}"/>
              </a:ext>
            </a:extLst>
          </p:cNvPr>
          <p:cNvSpPr txBox="1"/>
          <p:nvPr/>
        </p:nvSpPr>
        <p:spPr>
          <a:xfrm>
            <a:off x="285720" y="214290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WORK COMPLETED AND PROGRESSED TILL DATE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4AD06-6B50-4498-B9FF-136402FC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918"/>
            <a:ext cx="8929718" cy="50006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Antenna 1</a:t>
            </a:r>
          </a:p>
        </p:txBody>
      </p:sp>
      <p:pic>
        <p:nvPicPr>
          <p:cNvPr id="5" name="Content Placeholder 4" descr="A close up of a tiled wall&#10;&#10;Description automatically generated">
            <a:extLst>
              <a:ext uri="{FF2B5EF4-FFF2-40B4-BE49-F238E27FC236}">
                <a16:creationId xmlns:a16="http://schemas.microsoft.com/office/drawing/2014/main" xmlns="" id="{5B86C129-0A07-4FEE-B31E-54366E44D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410" y="1600201"/>
            <a:ext cx="7815180" cy="33409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11F5B9-B72B-4BF1-BFEE-D14D3E1944DC}"/>
              </a:ext>
            </a:extLst>
          </p:cNvPr>
          <p:cNvSpPr txBox="1"/>
          <p:nvPr/>
        </p:nvSpPr>
        <p:spPr>
          <a:xfrm>
            <a:off x="664410" y="5445224"/>
            <a:ext cx="781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patch antenna is designed using fr4 substrate and it is fed with microstrip line feeding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6099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735</Words>
  <Application>Microsoft Office PowerPoint</Application>
  <PresentationFormat>On-screen Show (4:3)</PresentationFormat>
  <Paragraphs>161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TEDDY FACED MICROSTRIP PATCH ANTENNA FOR LOWER 5G BANDS</vt:lpstr>
      <vt:lpstr>Slide 2</vt:lpstr>
      <vt:lpstr>ABSTRACT</vt:lpstr>
      <vt:lpstr>Slide 4</vt:lpstr>
      <vt:lpstr>Slide 5</vt:lpstr>
      <vt:lpstr>Slide 6</vt:lpstr>
      <vt:lpstr>Slide 7</vt:lpstr>
      <vt:lpstr>Slide 8</vt:lpstr>
      <vt:lpstr>Antenna 1</vt:lpstr>
      <vt:lpstr>S-parameter for Antenna 1(Return loss)</vt:lpstr>
      <vt:lpstr>VSWR Plot For Antenna 1</vt:lpstr>
      <vt:lpstr>Antenna 2</vt:lpstr>
      <vt:lpstr>S-parameter for antenna 2</vt:lpstr>
      <vt:lpstr>VSWR plot for Antenna 2</vt:lpstr>
      <vt:lpstr>Top view of Proposed Antenna</vt:lpstr>
      <vt:lpstr>Back view of Proposed Antenna</vt:lpstr>
      <vt:lpstr>Slide 17</vt:lpstr>
      <vt:lpstr>Slide 18</vt:lpstr>
      <vt:lpstr>Results  s-parameter</vt:lpstr>
      <vt:lpstr>VSWR plot</vt:lpstr>
      <vt:lpstr>Slide 21</vt:lpstr>
      <vt:lpstr>       </vt:lpstr>
      <vt:lpstr>Slide 23</vt:lpstr>
      <vt:lpstr>THANK YOU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COMPACT DUAL BAND MIMO PIFA FOR 5G APPLICATIONS</dc:title>
  <dc:creator>HP</dc:creator>
  <cp:lastModifiedBy>YUVAN HAVISH</cp:lastModifiedBy>
  <cp:revision>109</cp:revision>
  <dcterms:created xsi:type="dcterms:W3CDTF">2018-11-23T19:58:15Z</dcterms:created>
  <dcterms:modified xsi:type="dcterms:W3CDTF">2019-03-03T16:20:03Z</dcterms:modified>
</cp:coreProperties>
</file>