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40F2FD1-9F03-407C-83CF-0141A04D02B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6400" cy="308610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GB" sz="2000" b="0" strike="noStrike" spc="-1">
                <a:latin typeface="Aria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GB" sz="2000" b="0" strike="noStrike" spc="-1">
                <a:latin typeface="Arial"/>
              </a:rPr>
              <a:t>You will get only one opportunity to present your Research Question ahead of the submission date.  Have your questions ready, and be ready to take notes on feedback.</a:t>
            </a:r>
            <a:endParaRPr lang="en-US" sz="2000" b="0" strike="noStrike" spc="-1">
              <a:latin typeface="Arial"/>
            </a:endParaRPr>
          </a:p>
        </p:txBody>
      </p:sp>
      <p:sp>
        <p:nvSpPr>
          <p:cNvPr id="11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105607B-FF1E-458A-BC02-DB5D08E9C52D}"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6400" cy="3086100"/>
          </a:xfrm>
          <a:prstGeom prst="rect">
            <a:avLst/>
          </a:prstGeom>
        </p:spPr>
      </p:sp>
      <p:sp>
        <p:nvSpPr>
          <p:cNvPr id="11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1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B9E47DD-2322-44A3-B9E0-5B3B5CBF909A}"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75624251-7C5B-43F5-930F-86908A6CFD05}"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32D22891-C7C5-4CE7-AB24-8FE7728F60BB}"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makeovermonday/2019w4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Name: A_g</a:t>
            </a:r>
            <a:r>
              <a:rPr lang="en-US" sz="2000" b="1" spc="-100" dirty="0">
                <a:solidFill>
                  <a:srgbClr val="FFFFFF"/>
                </a:solidFill>
                <a:latin typeface="Arial"/>
              </a:rPr>
              <a:t>roup183</a:t>
            </a:r>
            <a:r>
              <a:rPr lang="en-US" sz="2000" b="1" strike="noStrike" spc="-100" dirty="0">
                <a:solidFill>
                  <a:srgbClr val="FFFFFF"/>
                </a:solidFill>
                <a:latin typeface="Arial"/>
              </a:rPr>
              <a:t>                          Name of Student Presenting: Lakshmi Priya </a:t>
            </a:r>
            <a:r>
              <a:rPr lang="en-US" sz="2000" b="1" strike="noStrike" spc="-100" dirty="0" err="1">
                <a:solidFill>
                  <a:srgbClr val="FFFFFF"/>
                </a:solidFill>
                <a:latin typeface="Arial"/>
              </a:rPr>
              <a:t>Pattem</a:t>
            </a:r>
            <a:r>
              <a:rPr lang="en-US" sz="2000" b="1" strike="noStrike" spc="-100" dirty="0">
                <a:solidFill>
                  <a:srgbClr val="FFFFFF"/>
                </a:solidFill>
                <a:latin typeface="Arial"/>
              </a:rPr>
              <a:t> </a:t>
            </a:r>
            <a:endParaRPr lang="en-US" sz="2000" b="0" strike="noStrike" spc="-1" dirty="0">
              <a:latin typeface="Arial"/>
            </a:endParaRPr>
          </a:p>
        </p:txBody>
      </p:sp>
      <p:sp>
        <p:nvSpPr>
          <p:cNvPr id="94" name="TextShape 3"/>
          <p:cNvSpPr txBox="1"/>
          <p:nvPr/>
        </p:nvSpPr>
        <p:spPr>
          <a:xfrm>
            <a:off x="965160" y="218049"/>
            <a:ext cx="10455120"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7COM1079-20204  Student Group No: a_group</a:t>
            </a:r>
            <a:r>
              <a:rPr lang="en-GB" sz="1500" spc="-1" dirty="0">
                <a:solidFill>
                  <a:srgbClr val="FFFFFF"/>
                </a:solidFill>
                <a:latin typeface="Arial"/>
              </a:rPr>
              <a:t>183</a:t>
            </a:r>
            <a:r>
              <a:rPr lang="en-GB" sz="1500" b="0" strike="noStrike" spc="-1" dirty="0">
                <a:solidFill>
                  <a:srgbClr val="FFFFFF"/>
                </a:solidFill>
                <a:latin typeface="Arial"/>
              </a:rPr>
              <a:t>                    Names of Student Attendees: </a:t>
            </a:r>
            <a:r>
              <a:rPr lang="en-GB" sz="1500" spc="-1" dirty="0">
                <a:solidFill>
                  <a:schemeClr val="bg1"/>
                </a:solidFill>
              </a:rPr>
              <a:t>Lakshmi Priya </a:t>
            </a:r>
            <a:r>
              <a:rPr lang="en-GB" sz="1500" spc="-1" dirty="0" err="1">
                <a:solidFill>
                  <a:schemeClr val="bg1"/>
                </a:solidFill>
              </a:rPr>
              <a:t>Pattem</a:t>
            </a:r>
            <a:endParaRPr lang="en-GB" sz="1500" spc="-1" dirty="0">
              <a:solidFill>
                <a:schemeClr val="bg1"/>
              </a:solidFill>
            </a:endParaRPr>
          </a:p>
          <a:p>
            <a:pPr>
              <a:lnSpc>
                <a:spcPct val="100000"/>
              </a:lnSpc>
            </a:pPr>
            <a:r>
              <a:rPr lang="en-GB" sz="1500" spc="-1" dirty="0">
                <a:solidFill>
                  <a:schemeClr val="bg1"/>
                </a:solidFill>
              </a:rPr>
              <a:t>								           Sai Rohith </a:t>
            </a:r>
            <a:r>
              <a:rPr lang="en-GB" sz="1500" spc="-1" dirty="0" err="1">
                <a:solidFill>
                  <a:schemeClr val="bg1"/>
                </a:solidFill>
              </a:rPr>
              <a:t>Kotaru</a:t>
            </a:r>
            <a:r>
              <a:rPr lang="en-GB" sz="1500" spc="-1" dirty="0">
                <a:solidFill>
                  <a:schemeClr val="bg1"/>
                </a:solidFill>
              </a:rPr>
              <a:t>,</a:t>
            </a:r>
          </a:p>
          <a:p>
            <a:pPr>
              <a:lnSpc>
                <a:spcPct val="100000"/>
              </a:lnSpc>
            </a:pPr>
            <a:r>
              <a:rPr lang="en-GB" sz="1500" spc="-1" dirty="0">
                <a:solidFill>
                  <a:schemeClr val="bg1"/>
                </a:solidFill>
              </a:rPr>
              <a:t>								           Balaji Jada,</a:t>
            </a:r>
          </a:p>
          <a:p>
            <a:pPr>
              <a:lnSpc>
                <a:spcPct val="100000"/>
              </a:lnSpc>
            </a:pPr>
            <a:r>
              <a:rPr lang="en-GB" sz="1500" spc="-1" dirty="0">
                <a:solidFill>
                  <a:schemeClr val="bg1"/>
                </a:solidFill>
              </a:rPr>
              <a:t>								           Eswar </a:t>
            </a:r>
            <a:r>
              <a:rPr lang="en-GB" sz="1500" spc="-1" dirty="0" err="1">
                <a:solidFill>
                  <a:schemeClr val="bg1"/>
                </a:solidFill>
              </a:rPr>
              <a:t>Redyy</a:t>
            </a:r>
            <a:r>
              <a:rPr lang="en-GB" sz="1500" spc="-1" dirty="0">
                <a:solidFill>
                  <a:schemeClr val="bg1"/>
                </a:solidFill>
              </a:rPr>
              <a:t> </a:t>
            </a:r>
            <a:r>
              <a:rPr lang="en-GB" sz="1500" spc="-1" dirty="0" err="1">
                <a:solidFill>
                  <a:schemeClr val="bg1"/>
                </a:solidFill>
              </a:rPr>
              <a:t>Amudam</a:t>
            </a:r>
            <a:r>
              <a:rPr lang="en-GB" sz="1500" spc="-1" dirty="0">
                <a:solidFill>
                  <a:schemeClr val="bg1"/>
                </a:solidFill>
              </a:rPr>
              <a:t>,</a:t>
            </a:r>
          </a:p>
          <a:p>
            <a:pPr>
              <a:lnSpc>
                <a:spcPct val="100000"/>
              </a:lnSpc>
            </a:pPr>
            <a:r>
              <a:rPr lang="en-GB" sz="1500" spc="-1" dirty="0">
                <a:solidFill>
                  <a:schemeClr val="bg1"/>
                </a:solidFill>
              </a:rPr>
              <a:t>								</a:t>
            </a:r>
            <a:r>
              <a:rPr lang="en-GB" sz="1500" spc="-1">
                <a:solidFill>
                  <a:schemeClr val="bg1"/>
                </a:solidFill>
              </a:rPr>
              <a:t>           Sai </a:t>
            </a:r>
            <a:r>
              <a:rPr lang="en-GB" sz="1500" spc="-1" dirty="0">
                <a:solidFill>
                  <a:schemeClr val="bg1"/>
                </a:solidFill>
              </a:rPr>
              <a:t>Kumar </a:t>
            </a:r>
            <a:r>
              <a:rPr lang="en-GB" sz="1500" spc="-1" dirty="0" err="1">
                <a:solidFill>
                  <a:schemeClr val="bg1"/>
                </a:solidFill>
              </a:rPr>
              <a:t>Medeipelli</a:t>
            </a:r>
            <a:r>
              <a:rPr lang="en-GB" sz="1500" spc="-1" dirty="0">
                <a:solidFill>
                  <a:schemeClr val="bg1"/>
                </a:solidFill>
              </a:rPr>
              <a:t>.</a:t>
            </a:r>
          </a:p>
          <a:p>
            <a:pPr>
              <a:lnSpc>
                <a:spcPct val="100000"/>
              </a:lnSpc>
            </a:pPr>
            <a:endParaRPr lang="en-GB" sz="1500" spc="-1" dirty="0">
              <a:solidFill>
                <a:srgbClr val="FFFFFF"/>
              </a:solidFill>
            </a:endParaRPr>
          </a:p>
          <a:p>
            <a:pPr>
              <a:lnSpc>
                <a:spcPct val="100000"/>
              </a:lnSpc>
            </a:pPr>
            <a:r>
              <a:rPr lang="en-GB" sz="1500" b="0" strike="noStrike" spc="-1" dirty="0">
                <a:solidFill>
                  <a:srgbClr val="FFFFFF"/>
                </a:solidFill>
                <a:latin typeface="Arial"/>
              </a:rPr>
              <a:t> </a:t>
            </a:r>
            <a:endParaRPr lang="en-US" sz="1500" b="0" strike="noStrike" spc="-1" dirty="0">
              <a:latin typeface="Times New Roman"/>
            </a:endParaRPr>
          </a:p>
        </p:txBody>
      </p:sp>
      <p:sp>
        <p:nvSpPr>
          <p:cNvPr id="3" name="TextBox 2">
            <a:extLst>
              <a:ext uri="{FF2B5EF4-FFF2-40B4-BE49-F238E27FC236}">
                <a16:creationId xmlns:a16="http://schemas.microsoft.com/office/drawing/2014/main" id="{65F61F3F-B347-3824-EDAE-6F88D8D6FEE5}"/>
              </a:ext>
            </a:extLst>
          </p:cNvPr>
          <p:cNvSpPr txBox="1"/>
          <p:nvPr/>
        </p:nvSpPr>
        <p:spPr>
          <a:xfrm>
            <a:off x="954000" y="2890685"/>
            <a:ext cx="8190000" cy="892552"/>
          </a:xfrm>
          <a:prstGeom prst="rect">
            <a:avLst/>
          </a:prstGeom>
          <a:noFill/>
        </p:spPr>
        <p:txBody>
          <a:bodyPr wrap="square">
            <a:spAutoFit/>
          </a:bodyPr>
          <a:lstStyle/>
          <a:p>
            <a:r>
              <a:rPr lang="en-US" sz="2800" b="1" dirty="0">
                <a:solidFill>
                  <a:schemeClr val="bg2"/>
                </a:solidFill>
              </a:rPr>
              <a:t>Research Question :</a:t>
            </a:r>
            <a:r>
              <a:rPr lang="en-US" sz="1800" b="1" dirty="0">
                <a:solidFill>
                  <a:schemeClr val="bg1"/>
                </a:solidFill>
              </a:rPr>
              <a:t> </a:t>
            </a:r>
            <a:r>
              <a:rPr lang="en-US" sz="2400" dirty="0"/>
              <a:t>“Is there a correlation between</a:t>
            </a:r>
            <a:r>
              <a:rPr lang="en-US" sz="2400" dirty="0">
                <a:effectLst/>
                <a:ea typeface="Calibri" panose="020F0502020204030204" pitchFamily="34" charset="0"/>
              </a:rPr>
              <a:t> number of</a:t>
            </a:r>
            <a:r>
              <a:rPr lang="en-US" sz="2000" dirty="0">
                <a:effectLst/>
                <a:ea typeface="Calibri" panose="020F0502020204030204" pitchFamily="34" charset="0"/>
              </a:rPr>
              <a:t> </a:t>
            </a:r>
            <a:r>
              <a:rPr lang="en-US" sz="2400" dirty="0">
                <a:effectLst/>
                <a:ea typeface="Calibri" panose="020F0502020204030204" pitchFamily="34" charset="0"/>
              </a:rPr>
              <a:t>Suicides and Age of 18-95 ?</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965160" y="1849653"/>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3200" b="1" strike="noStrike" spc="-100" dirty="0">
                <a:solidFill>
                  <a:srgbClr val="203232"/>
                </a:solidFill>
                <a:latin typeface="Arial"/>
              </a:rPr>
              <a:t>Dataset </a:t>
            </a:r>
            <a:r>
              <a:rPr lang="en-US" sz="3200" b="1" spc="-100" dirty="0">
                <a:solidFill>
                  <a:srgbClr val="203232"/>
                </a:solidFill>
              </a:rPr>
              <a:t>URL:</a:t>
            </a:r>
            <a:r>
              <a:rPr lang="en-US" sz="3600" b="1" spc="-100" dirty="0">
                <a:solidFill>
                  <a:srgbClr val="203232"/>
                </a:solidFill>
              </a:rPr>
              <a:t> </a:t>
            </a:r>
            <a:r>
              <a:rPr lang="en-US" sz="2000" b="1" spc="-100" dirty="0">
                <a:solidFill>
                  <a:schemeClr val="accent2"/>
                </a:solidFill>
                <a:hlinkClick r:id="rId3"/>
              </a:rPr>
              <a:t>https://data.world/makeovermonday/2019w43</a:t>
            </a:r>
            <a:r>
              <a:rPr lang="en-US" sz="2000" b="1" spc="-100" dirty="0">
                <a:solidFill>
                  <a:schemeClr val="accent2"/>
                </a:solidFill>
              </a:rPr>
              <a:t> </a:t>
            </a:r>
            <a:r>
              <a:rPr lang="en-US" sz="2000" b="1" spc="-100" dirty="0"/>
              <a:t>and DS244</a:t>
            </a:r>
            <a:r>
              <a:rPr lang="en-US" sz="3600" b="1" spc="-100" dirty="0">
                <a:solidFill>
                  <a:srgbClr val="203232"/>
                </a:solidFill>
              </a:rPr>
              <a:t> </a:t>
            </a:r>
            <a:endParaRPr lang="en-US" sz="2000" b="0" strike="noStrike" spc="-1" dirty="0">
              <a:latin typeface="Arial"/>
            </a:endParaRPr>
          </a:p>
        </p:txBody>
      </p:sp>
      <p:sp>
        <p:nvSpPr>
          <p:cNvPr id="96" name="TextShape 2"/>
          <p:cNvSpPr txBox="1"/>
          <p:nvPr/>
        </p:nvSpPr>
        <p:spPr>
          <a:xfrm>
            <a:off x="965160" y="687633"/>
            <a:ext cx="10359332" cy="339535"/>
          </a:xfrm>
          <a:prstGeom prst="rect">
            <a:avLst/>
          </a:prstGeom>
          <a:noFill/>
          <a:ln>
            <a:noFill/>
          </a:ln>
        </p:spPr>
        <p:txBody>
          <a:bodyPr lIns="0" tIns="0" rIns="0" bIns="0">
            <a:noAutofit/>
          </a:bodyPr>
          <a:lstStyle/>
          <a:p>
            <a:pPr>
              <a:lnSpc>
                <a:spcPct val="100000"/>
              </a:lnSpc>
            </a:pPr>
            <a:r>
              <a:rPr lang="en-GB" sz="1500" spc="-1" dirty="0">
                <a:solidFill>
                  <a:srgbClr val="B3B9B9"/>
                </a:solidFill>
              </a:rPr>
              <a:t>7COM1079-2024  Student Group No: a_group183            Names of Student Group Attendees: Lakshmi Priya </a:t>
            </a:r>
            <a:r>
              <a:rPr lang="en-GB" sz="1500" spc="-1" dirty="0" err="1">
                <a:solidFill>
                  <a:srgbClr val="B3B9B9"/>
                </a:solidFill>
              </a:rPr>
              <a:t>Pattem</a:t>
            </a:r>
            <a:endParaRPr lang="en-GB" sz="1500" spc="-1" dirty="0">
              <a:solidFill>
                <a:srgbClr val="B3B9B9"/>
              </a:solidFill>
            </a:endParaRPr>
          </a:p>
          <a:p>
            <a:pPr>
              <a:lnSpc>
                <a:spcPct val="100000"/>
              </a:lnSpc>
            </a:pPr>
            <a:r>
              <a:rPr lang="en-GB" sz="1500" spc="-1" dirty="0">
                <a:solidFill>
                  <a:srgbClr val="B3B9B9"/>
                </a:solidFill>
              </a:rPr>
              <a:t>								            Sai Rohith </a:t>
            </a:r>
            <a:r>
              <a:rPr lang="en-GB" sz="1500" spc="-1" dirty="0" err="1">
                <a:solidFill>
                  <a:srgbClr val="B3B9B9"/>
                </a:solidFill>
              </a:rPr>
              <a:t>Kotaru</a:t>
            </a:r>
            <a:r>
              <a:rPr lang="en-GB" sz="1500" spc="-1" dirty="0">
                <a:solidFill>
                  <a:srgbClr val="B3B9B9"/>
                </a:solidFill>
              </a:rPr>
              <a:t>,</a:t>
            </a:r>
          </a:p>
          <a:p>
            <a:pPr>
              <a:lnSpc>
                <a:spcPct val="100000"/>
              </a:lnSpc>
            </a:pPr>
            <a:r>
              <a:rPr lang="en-GB" sz="1500" spc="-1" dirty="0">
                <a:solidFill>
                  <a:srgbClr val="B3B9B9"/>
                </a:solidFill>
              </a:rPr>
              <a:t>								            Balaji Jada,</a:t>
            </a:r>
          </a:p>
          <a:p>
            <a:pPr>
              <a:lnSpc>
                <a:spcPct val="100000"/>
              </a:lnSpc>
            </a:pPr>
            <a:r>
              <a:rPr lang="en-GB" sz="1500" spc="-1" dirty="0">
                <a:solidFill>
                  <a:srgbClr val="B3B9B9"/>
                </a:solidFill>
              </a:rPr>
              <a:t>								            Eswar </a:t>
            </a:r>
            <a:r>
              <a:rPr lang="en-GB" sz="1500" spc="-1" dirty="0" err="1">
                <a:solidFill>
                  <a:srgbClr val="B3B9B9"/>
                </a:solidFill>
              </a:rPr>
              <a:t>Redyy</a:t>
            </a:r>
            <a:r>
              <a:rPr lang="en-GB" sz="1500" spc="-1" dirty="0">
                <a:solidFill>
                  <a:srgbClr val="B3B9B9"/>
                </a:solidFill>
              </a:rPr>
              <a:t> </a:t>
            </a:r>
            <a:r>
              <a:rPr lang="en-GB" sz="1500" spc="-1" dirty="0" err="1">
                <a:solidFill>
                  <a:srgbClr val="B3B9B9"/>
                </a:solidFill>
              </a:rPr>
              <a:t>Amudam</a:t>
            </a:r>
            <a:r>
              <a:rPr lang="en-GB" sz="1500" spc="-1" dirty="0">
                <a:solidFill>
                  <a:srgbClr val="B3B9B9"/>
                </a:solidFill>
              </a:rPr>
              <a:t>,</a:t>
            </a:r>
          </a:p>
          <a:p>
            <a:pPr>
              <a:lnSpc>
                <a:spcPct val="100000"/>
              </a:lnSpc>
            </a:pPr>
            <a:r>
              <a:rPr lang="en-GB" sz="1500" spc="-1" dirty="0">
                <a:solidFill>
                  <a:srgbClr val="B3B9B9"/>
                </a:solidFill>
              </a:rPr>
              <a:t>								            Sai Kumar </a:t>
            </a:r>
            <a:r>
              <a:rPr lang="en-GB" sz="1500" spc="-1" dirty="0" err="1">
                <a:solidFill>
                  <a:srgbClr val="B3B9B9"/>
                </a:solidFill>
              </a:rPr>
              <a:t>Medeipelli</a:t>
            </a:r>
            <a:r>
              <a:rPr lang="en-GB" sz="1500" spc="-1" dirty="0">
                <a:solidFill>
                  <a:srgbClr val="B3B9B9"/>
                </a:solidFill>
              </a:rPr>
              <a:t>.</a:t>
            </a:r>
          </a:p>
          <a:p>
            <a:pPr>
              <a:lnSpc>
                <a:spcPct val="100000"/>
              </a:lnSpc>
            </a:pPr>
            <a:r>
              <a:rPr lang="en-GB" sz="1500" b="0" strike="noStrike" spc="-1" dirty="0">
                <a:solidFill>
                  <a:srgbClr val="B3B9B9"/>
                </a:solidFill>
                <a:latin typeface="Arial"/>
              </a:rPr>
              <a:t> </a:t>
            </a:r>
            <a:endParaRPr lang="en-US" sz="1500" b="0" strike="noStrike" spc="-1" dirty="0">
              <a:latin typeface="Times New Roman"/>
            </a:endParaRPr>
          </a:p>
        </p:txBody>
      </p:sp>
      <p:sp>
        <p:nvSpPr>
          <p:cNvPr id="97" name="TextShape 3"/>
          <p:cNvSpPr txBox="1"/>
          <p:nvPr/>
        </p:nvSpPr>
        <p:spPr>
          <a:xfrm>
            <a:off x="10954440" y="55548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2</a:t>
            </a:r>
            <a:endParaRPr lang="en-US" sz="1500" b="0" strike="noStrike" spc="-1">
              <a:latin typeface="Times New Roman"/>
            </a:endParaRPr>
          </a:p>
        </p:txBody>
      </p:sp>
      <p:sp>
        <p:nvSpPr>
          <p:cNvPr id="98" name="TextShape 4"/>
          <p:cNvSpPr txBox="1"/>
          <p:nvPr/>
        </p:nvSpPr>
        <p:spPr>
          <a:xfrm>
            <a:off x="965160" y="2482947"/>
            <a:ext cx="10974600" cy="2698920"/>
          </a:xfrm>
          <a:prstGeom prst="rect">
            <a:avLst/>
          </a:prstGeom>
          <a:noFill/>
          <a:ln>
            <a:noFill/>
          </a:ln>
        </p:spPr>
        <p:txBody>
          <a:bodyPr lIns="0" tIns="0" rIns="0" bIns="0">
            <a:noAutofit/>
          </a:bodyPr>
          <a:lstStyle/>
          <a:p>
            <a:pPr>
              <a:lnSpc>
                <a:spcPct val="100000"/>
              </a:lnSpc>
            </a:pPr>
            <a:br>
              <a:rPr dirty="0"/>
            </a:br>
            <a:r>
              <a:rPr lang="en-US" sz="2400" b="0" strike="noStrike" spc="-202" dirty="0">
                <a:solidFill>
                  <a:srgbClr val="203232"/>
                </a:solidFill>
                <a:latin typeface="Calibri"/>
              </a:rPr>
              <a:t>Our  Independent variable is:  </a:t>
            </a:r>
            <a:r>
              <a:rPr lang="en-US" sz="2400" b="1" strike="noStrike" spc="-202" dirty="0">
                <a:latin typeface="Calibri"/>
              </a:rPr>
              <a:t>Age</a:t>
            </a:r>
            <a:br>
              <a:rPr dirty="0"/>
            </a:br>
            <a:r>
              <a:rPr lang="en-US" sz="2400" b="0" strike="noStrike" spc="-202" dirty="0">
                <a:solidFill>
                  <a:srgbClr val="FF0000"/>
                </a:solidFill>
                <a:latin typeface="Calibri"/>
              </a:rPr>
              <a:t>                   </a:t>
            </a:r>
            <a:r>
              <a:rPr lang="en-US" sz="2400" b="0" strike="noStrike" spc="-202" dirty="0">
                <a:solidFill>
                  <a:srgbClr val="203232"/>
                </a:solidFill>
                <a:latin typeface="Calibri"/>
              </a:rPr>
              <a:t>This  Independent variable datatype is : </a:t>
            </a:r>
            <a:r>
              <a:rPr lang="en-US" sz="2400" b="1" spc="-202" dirty="0">
                <a:latin typeface="Calibri"/>
              </a:rPr>
              <a:t>Ordinal</a:t>
            </a:r>
            <a:br>
              <a:rPr dirty="0"/>
            </a:br>
            <a:br>
              <a:rPr dirty="0"/>
            </a:br>
            <a:r>
              <a:rPr lang="en-US" sz="2400" b="0" strike="noStrike" spc="-202" dirty="0">
                <a:solidFill>
                  <a:srgbClr val="203232"/>
                </a:solidFill>
                <a:latin typeface="Calibri"/>
              </a:rPr>
              <a:t>Our Dependent variable is: </a:t>
            </a:r>
            <a:r>
              <a:rPr lang="en-US" sz="2400" spc="-202" dirty="0">
                <a:solidFill>
                  <a:srgbClr val="FF0000"/>
                </a:solidFill>
                <a:latin typeface="Calibri"/>
              </a:rPr>
              <a:t> </a:t>
            </a:r>
            <a:r>
              <a:rPr lang="en-US" sz="2400" b="1" spc="-202" dirty="0">
                <a:latin typeface="Calibri"/>
              </a:rPr>
              <a:t>Suicide</a:t>
            </a:r>
            <a:br>
              <a:rPr dirty="0"/>
            </a:br>
            <a:r>
              <a:rPr lang="en-US" sz="2400" b="0" strike="noStrike" spc="-202" dirty="0">
                <a:solidFill>
                  <a:srgbClr val="FF0000"/>
                </a:solidFill>
                <a:latin typeface="Calibri"/>
              </a:rPr>
              <a:t>                   </a:t>
            </a:r>
            <a:r>
              <a:rPr lang="en-US" sz="2400" b="0" strike="noStrike" spc="-202" dirty="0">
                <a:solidFill>
                  <a:srgbClr val="203232"/>
                </a:solidFill>
                <a:latin typeface="Calibri"/>
              </a:rPr>
              <a:t>This Dependent variable datatype is : </a:t>
            </a:r>
            <a:r>
              <a:rPr lang="en-US" sz="2400" b="1" spc="-202" dirty="0">
                <a:latin typeface="Calibri"/>
              </a:rPr>
              <a:t>Interval</a:t>
            </a:r>
            <a:endParaRPr lang="en-US" sz="2400" b="1"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965160" y="1147680"/>
            <a:ext cx="9753120" cy="230400"/>
          </a:xfrm>
          <a:prstGeom prst="rect">
            <a:avLst/>
          </a:prstGeom>
          <a:noFill/>
          <a:ln>
            <a:noFill/>
          </a:ln>
        </p:spPr>
        <p:txBody>
          <a:bodyPr lIns="0" tIns="0" rIns="0" bIns="0">
            <a:noAutofit/>
          </a:bodyPr>
          <a:lstStyle/>
          <a:p>
            <a:pPr>
              <a:lnSpc>
                <a:spcPts val="2880"/>
              </a:lnSpc>
              <a:tabLst>
                <a:tab pos="0" algn="l"/>
              </a:tabLst>
            </a:pPr>
            <a:r>
              <a:rPr lang="en-GB" sz="3600" b="1" strike="noStrike" spc="-100" dirty="0">
                <a:solidFill>
                  <a:srgbClr val="203232"/>
                </a:solidFill>
                <a:latin typeface="Arial"/>
              </a:rPr>
              <a:t>Our Research Question is</a:t>
            </a:r>
            <a:endParaRPr lang="en-US" sz="1800" b="0" strike="noStrike" spc="-1" dirty="0">
              <a:latin typeface="Arial"/>
            </a:endParaRPr>
          </a:p>
        </p:txBody>
      </p:sp>
      <p:sp>
        <p:nvSpPr>
          <p:cNvPr id="101" name="TextShape 2"/>
          <p:cNvSpPr txBox="1"/>
          <p:nvPr/>
        </p:nvSpPr>
        <p:spPr>
          <a:xfrm>
            <a:off x="953160" y="643112"/>
            <a:ext cx="10652160" cy="494735"/>
          </a:xfrm>
          <a:prstGeom prst="rect">
            <a:avLst/>
          </a:prstGeom>
          <a:noFill/>
          <a:ln>
            <a:noFill/>
          </a:ln>
        </p:spPr>
        <p:txBody>
          <a:bodyPr lIns="0" tIns="0" rIns="0" bIns="0">
            <a:noAutofit/>
          </a:bodyPr>
          <a:lstStyle/>
          <a:p>
            <a:pPr>
              <a:lnSpc>
                <a:spcPct val="100000"/>
              </a:lnSpc>
            </a:pPr>
            <a:r>
              <a:rPr lang="en-GB" sz="1500" spc="-1" dirty="0">
                <a:solidFill>
                  <a:srgbClr val="B3B9B9"/>
                </a:solidFill>
                <a:latin typeface="Arial"/>
              </a:rPr>
              <a:t>  </a:t>
            </a:r>
            <a:r>
              <a:rPr lang="en-GB" sz="1500" b="0" strike="noStrike" spc="-1" dirty="0">
                <a:solidFill>
                  <a:srgbClr val="B3B9B9"/>
                </a:solidFill>
                <a:latin typeface="Arial"/>
              </a:rPr>
              <a:t>7COM1079-2024       		                                                         Student Group No:  </a:t>
            </a:r>
            <a:r>
              <a:rPr lang="en-GB" sz="1500" spc="-1" dirty="0">
                <a:solidFill>
                  <a:srgbClr val="B3B9B9"/>
                </a:solidFill>
                <a:latin typeface="Arial"/>
              </a:rPr>
              <a:t>a_group183</a:t>
            </a:r>
            <a:endParaRPr lang="en-US" sz="1500" b="0" strike="noStrike" spc="-1" dirty="0">
              <a:latin typeface="Times New Roman"/>
            </a:endParaRPr>
          </a:p>
        </p:txBody>
      </p:sp>
      <p:sp>
        <p:nvSpPr>
          <p:cNvPr id="102"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3</a:t>
            </a:r>
            <a:endParaRPr lang="en-US" sz="1500" b="0" strike="noStrike" spc="-1">
              <a:latin typeface="Times New Roman"/>
            </a:endParaRPr>
          </a:p>
        </p:txBody>
      </p:sp>
      <p:sp>
        <p:nvSpPr>
          <p:cNvPr id="103" name="TextShape 4"/>
          <p:cNvSpPr txBox="1"/>
          <p:nvPr/>
        </p:nvSpPr>
        <p:spPr>
          <a:xfrm>
            <a:off x="965160" y="1893960"/>
            <a:ext cx="10640160" cy="1904317"/>
          </a:xfrm>
          <a:prstGeom prst="rect">
            <a:avLst/>
          </a:prstGeom>
          <a:noFill/>
          <a:ln>
            <a:noFill/>
          </a:ln>
        </p:spPr>
        <p:txBody>
          <a:bodyPr lIns="0" tIns="0" rIns="0" bIns="0">
            <a:noAutofit/>
          </a:bodyPr>
          <a:lstStyle/>
          <a:p>
            <a:r>
              <a:rPr lang="en-US" sz="2400" dirty="0">
                <a:solidFill>
                  <a:schemeClr val="accent2"/>
                </a:solidFill>
              </a:rPr>
              <a:t>“Is there a correlation between number of </a:t>
            </a:r>
            <a:r>
              <a:rPr lang="en-US" sz="1800" dirty="0">
                <a:effectLst/>
                <a:ea typeface="Calibri" panose="020F0502020204030204" pitchFamily="34" charset="0"/>
              </a:rPr>
              <a:t> </a:t>
            </a:r>
            <a:r>
              <a:rPr lang="en-US" sz="2400" dirty="0">
                <a:solidFill>
                  <a:schemeClr val="accent2"/>
                </a:solidFill>
                <a:effectLst/>
                <a:ea typeface="Calibri" panose="020F0502020204030204" pitchFamily="34" charset="0"/>
              </a:rPr>
              <a:t>Suicides and Age of 18-95 ?</a:t>
            </a:r>
            <a:endParaRPr lang="en-US" sz="2400" b="0" strike="noStrike" spc="-1" dirty="0">
              <a:solidFill>
                <a:schemeClr val="accent2"/>
              </a:solidFill>
              <a:latin typeface="Arial"/>
            </a:endParaRPr>
          </a:p>
          <a:p>
            <a:pPr>
              <a:lnSpc>
                <a:spcPct val="100000"/>
              </a:lnSpc>
            </a:pPr>
            <a:endParaRPr lang="en-IE" sz="2800" spc="-202" dirty="0">
              <a:solidFill>
                <a:srgbClr val="0070C0"/>
              </a:solidFill>
              <a:latin typeface="Calibri"/>
            </a:endParaRPr>
          </a:p>
          <a:p>
            <a:r>
              <a:rPr lang="en-US" sz="2600" spc="-1" dirty="0">
                <a:solidFill>
                  <a:srgbClr val="203232"/>
                </a:solidFill>
              </a:rPr>
              <a:t>1.  Null hypothesis (H</a:t>
            </a:r>
            <a:r>
              <a:rPr lang="en-US" sz="2600" i="1" spc="-1" baseline="-25000" dirty="0">
                <a:solidFill>
                  <a:srgbClr val="203232"/>
                </a:solidFill>
              </a:rPr>
              <a:t>o</a:t>
            </a:r>
            <a:r>
              <a:rPr lang="en-US" sz="2600" spc="-1" dirty="0">
                <a:solidFill>
                  <a:srgbClr val="203232"/>
                </a:solidFill>
              </a:rPr>
              <a:t>): T</a:t>
            </a:r>
            <a:r>
              <a:rPr lang="en-US" sz="2600" spc="-1" dirty="0"/>
              <a:t>here </a:t>
            </a:r>
            <a:r>
              <a:rPr lang="en-US" sz="2600" b="1" spc="-1" dirty="0"/>
              <a:t>is no </a:t>
            </a:r>
            <a:r>
              <a:rPr lang="en-US" sz="2600" spc="-1" dirty="0"/>
              <a:t>difference between number of  </a:t>
            </a:r>
            <a:r>
              <a:rPr lang="en-US" sz="2600" dirty="0">
                <a:effectLst/>
                <a:ea typeface="Calibri" panose="020F0502020204030204" pitchFamily="34" charset="0"/>
              </a:rPr>
              <a:t>Suicides and Age of 18-95</a:t>
            </a:r>
            <a:br>
              <a:rPr lang="en-US" sz="2600" dirty="0"/>
            </a:br>
            <a:r>
              <a:rPr lang="en-US" sz="2600" spc="-1" dirty="0"/>
              <a:t>2. Alternative hypothesis (H</a:t>
            </a:r>
            <a:r>
              <a:rPr lang="en-US" sz="2600" spc="-1" baseline="-25000" dirty="0"/>
              <a:t>1</a:t>
            </a:r>
            <a:r>
              <a:rPr lang="en-US" sz="2600" spc="-1" dirty="0"/>
              <a:t>); </a:t>
            </a:r>
            <a:r>
              <a:rPr lang="en-US" sz="2800" spc="-1" dirty="0">
                <a:solidFill>
                  <a:srgbClr val="203232"/>
                </a:solidFill>
              </a:rPr>
              <a:t>T</a:t>
            </a:r>
            <a:r>
              <a:rPr lang="en-US" sz="2800" spc="-1" dirty="0"/>
              <a:t>here </a:t>
            </a:r>
            <a:r>
              <a:rPr lang="en-US" sz="2800" b="1" spc="-1" dirty="0"/>
              <a:t>is a </a:t>
            </a:r>
            <a:r>
              <a:rPr lang="en-US" sz="2800" spc="-1" dirty="0"/>
              <a:t>difference between number of </a:t>
            </a:r>
            <a:r>
              <a:rPr lang="en-US" sz="2800" dirty="0">
                <a:effectLst/>
                <a:ea typeface="Calibri" panose="020F0502020204030204" pitchFamily="34" charset="0"/>
              </a:rPr>
              <a:t>Suicides and Age of 18-95</a:t>
            </a:r>
            <a:br>
              <a:rPr sz="2800" dirty="0"/>
            </a:br>
            <a:endParaRPr lang="en-IN" sz="2800" dirty="0"/>
          </a:p>
          <a:p>
            <a:pPr>
              <a:lnSpc>
                <a:spcPct val="100000"/>
              </a:lnSpc>
            </a:pPr>
            <a:endParaRPr lang="en-IN" sz="2800" b="0" strike="noStrike" spc="-1" dirty="0">
              <a:solidFill>
                <a:srgbClr val="203232"/>
              </a:solidFill>
              <a:latin typeface="Arial"/>
            </a:endParaRPr>
          </a:p>
          <a:p>
            <a:pPr>
              <a:lnSpc>
                <a:spcPct val="100000"/>
              </a:lnSpc>
            </a:pPr>
            <a:endParaRPr lang="en-IN" sz="2800" spc="-1" dirty="0">
              <a:solidFill>
                <a:srgbClr val="20323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F021CD-75AC-EF7B-D222-F650ECF970EA}"/>
              </a:ext>
            </a:extLst>
          </p:cNvPr>
          <p:cNvSpPr txBox="1"/>
          <p:nvPr/>
        </p:nvSpPr>
        <p:spPr>
          <a:xfrm>
            <a:off x="1032387" y="710070"/>
            <a:ext cx="6096000" cy="461665"/>
          </a:xfrm>
          <a:prstGeom prst="rect">
            <a:avLst/>
          </a:prstGeom>
          <a:noFill/>
        </p:spPr>
        <p:txBody>
          <a:bodyPr wrap="square">
            <a:spAutoFit/>
          </a:bodyPr>
          <a:lstStyle/>
          <a:p>
            <a:r>
              <a:rPr lang="en-US" sz="2400" b="1" dirty="0"/>
              <a:t>V</a:t>
            </a:r>
            <a:r>
              <a:rPr lang="en-IN" sz="2400" b="1" dirty="0" err="1"/>
              <a:t>isualization</a:t>
            </a:r>
            <a:r>
              <a:rPr lang="en-IN" sz="2400" b="1" dirty="0"/>
              <a:t>:</a:t>
            </a:r>
            <a:endParaRPr lang="en-IN" b="1" dirty="0"/>
          </a:p>
        </p:txBody>
      </p:sp>
      <p:pic>
        <p:nvPicPr>
          <p:cNvPr id="5" name="Picture 4">
            <a:extLst>
              <a:ext uri="{FF2B5EF4-FFF2-40B4-BE49-F238E27FC236}">
                <a16:creationId xmlns:a16="http://schemas.microsoft.com/office/drawing/2014/main" id="{733C4D32-1184-E0EB-37EF-7ED744C30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685" y="1478111"/>
            <a:ext cx="6576630" cy="3901778"/>
          </a:xfrm>
          <a:prstGeom prst="rect">
            <a:avLst/>
          </a:prstGeom>
        </p:spPr>
      </p:pic>
    </p:spTree>
    <p:extLst>
      <p:ext uri="{BB962C8B-B14F-4D97-AF65-F5344CB8AC3E}">
        <p14:creationId xmlns:p14="http://schemas.microsoft.com/office/powerpoint/2010/main" val="350805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1C798-14C7-7D49-1525-E291A2895C07}"/>
              </a:ext>
            </a:extLst>
          </p:cNvPr>
          <p:cNvSpPr txBox="1"/>
          <p:nvPr/>
        </p:nvSpPr>
        <p:spPr>
          <a:xfrm>
            <a:off x="983226" y="877218"/>
            <a:ext cx="6096000" cy="461665"/>
          </a:xfrm>
          <a:prstGeom prst="rect">
            <a:avLst/>
          </a:prstGeom>
          <a:noFill/>
        </p:spPr>
        <p:txBody>
          <a:bodyPr wrap="square">
            <a:spAutoFit/>
          </a:bodyPr>
          <a:lstStyle/>
          <a:p>
            <a:r>
              <a:rPr lang="en-US" sz="2400" b="1" dirty="0"/>
              <a:t>H</a:t>
            </a:r>
            <a:r>
              <a:rPr lang="en-IN" sz="2400" b="1" dirty="0" err="1"/>
              <a:t>istogram</a:t>
            </a:r>
            <a:r>
              <a:rPr lang="en-IN" sz="2400" b="1" dirty="0"/>
              <a:t>:</a:t>
            </a:r>
            <a:endParaRPr lang="en-IN" b="1" dirty="0"/>
          </a:p>
        </p:txBody>
      </p:sp>
      <p:pic>
        <p:nvPicPr>
          <p:cNvPr id="5" name="Picture 4">
            <a:extLst>
              <a:ext uri="{FF2B5EF4-FFF2-40B4-BE49-F238E27FC236}">
                <a16:creationId xmlns:a16="http://schemas.microsoft.com/office/drawing/2014/main" id="{23270F0D-1EA6-D9D6-1481-1CAC22A03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685" y="1478111"/>
            <a:ext cx="6576630" cy="3901778"/>
          </a:xfrm>
          <a:prstGeom prst="rect">
            <a:avLst/>
          </a:prstGeom>
        </p:spPr>
      </p:pic>
    </p:spTree>
    <p:extLst>
      <p:ext uri="{BB962C8B-B14F-4D97-AF65-F5344CB8AC3E}">
        <p14:creationId xmlns:p14="http://schemas.microsoft.com/office/powerpoint/2010/main" val="120643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97D3B5-C960-95B9-EB1F-75A6CF1E0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885" y="1304612"/>
            <a:ext cx="5612912" cy="3557792"/>
          </a:xfrm>
          <a:prstGeom prst="rect">
            <a:avLst/>
          </a:prstGeom>
        </p:spPr>
      </p:pic>
    </p:spTree>
    <p:extLst>
      <p:ext uri="{BB962C8B-B14F-4D97-AF65-F5344CB8AC3E}">
        <p14:creationId xmlns:p14="http://schemas.microsoft.com/office/powerpoint/2010/main" val="3014781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11009</TotalTime>
  <Words>473</Words>
  <Application>Microsoft Office PowerPoint</Application>
  <PresentationFormat>Widescreen</PresentationFormat>
  <Paragraphs>31</Paragraphs>
  <Slides>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Lakshmi Priya</cp:lastModifiedBy>
  <cp:revision>169</cp:revision>
  <dcterms:created xsi:type="dcterms:W3CDTF">2019-10-01T08:37:56Z</dcterms:created>
  <dcterms:modified xsi:type="dcterms:W3CDTF">2025-01-07T11:55:24Z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