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3" r:id="rId6"/>
    <p:sldId id="272"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1043603"/>
            <a:ext cx="10363200" cy="71224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latin typeface="Cambria" panose="02040503050406030204" pitchFamily="18" charset="0"/>
                <a:ea typeface="Cambria" panose="02040503050406030204" pitchFamily="18" charset="0"/>
              </a:rPr>
              <a:t>Sentiment Analysis Of Social Media Presence</a:t>
            </a:r>
            <a:endParaRPr lang="en-US"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05628" y="175585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CBD-G 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467728890"/>
              </p:ext>
            </p:extLst>
          </p:nvPr>
        </p:nvGraphicFramePr>
        <p:xfrm>
          <a:off x="553347" y="2529780"/>
          <a:ext cx="5418675" cy="35662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0">
                <a:tc>
                  <a:txBody>
                    <a:bodyPr/>
                    <a:lstStyle/>
                    <a:p>
                      <a:pPr marL="0" marR="0" lvl="1"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59439">
                <a:tc>
                  <a:txBody>
                    <a:bodyPr/>
                    <a:lstStyle/>
                    <a:p>
                      <a:pPr marL="0" marR="0" lvl="0" indent="0" algn="l" rtl="0">
                        <a:spcBef>
                          <a:spcPts val="0"/>
                        </a:spcBef>
                        <a:spcAft>
                          <a:spcPts val="0"/>
                        </a:spcAft>
                        <a:buFont typeface="+mj-lt"/>
                        <a:buNone/>
                      </a:pPr>
                      <a:r>
                        <a:rPr lang="en-US" sz="1800" u="none" strike="noStrike" cap="none" dirty="0" err="1"/>
                        <a:t>Saikumar</a:t>
                      </a:r>
                      <a:r>
                        <a:rPr lang="en-US" sz="1800" u="none" strike="noStrike" cap="none" dirty="0"/>
                        <a:t> B</a:t>
                      </a:r>
                    </a:p>
                    <a:p>
                      <a:pPr marL="0" marR="0" lvl="0" indent="0" algn="l" rtl="0">
                        <a:spcBef>
                          <a:spcPts val="0"/>
                        </a:spcBef>
                        <a:spcAft>
                          <a:spcPts val="0"/>
                        </a:spcAft>
                        <a:buFont typeface="+mj-lt"/>
                        <a:buNone/>
                      </a:pPr>
                      <a:r>
                        <a:rPr lang="en-US" sz="1800" u="none" strike="noStrike" cap="none" dirty="0"/>
                        <a:t>Ganesh K</a:t>
                      </a:r>
                    </a:p>
                    <a:p>
                      <a:pPr marL="0" marR="0" lvl="0" indent="0" algn="l" rtl="0">
                        <a:spcBef>
                          <a:spcPts val="0"/>
                        </a:spcBef>
                        <a:spcAft>
                          <a:spcPts val="0"/>
                        </a:spcAft>
                        <a:buFont typeface="+mj-lt"/>
                        <a:buNone/>
                      </a:pPr>
                      <a:r>
                        <a:rPr lang="en-US" sz="1800" u="none" strike="noStrike" cap="none" dirty="0"/>
                        <a:t>Srinivas P</a:t>
                      </a:r>
                    </a:p>
                    <a:p>
                      <a:pPr marL="0" marR="0" lvl="0" indent="0" algn="l" rtl="0">
                        <a:spcBef>
                          <a:spcPts val="0"/>
                        </a:spcBef>
                        <a:spcAft>
                          <a:spcPts val="0"/>
                        </a:spcAft>
                        <a:buFont typeface="+mj-lt"/>
                        <a:buNone/>
                      </a:pPr>
                      <a:r>
                        <a:rPr lang="en-US" sz="1800" u="none" strike="noStrike" cap="none" dirty="0"/>
                        <a:t>Sai Pallavi Y</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US" sz="1800" u="none" strike="noStrike" cap="none" dirty="0"/>
                    </a:p>
                    <a:p>
                      <a:pPr marL="0" marR="0" lvl="0" indent="0" algn="ctr" rtl="0">
                        <a:spcBef>
                          <a:spcPts val="0"/>
                        </a:spcBef>
                        <a:spcAft>
                          <a:spcPts val="0"/>
                        </a:spcAft>
                        <a:buNone/>
                      </a:pPr>
                      <a:r>
                        <a:rPr lang="en-US" sz="1800" u="none" strike="noStrike" cap="none" dirty="0"/>
                        <a:t>20211CBD0009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20211CBD0005</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20211CBD0019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20211CBD0055</a:t>
                      </a:r>
                    </a:p>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8986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8986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8986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8986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126663" y="2513340"/>
            <a:ext cx="4867831"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 Swapna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a:t>
            </a:r>
            <a:r>
              <a:rPr lang="en-GB"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yearProject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Computer Science and Technology [Big Data]</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Pravinth</a:t>
            </a:r>
            <a:r>
              <a:rPr lang="en-US" sz="2000" b="1" dirty="0">
                <a:solidFill>
                  <a:schemeClr val="accent1"/>
                </a:solidFill>
                <a:latin typeface="Cambria" panose="02040503050406030204" pitchFamily="18" charset="0"/>
                <a:ea typeface="Cambria" panose="02040503050406030204" pitchFamily="18" charset="0"/>
                <a:cs typeface="Verdana"/>
                <a:sym typeface="Verdana"/>
              </a:rPr>
              <a:t> 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Ms. Suma N G</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   Organization: </a:t>
            </a:r>
            <a:r>
              <a:rPr lang="en-US" sz="2200" b="0" i="0" u="none" strike="noStrike" dirty="0">
                <a:solidFill>
                  <a:srgbClr val="000000"/>
                </a:solidFill>
                <a:effectLst/>
                <a:latin typeface="Calibri" panose="020F0502020204030204" pitchFamily="34" charset="0"/>
              </a:rPr>
              <a:t>Ministry of Commerce and Industries</a:t>
            </a:r>
            <a:r>
              <a:rPr lang="en-US" sz="2200" dirty="0"/>
              <a:t> </a:t>
            </a:r>
            <a:endParaRPr lang="en-US" sz="22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   Category : Software</a:t>
            </a:r>
          </a:p>
          <a:p>
            <a:pPr marL="342900" indent="-190500" algn="just">
              <a:lnSpc>
                <a:spcPct val="200000"/>
              </a:lnSpc>
              <a:spcBef>
                <a:spcPts val="0"/>
              </a:spcBef>
              <a:buNone/>
            </a:pPr>
            <a:r>
              <a:rPr lang="en-US" dirty="0">
                <a:latin typeface="Cambria" panose="02040503050406030204" pitchFamily="18" charset="0"/>
                <a:ea typeface="Cambria" panose="02040503050406030204" pitchFamily="18" charset="0"/>
              </a:rPr>
              <a:t>   Problem Description: </a:t>
            </a:r>
            <a:r>
              <a:rPr lang="en-US" sz="1900" b="0" i="0" u="none" strike="noStrike" dirty="0">
                <a:solidFill>
                  <a:srgbClr val="000000"/>
                </a:solidFill>
                <a:effectLst/>
                <a:latin typeface="Calibri" panose="020F0502020204030204" pitchFamily="34" charset="0"/>
              </a:rPr>
              <a:t>This problem involves developing a sentiment analysis solution specifically designed for analyzing the sentiment expressed in the social media presence of individuals and organizations. Sentiment analysis refers to the process of automatically determining the sentiment or emotional tone conveyed by text or speech. In the context of social media, sentiment analysis can provide valuable insights into public perception, customer feedback, and brand reputation. By analyzing the sentiments expressed in social media content, individuals and organizations can gauge the overall sentiment trends, identify potential issues, and take appropriate actions to maintain or enhance their online presence.</a:t>
            </a:r>
            <a:r>
              <a:rPr lang="en-US" sz="1900" dirty="0"/>
              <a:t> </a:t>
            </a:r>
          </a:p>
          <a:p>
            <a:pPr marL="342900" indent="-190500" algn="just">
              <a:lnSpc>
                <a:spcPct val="200000"/>
              </a:lnSpc>
              <a:spcBef>
                <a:spcPts val="0"/>
              </a:spcBef>
              <a:buNone/>
            </a:pPr>
            <a:r>
              <a:rPr lang="en-US" sz="1700"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Difficulty Level: Complex</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a:t>
            </a:r>
            <a:r>
              <a:rPr lang="en-US" b="1" dirty="0">
                <a:solidFill>
                  <a:srgbClr val="0070C0"/>
                </a:solidFill>
                <a:latin typeface="Cambria" panose="02040503050406030204" pitchFamily="18" charset="0"/>
                <a:ea typeface="Cambria" panose="02040503050406030204" pitchFamily="18" charset="0"/>
              </a:rPr>
              <a:t>https://github.com/saikumarb12345/Sentiment-Analysis</a:t>
            </a: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3600" b="1" u="sng"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2800" b="1" u="sng" dirty="0">
                <a:latin typeface="Cambria" panose="02040503050406030204" pitchFamily="18" charset="0"/>
                <a:ea typeface="Cambria" panose="02040503050406030204" pitchFamily="18" charset="0"/>
              </a:rPr>
              <a:t>Language</a:t>
            </a:r>
          </a:p>
          <a:p>
            <a:pPr marL="495300" indent="-342900" algn="just">
              <a:spcBef>
                <a:spcPts val="0"/>
              </a:spcBef>
              <a:buSzPct val="100000"/>
            </a:pPr>
            <a:r>
              <a:rPr lang="en-US" sz="2800" dirty="0">
                <a:latin typeface="Cambria" panose="02040503050406030204" pitchFamily="18" charset="0"/>
                <a:ea typeface="Cambria" panose="02040503050406030204" pitchFamily="18" charset="0"/>
              </a:rPr>
              <a:t>Python(</a:t>
            </a:r>
            <a:r>
              <a:rPr lang="en-US" sz="2000" dirty="0"/>
              <a:t>for its strong NLP libraries and machine learning support</a:t>
            </a:r>
            <a:r>
              <a:rPr lang="en-US" sz="2800" dirty="0">
                <a:latin typeface="Cambria" panose="02040503050406030204" pitchFamily="18" charset="0"/>
                <a:ea typeface="Cambria" panose="02040503050406030204" pitchFamily="18" charset="0"/>
              </a:rPr>
              <a:t>)</a:t>
            </a:r>
          </a:p>
          <a:p>
            <a:pPr marL="495300" indent="-342900" algn="just">
              <a:spcBef>
                <a:spcPts val="0"/>
              </a:spcBef>
              <a:buSzPct val="100000"/>
            </a:pPr>
            <a:endParaRPr lang="en-US" sz="2800" dirty="0">
              <a:latin typeface="Cambria" panose="02040503050406030204" pitchFamily="18" charset="0"/>
              <a:ea typeface="Cambria" panose="02040503050406030204" pitchFamily="18" charset="0"/>
            </a:endParaRPr>
          </a:p>
          <a:p>
            <a:pPr marL="152400" indent="0" algn="just">
              <a:spcBef>
                <a:spcPts val="0"/>
              </a:spcBef>
              <a:buSzPct val="100000"/>
              <a:buNone/>
            </a:pPr>
            <a:r>
              <a:rPr lang="en-US" sz="2800" b="1" u="sng" dirty="0">
                <a:latin typeface="Cambria" panose="02040503050406030204" pitchFamily="18" charset="0"/>
                <a:ea typeface="Cambria" panose="02040503050406030204" pitchFamily="18" charset="0"/>
              </a:rPr>
              <a:t>Machine Learning Algorithms</a:t>
            </a:r>
          </a:p>
          <a:p>
            <a:pPr marL="495300" indent="-342900" algn="just">
              <a:spcBef>
                <a:spcPts val="0"/>
              </a:spcBef>
              <a:buSzPct val="100000"/>
            </a:pPr>
            <a:r>
              <a:rPr lang="en-US" sz="2800" dirty="0">
                <a:latin typeface="Cambria" panose="02040503050406030204" pitchFamily="18" charset="0"/>
                <a:ea typeface="Cambria" panose="02040503050406030204" pitchFamily="18" charset="0"/>
              </a:rPr>
              <a:t>Random Forest Classification</a:t>
            </a:r>
          </a:p>
          <a:p>
            <a:pPr marL="495300" indent="-342900" algn="just">
              <a:spcBef>
                <a:spcPts val="0"/>
              </a:spcBef>
              <a:buSzPct val="100000"/>
            </a:pPr>
            <a:r>
              <a:rPr lang="en-US" sz="2800" dirty="0">
                <a:latin typeface="Cambria" panose="02040503050406030204" pitchFamily="18" charset="0"/>
                <a:ea typeface="Cambria" panose="02040503050406030204" pitchFamily="18" charset="0"/>
              </a:rPr>
              <a:t>Logistic Regression</a:t>
            </a:r>
          </a:p>
          <a:p>
            <a:pPr marL="495300" indent="-342900" algn="just">
              <a:spcBef>
                <a:spcPts val="0"/>
              </a:spcBef>
              <a:buSzPct val="100000"/>
            </a:pPr>
            <a:r>
              <a:rPr lang="en-US" sz="2800" dirty="0">
                <a:latin typeface="Cambria" panose="02040503050406030204" pitchFamily="18" charset="0"/>
                <a:ea typeface="Cambria" panose="02040503050406030204" pitchFamily="18" charset="0"/>
              </a:rPr>
              <a:t>NLP</a:t>
            </a: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u="sng" dirty="0">
                <a:latin typeface="Cambria" panose="02040503050406030204" pitchFamily="18" charset="0"/>
                <a:ea typeface="Cambria" panose="02040503050406030204" pitchFamily="18" charset="0"/>
              </a:rPr>
              <a:t>Tools</a:t>
            </a:r>
          </a:p>
          <a:p>
            <a:r>
              <a:rPr lang="en-US" dirty="0" err="1">
                <a:latin typeface="Cambria" panose="02040503050406030204" pitchFamily="18" charset="0"/>
                <a:ea typeface="Cambria" panose="02040503050406030204" pitchFamily="18" charset="0"/>
              </a:rPr>
              <a:t>Jupyter</a:t>
            </a:r>
            <a:endParaRPr lang="en-US" dirty="0">
              <a:latin typeface="Cambria" panose="02040503050406030204" pitchFamily="18" charset="0"/>
              <a:ea typeface="Cambria" panose="02040503050406030204" pitchFamily="18" charset="0"/>
            </a:endParaRPr>
          </a:p>
          <a:p>
            <a:r>
              <a:rPr lang="en-US" sz="1800" dirty="0"/>
              <a:t>NLTK (basic text preprocessing and sentiment analysis)</a:t>
            </a:r>
            <a:endParaRPr lang="en-US" sz="1800"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pPr marL="76200" indent="0">
              <a:buNone/>
            </a:pPr>
            <a:r>
              <a:rPr lang="en-US" sz="2000" b="1" u="sng" dirty="0"/>
              <a:t>Web Scraping Tools</a:t>
            </a:r>
          </a:p>
          <a:p>
            <a:pPr>
              <a:buFont typeface="Arial" panose="020B0604020202020204" pitchFamily="34" charset="0"/>
              <a:buChar char="•"/>
            </a:pPr>
            <a:r>
              <a:rPr lang="en-US" sz="1800" dirty="0" err="1"/>
              <a:t>Tweepy</a:t>
            </a:r>
            <a:r>
              <a:rPr lang="en-US" sz="1800" dirty="0"/>
              <a:t> (for fetching tweets from Twitter)</a:t>
            </a:r>
          </a:p>
          <a:p>
            <a:pPr>
              <a:buFont typeface="Arial" panose="020B0604020202020204" pitchFamily="34" charset="0"/>
              <a:buChar char="•"/>
            </a:pPr>
            <a:r>
              <a:rPr lang="en-US" sz="1800" dirty="0"/>
              <a:t>Scrapy (for scraping social media websites, if applicable)</a:t>
            </a:r>
          </a:p>
          <a:p>
            <a:pPr marL="76200" indent="0">
              <a:buNone/>
            </a:pPr>
            <a:endParaRPr lang="en-US" dirty="0">
              <a:latin typeface="Cambria" panose="02040503050406030204" pitchFamily="18" charset="0"/>
              <a:ea typeface="Cambria" panose="02040503050406030204" pitchFamily="18" charset="0"/>
            </a:endParaRPr>
          </a:p>
          <a:p>
            <a:pPr marL="76200" indent="0">
              <a:buNone/>
            </a:pPr>
            <a:r>
              <a:rPr lang="en-US" b="1" u="sng" dirty="0">
                <a:latin typeface="Cambria" panose="02040503050406030204" pitchFamily="18" charset="0"/>
                <a:ea typeface="Cambria" panose="02040503050406030204" pitchFamily="18" charset="0"/>
              </a:rPr>
              <a:t>Dataset</a:t>
            </a:r>
          </a:p>
          <a:p>
            <a:r>
              <a:rPr lang="en-US" dirty="0">
                <a:latin typeface="Cambria" panose="02040503050406030204" pitchFamily="18" charset="0"/>
                <a:ea typeface="Cambria" panose="02040503050406030204" pitchFamily="18" charset="0"/>
              </a:rPr>
              <a:t>Kaggle</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dirty="0"/>
              <a:t>1. Requirement Gathering &amp; Analysis (Week 1 - Week 2)</a:t>
            </a:r>
          </a:p>
          <a:p>
            <a:r>
              <a:rPr lang="en-US" dirty="0"/>
              <a:t>2. Project Design (Week 3 - Week 4)</a:t>
            </a:r>
          </a:p>
          <a:p>
            <a:r>
              <a:rPr lang="en-US" dirty="0"/>
              <a:t>3. Front-End Development (Week 5 - Week 7)</a:t>
            </a:r>
          </a:p>
          <a:p>
            <a:r>
              <a:rPr lang="en-US" dirty="0"/>
              <a:t>4. Back-End Development (Week 5 - Week 8)</a:t>
            </a:r>
          </a:p>
          <a:p>
            <a:r>
              <a:rPr lang="en-US" dirty="0"/>
              <a:t>5. Database Implementation (Week 5 - Week 8)</a:t>
            </a:r>
          </a:p>
          <a:p>
            <a:r>
              <a:rPr lang="en-US" dirty="0"/>
              <a:t>6. Integration (Week 9)</a:t>
            </a:r>
          </a:p>
          <a:p>
            <a:r>
              <a:rPr lang="en-US" dirty="0"/>
              <a:t>7. Testing &amp; Debugging (Week 9)</a:t>
            </a:r>
          </a:p>
          <a:p>
            <a:r>
              <a:rPr lang="en-US" dirty="0"/>
              <a:t>8. Deployment &amp; Hosting (Week 10)</a:t>
            </a:r>
          </a:p>
          <a:p>
            <a:r>
              <a:rPr lang="en-US" dirty="0"/>
              <a:t>9. Final Review &amp; Submission (Week 10)</a:t>
            </a: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436</Words>
  <Application>Microsoft Office PowerPoint</Application>
  <PresentationFormat>Widescreen</PresentationFormat>
  <Paragraphs>83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vt:lpstr>
      <vt:lpstr>Verdana</vt:lpstr>
      <vt:lpstr>Wingdings</vt:lpstr>
      <vt:lpstr>Bioinformatics</vt:lpstr>
      <vt:lpstr>Sentiment Analysis Of Social Media Presence</vt:lpstr>
      <vt:lpstr>Content</vt:lpstr>
      <vt:lpstr>Problem Statement : </vt:lpstr>
      <vt:lpstr>Github Link</vt:lpstr>
      <vt:lpstr>Analysis of Problem Statement</vt:lpstr>
      <vt:lpstr>Analysis of Problem Statement (contd...)</vt:lpstr>
      <vt:lpstr>Timeline of the Project (Gantt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B.NAVEEN NAIDU</cp:lastModifiedBy>
  <cp:revision>38</cp:revision>
  <dcterms:modified xsi:type="dcterms:W3CDTF">2025-01-28T00:55:15Z</dcterms:modified>
</cp:coreProperties>
</file>