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69" r:id="rId6"/>
    <p:sldId id="270" r:id="rId7"/>
    <p:sldId id="271" r:id="rId8"/>
    <p:sldId id="272" r:id="rId9"/>
    <p:sldId id="260" r:id="rId10"/>
    <p:sldId id="261" r:id="rId11"/>
    <p:sldId id="267" r:id="rId12"/>
    <p:sldId id="262" r:id="rId13"/>
    <p:sldId id="263" r:id="rId14"/>
    <p:sldId id="26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3" d="100"/>
          <a:sy n="73" d="100"/>
        </p:scale>
        <p:origin x="2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a:t>
            </a:r>
            <a:r>
              <a:rPr lang="en-GB" dirty="0"/>
              <a:t>: </a:t>
            </a:r>
            <a:r>
              <a:rPr lang="en-US" b="1" dirty="0">
                <a:effectLst/>
                <a:latin typeface="Times New Roman" panose="02020603050405020304" pitchFamily="18" charset="0"/>
                <a:ea typeface="Times New Roman" panose="02020603050405020304" pitchFamily="18" charset="0"/>
              </a:rPr>
              <a:t>Sentiment Analysis of Social Media Presence</a:t>
            </a:r>
            <a:br>
              <a:rPr lang="en-IN" sz="1800" dirty="0">
                <a:effectLst/>
                <a:latin typeface="Times New Roman" panose="02020603050405020304" pitchFamily="18" charset="0"/>
                <a:ea typeface="Times New Roman" panose="02020603050405020304" pitchFamily="18" charset="0"/>
              </a:rPr>
            </a:b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r>
              <a:rPr lang="en-GB" dirty="0">
                <a:latin typeface="Cambria" panose="02040503050406030204" pitchFamily="18" charset="0"/>
                <a:ea typeface="Cambria" panose="02040503050406030204" pitchFamily="18" charset="0"/>
              </a:rPr>
              <a:t>CBD-G 2</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47202462"/>
              </p:ext>
            </p:extLst>
          </p:nvPr>
        </p:nvGraphicFramePr>
        <p:xfrm>
          <a:off x="630904" y="3274141"/>
          <a:ext cx="5418666" cy="329185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228814">
                <a:tc>
                  <a:txBody>
                    <a:bodyPr/>
                    <a:lstStyle/>
                    <a:p>
                      <a:pPr marL="0" marR="0" lvl="1" indent="0" algn="ctr" rtl="0">
                        <a:spcBef>
                          <a:spcPts val="0"/>
                        </a:spcBef>
                        <a:spcAft>
                          <a:spcPts val="0"/>
                        </a:spcAft>
                        <a:buNone/>
                      </a:pPr>
                      <a:r>
                        <a:rPr lang="en-GB" sz="1800" b="1" u="none" strike="noStrike" cap="none" dirty="0">
                          <a:solidFill>
                            <a:srgbClr val="17365D"/>
                          </a:solidFill>
                        </a:rPr>
                        <a:t>Student Name</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b="1" u="none" strike="noStrike" cap="none" dirty="0">
                          <a:solidFill>
                            <a:srgbClr val="17365D"/>
                          </a:solidFill>
                        </a:rPr>
                        <a:t>Roll Number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902725">
                <a:tc>
                  <a:txBody>
                    <a:bodyPr/>
                    <a:lstStyle/>
                    <a:p>
                      <a:pPr marL="0" marR="0" lvl="0" indent="0" algn="ctr" rtl="0">
                        <a:spcBef>
                          <a:spcPts val="0"/>
                        </a:spcBef>
                        <a:spcAft>
                          <a:spcPts val="0"/>
                        </a:spcAft>
                        <a:buFont typeface="+mj-lt"/>
                        <a:buNone/>
                      </a:pPr>
                      <a:endParaRPr lang="en-US" sz="1800" u="none" strike="noStrike" cap="none" dirty="0"/>
                    </a:p>
                    <a:p>
                      <a:pPr marL="0" marR="0" lvl="0" indent="0" algn="just" rtl="0">
                        <a:spcBef>
                          <a:spcPts val="0"/>
                        </a:spcBef>
                        <a:spcAft>
                          <a:spcPts val="0"/>
                        </a:spcAft>
                        <a:buFont typeface="+mj-lt"/>
                        <a:buNone/>
                      </a:pPr>
                      <a:r>
                        <a:rPr lang="en-US" sz="1800" u="none" strike="noStrike" cap="none" dirty="0" err="1"/>
                        <a:t>Saikumar</a:t>
                      </a:r>
                      <a:r>
                        <a:rPr lang="en-US" sz="1800" u="none" strike="noStrike" cap="none" dirty="0"/>
                        <a:t> B</a:t>
                      </a:r>
                    </a:p>
                    <a:p>
                      <a:pPr marL="0" marR="0" lvl="0" indent="0" algn="just" rtl="0">
                        <a:spcBef>
                          <a:spcPts val="0"/>
                        </a:spcBef>
                        <a:spcAft>
                          <a:spcPts val="0"/>
                        </a:spcAft>
                        <a:buFont typeface="+mj-lt"/>
                        <a:buNone/>
                      </a:pPr>
                      <a:r>
                        <a:rPr lang="en-US" sz="1800" u="none" strike="noStrike" cap="none" dirty="0"/>
                        <a:t>Ganesh K</a:t>
                      </a:r>
                    </a:p>
                    <a:p>
                      <a:pPr marL="0" marR="0" lvl="0" indent="0" algn="just" rtl="0">
                        <a:spcBef>
                          <a:spcPts val="0"/>
                        </a:spcBef>
                        <a:spcAft>
                          <a:spcPts val="0"/>
                        </a:spcAft>
                        <a:buFont typeface="+mj-lt"/>
                        <a:buNone/>
                      </a:pPr>
                      <a:r>
                        <a:rPr lang="en-US" sz="1800" u="none" strike="noStrike" cap="none" dirty="0"/>
                        <a:t>Srinivas P</a:t>
                      </a:r>
                    </a:p>
                    <a:p>
                      <a:pPr marL="0" marR="0" lvl="0" indent="0" algn="just" rtl="0">
                        <a:spcBef>
                          <a:spcPts val="0"/>
                        </a:spcBef>
                        <a:spcAft>
                          <a:spcPts val="0"/>
                        </a:spcAft>
                        <a:buFont typeface="+mj-lt"/>
                        <a:buNone/>
                      </a:pPr>
                      <a:r>
                        <a:rPr lang="en-US" sz="1800" u="none" strike="noStrike" cap="none" dirty="0"/>
                        <a:t>Sai Pallavi Y</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lang="en-US" sz="1800" u="none" strike="noStrike" cap="none" dirty="0"/>
                    </a:p>
                    <a:p>
                      <a:pPr marL="0" marR="0" lvl="0" indent="0" algn="ctr" rtl="0">
                        <a:spcBef>
                          <a:spcPts val="0"/>
                        </a:spcBef>
                        <a:spcAft>
                          <a:spcPts val="0"/>
                        </a:spcAft>
                        <a:buNone/>
                      </a:pPr>
                      <a:r>
                        <a:rPr lang="en-US" sz="1800" u="none" strike="noStrike" cap="none" dirty="0"/>
                        <a:t>20211CBD0009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20211CBD0005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20211CBD0019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20211CBD0055</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2881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2881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2881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2881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7271657" y="3274140"/>
            <a:ext cx="4697430"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M Swapna</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200"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342900" lvl="0" indent="-190500" algn="just" rtl="0">
              <a:spcBef>
                <a:spcPts val="0"/>
              </a:spcBef>
              <a:spcAft>
                <a:spcPts val="0"/>
              </a:spcAft>
              <a:buClr>
                <a:schemeClr val="dk1"/>
              </a:buClr>
              <a:buSzPct val="100000"/>
              <a:buNone/>
            </a:pPr>
            <a:r>
              <a:rPr lang="en-US" sz="3200" b="1" u="sng"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2400" b="1" u="sng" dirty="0">
                <a:latin typeface="Cambria" panose="02040503050406030204" pitchFamily="18" charset="0"/>
                <a:ea typeface="Cambria" panose="02040503050406030204" pitchFamily="18" charset="0"/>
              </a:rPr>
              <a:t>Language</a:t>
            </a:r>
          </a:p>
          <a:p>
            <a:pPr marL="495300" indent="-342900" algn="just">
              <a:spcBef>
                <a:spcPts val="0"/>
              </a:spcBef>
              <a:buSzPct val="100000"/>
            </a:pPr>
            <a:r>
              <a:rPr lang="en-US" sz="2400" dirty="0">
                <a:latin typeface="Cambria" panose="02040503050406030204" pitchFamily="18" charset="0"/>
                <a:ea typeface="Cambria" panose="02040503050406030204" pitchFamily="18" charset="0"/>
              </a:rPr>
              <a:t>Python(</a:t>
            </a:r>
            <a:r>
              <a:rPr lang="en-US" sz="1800" dirty="0"/>
              <a:t>for its strong NLP libraries and machine learning support</a:t>
            </a:r>
            <a:r>
              <a:rPr lang="en-US" sz="2400" dirty="0">
                <a:latin typeface="Cambria" panose="02040503050406030204" pitchFamily="18" charset="0"/>
                <a:ea typeface="Cambria" panose="02040503050406030204" pitchFamily="18" charset="0"/>
              </a:rPr>
              <a:t>)</a:t>
            </a:r>
          </a:p>
          <a:p>
            <a:pPr marL="495300" indent="-342900" algn="just">
              <a:spcBef>
                <a:spcPts val="0"/>
              </a:spcBef>
              <a:buSzPct val="100000"/>
            </a:pPr>
            <a:endParaRPr lang="en-US" sz="2400" dirty="0">
              <a:latin typeface="Cambria" panose="02040503050406030204" pitchFamily="18" charset="0"/>
              <a:ea typeface="Cambria" panose="02040503050406030204" pitchFamily="18" charset="0"/>
            </a:endParaRPr>
          </a:p>
          <a:p>
            <a:pPr marL="152400" indent="0" algn="just">
              <a:spcBef>
                <a:spcPts val="0"/>
              </a:spcBef>
              <a:buSzPct val="100000"/>
              <a:buNone/>
            </a:pPr>
            <a:r>
              <a:rPr lang="en-US" sz="2400" b="1" u="sng" dirty="0">
                <a:latin typeface="Cambria" panose="02040503050406030204" pitchFamily="18" charset="0"/>
                <a:ea typeface="Cambria" panose="02040503050406030204" pitchFamily="18" charset="0"/>
              </a:rPr>
              <a:t>Machine Learning Algorithms</a:t>
            </a:r>
          </a:p>
          <a:p>
            <a:pPr marL="495300" indent="-342900" algn="just">
              <a:spcBef>
                <a:spcPts val="0"/>
              </a:spcBef>
              <a:buSzPct val="100000"/>
            </a:pPr>
            <a:r>
              <a:rPr lang="en-US" sz="2400" dirty="0">
                <a:latin typeface="Cambria" panose="02040503050406030204" pitchFamily="18" charset="0"/>
                <a:ea typeface="Cambria" panose="02040503050406030204" pitchFamily="18" charset="0"/>
              </a:rPr>
              <a:t>Random Forest Classification</a:t>
            </a:r>
          </a:p>
          <a:p>
            <a:pPr marL="495300" indent="-342900" algn="just">
              <a:spcBef>
                <a:spcPts val="0"/>
              </a:spcBef>
              <a:buSzPct val="100000"/>
            </a:pPr>
            <a:r>
              <a:rPr lang="en-US" sz="2400" dirty="0">
                <a:latin typeface="Cambria" panose="02040503050406030204" pitchFamily="18" charset="0"/>
                <a:ea typeface="Cambria" panose="02040503050406030204" pitchFamily="18" charset="0"/>
              </a:rPr>
              <a:t>Logistic Regression</a:t>
            </a:r>
          </a:p>
          <a:p>
            <a:pPr marL="495300" indent="-342900" algn="just">
              <a:spcBef>
                <a:spcPts val="0"/>
              </a:spcBef>
              <a:buSzPct val="100000"/>
            </a:pPr>
            <a:r>
              <a:rPr lang="en-US" sz="2400" dirty="0">
                <a:latin typeface="Cambria" panose="02040503050406030204" pitchFamily="18" charset="0"/>
                <a:ea typeface="Cambria" panose="02040503050406030204" pitchFamily="18" charset="0"/>
              </a:rPr>
              <a:t>NLP</a:t>
            </a:r>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87F4-F976-139E-9881-B9182CC588AC}"/>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1C91CF92-F3DD-A1B7-14F3-683811B11E31}"/>
              </a:ext>
            </a:extLst>
          </p:cNvPr>
          <p:cNvSpPr>
            <a:spLocks noGrp="1"/>
          </p:cNvSpPr>
          <p:nvPr>
            <p:ph idx="1"/>
          </p:nvPr>
        </p:nvSpPr>
        <p:spPr/>
        <p:txBody>
          <a:bodyPr/>
          <a:lstStyle/>
          <a:p>
            <a:pPr marL="76200" indent="0">
              <a:buNone/>
            </a:pPr>
            <a:r>
              <a:rPr lang="en-US" b="1" u="sng" dirty="0">
                <a:latin typeface="Cambria" panose="02040503050406030204" pitchFamily="18" charset="0"/>
                <a:ea typeface="Cambria" panose="02040503050406030204" pitchFamily="18" charset="0"/>
              </a:rPr>
              <a:t>Tools</a:t>
            </a:r>
          </a:p>
          <a:p>
            <a:r>
              <a:rPr lang="en-US" dirty="0" err="1">
                <a:latin typeface="Cambria" panose="02040503050406030204" pitchFamily="18" charset="0"/>
                <a:ea typeface="Cambria" panose="02040503050406030204" pitchFamily="18" charset="0"/>
              </a:rPr>
              <a:t>Jupyter</a:t>
            </a:r>
            <a:endParaRPr lang="en-US" dirty="0">
              <a:latin typeface="Cambria" panose="02040503050406030204" pitchFamily="18" charset="0"/>
              <a:ea typeface="Cambria" panose="02040503050406030204" pitchFamily="18" charset="0"/>
            </a:endParaRPr>
          </a:p>
          <a:p>
            <a:r>
              <a:rPr lang="en-US" sz="2400" dirty="0"/>
              <a:t>NLTK (basic text preprocessing and sentiment analysis)</a:t>
            </a:r>
            <a:endParaRPr lang="en-US" sz="24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pPr marL="76200" indent="0">
              <a:buNone/>
            </a:pPr>
            <a:r>
              <a:rPr lang="en-US" sz="2800" b="1" u="sng" dirty="0"/>
              <a:t>Web Scraping Tools</a:t>
            </a:r>
          </a:p>
          <a:p>
            <a:pPr>
              <a:buFont typeface="Arial" panose="020B0604020202020204" pitchFamily="34" charset="0"/>
              <a:buChar char="•"/>
            </a:pPr>
            <a:r>
              <a:rPr lang="en-US" sz="2400" dirty="0" err="1"/>
              <a:t>Tweepy</a:t>
            </a:r>
            <a:r>
              <a:rPr lang="en-US" sz="2400" dirty="0"/>
              <a:t> (for fetching tweets from Twitter)</a:t>
            </a:r>
          </a:p>
          <a:p>
            <a:pPr>
              <a:buFont typeface="Arial" panose="020B0604020202020204" pitchFamily="34" charset="0"/>
              <a:buChar char="•"/>
            </a:pPr>
            <a:r>
              <a:rPr lang="en-US" sz="2400" dirty="0"/>
              <a:t>Scrapy (for scraping social media websites, if applicable)</a:t>
            </a:r>
          </a:p>
          <a:p>
            <a:pPr marL="76200" indent="0">
              <a:buNone/>
            </a:pPr>
            <a:endParaRPr lang="en-US" dirty="0">
              <a:latin typeface="Cambria" panose="02040503050406030204" pitchFamily="18" charset="0"/>
              <a:ea typeface="Cambria" panose="02040503050406030204" pitchFamily="18" charset="0"/>
            </a:endParaRPr>
          </a:p>
          <a:p>
            <a:pPr marL="76200" indent="0">
              <a:buNone/>
            </a:pPr>
            <a:r>
              <a:rPr lang="en-US" b="1" u="sng" dirty="0">
                <a:latin typeface="Cambria" panose="02040503050406030204" pitchFamily="18" charset="0"/>
                <a:ea typeface="Cambria" panose="02040503050406030204" pitchFamily="18" charset="0"/>
              </a:rPr>
              <a:t>Dataset</a:t>
            </a:r>
          </a:p>
          <a:p>
            <a:r>
              <a:rPr lang="en-US" dirty="0">
                <a:latin typeface="Cambria" panose="02040503050406030204" pitchFamily="18" charset="0"/>
                <a:ea typeface="Cambria" panose="02040503050406030204" pitchFamily="18" charset="0"/>
              </a:rPr>
              <a:t>Kaggle</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615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CBBAF78A-4D8F-72FE-1542-CD1C6FDFDA5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74790" y="1333495"/>
            <a:ext cx="9144019" cy="4572009"/>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lnSpcReduction="10000"/>
          </a:bodyPr>
          <a:lstStyle/>
          <a:p>
            <a:r>
              <a:rPr lang="en-US" dirty="0"/>
              <a:t>Accurate Sentiment Classification – Improved sentiment analysis accuracy using machine learning models (Random Forest, Logistic Regression) with optimized feature extraction techniques.</a:t>
            </a:r>
          </a:p>
          <a:p>
            <a:r>
              <a:rPr lang="en-US" dirty="0"/>
              <a:t>Real-Time Sentiment Monitoring – Integration with Twitter API for live tracking of sentiment trends and analysis of social media data in real time.</a:t>
            </a:r>
          </a:p>
          <a:p>
            <a:r>
              <a:rPr lang="en-US" dirty="0"/>
              <a:t>Enhanced Context &amp; Multilingual Processing – Better handling of sarcasm, contextual ambiguity, and multilingual text through advanced NLP techniques.</a:t>
            </a:r>
          </a:p>
          <a:p>
            <a:r>
              <a:rPr lang="en-US" dirty="0"/>
              <a:t>User-Friendly Visualization &amp; Reporting – A web-based interface providing graphical insights, sentiment trends, and interactive reports for better decision-making.</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This study presents a sentiment analysis system leveraging machine learning and NLP techniques to classify social media text accurately. Despite advancements, challenges like sarcasm detection, multilingual processing, and real-time analysis persist. By integrating deep learning models and hybrid approaches, sentiment classification accuracy can be further improved. The proposed system offers real-time monitoring, visualization, and enhanced contextual understanding for better decision-making. Future work will focus on optimizing AI fairness, explainability, and scalability for broader applications.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pic>
        <p:nvPicPr>
          <p:cNvPr id="2" name="Picture 1">
            <a:extLst>
              <a:ext uri="{FF2B5EF4-FFF2-40B4-BE49-F238E27FC236}">
                <a16:creationId xmlns:a16="http://schemas.microsoft.com/office/drawing/2014/main" id="{C63A00FF-89F0-DC87-D900-930227B33E5D}"/>
              </a:ext>
            </a:extLst>
          </p:cNvPr>
          <p:cNvPicPr>
            <a:picLocks noChangeAspect="1"/>
          </p:cNvPicPr>
          <p:nvPr/>
        </p:nvPicPr>
        <p:blipFill>
          <a:blip r:embed="rId2"/>
          <a:stretch>
            <a:fillRect/>
          </a:stretch>
        </p:blipFill>
        <p:spPr>
          <a:xfrm>
            <a:off x="4149347" y="1461264"/>
            <a:ext cx="3893305" cy="3935471"/>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BB1B-9CAF-511F-8082-C62D9D0AE7AC}"/>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Content</a:t>
            </a:r>
            <a:endParaRPr lang="en-IN" dirty="0"/>
          </a:p>
        </p:txBody>
      </p:sp>
      <p:sp>
        <p:nvSpPr>
          <p:cNvPr id="3" name="Content Placeholder 2">
            <a:extLst>
              <a:ext uri="{FF2B5EF4-FFF2-40B4-BE49-F238E27FC236}">
                <a16:creationId xmlns:a16="http://schemas.microsoft.com/office/drawing/2014/main" id="{53182D7B-4FA7-B2A5-BD53-83928DF286D5}"/>
              </a:ext>
            </a:extLst>
          </p:cNvPr>
          <p:cNvSpPr>
            <a:spLocks noGrp="1"/>
          </p:cNvSpPr>
          <p:nvPr>
            <p:ph idx="1"/>
          </p:nvPr>
        </p:nvSpPr>
        <p:spPr/>
        <p:txBody>
          <a:bodyPr/>
          <a:lstStyle/>
          <a:p>
            <a:r>
              <a:rPr lang="en-US" dirty="0"/>
              <a:t>Introduction</a:t>
            </a:r>
          </a:p>
          <a:p>
            <a:r>
              <a:rPr lang="en-GB" dirty="0"/>
              <a:t>Literature Review</a:t>
            </a:r>
          </a:p>
          <a:p>
            <a:r>
              <a:rPr lang="en-GB" dirty="0"/>
              <a:t>Objectives</a:t>
            </a:r>
          </a:p>
          <a:p>
            <a:r>
              <a:rPr lang="en-GB" dirty="0"/>
              <a:t>Methodology</a:t>
            </a:r>
          </a:p>
          <a:p>
            <a:r>
              <a:rPr lang="en-GB" dirty="0"/>
              <a:t>Timeline of the project</a:t>
            </a:r>
          </a:p>
          <a:p>
            <a:r>
              <a:rPr lang="en-GB" dirty="0"/>
              <a:t>Expected Outcomes</a:t>
            </a:r>
          </a:p>
          <a:p>
            <a:r>
              <a:rPr lang="en-GB" dirty="0"/>
              <a:t>Conclusion</a:t>
            </a:r>
          </a:p>
          <a:p>
            <a:r>
              <a:rPr lang="en-GB" dirty="0"/>
              <a:t>References</a:t>
            </a:r>
          </a:p>
          <a:p>
            <a:pPr marL="0" indent="0">
              <a:buNone/>
            </a:pPr>
            <a:endParaRPr lang="en-GB" dirty="0"/>
          </a:p>
          <a:p>
            <a:endParaRPr lang="en-GB" dirty="0"/>
          </a:p>
          <a:p>
            <a:endParaRPr lang="en-US" dirty="0"/>
          </a:p>
          <a:p>
            <a:endParaRPr lang="en-US" dirty="0"/>
          </a:p>
          <a:p>
            <a:endParaRPr lang="en-IN" dirty="0"/>
          </a:p>
        </p:txBody>
      </p:sp>
    </p:spTree>
    <p:extLst>
      <p:ext uri="{BB962C8B-B14F-4D97-AF65-F5344CB8AC3E}">
        <p14:creationId xmlns:p14="http://schemas.microsoft.com/office/powerpoint/2010/main" val="132265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 </a:t>
            </a:r>
            <a:r>
              <a:rPr lang="en-US" sz="2800" b="1" dirty="0">
                <a:latin typeface="Cambria" panose="02040503050406030204" pitchFamily="18" charset="0"/>
                <a:ea typeface="Cambria" panose="02040503050406030204" pitchFamily="18" charset="0"/>
              </a:rPr>
              <a:t>Problem Description: </a:t>
            </a:r>
            <a:r>
              <a:rPr lang="en-US" sz="2800" b="0" i="0" u="none" strike="noStrike" dirty="0">
                <a:solidFill>
                  <a:srgbClr val="000000"/>
                </a:solidFill>
                <a:effectLst/>
                <a:latin typeface="Calibri" panose="020F0502020204030204" pitchFamily="34" charset="0"/>
              </a:rPr>
              <a:t>This problem involves developing a sentiment analysis solution specifically designed for analyzing the sentiment expressed in the social media presence of individuals and organizations. Sentiment analysis refers to the process of automatically determining the sentiment or emotional tone conveyed by text or speech. In the context of social media, sentiment analysis can provide valuable insights into public perception, customer feedback, and brand reputation. By analyzing the sentiments expressed in social media content, individuals and organizations can gauge the overall sentiment trends, identify potential issues, and take appropriate actions to maintain or enhance their online presence.</a:t>
            </a:r>
            <a:endParaRPr lang="en-GB" sz="2800" dirty="0"/>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endParaRPr lang="en-GB" dirty="0"/>
          </a:p>
          <a:p>
            <a:pPr marL="0" indent="0">
              <a:buNone/>
            </a:pPr>
            <a:r>
              <a:rPr lang="en-IN" b="1" dirty="0"/>
              <a:t>1. Fuzzy Rule-based Unsupervised Sentiment Analysis from Social Media Posts</a:t>
            </a:r>
          </a:p>
          <a:p>
            <a:pPr marL="0" indent="0">
              <a:buNone/>
            </a:pPr>
            <a:endParaRPr lang="en-IN" b="1" dirty="0"/>
          </a:p>
          <a:p>
            <a:pPr lvl="1" algn="just">
              <a:buFont typeface="Arial" panose="020B0604020202020204" pitchFamily="34" charset="0"/>
              <a:buChar char="•"/>
            </a:pPr>
            <a:r>
              <a:rPr lang="en-IN" dirty="0"/>
              <a:t>Uses a </a:t>
            </a:r>
            <a:r>
              <a:rPr lang="en-IN" b="1" dirty="0"/>
              <a:t>fuzzy logic-based</a:t>
            </a:r>
            <a:r>
              <a:rPr lang="en-IN" dirty="0"/>
              <a:t> unsupervised approach with multiple lexicons for sentiment classification.</a:t>
            </a:r>
          </a:p>
          <a:p>
            <a:pPr lvl="1" algn="just">
              <a:buFont typeface="Arial" panose="020B0604020202020204" pitchFamily="34" charset="0"/>
              <a:buChar char="•"/>
            </a:pPr>
            <a:r>
              <a:rPr lang="en-IN" dirty="0"/>
              <a:t>Struggles with </a:t>
            </a:r>
            <a:r>
              <a:rPr lang="en-IN" b="1" dirty="0"/>
              <a:t>short text sentiment detection</a:t>
            </a:r>
            <a:r>
              <a:rPr lang="en-IN" dirty="0"/>
              <a:t>, sarcasm, and multilingual analysis.</a:t>
            </a:r>
          </a:p>
          <a:p>
            <a:pPr lvl="1" algn="just">
              <a:buFont typeface="Arial" panose="020B0604020202020204" pitchFamily="34" charset="0"/>
              <a:buChar char="•"/>
            </a:pPr>
            <a:r>
              <a:rPr lang="en-IN" dirty="0"/>
              <a:t>Can be improved using </a:t>
            </a:r>
            <a:r>
              <a:rPr lang="en-IN" b="1" dirty="0"/>
              <a:t>deep learning models</a:t>
            </a:r>
            <a:r>
              <a:rPr lang="en-IN" dirty="0"/>
              <a:t> like LSTM, BERT, and hybrid lexicon-ML approaches.</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4B1E6-E39F-F929-4DC6-BD27DCE5BF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7B882-25B7-17A8-3E56-2555A2D6370B}"/>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C6A01ECC-75DD-CD29-894E-729EC15D5D1F}"/>
              </a:ext>
            </a:extLst>
          </p:cNvPr>
          <p:cNvSpPr>
            <a:spLocks noGrp="1"/>
          </p:cNvSpPr>
          <p:nvPr>
            <p:ph idx="1"/>
          </p:nvPr>
        </p:nvSpPr>
        <p:spPr/>
        <p:txBody>
          <a:bodyPr/>
          <a:lstStyle/>
          <a:p>
            <a:endParaRPr lang="en-GB" dirty="0"/>
          </a:p>
          <a:p>
            <a:pPr marL="0" indent="0">
              <a:buNone/>
            </a:pPr>
            <a:r>
              <a:rPr lang="en-US" b="1" dirty="0"/>
              <a:t>2. Sentiment Analysis in Social Media and Its Application</a:t>
            </a:r>
          </a:p>
          <a:p>
            <a:pPr marL="0" indent="0">
              <a:buNone/>
            </a:pPr>
            <a:endParaRPr lang="en-US" b="1" dirty="0"/>
          </a:p>
          <a:p>
            <a:pPr lvl="1">
              <a:buFont typeface="Arial" panose="020B0604020202020204" pitchFamily="34" charset="0"/>
              <a:buChar char="•"/>
            </a:pPr>
            <a:r>
              <a:rPr lang="en-US" dirty="0"/>
              <a:t>Provides a </a:t>
            </a:r>
            <a:r>
              <a:rPr lang="en-US" b="1" dirty="0"/>
              <a:t>systematic review</a:t>
            </a:r>
            <a:r>
              <a:rPr lang="en-US" dirty="0"/>
              <a:t> of lexicon-based and opinion mining methods in sentiment analysis.</a:t>
            </a:r>
          </a:p>
          <a:p>
            <a:pPr lvl="1">
              <a:buFont typeface="Arial" panose="020B0604020202020204" pitchFamily="34" charset="0"/>
              <a:buChar char="•"/>
            </a:pPr>
            <a:r>
              <a:rPr lang="en-US" dirty="0"/>
              <a:t>Highlights key challenges like </a:t>
            </a:r>
            <a:r>
              <a:rPr lang="en-US" b="1" dirty="0"/>
              <a:t>contextual ambiguity, sarcasm detection, and real-time adaptability</a:t>
            </a:r>
            <a:r>
              <a:rPr lang="en-US" dirty="0"/>
              <a:t>.</a:t>
            </a:r>
          </a:p>
          <a:p>
            <a:pPr lvl="1">
              <a:buFont typeface="Arial" panose="020B0604020202020204" pitchFamily="34" charset="0"/>
              <a:buChar char="•"/>
            </a:pPr>
            <a:r>
              <a:rPr lang="en-US" dirty="0"/>
              <a:t>Suggests solutions such as </a:t>
            </a:r>
            <a:r>
              <a:rPr lang="en-US" b="1" dirty="0"/>
              <a:t>transformer models (BERT, GPT) and hybrid classification methods</a:t>
            </a:r>
            <a:r>
              <a:rPr lang="en-US" dirty="0"/>
              <a:t>.</a:t>
            </a:r>
          </a:p>
          <a:p>
            <a:endParaRPr lang="en-GB" dirty="0"/>
          </a:p>
        </p:txBody>
      </p:sp>
    </p:spTree>
    <p:extLst>
      <p:ext uri="{BB962C8B-B14F-4D97-AF65-F5344CB8AC3E}">
        <p14:creationId xmlns:p14="http://schemas.microsoft.com/office/powerpoint/2010/main" val="319444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1FD9E-E262-B6E7-DC97-356078259C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5B57A6-69BA-023E-E23D-DC0FD56A2E3C}"/>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1EC0C52D-4128-9C81-7863-7A2A3D819449}"/>
              </a:ext>
            </a:extLst>
          </p:cNvPr>
          <p:cNvSpPr>
            <a:spLocks noGrp="1"/>
          </p:cNvSpPr>
          <p:nvPr>
            <p:ph idx="1"/>
          </p:nvPr>
        </p:nvSpPr>
        <p:spPr/>
        <p:txBody>
          <a:bodyPr/>
          <a:lstStyle/>
          <a:p>
            <a:endParaRPr lang="en-GB" dirty="0"/>
          </a:p>
          <a:p>
            <a:r>
              <a:rPr lang="en-US" b="1" dirty="0"/>
              <a:t>3. Artificial Intelligence for Social Media Safety and Security</a:t>
            </a:r>
          </a:p>
          <a:p>
            <a:pPr lvl="1">
              <a:buFont typeface="Arial" panose="020B0604020202020204" pitchFamily="34" charset="0"/>
              <a:buChar char="•"/>
            </a:pPr>
            <a:r>
              <a:rPr lang="en-US" dirty="0"/>
              <a:t>Uses </a:t>
            </a:r>
            <a:r>
              <a:rPr lang="en-US" b="1" dirty="0"/>
              <a:t>machine learning and deep learning</a:t>
            </a:r>
            <a:r>
              <a:rPr lang="en-US" dirty="0"/>
              <a:t> for automated threat detection in social media.</a:t>
            </a:r>
          </a:p>
          <a:p>
            <a:pPr lvl="1">
              <a:buFont typeface="Arial" panose="020B0604020202020204" pitchFamily="34" charset="0"/>
              <a:buChar char="•"/>
            </a:pPr>
            <a:r>
              <a:rPr lang="en-US" dirty="0"/>
              <a:t>Faces challenges related to </a:t>
            </a:r>
            <a:r>
              <a:rPr lang="en-US" b="1" dirty="0"/>
              <a:t>AI bias, ethical concerns, and privacy in content moderation</a:t>
            </a:r>
            <a:r>
              <a:rPr lang="en-US" dirty="0"/>
              <a:t>.</a:t>
            </a:r>
          </a:p>
          <a:p>
            <a:pPr lvl="1">
              <a:buFont typeface="Arial" panose="020B0604020202020204" pitchFamily="34" charset="0"/>
              <a:buChar char="•"/>
            </a:pPr>
            <a:r>
              <a:rPr lang="en-US" dirty="0"/>
              <a:t>Recommends integrating </a:t>
            </a:r>
            <a:r>
              <a:rPr lang="en-US" b="1" dirty="0"/>
              <a:t>Explainable AI (XAI) and unbiased dataset selection</a:t>
            </a:r>
            <a:r>
              <a:rPr lang="en-US" dirty="0"/>
              <a:t> to improve fairness.</a:t>
            </a:r>
          </a:p>
          <a:p>
            <a:endParaRPr lang="en-GB" dirty="0"/>
          </a:p>
        </p:txBody>
      </p:sp>
    </p:spTree>
    <p:extLst>
      <p:ext uri="{BB962C8B-B14F-4D97-AF65-F5344CB8AC3E}">
        <p14:creationId xmlns:p14="http://schemas.microsoft.com/office/powerpoint/2010/main" val="317725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2A833-138F-5E4B-B8B2-1E7CF233A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C3715-F8EA-0327-2980-C80D4992D13E}"/>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6A436088-EB73-0AD8-3175-C57AC352A969}"/>
              </a:ext>
            </a:extLst>
          </p:cNvPr>
          <p:cNvSpPr>
            <a:spLocks noGrp="1"/>
          </p:cNvSpPr>
          <p:nvPr>
            <p:ph idx="1"/>
          </p:nvPr>
        </p:nvSpPr>
        <p:spPr/>
        <p:txBody>
          <a:bodyPr/>
          <a:lstStyle/>
          <a:p>
            <a:endParaRPr lang="en-GB" dirty="0"/>
          </a:p>
          <a:p>
            <a:r>
              <a:rPr lang="en-US" b="1" dirty="0"/>
              <a:t>4. Impact of Social Media in Security and Crisis Management</a:t>
            </a:r>
          </a:p>
          <a:p>
            <a:pPr lvl="1">
              <a:buFont typeface="Arial" panose="020B0604020202020204" pitchFamily="34" charset="0"/>
              <a:buChar char="•"/>
            </a:pPr>
            <a:r>
              <a:rPr lang="en-US" dirty="0"/>
              <a:t>Explores the role of </a:t>
            </a:r>
            <a:r>
              <a:rPr lang="en-US" b="1" dirty="0"/>
              <a:t>sentiment analysis in crisis management</a:t>
            </a:r>
            <a:r>
              <a:rPr lang="en-US" dirty="0"/>
              <a:t> by monitoring public reactions.</a:t>
            </a:r>
          </a:p>
          <a:p>
            <a:pPr lvl="1">
              <a:buFont typeface="Arial" panose="020B0604020202020204" pitchFamily="34" charset="0"/>
              <a:buChar char="•"/>
            </a:pPr>
            <a:r>
              <a:rPr lang="en-US" dirty="0"/>
              <a:t>Identifies challenges like </a:t>
            </a:r>
            <a:r>
              <a:rPr lang="en-US" b="1" dirty="0"/>
              <a:t>misinformation, fake news, and real-time data processing</a:t>
            </a:r>
            <a:r>
              <a:rPr lang="en-US" dirty="0"/>
              <a:t>.</a:t>
            </a:r>
          </a:p>
          <a:p>
            <a:pPr lvl="1">
              <a:buFont typeface="Arial" panose="020B0604020202020204" pitchFamily="34" charset="0"/>
              <a:buChar char="•"/>
            </a:pPr>
            <a:r>
              <a:rPr lang="en-US" dirty="0"/>
              <a:t>Suggests solutions such as </a:t>
            </a:r>
            <a:r>
              <a:rPr lang="en-US" b="1" dirty="0"/>
              <a:t>fact-checking algorithms, real-time NLP, and geospatial sentiment analysis</a:t>
            </a:r>
            <a:r>
              <a:rPr lang="en-US" dirty="0"/>
              <a:t>.</a:t>
            </a:r>
          </a:p>
          <a:p>
            <a:endParaRPr lang="en-GB" dirty="0"/>
          </a:p>
        </p:txBody>
      </p:sp>
    </p:spTree>
    <p:extLst>
      <p:ext uri="{BB962C8B-B14F-4D97-AF65-F5344CB8AC3E}">
        <p14:creationId xmlns:p14="http://schemas.microsoft.com/office/powerpoint/2010/main" val="340029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FDF81-C1D8-0ED6-AF65-632EDE56F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CDD625-F84D-F4EF-EA42-8F6438C779E3}"/>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CDE1AFFF-E2DB-C37B-DDC0-A2D884F69A54}"/>
              </a:ext>
            </a:extLst>
          </p:cNvPr>
          <p:cNvSpPr>
            <a:spLocks noGrp="1"/>
          </p:cNvSpPr>
          <p:nvPr>
            <p:ph idx="1"/>
          </p:nvPr>
        </p:nvSpPr>
        <p:spPr/>
        <p:txBody>
          <a:bodyPr/>
          <a:lstStyle/>
          <a:p>
            <a:endParaRPr lang="en-GB" dirty="0"/>
          </a:p>
          <a:p>
            <a:r>
              <a:rPr lang="en-US" b="1" dirty="0"/>
              <a:t>5. A Review on Sentiment Analysis from Social Media Platforms</a:t>
            </a:r>
          </a:p>
          <a:p>
            <a:pPr lvl="1">
              <a:buFont typeface="Arial" panose="020B0604020202020204" pitchFamily="34" charset="0"/>
              <a:buChar char="•"/>
            </a:pPr>
            <a:r>
              <a:rPr lang="en-US" dirty="0"/>
              <a:t>Discusses different </a:t>
            </a:r>
            <a:r>
              <a:rPr lang="en-US" b="1" dirty="0"/>
              <a:t>sentiment analysis techniques</a:t>
            </a:r>
            <a:r>
              <a:rPr lang="en-US" dirty="0"/>
              <a:t> and their application domains.</a:t>
            </a:r>
          </a:p>
          <a:p>
            <a:pPr lvl="1">
              <a:buFont typeface="Arial" panose="020B0604020202020204" pitchFamily="34" charset="0"/>
              <a:buChar char="•"/>
            </a:pPr>
            <a:r>
              <a:rPr lang="en-US" dirty="0"/>
              <a:t>Identifies challenges such as </a:t>
            </a:r>
            <a:r>
              <a:rPr lang="en-US" b="1" dirty="0"/>
              <a:t>class imbalance, multilingual complexity, and feature extraction</a:t>
            </a:r>
            <a:r>
              <a:rPr lang="en-US" dirty="0"/>
              <a:t>.</a:t>
            </a:r>
          </a:p>
          <a:p>
            <a:pPr lvl="1">
              <a:buFont typeface="Arial" panose="020B0604020202020204" pitchFamily="34" charset="0"/>
              <a:buChar char="•"/>
            </a:pPr>
            <a:r>
              <a:rPr lang="en-US" dirty="0"/>
              <a:t>Recommends </a:t>
            </a:r>
            <a:r>
              <a:rPr lang="en-US" b="1" dirty="0"/>
              <a:t>enhanced deep learning techniques, data augmentation, and advanced feature engineering</a:t>
            </a:r>
            <a:r>
              <a:rPr lang="en-US" dirty="0"/>
              <a:t>.</a:t>
            </a:r>
          </a:p>
          <a:p>
            <a:endParaRPr lang="en-GB" dirty="0"/>
          </a:p>
        </p:txBody>
      </p:sp>
    </p:spTree>
    <p:extLst>
      <p:ext uri="{BB962C8B-B14F-4D97-AF65-F5344CB8AC3E}">
        <p14:creationId xmlns:p14="http://schemas.microsoft.com/office/powerpoint/2010/main" val="415173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 </a:t>
            </a:r>
            <a:r>
              <a:rPr lang="en-US" dirty="0"/>
              <a:t>Develop a Robust Sentiment Analysis Model</a:t>
            </a:r>
          </a:p>
          <a:p>
            <a:pPr marL="76200" indent="0">
              <a:buNone/>
            </a:pPr>
            <a:endParaRPr lang="en-US" dirty="0"/>
          </a:p>
          <a:p>
            <a:r>
              <a:rPr lang="en-US" dirty="0"/>
              <a:t>Handle Language and Contextual Challenges</a:t>
            </a:r>
          </a:p>
          <a:p>
            <a:pPr marL="76200" indent="0">
              <a:buNone/>
            </a:pPr>
            <a:endParaRPr lang="en-US" dirty="0"/>
          </a:p>
          <a:p>
            <a:r>
              <a:rPr lang="en-US" dirty="0"/>
              <a:t>Perform Real-Time Sentiment Tracking</a:t>
            </a:r>
          </a:p>
          <a:p>
            <a:pPr marL="76200" indent="0">
              <a:buNone/>
            </a:pPr>
            <a:endParaRPr lang="en-US" dirty="0"/>
          </a:p>
          <a:p>
            <a:r>
              <a:rPr lang="en-US" dirty="0"/>
              <a:t>Provide Visualization and Reporting Tools</a:t>
            </a: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70</TotalTime>
  <Words>730</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PROJECT TITLE: Sentiment Analysis of Social Media Presence </vt:lpstr>
      <vt:lpstr>Content</vt:lpstr>
      <vt:lpstr>Introduction</vt:lpstr>
      <vt:lpstr>Literature Review</vt:lpstr>
      <vt:lpstr>Literature Review</vt:lpstr>
      <vt:lpstr>Literature Review</vt:lpstr>
      <vt:lpstr>Literature Review</vt:lpstr>
      <vt:lpstr>Literature Review</vt:lpstr>
      <vt:lpstr>Objectives</vt:lpstr>
      <vt:lpstr>Methodology</vt:lpstr>
      <vt:lpstr>Continue…</vt:lpstr>
      <vt:lpstr>Timeline of Project</vt:lpstr>
      <vt:lpstr>Expected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B.NAVEEN NAIDU</cp:lastModifiedBy>
  <cp:revision>14</cp:revision>
  <dcterms:created xsi:type="dcterms:W3CDTF">2023-03-16T03:26:27Z</dcterms:created>
  <dcterms:modified xsi:type="dcterms:W3CDTF">2025-02-17T12:18:22Z</dcterms:modified>
</cp:coreProperties>
</file>