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96" r:id="rId3"/>
    <p:sldId id="303" r:id="rId4"/>
    <p:sldId id="328" r:id="rId5"/>
    <p:sldId id="330" r:id="rId6"/>
    <p:sldId id="331" r:id="rId7"/>
    <p:sldId id="332" r:id="rId8"/>
    <p:sldId id="329" r:id="rId9"/>
    <p:sldId id="334" r:id="rId10"/>
    <p:sldId id="333" r:id="rId11"/>
    <p:sldId id="335" r:id="rId12"/>
    <p:sldId id="336" r:id="rId13"/>
    <p:sldId id="339" r:id="rId14"/>
    <p:sldId id="337" r:id="rId15"/>
    <p:sldId id="338" r:id="rId16"/>
    <p:sldId id="340" r:id="rId17"/>
    <p:sldId id="326" r:id="rId18"/>
  </p:sldIdLst>
  <p:sldSz cx="9144000" cy="5143500" type="screen16x9"/>
  <p:notesSz cx="6858000" cy="9144000"/>
  <p:embeddedFontLst>
    <p:embeddedFont>
      <p:font typeface="Barlow Light"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Barlow" panose="020B0604020202020204" charset="0"/>
      <p:regular r:id="rId28"/>
      <p:bold r:id="rId29"/>
      <p:italic r:id="rId30"/>
      <p:boldItalic r:id="rId31"/>
    </p:embeddedFont>
    <p:embeddedFont>
      <p:font typeface="Raleway Thin"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3" d="100"/>
          <a:sy n="93" d="100"/>
        </p:scale>
        <p:origin x="5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635928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48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4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4048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3823230" cy="2291106"/>
          </a:xfrm>
          <a:prstGeom prst="rect">
            <a:avLst/>
          </a:prstGeom>
        </p:spPr>
        <p:txBody>
          <a:bodyPr spcFirstLastPara="1" wrap="square" lIns="0" tIns="0" rIns="0" bIns="0" anchor="ctr" anchorCtr="0">
            <a:noAutofit/>
          </a:bodyPr>
          <a:lstStyle/>
          <a:p>
            <a:pPr lvl="0"/>
            <a:r>
              <a:rPr lang="en-US" altLang="zh-CN" dirty="0" smtClean="0">
                <a:latin typeface="Times New Roman" panose="02020603050405020304" pitchFamily="18" charset="0"/>
                <a:cs typeface="Times New Roman" panose="02020603050405020304" pitchFamily="18" charset="0"/>
              </a:rPr>
              <a:t>Dialogs &amp; Notifications  in Harmony</a:t>
            </a:r>
            <a:endParaRPr dirty="0">
              <a:solidFill>
                <a:srgbClr val="0070C0"/>
              </a:solidFill>
              <a:latin typeface="Barlow"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8809"/>
            <a:ext cx="2532993" cy="9230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884" y="426262"/>
            <a:ext cx="8470232" cy="4210488"/>
          </a:xfrm>
        </p:spPr>
        <p:txBody>
          <a:bodyPr/>
          <a:lstStyle/>
          <a:p>
            <a:r>
              <a:rPr lang="en-US" altLang="zh-CN" dirty="0" err="1" smtClean="0">
                <a:solidFill>
                  <a:srgbClr val="C00000"/>
                </a:solidFill>
              </a:rPr>
              <a:t>NotificationRequest</a:t>
            </a:r>
            <a:r>
              <a:rPr lang="en-US" altLang="zh-CN" dirty="0" smtClean="0">
                <a:solidFill>
                  <a:srgbClr val="C00000"/>
                </a:solidFill>
              </a:rPr>
              <a:t> </a:t>
            </a:r>
            <a:r>
              <a:rPr lang="en-US" altLang="zh-CN" dirty="0" smtClean="0"/>
              <a:t>: carries notifications</a:t>
            </a:r>
          </a:p>
          <a:p>
            <a:endParaRPr lang="en-US" altLang="zh-CN" sz="1400" b="1" dirty="0" smtClean="0"/>
          </a:p>
          <a:p>
            <a:r>
              <a:rPr lang="en-US" altLang="zh-CN" sz="1400" b="1" dirty="0" err="1"/>
              <a:t>NotificationRequest.NotificationNormalContent</a:t>
            </a:r>
            <a:r>
              <a:rPr lang="en-US" altLang="zh-CN" sz="1400" b="1" dirty="0"/>
              <a:t> : </a:t>
            </a:r>
            <a:r>
              <a:rPr lang="en-US" altLang="zh-CN" sz="1400" dirty="0"/>
              <a:t>basic notifications</a:t>
            </a:r>
            <a:r>
              <a:rPr lang="en-US" altLang="zh-CN" sz="1400" b="1" dirty="0"/>
              <a:t> </a:t>
            </a:r>
            <a:endParaRPr lang="en-US" altLang="zh-CN" sz="1400" b="1" dirty="0" smtClean="0"/>
          </a:p>
          <a:p>
            <a:r>
              <a:rPr lang="en-US" altLang="zh-CN" sz="1400" b="1" dirty="0" err="1" smtClean="0"/>
              <a:t>NotificationRequest.NotificationPictureContent</a:t>
            </a:r>
            <a:r>
              <a:rPr lang="en-US" altLang="zh-CN" sz="1400" b="1" dirty="0"/>
              <a:t>: </a:t>
            </a:r>
            <a:r>
              <a:rPr lang="en-US" altLang="zh-CN" sz="1400" dirty="0"/>
              <a:t>notifications with a  picture content</a:t>
            </a:r>
          </a:p>
          <a:p>
            <a:r>
              <a:rPr lang="en-US" altLang="zh-CN" sz="1400" b="1" dirty="0" err="1" smtClean="0"/>
              <a:t>NotificationRequest.NotificationMultiLineContent</a:t>
            </a:r>
            <a:r>
              <a:rPr lang="en-US" altLang="zh-CN" sz="1400" b="1" dirty="0" smtClean="0"/>
              <a:t> </a:t>
            </a:r>
            <a:r>
              <a:rPr lang="en-US" altLang="zh-CN" sz="1400" dirty="0" smtClean="0"/>
              <a:t>:notifications with multiple lines of text</a:t>
            </a:r>
          </a:p>
          <a:p>
            <a:r>
              <a:rPr lang="en-US" altLang="zh-CN" sz="1400" b="1" dirty="0" err="1" smtClean="0"/>
              <a:t>NotificationRequest.NotificationLongTextContent</a:t>
            </a:r>
            <a:r>
              <a:rPr lang="en-US" altLang="zh-CN" sz="1400" b="1" dirty="0" smtClean="0"/>
              <a:t> :</a:t>
            </a:r>
            <a:r>
              <a:rPr lang="en-US" altLang="zh-CN" sz="1400" dirty="0"/>
              <a:t>Constructs notifications that include long text.</a:t>
            </a:r>
            <a:endParaRPr lang="en-US" altLang="zh-CN" sz="1400" b="1" dirty="0" smtClean="0"/>
          </a:p>
          <a:p>
            <a:r>
              <a:rPr lang="en-US" altLang="zh-CN" sz="1400" b="1" dirty="0" err="1" smtClean="0"/>
              <a:t>NotificationRequest.NotificationConversationalContent</a:t>
            </a:r>
            <a:r>
              <a:rPr lang="en-US" altLang="zh-CN" sz="1400" b="1" dirty="0" smtClean="0"/>
              <a:t> :</a:t>
            </a:r>
            <a:r>
              <a:rPr lang="en-US" altLang="zh-CN" sz="1400" dirty="0"/>
              <a:t>Constructs a conversation-like notification that includes message communication among multiple users.</a:t>
            </a:r>
            <a:endParaRPr lang="en-US" altLang="zh-CN" sz="1400" b="1" dirty="0" smtClean="0"/>
          </a:p>
          <a:p>
            <a:r>
              <a:rPr lang="en-US" altLang="zh-CN" sz="1400" b="1" dirty="0" err="1" smtClean="0"/>
              <a:t>NotificationRequest.NotificationMediaContent</a:t>
            </a:r>
            <a:r>
              <a:rPr lang="en-US" altLang="zh-CN" sz="1400" b="1" dirty="0" smtClean="0"/>
              <a:t> : </a:t>
            </a:r>
            <a:r>
              <a:rPr lang="en-US" altLang="zh-CN" sz="1400" dirty="0"/>
              <a:t>Constructs a media playback </a:t>
            </a:r>
            <a:r>
              <a:rPr lang="en-US" altLang="zh-CN" sz="1400" dirty="0" smtClean="0"/>
              <a:t>notification</a:t>
            </a:r>
          </a:p>
          <a:p>
            <a:endParaRPr lang="en-US" altLang="zh-CN" sz="1400" b="1" dirty="0"/>
          </a:p>
          <a:p>
            <a:r>
              <a:rPr lang="en-US" altLang="zh-CN" sz="1400" b="1" dirty="0" smtClean="0"/>
              <a:t>Use </a:t>
            </a:r>
            <a:r>
              <a:rPr lang="en-US" altLang="zh-CN" sz="1400" b="1" dirty="0" err="1" smtClean="0"/>
              <a:t>setContent</a:t>
            </a:r>
            <a:r>
              <a:rPr lang="en-US" altLang="zh-CN" sz="1400" b="1" dirty="0" smtClean="0"/>
              <a:t>(</a:t>
            </a:r>
            <a:r>
              <a:rPr lang="en-US" altLang="zh-CN" sz="1400" b="1" dirty="0" err="1" smtClean="0"/>
              <a:t>ohos.event.notification.NotificationRequest.NotificationContent</a:t>
            </a:r>
            <a:r>
              <a:rPr lang="en-US" altLang="zh-CN" sz="1400" b="1" dirty="0"/>
              <a:t>) method to specify the notification content</a:t>
            </a:r>
            <a:endParaRPr lang="en-US" altLang="zh-CN" sz="1400" b="1" dirty="0" smtClean="0"/>
          </a:p>
          <a:p>
            <a:endParaRPr lang="zh-CN" alt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07202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1883" y="350635"/>
            <a:ext cx="8367142" cy="4461997"/>
          </a:xfrm>
        </p:spPr>
        <p:txBody>
          <a:bodyPr/>
          <a:lstStyle/>
          <a:p>
            <a:r>
              <a:rPr lang="en-US" altLang="zh-CN" dirty="0" err="1" smtClean="0">
                <a:solidFill>
                  <a:srgbClr val="C00000"/>
                </a:solidFill>
              </a:rPr>
              <a:t>NotificationRequest.NotificationContent</a:t>
            </a:r>
            <a:endParaRPr lang="en-US" altLang="zh-CN" dirty="0" smtClean="0">
              <a:solidFill>
                <a:srgbClr val="C00000"/>
              </a:solidFill>
            </a:endParaRPr>
          </a:p>
          <a:p>
            <a:pPr marL="114300" indent="0">
              <a:buNone/>
            </a:pPr>
            <a:endParaRPr lang="en-US" altLang="zh-CN" b="1" dirty="0" smtClean="0">
              <a:solidFill>
                <a:srgbClr val="C00000"/>
              </a:solidFill>
            </a:endParaRPr>
          </a:p>
          <a:p>
            <a:pPr marL="114300" indent="0">
              <a:buNone/>
            </a:pPr>
            <a:r>
              <a:rPr lang="en-US" altLang="zh-CN" sz="1800" dirty="0"/>
              <a:t>Has </a:t>
            </a:r>
            <a:r>
              <a:rPr lang="en-US" altLang="zh-CN" sz="1800" dirty="0" smtClean="0"/>
              <a:t>constructors </a:t>
            </a:r>
            <a:r>
              <a:rPr lang="en-US" altLang="zh-CN" sz="1800" dirty="0"/>
              <a:t>that </a:t>
            </a:r>
            <a:r>
              <a:rPr lang="en-US" altLang="zh-CN" sz="1800" dirty="0" smtClean="0"/>
              <a:t>takes arguments of type </a:t>
            </a:r>
            <a:r>
              <a:rPr lang="en-US" altLang="zh-CN" sz="1800" dirty="0" err="1" smtClean="0"/>
              <a:t>NotificationRequest.NotificationLongTextContent</a:t>
            </a:r>
            <a:r>
              <a:rPr lang="en-US" altLang="zh-CN" sz="1800" dirty="0" smtClean="0"/>
              <a:t>, </a:t>
            </a:r>
            <a:r>
              <a:rPr lang="en-US" altLang="zh-CN" sz="1800" dirty="0" err="1" smtClean="0"/>
              <a:t>NotificationRequest.NotificationPictureContent</a:t>
            </a:r>
            <a:r>
              <a:rPr lang="en-US" altLang="zh-CN" sz="1800" dirty="0" smtClean="0"/>
              <a:t>, </a:t>
            </a:r>
            <a:r>
              <a:rPr lang="en-US" altLang="zh-CN" sz="1800" dirty="0" err="1" smtClean="0"/>
              <a:t>NotificationRequest.NotificationNormalContent</a:t>
            </a:r>
            <a:r>
              <a:rPr lang="en-US" altLang="zh-CN" sz="1800" dirty="0" smtClean="0"/>
              <a:t>, </a:t>
            </a:r>
            <a:r>
              <a:rPr lang="en-US" altLang="zh-CN" sz="1800" dirty="0" err="1" smtClean="0"/>
              <a:t>NotificationRequest.NotificationMultiLineContent</a:t>
            </a:r>
            <a:r>
              <a:rPr lang="en-US" altLang="zh-CN" sz="1800" dirty="0" smtClean="0"/>
              <a:t> etc.</a:t>
            </a:r>
          </a:p>
          <a:p>
            <a:pPr marL="114300" indent="0">
              <a:buNone/>
            </a:pPr>
            <a:endParaRPr lang="en-US" altLang="zh-CN" sz="1800" dirty="0"/>
          </a:p>
          <a:p>
            <a:pPr marL="114300" indent="0">
              <a:buNone/>
            </a:pPr>
            <a:r>
              <a:rPr lang="en-US" altLang="zh-CN" sz="1800" dirty="0" smtClean="0"/>
              <a:t>Once instance of the required type is created  content type is also set to the </a:t>
            </a:r>
            <a:r>
              <a:rPr lang="en-US" altLang="zh-CN" sz="1800" dirty="0"/>
              <a:t>appropriate </a:t>
            </a:r>
            <a:r>
              <a:rPr lang="en-US" altLang="zh-CN" sz="1800" dirty="0" smtClean="0"/>
              <a:t>value, which can be obtained using </a:t>
            </a:r>
            <a:r>
              <a:rPr lang="en-US" altLang="zh-CN" sz="1800" dirty="0" err="1" smtClean="0"/>
              <a:t>getContentType</a:t>
            </a:r>
            <a:r>
              <a:rPr lang="en-US" altLang="zh-CN" sz="1800" dirty="0" smtClean="0"/>
              <a:t>().</a:t>
            </a:r>
          </a:p>
          <a:p>
            <a:pPr marL="114300" indent="0">
              <a:buNone/>
            </a:pPr>
            <a:endParaRPr lang="en-US" altLang="zh-C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10155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3759" y="323134"/>
            <a:ext cx="8305266" cy="4313616"/>
          </a:xfrm>
        </p:spPr>
        <p:txBody>
          <a:bodyPr/>
          <a:lstStyle/>
          <a:p>
            <a:r>
              <a:rPr lang="en-US" altLang="zh-CN" dirty="0" err="1" smtClean="0"/>
              <a:t>NotificationNormalContent</a:t>
            </a:r>
            <a:r>
              <a:rPr lang="en-US" altLang="zh-CN" dirty="0" smtClean="0"/>
              <a:t> : Creates basic notifications</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114300" indent="0">
              <a:buNone/>
            </a:pPr>
            <a:endParaRPr lang="en-US" altLang="zh-CN" dirty="0"/>
          </a:p>
          <a:p>
            <a:pPr marL="114300" indent="0">
              <a:buNone/>
            </a:pPr>
            <a:r>
              <a:rPr lang="en-US" altLang="zh-CN" sz="1400" dirty="0" err="1" smtClean="0"/>
              <a:t>NotificationHelper.publishNotification</a:t>
            </a:r>
            <a:r>
              <a:rPr lang="en-US" altLang="zh-CN" sz="1400" dirty="0" smtClean="0"/>
              <a:t>() : </a:t>
            </a:r>
            <a:r>
              <a:rPr lang="en-US" altLang="zh-CN" sz="1400" dirty="0"/>
              <a:t>Publishes a </a:t>
            </a:r>
            <a:r>
              <a:rPr lang="en-US" altLang="zh-CN" sz="1400" dirty="0" smtClean="0"/>
              <a:t>notification</a:t>
            </a:r>
          </a:p>
          <a:p>
            <a:pPr marL="114300" indent="0">
              <a:buNone/>
            </a:pPr>
            <a:endParaRPr lang="en-US" altLang="zh-CN" dirty="0"/>
          </a:p>
          <a:p>
            <a:pPr marL="114300" indent="0">
              <a:buNone/>
            </a:pPr>
            <a:endParaRPr lang="zh-CN" alt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66" y="886859"/>
            <a:ext cx="7832451" cy="2773654"/>
          </a:xfrm>
          <a:prstGeom prst="rect">
            <a:avLst/>
          </a:prstGeom>
          <a:ln>
            <a:solidFill>
              <a:schemeClr val="tx1"/>
            </a:solidFill>
          </a:ln>
        </p:spPr>
      </p:pic>
    </p:spTree>
    <p:extLst>
      <p:ext uri="{BB962C8B-B14F-4D97-AF65-F5344CB8AC3E}">
        <p14:creationId xmlns:p14="http://schemas.microsoft.com/office/powerpoint/2010/main" val="359225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3759" y="302508"/>
            <a:ext cx="8360229" cy="4334242"/>
          </a:xfrm>
        </p:spPr>
        <p:txBody>
          <a:bodyPr/>
          <a:lstStyle/>
          <a:p>
            <a:r>
              <a:rPr lang="en-US" altLang="zh-CN" dirty="0" err="1" smtClean="0"/>
              <a:t>setIntentAgent</a:t>
            </a:r>
            <a:r>
              <a:rPr lang="en-US" altLang="zh-CN" dirty="0" smtClean="0"/>
              <a:t>(</a:t>
            </a:r>
            <a:r>
              <a:rPr lang="en-US" altLang="zh-CN" dirty="0" err="1" smtClean="0"/>
              <a:t>IntentAgent</a:t>
            </a:r>
            <a:r>
              <a:rPr lang="en-US" altLang="zh-CN" dirty="0" smtClean="0"/>
              <a:t> agent)</a:t>
            </a:r>
          </a:p>
          <a:p>
            <a:pPr marL="114300" indent="0">
              <a:buNone/>
            </a:pPr>
            <a:endParaRPr lang="en-US" altLang="zh-CN" dirty="0"/>
          </a:p>
          <a:p>
            <a:r>
              <a:rPr lang="en-US" altLang="zh-CN" sz="1600" dirty="0" smtClean="0"/>
              <a:t>Adds an </a:t>
            </a:r>
            <a:r>
              <a:rPr lang="en-US" altLang="zh-CN" sz="1600" dirty="0" err="1"/>
              <a:t>I</a:t>
            </a:r>
            <a:r>
              <a:rPr lang="en-US" altLang="zh-CN" sz="1600" dirty="0" err="1" smtClean="0"/>
              <a:t>ntentagent</a:t>
            </a:r>
            <a:r>
              <a:rPr lang="en-US" altLang="zh-CN" sz="1600" dirty="0" smtClean="0"/>
              <a:t> to the notification</a:t>
            </a:r>
          </a:p>
          <a:p>
            <a:r>
              <a:rPr lang="en-US" altLang="zh-CN" sz="1600" dirty="0"/>
              <a:t>After a notification is tapped, subsequent operations such as ability and common events will be triggered as set by </a:t>
            </a:r>
            <a:r>
              <a:rPr lang="en-US" altLang="zh-CN" sz="1600" dirty="0" err="1"/>
              <a:t>IntentAgent</a:t>
            </a:r>
            <a:r>
              <a:rPr lang="en-US" altLang="zh-CN" sz="1600" dirty="0" smtClean="0"/>
              <a:t>.</a:t>
            </a:r>
          </a:p>
          <a:p>
            <a:pPr marL="114300" indent="0">
              <a:buNone/>
            </a:pPr>
            <a:endParaRPr lang="en-US" altLang="zh-CN" sz="1600" dirty="0"/>
          </a:p>
          <a:p>
            <a:pPr marL="114300" indent="0">
              <a:buNone/>
            </a:pPr>
            <a:endParaRPr lang="en-US" altLang="zh-CN" sz="1600" dirty="0"/>
          </a:p>
          <a:p>
            <a:pPr marL="114300" indent="0">
              <a:buNone/>
            </a:pPr>
            <a:endParaRPr lang="en-US" altLang="zh-CN" dirty="0" smtClean="0"/>
          </a:p>
          <a:p>
            <a:endParaRPr lang="en-US" altLang="zh-CN" dirty="0"/>
          </a:p>
          <a:p>
            <a:endParaRPr lang="en-US" altLang="zh-CN" dirty="0" smtClean="0"/>
          </a:p>
          <a:p>
            <a:endParaRPr lang="en-US" altLang="zh-CN" dirty="0"/>
          </a:p>
          <a:p>
            <a:endParaRPr lang="en-US" altLang="zh-CN" dirty="0" smtClean="0"/>
          </a:p>
          <a:p>
            <a:pPr marL="114300" indent="0">
              <a:buNone/>
            </a:pPr>
            <a:endParaRPr lang="en-US" altLang="zh-C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012" y="2183878"/>
            <a:ext cx="7026442" cy="2381765"/>
          </a:xfrm>
          <a:prstGeom prst="rect">
            <a:avLst/>
          </a:prstGeom>
          <a:ln>
            <a:solidFill>
              <a:schemeClr val="tx1"/>
            </a:solidFill>
          </a:ln>
        </p:spPr>
      </p:pic>
    </p:spTree>
    <p:extLst>
      <p:ext uri="{BB962C8B-B14F-4D97-AF65-F5344CB8AC3E}">
        <p14:creationId xmlns:p14="http://schemas.microsoft.com/office/powerpoint/2010/main" val="271851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3759" y="268131"/>
            <a:ext cx="8477107" cy="4516999"/>
          </a:xfrm>
        </p:spPr>
        <p:txBody>
          <a:bodyPr/>
          <a:lstStyle/>
          <a:p>
            <a:r>
              <a:rPr lang="en-US" altLang="zh-CN" dirty="0" err="1" smtClean="0"/>
              <a:t>NotificationPictureContent</a:t>
            </a:r>
            <a:r>
              <a:rPr lang="en-US" altLang="zh-CN" dirty="0" smtClean="0"/>
              <a:t> </a:t>
            </a:r>
            <a:r>
              <a:rPr lang="en-US" altLang="zh-CN" dirty="0"/>
              <a:t>: Creates </a:t>
            </a:r>
            <a:r>
              <a:rPr lang="en-US" altLang="zh-CN" dirty="0" smtClean="0"/>
              <a:t>notifications with picture attachment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114300" indent="0">
              <a:buNone/>
            </a:pPr>
            <a:r>
              <a:rPr lang="en-US" altLang="zh-CN" sz="1400" dirty="0" err="1" smtClean="0"/>
              <a:t>setBigPicture</a:t>
            </a:r>
            <a:r>
              <a:rPr lang="en-US" altLang="zh-CN" sz="1400" dirty="0" smtClean="0"/>
              <a:t> : </a:t>
            </a:r>
            <a:r>
              <a:rPr lang="en-US" altLang="zh-CN" sz="1400" dirty="0"/>
              <a:t>Sets the picture to be included in a notification.</a:t>
            </a:r>
            <a:endParaRPr lang="en-US" altLang="zh-CN" sz="1400" dirty="0" smtClean="0"/>
          </a:p>
          <a:p>
            <a:endParaRPr lang="en-US" altLang="zh-CN" dirty="0"/>
          </a:p>
          <a:p>
            <a:endParaRPr lang="en-US" altLang="zh-CN" dirty="0"/>
          </a:p>
          <a:p>
            <a:endParaRPr lang="zh-CN" alt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 y="1097005"/>
            <a:ext cx="7535206" cy="2859250"/>
          </a:xfrm>
          <a:prstGeom prst="rect">
            <a:avLst/>
          </a:prstGeom>
        </p:spPr>
      </p:pic>
    </p:spTree>
    <p:extLst>
      <p:ext uri="{BB962C8B-B14F-4D97-AF65-F5344CB8AC3E}">
        <p14:creationId xmlns:p14="http://schemas.microsoft.com/office/powerpoint/2010/main" val="367532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1257" y="316259"/>
            <a:ext cx="8532108" cy="4468872"/>
          </a:xfrm>
        </p:spPr>
        <p:txBody>
          <a:bodyPr/>
          <a:lstStyle/>
          <a:p>
            <a:r>
              <a:rPr lang="en-US" altLang="zh-CN" dirty="0" err="1" smtClean="0"/>
              <a:t>NotificationMultiLineContent</a:t>
            </a:r>
            <a:r>
              <a:rPr lang="en-US" altLang="zh-CN" dirty="0" smtClean="0"/>
              <a:t> :</a:t>
            </a:r>
            <a:r>
              <a:rPr lang="zh-CN" altLang="en-US" dirty="0" smtClean="0"/>
              <a:t> </a:t>
            </a:r>
            <a:r>
              <a:rPr lang="en-US" altLang="zh-CN" dirty="0" smtClean="0"/>
              <a:t>includes multiple lines of text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40" y="1486569"/>
            <a:ext cx="7308325" cy="2305781"/>
          </a:xfrm>
          <a:prstGeom prst="rect">
            <a:avLst/>
          </a:prstGeom>
        </p:spPr>
      </p:pic>
    </p:spTree>
    <p:extLst>
      <p:ext uri="{BB962C8B-B14F-4D97-AF65-F5344CB8AC3E}">
        <p14:creationId xmlns:p14="http://schemas.microsoft.com/office/powerpoint/2010/main" val="3981473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4385" y="309383"/>
            <a:ext cx="8346478" cy="4207615"/>
          </a:xfrm>
        </p:spPr>
        <p:txBody>
          <a:bodyPr/>
          <a:lstStyle/>
          <a:p>
            <a:pPr marL="114300" indent="0">
              <a:buNone/>
            </a:pPr>
            <a:r>
              <a:rPr lang="en-US" altLang="zh-CN" dirty="0" err="1" smtClean="0">
                <a:solidFill>
                  <a:srgbClr val="C00000"/>
                </a:solidFill>
              </a:rPr>
              <a:t>NotificationSlot</a:t>
            </a:r>
            <a:endParaRPr lang="en-US" altLang="zh-CN" dirty="0" smtClean="0">
              <a:solidFill>
                <a:srgbClr val="C00000"/>
              </a:solidFill>
            </a:endParaRPr>
          </a:p>
          <a:p>
            <a:pPr marL="114300" indent="0">
              <a:buNone/>
            </a:pPr>
            <a:r>
              <a:rPr lang="en-US" altLang="zh-CN" sz="1800" dirty="0"/>
              <a:t>Defines a public notification theme, which is a collection of features including notification tone, vibration, lock screen display, and level</a:t>
            </a:r>
            <a:r>
              <a:rPr lang="en-US" altLang="zh-CN" sz="1800" dirty="0" smtClean="0"/>
              <a:t>. </a:t>
            </a:r>
          </a:p>
          <a:p>
            <a:pPr marL="114300" indent="0">
              <a:buNone/>
            </a:pPr>
            <a:endParaRPr lang="en-US" altLang="zh-CN" sz="1800" dirty="0"/>
          </a:p>
          <a:p>
            <a:pPr marL="114300" indent="0">
              <a:buNone/>
            </a:pPr>
            <a:endParaRPr lang="en-US" altLang="zh-CN" sz="1800" dirty="0" smtClean="0"/>
          </a:p>
          <a:p>
            <a:pPr marL="114300" indent="0">
              <a:buNone/>
            </a:pPr>
            <a:endParaRPr lang="en-US" altLang="zh-CN" sz="1800" dirty="0"/>
          </a:p>
          <a:p>
            <a:pPr marL="114300" indent="0">
              <a:buNone/>
            </a:pPr>
            <a:endParaRPr lang="en-US" altLang="zh-CN" sz="1800" dirty="0" smtClean="0"/>
          </a:p>
          <a:p>
            <a:pPr marL="114300" indent="0">
              <a:buNone/>
            </a:pPr>
            <a:endParaRPr lang="en-US" altLang="zh-CN" sz="1800" dirty="0"/>
          </a:p>
          <a:p>
            <a:pPr marL="114300" indent="0">
              <a:buNone/>
            </a:pPr>
            <a:endParaRPr lang="en-US" altLang="zh-CN" sz="1800" dirty="0" smtClean="0"/>
          </a:p>
          <a:p>
            <a:pPr marL="114300" indent="0">
              <a:buNone/>
            </a:pPr>
            <a:endParaRPr lang="en-US" altLang="zh-CN" sz="1800" dirty="0"/>
          </a:p>
          <a:p>
            <a:pPr marL="114300" indent="0">
              <a:buNone/>
            </a:pPr>
            <a:endParaRPr lang="en-US" altLang="zh-CN" sz="1800" dirty="0" smtClean="0"/>
          </a:p>
          <a:p>
            <a:pPr marL="114300" indent="0">
              <a:buNone/>
            </a:pPr>
            <a:r>
              <a:rPr lang="en-US" altLang="zh-CN" sz="1400" dirty="0" err="1" smtClean="0"/>
              <a:t>setslotId</a:t>
            </a:r>
            <a:r>
              <a:rPr lang="en-US" altLang="zh-CN" sz="1400" dirty="0"/>
              <a:t> : Sets the slot ID of a notification to bind the created </a:t>
            </a:r>
            <a:r>
              <a:rPr lang="en-US" altLang="zh-CN" sz="1400" dirty="0" err="1"/>
              <a:t>NotificationSlot</a:t>
            </a:r>
            <a:r>
              <a:rPr lang="en-US" altLang="zh-CN" sz="1400" dirty="0"/>
              <a:t> object.</a:t>
            </a:r>
            <a:endParaRPr lang="en-US" altLang="zh-CN" sz="1400" dirty="0" smtClean="0"/>
          </a:p>
          <a:p>
            <a:pPr marL="114300" indent="0">
              <a:buNone/>
            </a:pPr>
            <a:endParaRPr lang="zh-CN" alt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85" y="1416170"/>
            <a:ext cx="6998941" cy="1108957"/>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385" y="2609652"/>
            <a:ext cx="7382634" cy="1822821"/>
          </a:xfrm>
          <a:prstGeom prst="rect">
            <a:avLst/>
          </a:prstGeom>
          <a:ln>
            <a:solidFill>
              <a:schemeClr val="tx1"/>
            </a:solidFill>
          </a:ln>
        </p:spPr>
      </p:pic>
    </p:spTree>
    <p:extLst>
      <p:ext uri="{BB962C8B-B14F-4D97-AF65-F5344CB8AC3E}">
        <p14:creationId xmlns:p14="http://schemas.microsoft.com/office/powerpoint/2010/main" val="641739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744" y="1788133"/>
            <a:ext cx="5640900" cy="1082700"/>
          </a:xfrm>
        </p:spPr>
        <p:txBody>
          <a:bodyPr/>
          <a:lstStyle/>
          <a:p>
            <a:r>
              <a:rPr lang="en-US" altLang="zh-CN" dirty="0" smtClean="0"/>
              <a:t>THANK YOU</a:t>
            </a:r>
            <a:endParaRPr lang="zh-CN" alt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46187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7924800" cy="489792"/>
          </a:xfrm>
        </p:spPr>
        <p:txBody>
          <a:bodyPr/>
          <a:lstStyle/>
          <a:p>
            <a:r>
              <a:rPr lang="en-US" sz="4400" dirty="0" smtClean="0">
                <a:latin typeface="Barlow" panose="020B0604020202020204" charset="0"/>
              </a:rPr>
              <a:t>Today’s Session is about</a:t>
            </a:r>
            <a:endParaRPr lang="en-IN" sz="4400" dirty="0">
              <a:latin typeface="Barlow" panose="020B0604020202020204" charset="0"/>
            </a:endParaRPr>
          </a:p>
        </p:txBody>
      </p:sp>
      <p:sp>
        <p:nvSpPr>
          <p:cNvPr id="3" name="Text Placeholder 2"/>
          <p:cNvSpPr>
            <a:spLocks noGrp="1"/>
          </p:cNvSpPr>
          <p:nvPr>
            <p:ph type="body" idx="1"/>
          </p:nvPr>
        </p:nvSpPr>
        <p:spPr>
          <a:xfrm>
            <a:off x="185630" y="1216908"/>
            <a:ext cx="5912470" cy="3419742"/>
          </a:xfrm>
        </p:spPr>
        <p:txBody>
          <a:bodyPr/>
          <a:lstStyle/>
          <a:p>
            <a:r>
              <a:rPr lang="en-US" altLang="zh-CN" sz="1600" b="1" dirty="0" smtClean="0"/>
              <a:t>Dialogs &amp; Notifications - Overview</a:t>
            </a:r>
          </a:p>
          <a:p>
            <a:r>
              <a:rPr lang="en-US" altLang="zh-CN" sz="1600" b="1" dirty="0" smtClean="0"/>
              <a:t>Types of Dialogs</a:t>
            </a:r>
          </a:p>
          <a:p>
            <a:r>
              <a:rPr lang="en-US" altLang="zh-CN" sz="1600" b="1" dirty="0" smtClean="0"/>
              <a:t>Notifications</a:t>
            </a:r>
          </a:p>
          <a:p>
            <a:r>
              <a:rPr lang="en-US" altLang="zh-CN" sz="1600" b="1" dirty="0" smtClean="0"/>
              <a:t>Types of Notifications</a:t>
            </a:r>
          </a:p>
          <a:p>
            <a:r>
              <a:rPr lang="en-US" altLang="zh-CN" sz="1600" b="1" smtClean="0"/>
              <a:t>Notification Slot</a:t>
            </a:r>
            <a:endParaRPr lang="en-US" altLang="zh-CN" sz="1600" b="1" dirty="0" smtClean="0"/>
          </a:p>
          <a:p>
            <a:endParaRPr lang="zh-CN" alt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grpSp>
        <p:nvGrpSpPr>
          <p:cNvPr id="5" name="Google Shape;744;p18"/>
          <p:cNvGrpSpPr/>
          <p:nvPr/>
        </p:nvGrpSpPr>
        <p:grpSpPr>
          <a:xfrm>
            <a:off x="5648959" y="1396280"/>
            <a:ext cx="2807025" cy="3240370"/>
            <a:chOff x="2152750" y="190500"/>
            <a:chExt cx="4293756" cy="4762499"/>
          </a:xfrm>
        </p:grpSpPr>
        <p:sp>
          <p:nvSpPr>
            <p:cNvPr id="6"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0" name="Google Shape;819;p18"/>
            <p:cNvGrpSpPr/>
            <p:nvPr/>
          </p:nvGrpSpPr>
          <p:grpSpPr>
            <a:xfrm>
              <a:off x="3923682" y="3244965"/>
              <a:ext cx="195764" cy="131404"/>
              <a:chOff x="5733332" y="4102215"/>
              <a:chExt cx="195764" cy="131404"/>
            </a:xfrm>
          </p:grpSpPr>
          <p:sp>
            <p:nvSpPr>
              <p:cNvPr id="105"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29;p18"/>
            <p:cNvGrpSpPr/>
            <p:nvPr/>
          </p:nvGrpSpPr>
          <p:grpSpPr>
            <a:xfrm flipH="1">
              <a:off x="3829267" y="2465054"/>
              <a:ext cx="683694" cy="518573"/>
              <a:chOff x="6621095" y="1452181"/>
              <a:chExt cx="330894" cy="250785"/>
            </a:xfrm>
          </p:grpSpPr>
          <p:sp>
            <p:nvSpPr>
              <p:cNvPr id="10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11739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5640900" cy="102544"/>
          </a:xfrm>
        </p:spPr>
        <p:txBody>
          <a:bodyPr/>
          <a:lstStyle/>
          <a:p>
            <a:r>
              <a:rPr lang="en-IN" dirty="0" smtClean="0"/>
              <a:t>    </a:t>
            </a:r>
            <a:endParaRPr lang="en-IN" dirty="0"/>
          </a:p>
        </p:txBody>
      </p:sp>
      <p:sp>
        <p:nvSpPr>
          <p:cNvPr id="3" name="Text Placeholder 2"/>
          <p:cNvSpPr>
            <a:spLocks noGrp="1"/>
          </p:cNvSpPr>
          <p:nvPr>
            <p:ph type="body" idx="1"/>
          </p:nvPr>
        </p:nvSpPr>
        <p:spPr>
          <a:xfrm>
            <a:off x="457200" y="192505"/>
            <a:ext cx="8040532" cy="4444145"/>
          </a:xfrm>
        </p:spPr>
        <p:txBody>
          <a:bodyPr/>
          <a:lstStyle/>
          <a:p>
            <a:pPr marL="114300" indent="0">
              <a:buNone/>
            </a:pPr>
            <a:r>
              <a:rPr lang="en-US" altLang="zh-CN" sz="2400" dirty="0">
                <a:solidFill>
                  <a:srgbClr val="C00000"/>
                </a:solidFill>
              </a:rPr>
              <a:t>Dialogs</a:t>
            </a:r>
          </a:p>
          <a:p>
            <a:pPr marL="114300" indent="0">
              <a:buNone/>
            </a:pPr>
            <a:r>
              <a:rPr lang="en-US" altLang="zh-CN" sz="1600" dirty="0"/>
              <a:t>S</a:t>
            </a:r>
            <a:r>
              <a:rPr lang="en-US" altLang="zh-CN" sz="1600" dirty="0" smtClean="0"/>
              <a:t>mall </a:t>
            </a:r>
            <a:r>
              <a:rPr lang="en-US" altLang="zh-CN" sz="1600" dirty="0"/>
              <a:t>window that prompts the user to make a decision or enter additional </a:t>
            </a:r>
            <a:r>
              <a:rPr lang="en-US" altLang="zh-CN" sz="1600" dirty="0" smtClean="0"/>
              <a:t>information.</a:t>
            </a:r>
          </a:p>
          <a:p>
            <a:r>
              <a:rPr lang="en-US" altLang="zh-CN" sz="1600" dirty="0"/>
              <a:t>Package : ohos.agp.window.dialog</a:t>
            </a:r>
          </a:p>
          <a:p>
            <a:pPr marL="114300" indent="0">
              <a:buNone/>
            </a:pPr>
            <a:r>
              <a:rPr lang="en-US" altLang="zh-CN" sz="1600" dirty="0"/>
              <a:t>BaseDialog : </a:t>
            </a:r>
            <a:r>
              <a:rPr lang="en-US" altLang="zh-CN" sz="1600" dirty="0" smtClean="0"/>
              <a:t>Base </a:t>
            </a:r>
            <a:r>
              <a:rPr lang="en-US" altLang="zh-CN" sz="1600" dirty="0"/>
              <a:t>class for all </a:t>
            </a:r>
            <a:r>
              <a:rPr lang="en-US" altLang="zh-CN" sz="1600" dirty="0" smtClean="0"/>
              <a:t>dialogs</a:t>
            </a:r>
          </a:p>
          <a:p>
            <a:pPr marL="114300" indent="0">
              <a:buNone/>
            </a:pPr>
            <a:endParaRPr lang="en-US" altLang="zh-CN" sz="1800" dirty="0"/>
          </a:p>
          <a:p>
            <a:pPr marL="114300" indent="0">
              <a:buNone/>
            </a:pPr>
            <a:r>
              <a:rPr lang="en-US" altLang="zh-CN" sz="2400" dirty="0" smtClean="0">
                <a:solidFill>
                  <a:srgbClr val="C00000"/>
                </a:solidFill>
              </a:rPr>
              <a:t>Notifications</a:t>
            </a:r>
          </a:p>
          <a:p>
            <a:pPr marL="114300" indent="0">
              <a:buNone/>
            </a:pPr>
            <a:r>
              <a:rPr lang="en-US" altLang="zh-CN" sz="1600" dirty="0"/>
              <a:t>A notification is a message that is displayed outside your app's UI to provide the user with reminders, communication from other people, or other timely information from your app. Users can tap the notification to open your app or take an action directly from the </a:t>
            </a:r>
            <a:r>
              <a:rPr lang="en-US" altLang="zh-CN" sz="1600" dirty="0" smtClean="0"/>
              <a:t>notification.</a:t>
            </a:r>
          </a:p>
          <a:p>
            <a:r>
              <a:rPr lang="en-US" altLang="zh-CN" sz="1600" dirty="0"/>
              <a:t>Package : </a:t>
            </a:r>
            <a:r>
              <a:rPr lang="en-US" altLang="zh-CN" sz="1600" dirty="0" err="1" smtClean="0"/>
              <a:t>ohos.event.notification</a:t>
            </a:r>
            <a:endParaRPr lang="en-US" altLang="zh-C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912323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5640900" cy="102544"/>
          </a:xfrm>
        </p:spPr>
        <p:txBody>
          <a:bodyPr/>
          <a:lstStyle/>
          <a:p>
            <a:r>
              <a:rPr lang="en-IN" dirty="0" smtClean="0"/>
              <a:t>    </a:t>
            </a:r>
            <a:endParaRPr lang="en-IN" dirty="0"/>
          </a:p>
        </p:txBody>
      </p:sp>
      <p:sp>
        <p:nvSpPr>
          <p:cNvPr id="3" name="Text Placeholder 2"/>
          <p:cNvSpPr>
            <a:spLocks noGrp="1"/>
          </p:cNvSpPr>
          <p:nvPr>
            <p:ph type="body" idx="1"/>
          </p:nvPr>
        </p:nvSpPr>
        <p:spPr>
          <a:xfrm>
            <a:off x="457200" y="192505"/>
            <a:ext cx="8040532" cy="4444145"/>
          </a:xfrm>
        </p:spPr>
        <p:txBody>
          <a:bodyPr/>
          <a:lstStyle/>
          <a:p>
            <a:pPr marL="114300" indent="0">
              <a:buNone/>
            </a:pPr>
            <a:r>
              <a:rPr lang="en-US" altLang="zh-CN" sz="3200" dirty="0" smtClean="0">
                <a:solidFill>
                  <a:srgbClr val="C00000"/>
                </a:solidFill>
              </a:rPr>
              <a:t>Common Dialog</a:t>
            </a:r>
          </a:p>
          <a:p>
            <a:pPr marL="114300" indent="0">
              <a:buNone/>
            </a:pPr>
            <a:r>
              <a:rPr lang="en-US" altLang="zh-CN" sz="1800" dirty="0" smtClean="0"/>
              <a:t>Creates a common dialog box</a:t>
            </a:r>
          </a:p>
          <a:p>
            <a:pPr marL="114300" indent="0">
              <a:buNone/>
            </a:pPr>
            <a:endParaRPr lang="en-US" altLang="zh-CN" sz="1800" dirty="0"/>
          </a:p>
          <a:p>
            <a:pPr marL="114300" indent="0">
              <a:buNone/>
            </a:pPr>
            <a:endParaRPr lang="en-US" altLang="zh-CN" sz="1800" dirty="0" smtClean="0"/>
          </a:p>
          <a:p>
            <a:pPr marL="114300" indent="0">
              <a:buNone/>
            </a:pPr>
            <a:endParaRPr lang="en-US" altLang="zh-CN" sz="1800" dirty="0"/>
          </a:p>
          <a:p>
            <a:pPr marL="114300" indent="0">
              <a:buNone/>
            </a:pPr>
            <a:endParaRPr lang="en-US" altLang="zh-CN" sz="18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47" y="1344931"/>
            <a:ext cx="1651085" cy="2921150"/>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273" y="1344931"/>
            <a:ext cx="5351638" cy="3567759"/>
          </a:xfrm>
          <a:prstGeom prst="rect">
            <a:avLst/>
          </a:prstGeom>
          <a:ln>
            <a:solidFill>
              <a:schemeClr val="tx1"/>
            </a:solidFill>
          </a:ln>
        </p:spPr>
      </p:pic>
    </p:spTree>
    <p:extLst>
      <p:ext uri="{BB962C8B-B14F-4D97-AF65-F5344CB8AC3E}">
        <p14:creationId xmlns:p14="http://schemas.microsoft.com/office/powerpoint/2010/main" val="2384097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Title 1"/>
          <p:cNvSpPr>
            <a:spLocks noGrp="1"/>
          </p:cNvSpPr>
          <p:nvPr>
            <p:ph type="body" idx="1"/>
          </p:nvPr>
        </p:nvSpPr>
        <p:spPr>
          <a:xfrm>
            <a:off x="282575" y="365125"/>
            <a:ext cx="8318500" cy="4510088"/>
          </a:xfrm>
        </p:spPr>
        <p:txBody>
          <a:bodyPr/>
          <a:lstStyle/>
          <a:p>
            <a:pPr marL="114300" indent="0">
              <a:buNone/>
            </a:pPr>
            <a:r>
              <a:rPr lang="en-US" altLang="zh-CN" sz="2400" dirty="0">
                <a:solidFill>
                  <a:srgbClr val="C00000"/>
                </a:solidFill>
              </a:rPr>
              <a:t>List Dialog</a:t>
            </a:r>
          </a:p>
          <a:p>
            <a:r>
              <a:rPr lang="en-US" altLang="zh-CN" dirty="0" smtClean="0"/>
              <a:t>Creates a </a:t>
            </a:r>
            <a:r>
              <a:rPr lang="en-US" altLang="zh-CN" dirty="0" err="1" smtClean="0"/>
              <a:t>ListDialog</a:t>
            </a:r>
            <a:r>
              <a:rPr lang="en-US" altLang="zh-CN" dirty="0" smtClean="0"/>
              <a:t> instance</a:t>
            </a:r>
          </a:p>
          <a:p>
            <a:r>
              <a:rPr lang="en-US" altLang="zh-CN" dirty="0" smtClean="0"/>
              <a:t>A </a:t>
            </a:r>
            <a:r>
              <a:rPr lang="en-US" altLang="zh-CN" dirty="0"/>
              <a:t>list dialog box includes the radio box list and check box list</a:t>
            </a:r>
            <a:r>
              <a:rPr lang="en-US" altLang="zh-CN" dirty="0" smtClean="0"/>
              <a:t>.</a:t>
            </a:r>
          </a:p>
          <a:p>
            <a:endParaRPr lang="zh-CN" alt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02" y="2216688"/>
            <a:ext cx="5042159" cy="2305168"/>
          </a:xfrm>
          <a:prstGeom prst="rect">
            <a:avLst/>
          </a:prstGeom>
          <a:ln>
            <a:solidFill>
              <a:schemeClr val="tx1"/>
            </a:solidFill>
          </a:ln>
        </p:spPr>
      </p:pic>
    </p:spTree>
    <p:extLst>
      <p:ext uri="{BB962C8B-B14F-4D97-AF65-F5344CB8AC3E}">
        <p14:creationId xmlns:p14="http://schemas.microsoft.com/office/powerpoint/2010/main" val="706330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9383" y="302507"/>
            <a:ext cx="8504608" cy="4482623"/>
          </a:xfrm>
        </p:spPr>
        <p:txBody>
          <a:bodyPr/>
          <a:lstStyle/>
          <a:p>
            <a:r>
              <a:rPr lang="en-US" altLang="zh-CN" sz="2400" dirty="0" smtClean="0">
                <a:solidFill>
                  <a:srgbClr val="C00000"/>
                </a:solidFill>
              </a:rPr>
              <a:t>List Multiselect </a:t>
            </a:r>
            <a:r>
              <a:rPr lang="en-US" altLang="zh-CN" sz="2400" dirty="0">
                <a:solidFill>
                  <a:srgbClr val="C00000"/>
                </a:solidFill>
              </a:rPr>
              <a:t>Dialog</a:t>
            </a:r>
          </a:p>
          <a:p>
            <a:endParaRPr lang="en-US" altLang="zh-CN" sz="2400" dirty="0" smtClean="0"/>
          </a:p>
          <a:p>
            <a:endParaRPr lang="en-US" altLang="zh-CN" sz="24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81" y="1163585"/>
            <a:ext cx="1433220" cy="2872150"/>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534" y="1656647"/>
            <a:ext cx="6421424" cy="1774341"/>
          </a:xfrm>
          <a:prstGeom prst="rect">
            <a:avLst/>
          </a:prstGeom>
          <a:ln>
            <a:solidFill>
              <a:schemeClr val="tx1"/>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645" y="4300290"/>
            <a:ext cx="7968343" cy="570760"/>
          </a:xfrm>
          <a:prstGeom prst="rect">
            <a:avLst/>
          </a:prstGeom>
          <a:ln>
            <a:solidFill>
              <a:schemeClr val="tx1"/>
            </a:solidFill>
          </a:ln>
        </p:spPr>
      </p:pic>
    </p:spTree>
    <p:extLst>
      <p:ext uri="{BB962C8B-B14F-4D97-AF65-F5344CB8AC3E}">
        <p14:creationId xmlns:p14="http://schemas.microsoft.com/office/powerpoint/2010/main" val="325815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7507" y="460638"/>
            <a:ext cx="8642111" cy="4296992"/>
          </a:xfrm>
        </p:spPr>
        <p:txBody>
          <a:bodyPr/>
          <a:lstStyle/>
          <a:p>
            <a:r>
              <a:rPr lang="en-US" altLang="zh-CN" sz="2400" dirty="0" smtClean="0">
                <a:solidFill>
                  <a:srgbClr val="C00000"/>
                </a:solidFill>
              </a:rPr>
              <a:t>Custom Dialog creation</a:t>
            </a:r>
          </a:p>
          <a:p>
            <a:r>
              <a:rPr lang="en-US" altLang="zh-CN" dirty="0"/>
              <a:t>Create a custom class that extends </a:t>
            </a:r>
            <a:r>
              <a:rPr lang="en-US" altLang="zh-CN" dirty="0" smtClean="0"/>
              <a:t>CommonDialog.</a:t>
            </a:r>
            <a:endParaRPr lang="en-US" altLang="zh-CN" dirty="0"/>
          </a:p>
          <a:p>
            <a:r>
              <a:rPr lang="en-US" altLang="zh-CN" dirty="0"/>
              <a:t>Provide the component layout in xml </a:t>
            </a:r>
            <a:r>
              <a:rPr lang="en-US" altLang="zh-CN" dirty="0" smtClean="0"/>
              <a:t>file.</a:t>
            </a:r>
            <a:endParaRPr lang="en-US" altLang="zh-CN" dirty="0"/>
          </a:p>
          <a:p>
            <a:r>
              <a:rPr lang="en-US" altLang="zh-CN" smtClean="0"/>
              <a:t>Use </a:t>
            </a:r>
            <a:r>
              <a:rPr lang="en-US" altLang="zh-CN" dirty="0"/>
              <a:t>setContentCustomComponent and pass the component to it. </a:t>
            </a:r>
          </a:p>
          <a:p>
            <a:endParaRPr lang="zh-CN" alt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292" y="2397459"/>
            <a:ext cx="2935726" cy="1579954"/>
          </a:xfrm>
          <a:prstGeom prst="rect">
            <a:avLst/>
          </a:prstGeom>
          <a:ln>
            <a:solidFill>
              <a:schemeClr val="tx1"/>
            </a:solidFill>
          </a:ln>
        </p:spPr>
      </p:pic>
    </p:spTree>
    <p:extLst>
      <p:ext uri="{BB962C8B-B14F-4D97-AF65-F5344CB8AC3E}">
        <p14:creationId xmlns:p14="http://schemas.microsoft.com/office/powerpoint/2010/main" val="196549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33756"/>
            <a:ext cx="8281164" cy="4402894"/>
          </a:xfrm>
        </p:spPr>
        <p:txBody>
          <a:bodyPr/>
          <a:lstStyle/>
          <a:p>
            <a:pPr marL="114300" indent="0">
              <a:buNone/>
            </a:pPr>
            <a:r>
              <a:rPr lang="en-US" altLang="zh-CN" sz="2400" dirty="0">
                <a:solidFill>
                  <a:srgbClr val="C00000"/>
                </a:solidFill>
              </a:rPr>
              <a:t>Toast </a:t>
            </a:r>
            <a:r>
              <a:rPr lang="en-US" altLang="zh-CN" sz="2400" dirty="0" smtClean="0">
                <a:solidFill>
                  <a:srgbClr val="C00000"/>
                </a:solidFill>
              </a:rPr>
              <a:t>Dialog</a:t>
            </a:r>
          </a:p>
          <a:p>
            <a:r>
              <a:rPr lang="en-US" altLang="zh-CN" sz="1800" dirty="0"/>
              <a:t>Provides a toast dialog box above a window to notify simple feedback for an operation</a:t>
            </a:r>
            <a:r>
              <a:rPr lang="en-US" altLang="zh-CN" sz="1800" dirty="0" smtClean="0"/>
              <a:t>.</a:t>
            </a:r>
          </a:p>
          <a:p>
            <a:r>
              <a:rPr lang="en-US" altLang="zh-CN" sz="1800" dirty="0" smtClean="0"/>
              <a:t>Not clickable and disappears automatically</a:t>
            </a:r>
          </a:p>
          <a:p>
            <a:endParaRPr lang="zh-CN" alt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986" y="1480283"/>
            <a:ext cx="1511378" cy="3035456"/>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59" y="2514378"/>
            <a:ext cx="6749610" cy="545079"/>
          </a:xfrm>
          <a:prstGeom prst="rect">
            <a:avLst/>
          </a:prstGeom>
          <a:ln>
            <a:solidFill>
              <a:schemeClr val="tx1"/>
            </a:solidFill>
          </a:ln>
        </p:spPr>
      </p:pic>
    </p:spTree>
    <p:extLst>
      <p:ext uri="{BB962C8B-B14F-4D97-AF65-F5344CB8AC3E}">
        <p14:creationId xmlns:p14="http://schemas.microsoft.com/office/powerpoint/2010/main" val="245598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162736" y="1133010"/>
            <a:ext cx="4992894" cy="1472847"/>
          </a:xfrm>
          <a:prstGeom prst="rect">
            <a:avLst/>
          </a:prstGeom>
        </p:spPr>
        <p:txBody>
          <a:bodyPr spcFirstLastPara="1" wrap="square" lIns="0" tIns="0" rIns="0" bIns="0" anchor="b" anchorCtr="0">
            <a:noAutofit/>
          </a:bodyPr>
          <a:lstStyle/>
          <a:p>
            <a:pPr lvl="0"/>
            <a:r>
              <a:rPr lang="en-US" altLang="zh-CN" dirty="0" smtClean="0">
                <a:latin typeface="Times New Roman" panose="02020603050405020304" pitchFamily="18" charset="0"/>
                <a:cs typeface="Times New Roman" panose="02020603050405020304" pitchFamily="18" charset="0"/>
              </a:rPr>
              <a:t>Notifications</a:t>
            </a:r>
            <a:endParaRPr dirty="0">
              <a:latin typeface="Barlow" panose="020B0604020202020204" charset="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8809"/>
            <a:ext cx="2532993" cy="923007"/>
          </a:xfrm>
          <a:prstGeom prst="rect">
            <a:avLst/>
          </a:prstGeom>
        </p:spPr>
      </p:pic>
      <p:grpSp>
        <p:nvGrpSpPr>
          <p:cNvPr id="222" name="Google Shape;3917;p48"/>
          <p:cNvGrpSpPr/>
          <p:nvPr/>
        </p:nvGrpSpPr>
        <p:grpSpPr>
          <a:xfrm>
            <a:off x="5598160" y="1021080"/>
            <a:ext cx="3030073" cy="3105582"/>
            <a:chOff x="2244025" y="-512105"/>
            <a:chExt cx="5191038" cy="5420379"/>
          </a:xfrm>
        </p:grpSpPr>
        <p:grpSp>
          <p:nvGrpSpPr>
            <p:cNvPr id="223" name="Google Shape;3918;p48"/>
            <p:cNvGrpSpPr/>
            <p:nvPr/>
          </p:nvGrpSpPr>
          <p:grpSpPr>
            <a:xfrm>
              <a:off x="4124355" y="-512105"/>
              <a:ext cx="3310708" cy="4215590"/>
              <a:chOff x="5785580" y="389870"/>
              <a:chExt cx="3310708" cy="4215590"/>
            </a:xfrm>
          </p:grpSpPr>
          <p:sp>
            <p:nvSpPr>
              <p:cNvPr id="371" name="Google Shape;3919;p4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920;p4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921;p4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922;p4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923;p4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924;p4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925;p4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926;p4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927;p4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928;p4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929;p4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930;p4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931;p4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932;p4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933;p48"/>
              <p:cNvSpPr/>
              <p:nvPr/>
            </p:nvSpPr>
            <p:spPr>
              <a:xfrm>
                <a:off x="6907347" y="1476990"/>
                <a:ext cx="2188941" cy="1460907"/>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934;p4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935;p4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936;p4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937;p4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38;p4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39;p4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40;p4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41;p4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2;p4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43;p4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44;p4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45;p4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46;p4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47;p4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3948;p4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3949;p4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3950;p4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3951;p4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3952;p4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3953;p48"/>
              <p:cNvSpPr/>
              <p:nvPr/>
            </p:nvSpPr>
            <p:spPr>
              <a:xfrm>
                <a:off x="6038197" y="389870"/>
                <a:ext cx="1266349" cy="1335534"/>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3954;p4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3955;p4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 name="Google Shape;3956;p4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3957;p4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3958;p4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959;p4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960;p4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961;p4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962;p4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3963;p4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964;p4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965;p4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966;p4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5" name="Google Shape;3967;p48"/>
            <p:cNvGrpSpPr/>
            <p:nvPr/>
          </p:nvGrpSpPr>
          <p:grpSpPr>
            <a:xfrm>
              <a:off x="3457891" y="2611797"/>
              <a:ext cx="595122" cy="410622"/>
              <a:chOff x="5119116" y="3513772"/>
              <a:chExt cx="595122" cy="410622"/>
            </a:xfrm>
          </p:grpSpPr>
          <p:sp>
            <p:nvSpPr>
              <p:cNvPr id="354" name="Google Shape;3968;p4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969;p4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970;p4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971;p4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972;p4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973;p4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974;p4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975;p4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976;p4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977;p4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978;p4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979;p4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980;p4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981;p4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982;p4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983;p4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984;p4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3985;p48"/>
            <p:cNvGrpSpPr/>
            <p:nvPr/>
          </p:nvGrpSpPr>
          <p:grpSpPr>
            <a:xfrm>
              <a:off x="3545044" y="2530263"/>
              <a:ext cx="529590" cy="371284"/>
              <a:chOff x="5206269" y="3432238"/>
              <a:chExt cx="529590" cy="371284"/>
            </a:xfrm>
          </p:grpSpPr>
          <p:sp>
            <p:nvSpPr>
              <p:cNvPr id="338" name="Google Shape;3986;p4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987;p4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988;p4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989;p4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990;p4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991;p4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992;p4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993;p4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994;p4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995;p4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996;p4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997;p4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998;p4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999;p4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4000;p4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4001;p4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7" name="Google Shape;4002;p48"/>
            <p:cNvGrpSpPr/>
            <p:nvPr/>
          </p:nvGrpSpPr>
          <p:grpSpPr>
            <a:xfrm>
              <a:off x="3528852" y="2451777"/>
              <a:ext cx="529590" cy="371284"/>
              <a:chOff x="5190077" y="3353752"/>
              <a:chExt cx="529590" cy="371284"/>
            </a:xfrm>
          </p:grpSpPr>
          <p:sp>
            <p:nvSpPr>
              <p:cNvPr id="322" name="Google Shape;4003;p4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4004;p4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4005;p4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4006;p4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4007;p4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4008;p4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4009;p4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4010;p4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4011;p4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4012;p4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4013;p4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4014;p4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4015;p4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4016;p4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4017;p4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4018;p4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8" name="Google Shape;4019;p4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4020;p4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4021;p4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4022;p4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4023;p4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4024;p4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4025;p4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4026;p4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4027;p4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4028;p4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4029;p4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4030;p4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4031;p4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4032;p4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4033;p4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4034;p4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4035;p4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4036;p4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4037;p4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4038;p4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4039;p4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4040;p4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4041;p4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4042;p4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4043;p4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4044;p4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4045;p4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4046;p4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4047;p4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4048;p4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4049;p4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4050;p4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4051;p4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4052;p4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4053;p4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4054;p4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4055;p4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4056;p4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4057;p4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4058;p4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4059;p4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4060;p4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4061;p4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4062;p4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4063;p4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4064;p4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4065;p4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4066;p4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4067;p4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4068;p4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4069;p4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4070;p4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4071;p4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4072;p4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4073;p4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4074;p4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4075;p4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4076;p4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4077;p4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4078;p4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4079;p4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4080;p4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4081;p4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4082;p4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4083;p4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4084;p4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4085;p4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4086;p4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4087;p4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4088;p4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8" name="Google Shape;4089;p48"/>
            <p:cNvGrpSpPr/>
            <p:nvPr/>
          </p:nvGrpSpPr>
          <p:grpSpPr>
            <a:xfrm flipH="1">
              <a:off x="2710663" y="2723583"/>
              <a:ext cx="319677" cy="242660"/>
              <a:chOff x="6621095" y="1452181"/>
              <a:chExt cx="330894" cy="250785"/>
            </a:xfrm>
          </p:grpSpPr>
          <p:sp>
            <p:nvSpPr>
              <p:cNvPr id="317" name="Google Shape;4090;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4091;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4092;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4093;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4094;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9" name="Google Shape;4095;p4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4096;p4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1" name="Google Shape;4097;p48"/>
            <p:cNvGrpSpPr/>
            <p:nvPr/>
          </p:nvGrpSpPr>
          <p:grpSpPr>
            <a:xfrm>
              <a:off x="4651669" y="468299"/>
              <a:ext cx="319677" cy="242660"/>
              <a:chOff x="6621095" y="1452181"/>
              <a:chExt cx="330894" cy="250785"/>
            </a:xfrm>
          </p:grpSpPr>
          <p:sp>
            <p:nvSpPr>
              <p:cNvPr id="312" name="Google Shape;4098;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4099;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4100;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4101;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4102;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Subtitle 1"/>
          <p:cNvSpPr>
            <a:spLocks noGrp="1"/>
          </p:cNvSpPr>
          <p:nvPr>
            <p:ph type="subTitle" idx="1"/>
          </p:nvPr>
        </p:nvSpPr>
        <p:spPr/>
        <p:txBody>
          <a:bodyPr/>
          <a:lstStyle/>
          <a:p>
            <a:r>
              <a:rPr lang="en-IN" dirty="0" smtClean="0"/>
              <a:t>           </a:t>
            </a:r>
            <a:endParaRPr lang="en-IN" dirty="0"/>
          </a:p>
        </p:txBody>
      </p:sp>
    </p:spTree>
    <p:extLst>
      <p:ext uri="{BB962C8B-B14F-4D97-AF65-F5344CB8AC3E}">
        <p14:creationId xmlns:p14="http://schemas.microsoft.com/office/powerpoint/2010/main" val="3183347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6279</TotalTime>
  <Words>367</Words>
  <Application>Microsoft Office PowerPoint</Application>
  <PresentationFormat>On-screen Show (16:9)</PresentationFormat>
  <Paragraphs>107</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Barlow Light</vt:lpstr>
      <vt:lpstr>Calibri</vt:lpstr>
      <vt:lpstr>Times New Roman</vt:lpstr>
      <vt:lpstr>Barlow</vt:lpstr>
      <vt:lpstr>Raleway Thin</vt:lpstr>
      <vt:lpstr>Gaoler template</vt:lpstr>
      <vt:lpstr>Dialogs &amp; Notifications  in Harmony</vt:lpstr>
      <vt:lpstr>Today’s Session is about</vt:lpstr>
      <vt:lpstr>    </vt:lpstr>
      <vt:lpstr>    </vt:lpstr>
      <vt:lpstr>PowerPoint Presentation</vt:lpstr>
      <vt:lpstr>PowerPoint Presentation</vt:lpstr>
      <vt:lpstr>PowerPoint Presentation</vt:lpstr>
      <vt:lpstr>PowerPoint Presentation</vt:lpstr>
      <vt:lpstr>Notifications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Dharma Seelan Gopal</dc:creator>
  <cp:lastModifiedBy>test</cp:lastModifiedBy>
  <cp:revision>63</cp:revision>
  <dcterms:modified xsi:type="dcterms:W3CDTF">2021-06-07T04:24:22Z</dcterms:modified>
</cp:coreProperties>
</file>