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62" r:id="rId3"/>
    <p:sldId id="263" r:id="rId4"/>
    <p:sldId id="293" r:id="rId5"/>
    <p:sldId id="294" r:id="rId6"/>
    <p:sldId id="26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78" r:id="rId18"/>
  </p:sldIdLst>
  <p:sldSz cx="9144000" cy="5143500" type="screen16x9"/>
  <p:notesSz cx="6858000" cy="9144000"/>
  <p:embeddedFontLst>
    <p:embeddedFont>
      <p:font typeface="Barlow Light" panose="020B0604020202020204" charset="0"/>
      <p:regular r:id="rId20"/>
      <p:bold r:id="rId21"/>
      <p:italic r:id="rId22"/>
      <p:boldItalic r:id="rId23"/>
    </p:embeddedFont>
    <p:embeddedFont>
      <p:font typeface="Raleway Thin" panose="020B0604020202020204" charset="0"/>
      <p:regular r:id="rId24"/>
      <p:bold r:id="rId25"/>
      <p:italic r:id="rId26"/>
      <p:boldItalic r:id="rId27"/>
    </p:embeddedFont>
    <p:embeddedFont>
      <p:font typeface="宋体" panose="02010600030101010101" pitchFamily="2" charset="-122"/>
      <p:regular r:id="rId28"/>
    </p:embeddedFont>
    <p:embeddedFont>
      <p:font typeface="Barlow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35928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48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18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531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36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6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est-case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Harmony Unit testing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809"/>
            <a:ext cx="2532993" cy="923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95" y="133900"/>
            <a:ext cx="8230230" cy="1082700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un the test cases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56" y="783849"/>
            <a:ext cx="5641647" cy="3248286"/>
          </a:xfrm>
        </p:spPr>
        <p:txBody>
          <a:bodyPr/>
          <a:lstStyle/>
          <a:p>
            <a:r>
              <a:rPr lang="en-US" altLang="zh-CN" dirty="0"/>
              <a:t>Local unit test cases </a:t>
            </a:r>
            <a:r>
              <a:rPr lang="en-US" altLang="zh-CN" dirty="0" smtClean="0"/>
              <a:t>– </a:t>
            </a:r>
            <a:r>
              <a:rPr lang="en-US" altLang="zh-CN" dirty="0"/>
              <a:t>Right click on the class and select Run ‘</a:t>
            </a:r>
            <a:r>
              <a:rPr lang="en-US" altLang="zh-CN" dirty="0" err="1"/>
              <a:t>classname</a:t>
            </a:r>
            <a:r>
              <a:rPr lang="en-US" altLang="zh-CN" dirty="0"/>
              <a:t>’ / Run ‘</a:t>
            </a:r>
            <a:r>
              <a:rPr lang="en-US" altLang="zh-CN" dirty="0" err="1"/>
              <a:t>classname</a:t>
            </a:r>
            <a:r>
              <a:rPr lang="en-US" altLang="zh-CN" dirty="0"/>
              <a:t> with coverage’</a:t>
            </a:r>
          </a:p>
          <a:p>
            <a:r>
              <a:rPr lang="en-US" altLang="zh-CN" dirty="0" smtClean="0"/>
              <a:t>Instrumentation unit test cases – 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 -&gt; entry -&gt; Tasks -&gt; other -&gt; </a:t>
            </a:r>
            <a:r>
              <a:rPr lang="en-US" altLang="zh-CN" dirty="0" err="1" smtClean="0"/>
              <a:t>executeOhosTest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15" y="885447"/>
            <a:ext cx="2858892" cy="27139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0" y="2242415"/>
            <a:ext cx="3093897" cy="2710340"/>
          </a:xfrm>
          <a:prstGeom prst="rect">
            <a:avLst/>
          </a:prstGeom>
        </p:spPr>
      </p:pic>
      <p:sp>
        <p:nvSpPr>
          <p:cNvPr id="10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290741" y="3794902"/>
            <a:ext cx="4639766" cy="10697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en-US" altLang="zh-CN" dirty="0"/>
              <a:t>On running the </a:t>
            </a:r>
            <a:r>
              <a:rPr lang="en-US" altLang="zh-CN" dirty="0" err="1"/>
              <a:t>executeOhosTest</a:t>
            </a:r>
            <a:r>
              <a:rPr lang="en-US" altLang="zh-CN" dirty="0"/>
              <a:t>, the reports will be generated in : entry -&gt; build -&gt; outputs -&gt; </a:t>
            </a:r>
            <a:r>
              <a:rPr lang="en-US" altLang="zh-CN" dirty="0" err="1" smtClean="0"/>
              <a:t>ohosDeccTest</a:t>
            </a:r>
            <a:endParaRPr lang="zh-CN" altLang="en-US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4135873" y="2713939"/>
            <a:ext cx="1643135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59" y="247417"/>
            <a:ext cx="8357616" cy="688928"/>
          </a:xfrm>
        </p:spPr>
        <p:txBody>
          <a:bodyPr/>
          <a:lstStyle/>
          <a:p>
            <a:r>
              <a:rPr lang="en-US" altLang="zh-CN" dirty="0" smtClean="0"/>
              <a:t>Generated test report for instrumentation test looks as below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Picture 2" descr="https://alliance-communityfile-drcn.dbankcdn.com/FileServer/getFile/cmtyPub/011/111/111/0000000000011111111.20210604174417.61154238340483755315725994697887:50520606010058:2800:5E44AA7D4C7E29967D60C1000DDB2D911295A5967E526D819835AA0F19779308.png?needInitFileName=true?needInitFileName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00" y="785385"/>
            <a:ext cx="4927195" cy="346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3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236"/>
            <a:ext cx="8191825" cy="692258"/>
          </a:xfrm>
        </p:spPr>
        <p:txBody>
          <a:bodyPr/>
          <a:lstStyle/>
          <a:p>
            <a:r>
              <a:rPr lang="en-US" altLang="zh-CN" dirty="0" smtClean="0"/>
              <a:t>Annotations to know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7" name="Google Shape;1045;p24"/>
          <p:cNvGraphicFramePr/>
          <p:nvPr>
            <p:extLst>
              <p:ext uri="{D42A27DB-BD31-4B8C-83A1-F6EECF244321}">
                <p14:modId xmlns:p14="http://schemas.microsoft.com/office/powerpoint/2010/main" val="3286326313"/>
              </p:ext>
            </p:extLst>
          </p:nvPr>
        </p:nvGraphicFramePr>
        <p:xfrm>
          <a:off x="457199" y="1112960"/>
          <a:ext cx="8332839" cy="3383220"/>
        </p:xfrm>
        <a:graphic>
          <a:graphicData uri="http://schemas.openxmlformats.org/drawingml/2006/table">
            <a:tbl>
              <a:tblPr>
                <a:noFill/>
                <a:tableStyleId>{11E2214B-EEA6-4F0E-851E-DA328E0D34B4}</a:tableStyleId>
              </a:tblPr>
              <a:tblGrid>
                <a:gridCol w="1224117"/>
                <a:gridCol w="7108722"/>
              </a:tblGrid>
              <a:tr h="3441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@Test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This annotation is used to tell JUnit that this public void method (Test Case here) to which it is attached can be run as a test case.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35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@Before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This annotation is used if you want to execute some statement such as preconditions before each test case.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93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@BeforeClass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This annotation is used if you want to execute some statements before all the test cases for e.g. test connection must be executed before all the test cases.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5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@After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This annotation can be used if you want to execute some statements after each</a:t>
                      </a:r>
                      <a:r>
                        <a:rPr lang="en-US" altLang="zh-C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2"/>
                        </a:rPr>
                        <a:t> </a:t>
                      </a:r>
                      <a:r>
                        <a:rPr lang="en-US" altLang="zh-CN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2"/>
                        </a:rPr>
                        <a:t>test case</a:t>
                      </a:r>
                      <a:r>
                        <a:rPr lang="en-US" altLang="zh-C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2"/>
                        </a:rPr>
                        <a:t> </a:t>
                      </a:r>
                      <a:r>
                        <a:rPr lang="en-US" altLang="zh-C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for </a:t>
                      </a:r>
                      <a:r>
                        <a:rPr lang="en-US" altLang="zh-CN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e.g</a:t>
                      </a:r>
                      <a:r>
                        <a:rPr lang="en-US" altLang="zh-C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resetting variables, deleting temporary files ,variables, etc.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6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@</a:t>
                      </a:r>
                      <a:r>
                        <a:rPr lang="en-US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AfterClass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This annotation can be used if you want to execute some statements after all test cases for e.g. Releasing resources after executing all test cases.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@Ignores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This annotation can be used if you want to ignore some statements during test execution for e.g. disabling some test cases during test execution.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7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86746"/>
            <a:ext cx="8191825" cy="568371"/>
          </a:xfrm>
        </p:spPr>
        <p:txBody>
          <a:bodyPr/>
          <a:lstStyle/>
          <a:p>
            <a:r>
              <a:rPr lang="en-US" altLang="zh-CN" dirty="0" smtClean="0"/>
              <a:t>Types of Assertions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7" name="Google Shape;1045;p24"/>
          <p:cNvGraphicFramePr/>
          <p:nvPr>
            <p:extLst>
              <p:ext uri="{D42A27DB-BD31-4B8C-83A1-F6EECF244321}">
                <p14:modId xmlns:p14="http://schemas.microsoft.com/office/powerpoint/2010/main" val="3734704737"/>
              </p:ext>
            </p:extLst>
          </p:nvPr>
        </p:nvGraphicFramePr>
        <p:xfrm>
          <a:off x="457199" y="888784"/>
          <a:ext cx="8332839" cy="3762837"/>
        </p:xfrm>
        <a:graphic>
          <a:graphicData uri="http://schemas.openxmlformats.org/drawingml/2006/table">
            <a:tbl>
              <a:tblPr>
                <a:noFill/>
                <a:tableStyleId>{11E2214B-EEA6-4F0E-851E-DA328E0D34B4}</a:tableStyleId>
              </a:tblPr>
              <a:tblGrid>
                <a:gridCol w="2468881"/>
                <a:gridCol w="5863958"/>
              </a:tblGrid>
              <a:tr h="3441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void</a:t>
                      </a:r>
                      <a:r>
                        <a:rPr lang="en-US" sz="1100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assertEquals</a:t>
                      </a:r>
                      <a:r>
                        <a:rPr lang="en-US" sz="1100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(</a:t>
                      </a:r>
                      <a:r>
                        <a:rPr lang="en-US" sz="1100" baseline="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boolean</a:t>
                      </a:r>
                      <a:r>
                        <a:rPr lang="en-US" sz="1100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expected, </a:t>
                      </a:r>
                      <a:r>
                        <a:rPr lang="en-US" sz="1100" baseline="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boolean</a:t>
                      </a:r>
                      <a:r>
                        <a:rPr lang="en-US" sz="1100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actual)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It checks whether two values are equals similar to equals method of Object class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3531">
                <a:tc>
                  <a:txBody>
                    <a:bodyPr/>
                    <a:lstStyle/>
                    <a:p>
                      <a:pPr fontAlgn="ctr" latinLnBrk="1"/>
                      <a:r>
                        <a:rPr lang="en-US" sz="1100" b="0" i="0" u="none" strike="noStrike" cap="none" baseline="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void </a:t>
                      </a:r>
                      <a:r>
                        <a:rPr lang="en-US" sz="1100" b="0" i="0" u="none" strike="noStrike" cap="none" baseline="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assertFalse</a:t>
                      </a:r>
                      <a:r>
                        <a:rPr lang="en-US" sz="1100" b="0" i="0" u="none" strike="noStrike" cap="none" baseline="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(</a:t>
                      </a:r>
                      <a:r>
                        <a:rPr lang="en-US" sz="1100" b="0" i="0" u="none" strike="noStrike" cap="none" baseline="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boolean</a:t>
                      </a:r>
                      <a:r>
                        <a:rPr lang="en-US" sz="1100" b="0" i="0" u="none" strike="noStrike" cap="none" baseline="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 condition)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ctr" latinLnBrk="1"/>
                      <a:r>
                        <a:rPr lang="en-US" dirty="0">
                          <a:effectLst/>
                        </a:rPr>
                        <a:t>functionality is to check that a condition is false.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9358">
                <a:tc>
                  <a:txBody>
                    <a:bodyPr/>
                    <a:lstStyle/>
                    <a:p>
                      <a:pPr fontAlgn="ctr" latinLnBrk="1"/>
                      <a:r>
                        <a:rPr lang="en-US" sz="1100" b="0" i="0" u="none" strike="noStrike" cap="none" baseline="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void </a:t>
                      </a:r>
                      <a:r>
                        <a:rPr lang="en-US" sz="1100" b="0" i="0" u="none" strike="noStrike" cap="none" baseline="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assertNotNull</a:t>
                      </a:r>
                      <a:r>
                        <a:rPr lang="en-US" sz="1100" b="0" i="0" u="none" strike="noStrike" cap="none" baseline="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(Object object)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ctr" latinLnBrk="1"/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 err="1">
                          <a:effectLst/>
                        </a:rPr>
                        <a:t>assertNotNull</a:t>
                      </a:r>
                      <a:r>
                        <a:rPr lang="en-US" dirty="0">
                          <a:effectLst/>
                        </a:rPr>
                        <a:t>" functionality is to check that an object is not null.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5256">
                <a:tc>
                  <a:txBody>
                    <a:bodyPr/>
                    <a:lstStyle/>
                    <a:p>
                      <a:pPr fontAlgn="ctr" latinLnBrk="1"/>
                      <a:r>
                        <a:rPr lang="en-US" sz="1100" b="0" i="0" u="none" strike="noStrike" cap="none" baseline="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void </a:t>
                      </a:r>
                      <a:r>
                        <a:rPr lang="en-US" sz="1100" b="0" i="0" u="none" strike="noStrike" cap="none" baseline="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assertNull</a:t>
                      </a:r>
                      <a:r>
                        <a:rPr lang="en-US" sz="1100" b="0" i="0" u="none" strike="noStrike" cap="none" baseline="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(Object object)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ctr" latinLnBrk="1"/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 err="1">
                          <a:effectLst/>
                        </a:rPr>
                        <a:t>assertNull</a:t>
                      </a:r>
                      <a:r>
                        <a:rPr lang="en-US" dirty="0">
                          <a:effectLst/>
                        </a:rPr>
                        <a:t>" functionality is to check that an object is null.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660">
                <a:tc>
                  <a:txBody>
                    <a:bodyPr/>
                    <a:lstStyle/>
                    <a:p>
                      <a:pPr fontAlgn="ctr" latinLnBrk="1"/>
                      <a:r>
                        <a:rPr lang="en-US" sz="1100" b="0" i="0" u="none" strike="noStrike" cap="none" baseline="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void </a:t>
                      </a:r>
                      <a:r>
                        <a:rPr lang="en-US" sz="1100" b="0" i="0" u="none" strike="noStrike" cap="none" baseline="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assertTrue</a:t>
                      </a:r>
                      <a:r>
                        <a:rPr lang="en-US" sz="1100" b="0" i="0" u="none" strike="noStrike" cap="none" baseline="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(</a:t>
                      </a:r>
                      <a:r>
                        <a:rPr lang="en-US" sz="1100" b="0" i="0" u="none" strike="noStrike" cap="none" baseline="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boolean</a:t>
                      </a:r>
                      <a:r>
                        <a:rPr lang="en-US" sz="1100" b="0" i="0" u="none" strike="noStrike" cap="none" baseline="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 condition)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ctr" latinLnBrk="1"/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 err="1">
                          <a:effectLst/>
                        </a:rPr>
                        <a:t>assertTrue</a:t>
                      </a:r>
                      <a:r>
                        <a:rPr lang="en-US" dirty="0">
                          <a:effectLst/>
                        </a:rPr>
                        <a:t>" functionality is to check that a condition is true.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3054">
                <a:tc>
                  <a:txBody>
                    <a:bodyPr/>
                    <a:lstStyle/>
                    <a:p>
                      <a:pPr fontAlgn="ctr" latinLnBrk="1"/>
                      <a:r>
                        <a:rPr lang="en-US" sz="1100" b="0" i="0" u="none" strike="noStrike" cap="none" baseline="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void fail()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ctr" latinLnBrk="1"/>
                      <a:r>
                        <a:rPr lang="en-US" dirty="0">
                          <a:effectLst/>
                        </a:rPr>
                        <a:t>If you want to throw any assertion error, you have fail() that always results in a fail verdict.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3054">
                <a:tc>
                  <a:txBody>
                    <a:bodyPr/>
                    <a:lstStyle/>
                    <a:p>
                      <a:pPr fontAlgn="ctr" latinLnBrk="1"/>
                      <a:r>
                        <a:rPr lang="en-US" sz="1100" b="0" i="0" u="none" strike="noStrike" cap="none" baseline="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void </a:t>
                      </a:r>
                      <a:r>
                        <a:rPr lang="en-US" sz="1100" b="0" i="0" u="none" strike="noStrike" cap="none" baseline="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assertSame</a:t>
                      </a:r>
                      <a:r>
                        <a:rPr lang="en-US" sz="1100" b="0" i="0" u="none" strike="noStrike" cap="none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(String message)</a:t>
                      </a:r>
                      <a:endParaRPr lang="en-US" sz="1100" b="0" i="0" u="none" strike="noStrike" cap="none" baseline="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ctr" latinLnBrk="1"/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 err="1">
                          <a:effectLst/>
                        </a:rPr>
                        <a:t>assertSame</a:t>
                      </a:r>
                      <a:r>
                        <a:rPr lang="en-US" dirty="0">
                          <a:effectLst/>
                        </a:rPr>
                        <a:t>" functionality is to check that the two objects refer to the same object.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3054">
                <a:tc>
                  <a:txBody>
                    <a:bodyPr/>
                    <a:lstStyle/>
                    <a:p>
                      <a:pPr fontAlgn="ctr" latinLnBrk="1"/>
                      <a:r>
                        <a:rPr lang="en-US" sz="1100" b="0" i="0" u="none" strike="noStrike" cap="none" baseline="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void </a:t>
                      </a:r>
                      <a:r>
                        <a:rPr lang="en-US" sz="1100" b="0" i="0" u="none" strike="noStrike" cap="none" baseline="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assertNotSame</a:t>
                      </a:r>
                      <a:r>
                        <a:rPr lang="en-US" sz="1100" b="0" i="0" u="none" strike="noStrike" cap="none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Arial"/>
                        </a:rPr>
                        <a:t>(String message)</a:t>
                      </a:r>
                      <a:endParaRPr lang="en-US" sz="1100" b="0" i="0" u="none" strike="noStrike" cap="none" baseline="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ctr" latinLnBrk="1"/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 err="1">
                          <a:effectLst/>
                        </a:rPr>
                        <a:t>assertNotSame</a:t>
                      </a:r>
                      <a:r>
                        <a:rPr lang="en-US" dirty="0">
                          <a:effectLst/>
                        </a:rPr>
                        <a:t>" functionality is to check that the two objects do not refer to the same object.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0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0112"/>
            <a:ext cx="8191825" cy="652614"/>
          </a:xfrm>
        </p:spPr>
        <p:txBody>
          <a:bodyPr/>
          <a:lstStyle/>
          <a:p>
            <a:r>
              <a:rPr lang="en-US" altLang="zh-CN" dirty="0" smtClean="0"/>
              <a:t>Using mocks for Unit testing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404"/>
            <a:ext cx="7757770" cy="2679000"/>
          </a:xfrm>
        </p:spPr>
        <p:txBody>
          <a:bodyPr/>
          <a:lstStyle/>
          <a:p>
            <a:r>
              <a:rPr lang="en-US" altLang="zh-CN" dirty="0"/>
              <a:t>A mock object is a dummy </a:t>
            </a:r>
            <a:r>
              <a:rPr lang="en-US" altLang="zh-CN" dirty="0" smtClean="0"/>
              <a:t>implementation </a:t>
            </a:r>
            <a:r>
              <a:rPr lang="en-US" altLang="zh-CN" dirty="0"/>
              <a:t>for an interface or a class. It allows to define the output of certain method calls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Mockito</a:t>
            </a:r>
            <a:r>
              <a:rPr lang="en-US" altLang="zh-CN" dirty="0"/>
              <a:t> is a popular mock framework which can be used in </a:t>
            </a:r>
            <a:r>
              <a:rPr lang="en-US" altLang="zh-CN" dirty="0" smtClean="0"/>
              <a:t>along with </a:t>
            </a:r>
            <a:r>
              <a:rPr lang="en-US" altLang="zh-CN" dirty="0"/>
              <a:t>JUnit. </a:t>
            </a:r>
            <a:r>
              <a:rPr lang="en-US" altLang="zh-CN" dirty="0" err="1"/>
              <a:t>Mockito</a:t>
            </a:r>
            <a:r>
              <a:rPr lang="en-US" altLang="zh-CN" dirty="0"/>
              <a:t> allows you to create and configure mock objects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Add </a:t>
            </a:r>
            <a:r>
              <a:rPr lang="en-US" altLang="zh-CN" dirty="0" smtClean="0"/>
              <a:t>the following dependency in </a:t>
            </a:r>
            <a:r>
              <a:rPr lang="en-US" altLang="zh-CN" dirty="0" err="1" smtClean="0"/>
              <a:t>build.gradle</a:t>
            </a:r>
            <a:r>
              <a:rPr lang="en-US" altLang="zh-CN" dirty="0" smtClean="0"/>
              <a:t> to use </a:t>
            </a:r>
            <a:r>
              <a:rPr lang="en-US" altLang="zh-CN" dirty="0" err="1" smtClean="0"/>
              <a:t>Mockito</a:t>
            </a:r>
            <a:r>
              <a:rPr lang="en-US" altLang="zh-CN" dirty="0" smtClean="0"/>
              <a:t> in the local </a:t>
            </a:r>
            <a:r>
              <a:rPr lang="en-US" altLang="zh-CN" dirty="0" err="1" smtClean="0"/>
              <a:t>junit</a:t>
            </a:r>
            <a:r>
              <a:rPr lang="en-US" altLang="zh-CN" dirty="0" smtClean="0"/>
              <a:t> tests</a:t>
            </a:r>
          </a:p>
          <a:p>
            <a:pPr marL="12700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testImplementation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'org.mockito:mockito-core:3.5.2'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69" y="2332246"/>
            <a:ext cx="6483683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1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264"/>
            <a:ext cx="8430768" cy="1082700"/>
          </a:xfrm>
        </p:spPr>
        <p:txBody>
          <a:bodyPr/>
          <a:lstStyle/>
          <a:p>
            <a:r>
              <a:rPr lang="en-US" altLang="zh-CN" dirty="0" smtClean="0"/>
              <a:t>Important things in </a:t>
            </a:r>
            <a:r>
              <a:rPr lang="en-US" altLang="zh-CN" dirty="0" err="1" smtClean="0"/>
              <a:t>Mockito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03295"/>
            <a:ext cx="8191825" cy="2679000"/>
          </a:xfrm>
        </p:spPr>
        <p:txBody>
          <a:bodyPr/>
          <a:lstStyle/>
          <a:p>
            <a:r>
              <a:rPr lang="en-US" altLang="zh-CN" dirty="0" smtClean="0"/>
              <a:t>Mock objects can be created using @Mocks or </a:t>
            </a:r>
            <a:r>
              <a:rPr lang="en-US" altLang="zh-CN" dirty="0" err="1" smtClean="0"/>
              <a:t>Mockito.mock</a:t>
            </a:r>
            <a:r>
              <a:rPr lang="en-US" altLang="zh-CN" dirty="0" smtClean="0"/>
              <a:t>(). @Mocks requires initialization of annotated fields to be triggered. This is done </a:t>
            </a:r>
            <a:r>
              <a:rPr lang="en-US" altLang="zh-CN" dirty="0"/>
              <a:t>by @</a:t>
            </a:r>
            <a:r>
              <a:rPr lang="en-US" altLang="zh-CN" dirty="0" err="1"/>
              <a:t>RunWith</a:t>
            </a:r>
            <a:r>
              <a:rPr lang="en-US" altLang="zh-CN" dirty="0"/>
              <a:t>(</a:t>
            </a:r>
            <a:r>
              <a:rPr lang="en-US" altLang="zh-CN" dirty="0" err="1"/>
              <a:t>MockitoJUnitRunner.class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When().</a:t>
            </a:r>
            <a:r>
              <a:rPr lang="en-US" altLang="zh-CN" dirty="0" err="1" smtClean="0"/>
              <a:t>thenReturn</a:t>
            </a:r>
            <a:r>
              <a:rPr lang="en-US" altLang="zh-CN" dirty="0" smtClean="0"/>
              <a:t>() – this method </a:t>
            </a:r>
            <a:r>
              <a:rPr lang="en-US" altLang="zh-CN" dirty="0"/>
              <a:t>chain is used to specify a return value for a method call with pre-defined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0" y="2789929"/>
            <a:ext cx="5993445" cy="17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7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0841"/>
            <a:ext cx="7926019" cy="542625"/>
          </a:xfrm>
        </p:spPr>
        <p:txBody>
          <a:bodyPr/>
          <a:lstStyle/>
          <a:p>
            <a:r>
              <a:rPr lang="en-US" altLang="zh-CN" dirty="0"/>
              <a:t>@Spy or the spy</a:t>
            </a:r>
            <a:r>
              <a:rPr lang="en-US" altLang="zh-CN" dirty="0" smtClean="0"/>
              <a:t>() method </a:t>
            </a:r>
            <a:r>
              <a:rPr lang="en-US" altLang="zh-CN" dirty="0"/>
              <a:t>can be used to wrap a real </a:t>
            </a:r>
            <a:r>
              <a:rPr lang="en-US" altLang="zh-CN" dirty="0" smtClean="0"/>
              <a:t>object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127000" indent="0">
              <a:buNone/>
            </a:pPr>
            <a:endParaRPr lang="en-US" altLang="zh-CN" dirty="0" smtClean="0"/>
          </a:p>
          <a:p>
            <a:r>
              <a:rPr lang="en-US" altLang="zh-CN" dirty="0"/>
              <a:t>You can use the verify() method on the mock object to verify that the specified conditions are met. For example, you can verify that a method has been called with certain parameters. This kind of testing is sometimes called behavior testing. Behavior testing does not check the result of a method call, but it checks that a method is called with the right parameters.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07" y="693502"/>
            <a:ext cx="3785432" cy="27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809"/>
            <a:ext cx="2532993" cy="923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524757" y="258581"/>
            <a:ext cx="5733230" cy="58917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1"/>
                </a:solidFill>
              </a:rPr>
              <a:t>Contents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15240" y="795589"/>
            <a:ext cx="4095281" cy="35454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dirty="0" smtClean="0"/>
              <a:t>What are Unit tests ?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dirty="0" smtClean="0"/>
              <a:t>Types of Unit testing </a:t>
            </a:r>
          </a:p>
          <a:p>
            <a:pPr indent="-457200">
              <a:buFont typeface="Barlow Light"/>
              <a:buAutoNum type="arabicPeriod"/>
            </a:pPr>
            <a:r>
              <a:rPr lang="en" dirty="0" smtClean="0"/>
              <a:t>Folder structure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dirty="0" smtClean="0"/>
              <a:t>Tooling support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dirty="0" smtClean="0"/>
              <a:t>Create Test cases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dirty="0" smtClean="0"/>
              <a:t>Run test cases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dirty="0" smtClean="0"/>
              <a:t>Annotations to know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dirty="0" smtClean="0"/>
              <a:t>Types of Assertions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dirty="0" smtClean="0"/>
              <a:t>Mockito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809"/>
            <a:ext cx="2532993" cy="923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345973" y="788810"/>
            <a:ext cx="8470367" cy="33010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altLang="zh-CN" dirty="0"/>
              <a:t>A </a:t>
            </a:r>
            <a:r>
              <a:rPr lang="en-US" altLang="zh-CN" b="1" dirty="0"/>
              <a:t>unit test</a:t>
            </a:r>
            <a:r>
              <a:rPr lang="en-US" altLang="zh-CN" dirty="0"/>
              <a:t> is a way of </a:t>
            </a:r>
            <a:r>
              <a:rPr lang="en-US" altLang="zh-CN" b="1" dirty="0"/>
              <a:t>testing</a:t>
            </a:r>
            <a:r>
              <a:rPr lang="en-US" altLang="zh-CN" dirty="0"/>
              <a:t> a </a:t>
            </a:r>
            <a:r>
              <a:rPr lang="en-US" altLang="zh-CN" b="1" dirty="0"/>
              <a:t>unit</a:t>
            </a:r>
            <a:r>
              <a:rPr lang="en-US" altLang="zh-CN" dirty="0"/>
              <a:t> - the smallest piece of code that can be logically isolated in a system</a:t>
            </a:r>
            <a:r>
              <a:rPr lang="en-US" altLang="zh-CN" dirty="0" smtClean="0"/>
              <a:t>.</a:t>
            </a:r>
          </a:p>
          <a:p>
            <a:pPr marL="0" lvl="0" indent="0">
              <a:buNone/>
            </a:pPr>
            <a:r>
              <a:rPr lang="en-US" altLang="zh-CN" dirty="0" smtClean="0"/>
              <a:t>Thumb rule for types of tests on application: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4"/>
                </a:solidFill>
              </a:rPr>
              <a:t>70-80 % unit tests to ensure stability of </a:t>
            </a:r>
            <a:r>
              <a:rPr lang="en-US" altLang="zh-CN" dirty="0" smtClean="0">
                <a:solidFill>
                  <a:schemeClr val="accent4"/>
                </a:solidFill>
              </a:rPr>
              <a:t>your</a:t>
            </a:r>
          </a:p>
          <a:p>
            <a:pPr marL="114300" indent="0">
              <a:buNone/>
            </a:pPr>
            <a:r>
              <a:rPr lang="en-US" altLang="zh-CN" dirty="0" smtClean="0">
                <a:solidFill>
                  <a:schemeClr val="accent4"/>
                </a:solidFill>
              </a:rPr>
              <a:t>code </a:t>
            </a:r>
            <a:r>
              <a:rPr lang="en-US" altLang="zh-CN" dirty="0">
                <a:solidFill>
                  <a:schemeClr val="accent4"/>
                </a:solidFill>
              </a:rPr>
              <a:t>basis</a:t>
            </a:r>
          </a:p>
          <a:p>
            <a:r>
              <a:rPr lang="en-US" altLang="zh-CN" dirty="0"/>
              <a:t>20-30 % functional tests to ensure </a:t>
            </a:r>
            <a:r>
              <a:rPr lang="en-US" altLang="zh-CN" dirty="0" smtClean="0"/>
              <a:t>that </a:t>
            </a:r>
            <a:r>
              <a:rPr lang="en-US" altLang="zh-CN" dirty="0"/>
              <a:t>the 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dirty="0" smtClean="0"/>
              <a:t>application </a:t>
            </a:r>
            <a:r>
              <a:rPr lang="en-US" altLang="zh-CN" dirty="0"/>
              <a:t>really works</a:t>
            </a:r>
          </a:p>
          <a:p>
            <a:r>
              <a:rPr lang="en-US" altLang="zh-CN" dirty="0" smtClean="0"/>
              <a:t>cross </a:t>
            </a:r>
            <a:r>
              <a:rPr lang="en-US" altLang="zh-CN" dirty="0"/>
              <a:t>functional </a:t>
            </a:r>
            <a:r>
              <a:rPr lang="en-US" altLang="zh-CN" dirty="0" smtClean="0"/>
              <a:t>tests, </a:t>
            </a:r>
            <a:r>
              <a:rPr lang="en-US" altLang="zh-CN" dirty="0"/>
              <a:t>if your </a:t>
            </a:r>
            <a:r>
              <a:rPr lang="en-US" altLang="zh-CN" dirty="0" smtClean="0"/>
              <a:t>application</a:t>
            </a:r>
          </a:p>
          <a:p>
            <a:pPr marL="11430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integrates intensively with other </a:t>
            </a:r>
            <a:r>
              <a:rPr lang="en-US" altLang="zh-CN" dirty="0" smtClean="0"/>
              <a:t>Application</a:t>
            </a:r>
          </a:p>
          <a:p>
            <a:pPr marL="11430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components</a:t>
            </a:r>
          </a:p>
          <a:p>
            <a:pPr marL="0" lvl="0" indent="0">
              <a:buNone/>
            </a:pPr>
            <a:endParaRPr lang="en-US" altLang="zh-CN" dirty="0" smtClean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345973" y="194120"/>
            <a:ext cx="875995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Unit testing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809"/>
            <a:ext cx="2532993" cy="9230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20" y="1249251"/>
            <a:ext cx="3342255" cy="3019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300"/>
            <a:ext cx="7726680" cy="1082700"/>
          </a:xfrm>
        </p:spPr>
        <p:txBody>
          <a:bodyPr/>
          <a:lstStyle/>
          <a:p>
            <a:r>
              <a:rPr lang="en-US" altLang="zh-CN" dirty="0" smtClean="0"/>
              <a:t>Types of Unit testing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2750"/>
            <a:ext cx="7863840" cy="26790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Unit testing </a:t>
            </a:r>
            <a:r>
              <a:rPr lang="en-US" altLang="zh-CN" dirty="0" smtClean="0"/>
              <a:t>can </a:t>
            </a:r>
            <a:r>
              <a:rPr lang="en-US" altLang="zh-CN" dirty="0"/>
              <a:t>be classified into:</a:t>
            </a:r>
          </a:p>
          <a:p>
            <a:r>
              <a:rPr lang="en-US" altLang="zh-CN" dirty="0"/>
              <a:t>Local unit tests - tests which can run on the JVM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Instrumented unit tests - tests which require </a:t>
            </a:r>
            <a:r>
              <a:rPr lang="en-US" altLang="zh-CN" dirty="0" smtClean="0"/>
              <a:t>physical device or emulator.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25" y="2192250"/>
            <a:ext cx="3784795" cy="19177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6224" y="4274200"/>
            <a:ext cx="8181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A4A4A"/>
                </a:solidFill>
                <a:latin typeface="inherit"/>
              </a:rPr>
              <a:t>NOTE : Local </a:t>
            </a:r>
            <a:r>
              <a:rPr lang="en-US" altLang="zh-CN" dirty="0">
                <a:solidFill>
                  <a:srgbClr val="4A4A4A"/>
                </a:solidFill>
                <a:latin typeface="inherit"/>
              </a:rPr>
              <a:t>unit tests run much faster compared to the time required to deploy and run tests on </a:t>
            </a:r>
            <a:r>
              <a:rPr lang="en-US" altLang="zh-CN" dirty="0" smtClean="0">
                <a:solidFill>
                  <a:srgbClr val="4A4A4A"/>
                </a:solidFill>
                <a:latin typeface="inherit"/>
              </a:rPr>
              <a:t>device. Therefore, prefer </a:t>
            </a:r>
            <a:r>
              <a:rPr lang="en-US" altLang="zh-CN" dirty="0">
                <a:solidFill>
                  <a:srgbClr val="4A4A4A"/>
                </a:solidFill>
                <a:latin typeface="inherit"/>
              </a:rPr>
              <a:t>writing local unit tests and only run tests on </a:t>
            </a:r>
            <a:r>
              <a:rPr lang="en-US" altLang="zh-CN" dirty="0" smtClean="0">
                <a:solidFill>
                  <a:srgbClr val="4A4A4A"/>
                </a:solidFill>
                <a:latin typeface="inherit"/>
              </a:rPr>
              <a:t>device, when necessary.</a:t>
            </a:r>
            <a:endParaRPr lang="en-US" altLang="zh-CN" dirty="0">
              <a:solidFill>
                <a:srgbClr val="4A4A4A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2932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Folder Structure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5880"/>
            <a:ext cx="8054340" cy="334887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 smtClean="0"/>
              <a:t>If the package name was </a:t>
            </a:r>
            <a:r>
              <a:rPr lang="en-US" altLang="zh-CN" dirty="0" err="1" smtClean="0"/>
              <a:t>com.example.javademo</a:t>
            </a:r>
            <a:r>
              <a:rPr lang="en-US" altLang="zh-CN" dirty="0" smtClean="0"/>
              <a:t>, then unit testing folder structure will be as below - </a:t>
            </a:r>
          </a:p>
          <a:p>
            <a:r>
              <a:rPr lang="en-US" altLang="zh-CN" dirty="0" smtClean="0"/>
              <a:t>Local Unit tests :</a:t>
            </a:r>
          </a:p>
          <a:p>
            <a:pPr marL="11430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entry/</a:t>
            </a:r>
            <a:r>
              <a:rPr lang="en-US" altLang="zh-CN" dirty="0" err="1" smtClean="0">
                <a:solidFill>
                  <a:srgbClr val="FF0000"/>
                </a:solidFill>
              </a:rPr>
              <a:t>src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est/java/com/example/</a:t>
            </a:r>
            <a:r>
              <a:rPr lang="en-US" altLang="zh-CN" dirty="0" err="1" smtClean="0">
                <a:solidFill>
                  <a:srgbClr val="FF0000"/>
                </a:solidFill>
              </a:rPr>
              <a:t>javademo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Instrumentation unit tests :</a:t>
            </a:r>
          </a:p>
          <a:p>
            <a:pPr marL="11430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entry/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ohosTest</a:t>
            </a:r>
            <a:r>
              <a:rPr lang="en-US" altLang="zh-CN" dirty="0">
                <a:solidFill>
                  <a:srgbClr val="FF0000"/>
                </a:solidFill>
              </a:rPr>
              <a:t>/java/com/example/</a:t>
            </a:r>
            <a:r>
              <a:rPr lang="en-US" altLang="zh-CN" dirty="0" err="1">
                <a:solidFill>
                  <a:srgbClr val="FF0000"/>
                </a:solidFill>
              </a:rPr>
              <a:t>javademo</a:t>
            </a:r>
            <a:endParaRPr lang="en-US" altLang="zh-CN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9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519378" y="138938"/>
            <a:ext cx="5578721" cy="5656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Tooling support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519378" y="704572"/>
            <a:ext cx="7988200" cy="39701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altLang="zh-CN" dirty="0" err="1" smtClean="0"/>
              <a:t>DevEco</a:t>
            </a:r>
            <a:r>
              <a:rPr lang="en-US" altLang="zh-CN" dirty="0" smtClean="0"/>
              <a:t> Studio supports the </a:t>
            </a:r>
            <a:r>
              <a:rPr lang="en-US" altLang="zh-CN" dirty="0" err="1" smtClean="0"/>
              <a:t>HarmonyOS</a:t>
            </a:r>
            <a:r>
              <a:rPr lang="en-US" altLang="zh-CN" dirty="0" smtClean="0"/>
              <a:t> application test framework and provides users with the JUnit test function, which can build instrumentation tests to run on the device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809"/>
            <a:ext cx="2532993" cy="923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27" y="1621772"/>
            <a:ext cx="6597166" cy="2305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8199"/>
            <a:ext cx="7882128" cy="1082700"/>
          </a:xfrm>
        </p:spPr>
        <p:txBody>
          <a:bodyPr/>
          <a:lstStyle/>
          <a:p>
            <a:r>
              <a:rPr lang="en-US" altLang="zh-CN" dirty="0" smtClean="0"/>
              <a:t>Create test cases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8" y="980236"/>
            <a:ext cx="7882129" cy="3385851"/>
          </a:xfrm>
        </p:spPr>
        <p:txBody>
          <a:bodyPr/>
          <a:lstStyle/>
          <a:p>
            <a:pPr fontAlgn="base"/>
            <a:r>
              <a:rPr lang="en-US" altLang="zh-CN" dirty="0"/>
              <a:t>Create a project to be tested or open an existing project. </a:t>
            </a:r>
          </a:p>
          <a:p>
            <a:pPr fontAlgn="base"/>
            <a:r>
              <a:rPr lang="en-US" altLang="zh-CN" dirty="0"/>
              <a:t>Open the class to be tested, </a:t>
            </a:r>
            <a:r>
              <a:rPr lang="en-US" altLang="zh-CN" b="1" dirty="0"/>
              <a:t>right-click&gt; Generate &gt; Test</a:t>
            </a:r>
            <a:r>
              <a:rPr lang="en-US" altLang="zh-CN" dirty="0"/>
              <a:t> or the shortcut key </a:t>
            </a:r>
            <a:r>
              <a:rPr lang="en-US" altLang="zh-CN" b="1" dirty="0" err="1"/>
              <a:t>Alt+enter</a:t>
            </a:r>
            <a:r>
              <a:rPr lang="en-US" altLang="zh-CN" b="1" dirty="0"/>
              <a:t> &gt; Create Test to</a:t>
            </a:r>
            <a:r>
              <a:rPr lang="en-US" altLang="zh-CN" dirty="0"/>
              <a:t> create a test class. 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https://alliance-communityfile-drcn.dbankcdn.com/FileServer/getFile/cmtyPub/011/111/111/0000000000011111111.20210604174417.68206153265758034499899887095497:50520606010058:2800:EB1A6B7121D25F223697E860FCD5AFD34F234AE6FA95D64061A91B385DC11F39.png?needInitFileName=true?needInitFileName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17" y="2091727"/>
            <a:ext cx="5833861" cy="254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5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539110"/>
            <a:ext cx="4567428" cy="997082"/>
          </a:xfrm>
        </p:spPr>
        <p:txBody>
          <a:bodyPr/>
          <a:lstStyle/>
          <a:p>
            <a:r>
              <a:rPr lang="en-US" altLang="zh-CN" dirty="0"/>
              <a:t>Check the method to be tested, and select JUnit4 as the test library.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9" name="Picture 2" descr="https://alliance-communityfile-drcn.dbankcdn.com/FileServer/getFile/cmtyPub/011/111/111/0000000000011111111.20210604174417.62013805785564932809629702861261:50520606010058:2800:82B7C46D961B18FD5B83831C0B979ECB8790E992C6F7A136AB1C94C156868C92.png?needInitFileName=true?needInitFileName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81" y="99559"/>
            <a:ext cx="3275443" cy="274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lliance-communityfile-drcn.dbankcdn.com/FileServer/getFile/cmtyPub/011/111/111/0000000000011111111.20210604174417.00344425715231425716533856379364:50520606010058:2800:4968193EB1719F306A9603887E0849AABF82A7CE4E2DD73AC08CA81536BF12A4.png?needInitFileName=true?needInitFileName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5" y="1834827"/>
            <a:ext cx="3722083" cy="308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640019" y="3655081"/>
            <a:ext cx="3352820" cy="557255"/>
          </a:xfrm>
        </p:spPr>
        <p:txBody>
          <a:bodyPr/>
          <a:lstStyle/>
          <a:p>
            <a:r>
              <a:rPr lang="en-US" altLang="zh-CN" dirty="0"/>
              <a:t>Select the test case </a:t>
            </a:r>
            <a:r>
              <a:rPr lang="en-US" altLang="zh-CN" dirty="0" smtClean="0"/>
              <a:t>directory or </a:t>
            </a:r>
            <a:r>
              <a:rPr lang="en-US" altLang="zh-CN" dirty="0"/>
              <a:t>select the </a:t>
            </a:r>
            <a:r>
              <a:rPr lang="en-US" altLang="zh-CN" b="1" dirty="0" err="1"/>
              <a:t>ohosTest</a:t>
            </a:r>
            <a:r>
              <a:rPr lang="en-US" altLang="zh-CN" dirty="0"/>
              <a:t> directory, and click </a:t>
            </a:r>
            <a:r>
              <a:rPr lang="en-US" altLang="zh-CN" b="1" dirty="0"/>
              <a:t>OK</a:t>
            </a:r>
            <a:r>
              <a:rPr lang="en-US" altLang="zh-CN" dirty="0"/>
              <a:t> .</a:t>
            </a:r>
            <a:endParaRPr lang="zh-CN" altLang="en-US" dirty="0"/>
          </a:p>
        </p:txBody>
      </p:sp>
      <p:sp>
        <p:nvSpPr>
          <p:cNvPr id="8" name="Right Arrow 7"/>
          <p:cNvSpPr/>
          <p:nvPr/>
        </p:nvSpPr>
        <p:spPr>
          <a:xfrm>
            <a:off x="4849978" y="885139"/>
            <a:ext cx="790041" cy="197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849978" y="3911112"/>
            <a:ext cx="790041" cy="197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3254"/>
            <a:ext cx="8191825" cy="1486285"/>
          </a:xfrm>
        </p:spPr>
        <p:txBody>
          <a:bodyPr/>
          <a:lstStyle/>
          <a:p>
            <a:r>
              <a:rPr lang="en-US" altLang="zh-CN" smtClean="0">
                <a:solidFill>
                  <a:srgbClr val="242728"/>
                </a:solidFill>
                <a:latin typeface="HuaweiFont-Regular"/>
              </a:rPr>
              <a:t>The system automatically generates the corresponding test class in the ohosTest directory. In the test class, the IDE will generate a use case template for the corresponding method. The specific test code needs to be developed by the developer according to the business logic.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074" name="Picture 2" descr="https://alliance-communityfile-drcn.dbankcdn.com/FileServer/getFile/cmtyPub/011/111/111/0000000000011111111.20210604174417.14102165634486151023988308198582:50520606010058:2800:E3C82224B04C044BA9A7FC4661FA9118CA0A3162EC915567FDDF0758F18F51DA.png?needInitFileName=true?needInitFileName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44" y="1799539"/>
            <a:ext cx="5628427" cy="301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780</Words>
  <Application>Microsoft Office PowerPoint</Application>
  <PresentationFormat>On-screen Show (16:9)</PresentationFormat>
  <Paragraphs>127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Barlow Light</vt:lpstr>
      <vt:lpstr>Raleway Thin</vt:lpstr>
      <vt:lpstr>inherit</vt:lpstr>
      <vt:lpstr>Arial</vt:lpstr>
      <vt:lpstr>宋体</vt:lpstr>
      <vt:lpstr>Barlow</vt:lpstr>
      <vt:lpstr>Calibri</vt:lpstr>
      <vt:lpstr>HuaweiFont-Regular</vt:lpstr>
      <vt:lpstr>Gaoler template</vt:lpstr>
      <vt:lpstr>Harmony Unit testing</vt:lpstr>
      <vt:lpstr>Contents</vt:lpstr>
      <vt:lpstr>What is Unit testing</vt:lpstr>
      <vt:lpstr>Types of Unit testing</vt:lpstr>
      <vt:lpstr>Folder Structure</vt:lpstr>
      <vt:lpstr>Tooling support</vt:lpstr>
      <vt:lpstr>Create test cases</vt:lpstr>
      <vt:lpstr>PowerPoint Presentation</vt:lpstr>
      <vt:lpstr>PowerPoint Presentation</vt:lpstr>
      <vt:lpstr>Run the test cases </vt:lpstr>
      <vt:lpstr>PowerPoint Presentation</vt:lpstr>
      <vt:lpstr>Annotations to know</vt:lpstr>
      <vt:lpstr>Types of Assertions</vt:lpstr>
      <vt:lpstr>Using mocks for Unit testing</vt:lpstr>
      <vt:lpstr>Important things in Mockito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Dharma Seelan Gopal</dc:creator>
  <cp:lastModifiedBy>Microsoft account</cp:lastModifiedBy>
  <cp:revision>39</cp:revision>
  <dcterms:modified xsi:type="dcterms:W3CDTF">2021-06-25T05:00:01Z</dcterms:modified>
</cp:coreProperties>
</file>