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6"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04AF8-1B4B-439F-BDE3-564D4188AE2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7216C964-803C-4CA5-A3B3-A7FC501E5ADF}">
      <dgm:prSet/>
      <dgm:spPr/>
      <dgm:t>
        <a:bodyPr/>
        <a:lstStyle/>
        <a:p>
          <a:r>
            <a:rPr lang="en-US" b="0" i="0"/>
            <a:t>Ambiguity in user queries</a:t>
          </a:r>
          <a:endParaRPr lang="en-US"/>
        </a:p>
      </dgm:t>
    </dgm:pt>
    <dgm:pt modelId="{CA14C2F3-9FF0-43F8-8398-41B5C959FC87}" type="parTrans" cxnId="{231CEBB9-2CEC-472E-899B-A75697F09C07}">
      <dgm:prSet/>
      <dgm:spPr/>
      <dgm:t>
        <a:bodyPr/>
        <a:lstStyle/>
        <a:p>
          <a:endParaRPr lang="en-US"/>
        </a:p>
      </dgm:t>
    </dgm:pt>
    <dgm:pt modelId="{F34BCFB1-61FD-42E1-9FA7-7350D9711EBE}" type="sibTrans" cxnId="{231CEBB9-2CEC-472E-899B-A75697F09C07}">
      <dgm:prSet/>
      <dgm:spPr/>
      <dgm:t>
        <a:bodyPr/>
        <a:lstStyle/>
        <a:p>
          <a:endParaRPr lang="en-US"/>
        </a:p>
      </dgm:t>
    </dgm:pt>
    <dgm:pt modelId="{4E635E5D-A1B2-4E0C-BBA4-EC1D457FEBC5}">
      <dgm:prSet/>
      <dgm:spPr/>
      <dgm:t>
        <a:bodyPr/>
        <a:lstStyle/>
        <a:p>
          <a:r>
            <a:rPr lang="en-US" b="0" i="0"/>
            <a:t>Variations in language and phrasing</a:t>
          </a:r>
          <a:endParaRPr lang="en-US"/>
        </a:p>
      </dgm:t>
    </dgm:pt>
    <dgm:pt modelId="{79999403-AC57-4884-BD3A-582075F284CC}" type="parTrans" cxnId="{4EDD3F67-37B9-4040-A86C-CC40FE8C122A}">
      <dgm:prSet/>
      <dgm:spPr/>
      <dgm:t>
        <a:bodyPr/>
        <a:lstStyle/>
        <a:p>
          <a:endParaRPr lang="en-US"/>
        </a:p>
      </dgm:t>
    </dgm:pt>
    <dgm:pt modelId="{51A4B442-4533-4F67-AF4F-4CCAFB47D6FB}" type="sibTrans" cxnId="{4EDD3F67-37B9-4040-A86C-CC40FE8C122A}">
      <dgm:prSet/>
      <dgm:spPr/>
      <dgm:t>
        <a:bodyPr/>
        <a:lstStyle/>
        <a:p>
          <a:endParaRPr lang="en-US"/>
        </a:p>
      </dgm:t>
    </dgm:pt>
    <dgm:pt modelId="{3AE50BD5-367E-4976-B50E-18C37E3C6885}">
      <dgm:prSet/>
      <dgm:spPr/>
      <dgm:t>
        <a:bodyPr/>
        <a:lstStyle/>
        <a:p>
          <a:r>
            <a:rPr lang="en-US" b="0" i="0"/>
            <a:t>Handling out-of-vocabulary words</a:t>
          </a:r>
          <a:endParaRPr lang="en-US"/>
        </a:p>
      </dgm:t>
    </dgm:pt>
    <dgm:pt modelId="{39523EE1-E68A-40B7-A698-32506F8A370A}" type="parTrans" cxnId="{43EF332B-78F3-4EEB-A085-DD64F81D5DA1}">
      <dgm:prSet/>
      <dgm:spPr/>
      <dgm:t>
        <a:bodyPr/>
        <a:lstStyle/>
        <a:p>
          <a:endParaRPr lang="en-US"/>
        </a:p>
      </dgm:t>
    </dgm:pt>
    <dgm:pt modelId="{517B54D3-7687-4539-BBD8-B1A2F579B4CA}" type="sibTrans" cxnId="{43EF332B-78F3-4EEB-A085-DD64F81D5DA1}">
      <dgm:prSet/>
      <dgm:spPr/>
      <dgm:t>
        <a:bodyPr/>
        <a:lstStyle/>
        <a:p>
          <a:endParaRPr lang="en-US"/>
        </a:p>
      </dgm:t>
    </dgm:pt>
    <dgm:pt modelId="{0D0464D8-A8D4-4904-902A-CC6AAE014C82}">
      <dgm:prSet/>
      <dgm:spPr/>
      <dgm:t>
        <a:bodyPr/>
        <a:lstStyle/>
        <a:p>
          <a:r>
            <a:rPr lang="en-US" b="0" i="0"/>
            <a:t>Dealing with noisy or incomplete data</a:t>
          </a:r>
          <a:endParaRPr lang="en-US"/>
        </a:p>
      </dgm:t>
    </dgm:pt>
    <dgm:pt modelId="{63EBEE23-BEBE-4557-94B2-1E4D87BA3297}" type="parTrans" cxnId="{09B2EB7B-9E45-4F5E-9302-BCD76CA42F13}">
      <dgm:prSet/>
      <dgm:spPr/>
      <dgm:t>
        <a:bodyPr/>
        <a:lstStyle/>
        <a:p>
          <a:endParaRPr lang="en-US"/>
        </a:p>
      </dgm:t>
    </dgm:pt>
    <dgm:pt modelId="{C1E7FD06-C096-41DA-98E3-CB8D0DD24DCA}" type="sibTrans" cxnId="{09B2EB7B-9E45-4F5E-9302-BCD76CA42F13}">
      <dgm:prSet/>
      <dgm:spPr/>
      <dgm:t>
        <a:bodyPr/>
        <a:lstStyle/>
        <a:p>
          <a:endParaRPr lang="en-US"/>
        </a:p>
      </dgm:t>
    </dgm:pt>
    <dgm:pt modelId="{21001AD4-6255-493F-93B2-1D4E1A396180}" type="pres">
      <dgm:prSet presAssocID="{AF404AF8-1B4B-439F-BDE3-564D4188AE2C}" presName="matrix" presStyleCnt="0">
        <dgm:presLayoutVars>
          <dgm:chMax val="1"/>
          <dgm:dir/>
          <dgm:resizeHandles val="exact"/>
        </dgm:presLayoutVars>
      </dgm:prSet>
      <dgm:spPr/>
    </dgm:pt>
    <dgm:pt modelId="{25A03FA0-213C-4E5B-8494-49B2BF9EBFBB}" type="pres">
      <dgm:prSet presAssocID="{AF404AF8-1B4B-439F-BDE3-564D4188AE2C}" presName="diamond" presStyleLbl="bgShp" presStyleIdx="0" presStyleCnt="1"/>
      <dgm:spPr/>
    </dgm:pt>
    <dgm:pt modelId="{120E65CB-B2DF-4306-A37F-6A713DF99215}" type="pres">
      <dgm:prSet presAssocID="{AF404AF8-1B4B-439F-BDE3-564D4188AE2C}" presName="quad1" presStyleLbl="node1" presStyleIdx="0" presStyleCnt="4">
        <dgm:presLayoutVars>
          <dgm:chMax val="0"/>
          <dgm:chPref val="0"/>
          <dgm:bulletEnabled val="1"/>
        </dgm:presLayoutVars>
      </dgm:prSet>
      <dgm:spPr/>
    </dgm:pt>
    <dgm:pt modelId="{C9558AD9-EE5F-433B-B79D-BE194DF63F69}" type="pres">
      <dgm:prSet presAssocID="{AF404AF8-1B4B-439F-BDE3-564D4188AE2C}" presName="quad2" presStyleLbl="node1" presStyleIdx="1" presStyleCnt="4">
        <dgm:presLayoutVars>
          <dgm:chMax val="0"/>
          <dgm:chPref val="0"/>
          <dgm:bulletEnabled val="1"/>
        </dgm:presLayoutVars>
      </dgm:prSet>
      <dgm:spPr/>
    </dgm:pt>
    <dgm:pt modelId="{97C97B11-41D6-47F6-A2BC-771C81556DBC}" type="pres">
      <dgm:prSet presAssocID="{AF404AF8-1B4B-439F-BDE3-564D4188AE2C}" presName="quad3" presStyleLbl="node1" presStyleIdx="2" presStyleCnt="4">
        <dgm:presLayoutVars>
          <dgm:chMax val="0"/>
          <dgm:chPref val="0"/>
          <dgm:bulletEnabled val="1"/>
        </dgm:presLayoutVars>
      </dgm:prSet>
      <dgm:spPr/>
    </dgm:pt>
    <dgm:pt modelId="{5560AFDD-49EB-4822-97D7-6D854EC13850}" type="pres">
      <dgm:prSet presAssocID="{AF404AF8-1B4B-439F-BDE3-564D4188AE2C}" presName="quad4" presStyleLbl="node1" presStyleIdx="3" presStyleCnt="4">
        <dgm:presLayoutVars>
          <dgm:chMax val="0"/>
          <dgm:chPref val="0"/>
          <dgm:bulletEnabled val="1"/>
        </dgm:presLayoutVars>
      </dgm:prSet>
      <dgm:spPr/>
    </dgm:pt>
  </dgm:ptLst>
  <dgm:cxnLst>
    <dgm:cxn modelId="{43EF332B-78F3-4EEB-A085-DD64F81D5DA1}" srcId="{AF404AF8-1B4B-439F-BDE3-564D4188AE2C}" destId="{3AE50BD5-367E-4976-B50E-18C37E3C6885}" srcOrd="2" destOrd="0" parTransId="{39523EE1-E68A-40B7-A698-32506F8A370A}" sibTransId="{517B54D3-7687-4539-BBD8-B1A2F579B4CA}"/>
    <dgm:cxn modelId="{4EDD3F67-37B9-4040-A86C-CC40FE8C122A}" srcId="{AF404AF8-1B4B-439F-BDE3-564D4188AE2C}" destId="{4E635E5D-A1B2-4E0C-BBA4-EC1D457FEBC5}" srcOrd="1" destOrd="0" parTransId="{79999403-AC57-4884-BD3A-582075F284CC}" sibTransId="{51A4B442-4533-4F67-AF4F-4CCAFB47D6FB}"/>
    <dgm:cxn modelId="{8069DB5A-E437-441F-BDE1-B71B03FC5D61}" type="presOf" srcId="{4E635E5D-A1B2-4E0C-BBA4-EC1D457FEBC5}" destId="{C9558AD9-EE5F-433B-B79D-BE194DF63F69}" srcOrd="0" destOrd="0" presId="urn:microsoft.com/office/officeart/2005/8/layout/matrix3"/>
    <dgm:cxn modelId="{09B2EB7B-9E45-4F5E-9302-BCD76CA42F13}" srcId="{AF404AF8-1B4B-439F-BDE3-564D4188AE2C}" destId="{0D0464D8-A8D4-4904-902A-CC6AAE014C82}" srcOrd="3" destOrd="0" parTransId="{63EBEE23-BEBE-4557-94B2-1E4D87BA3297}" sibTransId="{C1E7FD06-C096-41DA-98E3-CB8D0DD24DCA}"/>
    <dgm:cxn modelId="{A728D484-4FBD-4794-A3F0-AC4D89427B78}" type="presOf" srcId="{3AE50BD5-367E-4976-B50E-18C37E3C6885}" destId="{97C97B11-41D6-47F6-A2BC-771C81556DBC}" srcOrd="0" destOrd="0" presId="urn:microsoft.com/office/officeart/2005/8/layout/matrix3"/>
    <dgm:cxn modelId="{4D3AE489-A525-4587-B1DA-1783DB7E02AC}" type="presOf" srcId="{AF404AF8-1B4B-439F-BDE3-564D4188AE2C}" destId="{21001AD4-6255-493F-93B2-1D4E1A396180}" srcOrd="0" destOrd="0" presId="urn:microsoft.com/office/officeart/2005/8/layout/matrix3"/>
    <dgm:cxn modelId="{24B92AA6-819B-415E-B0AD-F647DEAE4C0C}" type="presOf" srcId="{7216C964-803C-4CA5-A3B3-A7FC501E5ADF}" destId="{120E65CB-B2DF-4306-A37F-6A713DF99215}" srcOrd="0" destOrd="0" presId="urn:microsoft.com/office/officeart/2005/8/layout/matrix3"/>
    <dgm:cxn modelId="{51527DAF-4241-47DD-AFD3-77C0D7E4493A}" type="presOf" srcId="{0D0464D8-A8D4-4904-902A-CC6AAE014C82}" destId="{5560AFDD-49EB-4822-97D7-6D854EC13850}" srcOrd="0" destOrd="0" presId="urn:microsoft.com/office/officeart/2005/8/layout/matrix3"/>
    <dgm:cxn modelId="{231CEBB9-2CEC-472E-899B-A75697F09C07}" srcId="{AF404AF8-1B4B-439F-BDE3-564D4188AE2C}" destId="{7216C964-803C-4CA5-A3B3-A7FC501E5ADF}" srcOrd="0" destOrd="0" parTransId="{CA14C2F3-9FF0-43F8-8398-41B5C959FC87}" sibTransId="{F34BCFB1-61FD-42E1-9FA7-7350D9711EBE}"/>
    <dgm:cxn modelId="{BA0B4B3A-D89D-42CC-8D9B-F3492641379E}" type="presParOf" srcId="{21001AD4-6255-493F-93B2-1D4E1A396180}" destId="{25A03FA0-213C-4E5B-8494-49B2BF9EBFBB}" srcOrd="0" destOrd="0" presId="urn:microsoft.com/office/officeart/2005/8/layout/matrix3"/>
    <dgm:cxn modelId="{A1B52C65-FF2B-467C-BC5D-072B815A53C3}" type="presParOf" srcId="{21001AD4-6255-493F-93B2-1D4E1A396180}" destId="{120E65CB-B2DF-4306-A37F-6A713DF99215}" srcOrd="1" destOrd="0" presId="urn:microsoft.com/office/officeart/2005/8/layout/matrix3"/>
    <dgm:cxn modelId="{06B430CC-3C4A-43E1-AC41-D538467E2F8B}" type="presParOf" srcId="{21001AD4-6255-493F-93B2-1D4E1A396180}" destId="{C9558AD9-EE5F-433B-B79D-BE194DF63F69}" srcOrd="2" destOrd="0" presId="urn:microsoft.com/office/officeart/2005/8/layout/matrix3"/>
    <dgm:cxn modelId="{8B8347C2-52F4-42DD-9DC8-E8798CA8DC7B}" type="presParOf" srcId="{21001AD4-6255-493F-93B2-1D4E1A396180}" destId="{97C97B11-41D6-47F6-A2BC-771C81556DBC}" srcOrd="3" destOrd="0" presId="urn:microsoft.com/office/officeart/2005/8/layout/matrix3"/>
    <dgm:cxn modelId="{0D92DF30-7C69-4197-8DC3-C5D3A51F0479}" type="presParOf" srcId="{21001AD4-6255-493F-93B2-1D4E1A396180}" destId="{5560AFDD-49EB-4822-97D7-6D854EC1385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74704D-834D-4678-B32F-12AB946FE66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962FC1-8FA6-4844-950E-D74AF1768DAE}">
      <dgm:prSet/>
      <dgm:spPr/>
      <dgm:t>
        <a:bodyPr/>
        <a:lstStyle/>
        <a:p>
          <a:pPr>
            <a:lnSpc>
              <a:spcPct val="100000"/>
            </a:lnSpc>
          </a:pPr>
          <a:r>
            <a:rPr lang="en-US" dirty="0"/>
            <a:t>The</a:t>
          </a:r>
          <a:r>
            <a:rPr lang="en-US" baseline="0" dirty="0"/>
            <a:t> queries and the labels which are related to the queries are passed to the BRET</a:t>
          </a:r>
          <a:endParaRPr lang="en-US" dirty="0"/>
        </a:p>
      </dgm:t>
    </dgm:pt>
    <dgm:pt modelId="{9FE008DB-D9AB-46C0-9D01-5092FABBD4ED}" type="parTrans" cxnId="{65AB091D-5FB5-49A2-AEFB-29279595986D}">
      <dgm:prSet/>
      <dgm:spPr/>
      <dgm:t>
        <a:bodyPr/>
        <a:lstStyle/>
        <a:p>
          <a:endParaRPr lang="en-US"/>
        </a:p>
      </dgm:t>
    </dgm:pt>
    <dgm:pt modelId="{3FB01800-83D5-4605-8987-48858BC728B1}" type="sibTrans" cxnId="{65AB091D-5FB5-49A2-AEFB-29279595986D}">
      <dgm:prSet phldrT="01"/>
      <dgm:spPr/>
      <dgm:t>
        <a:bodyPr/>
        <a:lstStyle/>
        <a:p>
          <a:endParaRPr lang="en-US" dirty="0"/>
        </a:p>
      </dgm:t>
    </dgm:pt>
    <dgm:pt modelId="{363AEFFD-3D62-49C6-9537-5B32F73D71A8}">
      <dgm:prSet/>
      <dgm:spPr/>
      <dgm:t>
        <a:bodyPr/>
        <a:lstStyle/>
        <a:p>
          <a:pPr>
            <a:lnSpc>
              <a:spcPct val="100000"/>
            </a:lnSpc>
          </a:pPr>
          <a:r>
            <a:rPr lang="en-US" b="0" i="0" dirty="0"/>
            <a:t>The model will be trained on the trained data and tested on the validation data</a:t>
          </a:r>
          <a:endParaRPr lang="en-US" dirty="0"/>
        </a:p>
      </dgm:t>
    </dgm:pt>
    <dgm:pt modelId="{1DBF62A9-FC80-4406-9A34-1F100DAEFBD6}" type="parTrans" cxnId="{EC9DC81A-4759-4B2B-980C-203271330B41}">
      <dgm:prSet/>
      <dgm:spPr/>
      <dgm:t>
        <a:bodyPr/>
        <a:lstStyle/>
        <a:p>
          <a:endParaRPr lang="en-US"/>
        </a:p>
      </dgm:t>
    </dgm:pt>
    <dgm:pt modelId="{F3BA3DB1-2DB3-44C7-ACD3-4C968E0707E8}" type="sibTrans" cxnId="{EC9DC81A-4759-4B2B-980C-203271330B41}">
      <dgm:prSet phldrT="02"/>
      <dgm:spPr/>
      <dgm:t>
        <a:bodyPr/>
        <a:lstStyle/>
        <a:p>
          <a:endParaRPr lang="en-US" dirty="0"/>
        </a:p>
      </dgm:t>
    </dgm:pt>
    <dgm:pt modelId="{FF06ED39-5DDA-49CD-BD84-BF711E06A142}">
      <dgm:prSet/>
      <dgm:spPr/>
      <dgm:t>
        <a:bodyPr/>
        <a:lstStyle/>
        <a:p>
          <a:pPr>
            <a:lnSpc>
              <a:spcPct val="100000"/>
            </a:lnSpc>
          </a:pPr>
          <a:r>
            <a:rPr lang="en-US" b="0" i="0" dirty="0"/>
            <a:t>The loss of the model is monitored in each epoch </a:t>
          </a:r>
          <a:endParaRPr lang="en-US" dirty="0"/>
        </a:p>
      </dgm:t>
    </dgm:pt>
    <dgm:pt modelId="{D96C83B1-D47D-460E-85AA-FDCB38AF5BC8}" type="parTrans" cxnId="{59D43621-C8FB-44CB-8833-66C365FC8990}">
      <dgm:prSet/>
      <dgm:spPr/>
      <dgm:t>
        <a:bodyPr/>
        <a:lstStyle/>
        <a:p>
          <a:endParaRPr lang="en-US"/>
        </a:p>
      </dgm:t>
    </dgm:pt>
    <dgm:pt modelId="{4FEEAB6C-9F91-468F-AD03-31A52E083B11}" type="sibTrans" cxnId="{59D43621-C8FB-44CB-8833-66C365FC8990}">
      <dgm:prSet phldrT="03"/>
      <dgm:spPr/>
      <dgm:t>
        <a:bodyPr/>
        <a:lstStyle/>
        <a:p>
          <a:endParaRPr lang="en-US"/>
        </a:p>
      </dgm:t>
    </dgm:pt>
    <dgm:pt modelId="{9F901A2E-5177-4F2A-8C21-0566E9FE6705}" type="pres">
      <dgm:prSet presAssocID="{B074704D-834D-4678-B32F-12AB946FE66A}" presName="root" presStyleCnt="0">
        <dgm:presLayoutVars>
          <dgm:dir/>
          <dgm:resizeHandles val="exact"/>
        </dgm:presLayoutVars>
      </dgm:prSet>
      <dgm:spPr/>
    </dgm:pt>
    <dgm:pt modelId="{24BDE8A9-B1FC-4F6A-BA54-39311737CFBF}" type="pres">
      <dgm:prSet presAssocID="{4B962FC1-8FA6-4844-950E-D74AF1768DAE}" presName="compNode" presStyleCnt="0"/>
      <dgm:spPr/>
    </dgm:pt>
    <dgm:pt modelId="{461CF1C7-E98E-4C7C-B52E-27B3D630F2E0}" type="pres">
      <dgm:prSet presAssocID="{4B962FC1-8FA6-4844-950E-D74AF1768DAE}" presName="bgRect" presStyleLbl="bgShp" presStyleIdx="0" presStyleCnt="3"/>
      <dgm:spPr/>
    </dgm:pt>
    <dgm:pt modelId="{445A4392-39E6-4EF8-8D9C-5023C5EC6F1A}" type="pres">
      <dgm:prSet presAssocID="{4B962FC1-8FA6-4844-950E-D74AF1768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A2888E29-A828-4889-A5B1-D6584977C6E9}" type="pres">
      <dgm:prSet presAssocID="{4B962FC1-8FA6-4844-950E-D74AF1768DAE}" presName="spaceRect" presStyleCnt="0"/>
      <dgm:spPr/>
    </dgm:pt>
    <dgm:pt modelId="{D9FD0EDA-AD6D-476B-B938-250E4B49E734}" type="pres">
      <dgm:prSet presAssocID="{4B962FC1-8FA6-4844-950E-D74AF1768DAE}" presName="parTx" presStyleLbl="revTx" presStyleIdx="0" presStyleCnt="3">
        <dgm:presLayoutVars>
          <dgm:chMax val="0"/>
          <dgm:chPref val="0"/>
        </dgm:presLayoutVars>
      </dgm:prSet>
      <dgm:spPr/>
    </dgm:pt>
    <dgm:pt modelId="{84166628-BEAC-4FCA-A3F8-687CD1A028EA}" type="pres">
      <dgm:prSet presAssocID="{3FB01800-83D5-4605-8987-48858BC728B1}" presName="sibTrans" presStyleCnt="0"/>
      <dgm:spPr/>
    </dgm:pt>
    <dgm:pt modelId="{AB5CCC6A-4C88-4F8D-8A59-34F60DDE096A}" type="pres">
      <dgm:prSet presAssocID="{363AEFFD-3D62-49C6-9537-5B32F73D71A8}" presName="compNode" presStyleCnt="0"/>
      <dgm:spPr/>
    </dgm:pt>
    <dgm:pt modelId="{1862B6B0-45C7-4769-8726-A5E13AC97629}" type="pres">
      <dgm:prSet presAssocID="{363AEFFD-3D62-49C6-9537-5B32F73D71A8}" presName="bgRect" presStyleLbl="bgShp" presStyleIdx="1" presStyleCnt="3"/>
      <dgm:spPr/>
    </dgm:pt>
    <dgm:pt modelId="{2E5D0147-4149-45FC-8DDC-1C43E12D8C71}" type="pres">
      <dgm:prSet presAssocID="{363AEFFD-3D62-49C6-9537-5B32F73D71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114843F-FBAF-49D8-9B46-6C9197540CCC}" type="pres">
      <dgm:prSet presAssocID="{363AEFFD-3D62-49C6-9537-5B32F73D71A8}" presName="spaceRect" presStyleCnt="0"/>
      <dgm:spPr/>
    </dgm:pt>
    <dgm:pt modelId="{D123ADF1-676F-444B-A7B1-C3FB38530A4C}" type="pres">
      <dgm:prSet presAssocID="{363AEFFD-3D62-49C6-9537-5B32F73D71A8}" presName="parTx" presStyleLbl="revTx" presStyleIdx="1" presStyleCnt="3">
        <dgm:presLayoutVars>
          <dgm:chMax val="0"/>
          <dgm:chPref val="0"/>
        </dgm:presLayoutVars>
      </dgm:prSet>
      <dgm:spPr/>
    </dgm:pt>
    <dgm:pt modelId="{84E22645-240D-4528-891C-09615E592359}" type="pres">
      <dgm:prSet presAssocID="{F3BA3DB1-2DB3-44C7-ACD3-4C968E0707E8}" presName="sibTrans" presStyleCnt="0"/>
      <dgm:spPr/>
    </dgm:pt>
    <dgm:pt modelId="{22FA2987-AB2B-44CD-B6E6-489D4F3793E1}" type="pres">
      <dgm:prSet presAssocID="{FF06ED39-5DDA-49CD-BD84-BF711E06A142}" presName="compNode" presStyleCnt="0"/>
      <dgm:spPr/>
    </dgm:pt>
    <dgm:pt modelId="{8FC8062C-7F70-4763-8588-23197CC0B7E0}" type="pres">
      <dgm:prSet presAssocID="{FF06ED39-5DDA-49CD-BD84-BF711E06A142}" presName="bgRect" presStyleLbl="bgShp" presStyleIdx="2" presStyleCnt="3"/>
      <dgm:spPr/>
    </dgm:pt>
    <dgm:pt modelId="{E8B23259-0DBE-455F-8C4A-7FA4B4C3E405}" type="pres">
      <dgm:prSet presAssocID="{FF06ED39-5DDA-49CD-BD84-BF711E06A1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E4C64F8B-5186-435B-BE42-983ECF19D8DF}" type="pres">
      <dgm:prSet presAssocID="{FF06ED39-5DDA-49CD-BD84-BF711E06A142}" presName="spaceRect" presStyleCnt="0"/>
      <dgm:spPr/>
    </dgm:pt>
    <dgm:pt modelId="{E24C57D0-4415-4269-A2BE-DDEDE729C87E}" type="pres">
      <dgm:prSet presAssocID="{FF06ED39-5DDA-49CD-BD84-BF711E06A142}" presName="parTx" presStyleLbl="revTx" presStyleIdx="2" presStyleCnt="3">
        <dgm:presLayoutVars>
          <dgm:chMax val="0"/>
          <dgm:chPref val="0"/>
        </dgm:presLayoutVars>
      </dgm:prSet>
      <dgm:spPr/>
    </dgm:pt>
  </dgm:ptLst>
  <dgm:cxnLst>
    <dgm:cxn modelId="{EC9DC81A-4759-4B2B-980C-203271330B41}" srcId="{B074704D-834D-4678-B32F-12AB946FE66A}" destId="{363AEFFD-3D62-49C6-9537-5B32F73D71A8}" srcOrd="1" destOrd="0" parTransId="{1DBF62A9-FC80-4406-9A34-1F100DAEFBD6}" sibTransId="{F3BA3DB1-2DB3-44C7-ACD3-4C968E0707E8}"/>
    <dgm:cxn modelId="{65AB091D-5FB5-49A2-AEFB-29279595986D}" srcId="{B074704D-834D-4678-B32F-12AB946FE66A}" destId="{4B962FC1-8FA6-4844-950E-D74AF1768DAE}" srcOrd="0" destOrd="0" parTransId="{9FE008DB-D9AB-46C0-9D01-5092FABBD4ED}" sibTransId="{3FB01800-83D5-4605-8987-48858BC728B1}"/>
    <dgm:cxn modelId="{59D43621-C8FB-44CB-8833-66C365FC8990}" srcId="{B074704D-834D-4678-B32F-12AB946FE66A}" destId="{FF06ED39-5DDA-49CD-BD84-BF711E06A142}" srcOrd="2" destOrd="0" parTransId="{D96C83B1-D47D-460E-85AA-FDCB38AF5BC8}" sibTransId="{4FEEAB6C-9F91-468F-AD03-31A52E083B11}"/>
    <dgm:cxn modelId="{4573D794-6D4B-4912-9B7D-7CC19031A490}" type="presOf" srcId="{FF06ED39-5DDA-49CD-BD84-BF711E06A142}" destId="{E24C57D0-4415-4269-A2BE-DDEDE729C87E}" srcOrd="0" destOrd="0" presId="urn:microsoft.com/office/officeart/2018/2/layout/IconVerticalSolidList"/>
    <dgm:cxn modelId="{CC4CA2A2-3793-4B63-8CE4-437BA1637D48}" type="presOf" srcId="{4B962FC1-8FA6-4844-950E-D74AF1768DAE}" destId="{D9FD0EDA-AD6D-476B-B938-250E4B49E734}" srcOrd="0" destOrd="0" presId="urn:microsoft.com/office/officeart/2018/2/layout/IconVerticalSolidList"/>
    <dgm:cxn modelId="{0B426DBC-3059-4A3F-BCF7-3FE208B8D585}" type="presOf" srcId="{B074704D-834D-4678-B32F-12AB946FE66A}" destId="{9F901A2E-5177-4F2A-8C21-0566E9FE6705}" srcOrd="0" destOrd="0" presId="urn:microsoft.com/office/officeart/2018/2/layout/IconVerticalSolidList"/>
    <dgm:cxn modelId="{09929DC4-588C-478C-81BC-17038BE1EB8C}" type="presOf" srcId="{363AEFFD-3D62-49C6-9537-5B32F73D71A8}" destId="{D123ADF1-676F-444B-A7B1-C3FB38530A4C}" srcOrd="0" destOrd="0" presId="urn:microsoft.com/office/officeart/2018/2/layout/IconVerticalSolidList"/>
    <dgm:cxn modelId="{77E535EB-B96D-4B9E-AAA9-E6EB1028669B}" type="presParOf" srcId="{9F901A2E-5177-4F2A-8C21-0566E9FE6705}" destId="{24BDE8A9-B1FC-4F6A-BA54-39311737CFBF}" srcOrd="0" destOrd="0" presId="urn:microsoft.com/office/officeart/2018/2/layout/IconVerticalSolidList"/>
    <dgm:cxn modelId="{4077B4C9-A116-4BB5-8E14-08D75788C59E}" type="presParOf" srcId="{24BDE8A9-B1FC-4F6A-BA54-39311737CFBF}" destId="{461CF1C7-E98E-4C7C-B52E-27B3D630F2E0}" srcOrd="0" destOrd="0" presId="urn:microsoft.com/office/officeart/2018/2/layout/IconVerticalSolidList"/>
    <dgm:cxn modelId="{1CB910C0-192D-464E-92D7-AE82B468BFEB}" type="presParOf" srcId="{24BDE8A9-B1FC-4F6A-BA54-39311737CFBF}" destId="{445A4392-39E6-4EF8-8D9C-5023C5EC6F1A}" srcOrd="1" destOrd="0" presId="urn:microsoft.com/office/officeart/2018/2/layout/IconVerticalSolidList"/>
    <dgm:cxn modelId="{A47D588F-FBBD-4543-A5F2-C32AD1911377}" type="presParOf" srcId="{24BDE8A9-B1FC-4F6A-BA54-39311737CFBF}" destId="{A2888E29-A828-4889-A5B1-D6584977C6E9}" srcOrd="2" destOrd="0" presId="urn:microsoft.com/office/officeart/2018/2/layout/IconVerticalSolidList"/>
    <dgm:cxn modelId="{E64A3D9A-921C-44B6-BFFB-73CC2046AFE7}" type="presParOf" srcId="{24BDE8A9-B1FC-4F6A-BA54-39311737CFBF}" destId="{D9FD0EDA-AD6D-476B-B938-250E4B49E734}" srcOrd="3" destOrd="0" presId="urn:microsoft.com/office/officeart/2018/2/layout/IconVerticalSolidList"/>
    <dgm:cxn modelId="{1BFF968D-583D-47A2-A6E9-641BCE126D3B}" type="presParOf" srcId="{9F901A2E-5177-4F2A-8C21-0566E9FE6705}" destId="{84166628-BEAC-4FCA-A3F8-687CD1A028EA}" srcOrd="1" destOrd="0" presId="urn:microsoft.com/office/officeart/2018/2/layout/IconVerticalSolidList"/>
    <dgm:cxn modelId="{1B15BA2E-6272-4C92-8E83-8A2FE6333A5B}" type="presParOf" srcId="{9F901A2E-5177-4F2A-8C21-0566E9FE6705}" destId="{AB5CCC6A-4C88-4F8D-8A59-34F60DDE096A}" srcOrd="2" destOrd="0" presId="urn:microsoft.com/office/officeart/2018/2/layout/IconVerticalSolidList"/>
    <dgm:cxn modelId="{B1DC48F5-BF57-401F-B7F4-CAA307CBDEB1}" type="presParOf" srcId="{AB5CCC6A-4C88-4F8D-8A59-34F60DDE096A}" destId="{1862B6B0-45C7-4769-8726-A5E13AC97629}" srcOrd="0" destOrd="0" presId="urn:microsoft.com/office/officeart/2018/2/layout/IconVerticalSolidList"/>
    <dgm:cxn modelId="{BCE42098-D66F-49F3-B480-3E2FBA917F31}" type="presParOf" srcId="{AB5CCC6A-4C88-4F8D-8A59-34F60DDE096A}" destId="{2E5D0147-4149-45FC-8DDC-1C43E12D8C71}" srcOrd="1" destOrd="0" presId="urn:microsoft.com/office/officeart/2018/2/layout/IconVerticalSolidList"/>
    <dgm:cxn modelId="{5054247D-8C7D-47F7-A6CF-51CF28F35379}" type="presParOf" srcId="{AB5CCC6A-4C88-4F8D-8A59-34F60DDE096A}" destId="{E114843F-FBAF-49D8-9B46-6C9197540CCC}" srcOrd="2" destOrd="0" presId="urn:microsoft.com/office/officeart/2018/2/layout/IconVerticalSolidList"/>
    <dgm:cxn modelId="{2FDA4F7E-667C-43E4-B3CC-CD86285BB5D0}" type="presParOf" srcId="{AB5CCC6A-4C88-4F8D-8A59-34F60DDE096A}" destId="{D123ADF1-676F-444B-A7B1-C3FB38530A4C}" srcOrd="3" destOrd="0" presId="urn:microsoft.com/office/officeart/2018/2/layout/IconVerticalSolidList"/>
    <dgm:cxn modelId="{F4277120-2A42-4269-A464-D7EA4C7F6A9C}" type="presParOf" srcId="{9F901A2E-5177-4F2A-8C21-0566E9FE6705}" destId="{84E22645-240D-4528-891C-09615E592359}" srcOrd="3" destOrd="0" presId="urn:microsoft.com/office/officeart/2018/2/layout/IconVerticalSolidList"/>
    <dgm:cxn modelId="{C1D3A8AE-AA7B-4D71-B892-178BF68DF4C7}" type="presParOf" srcId="{9F901A2E-5177-4F2A-8C21-0566E9FE6705}" destId="{22FA2987-AB2B-44CD-B6E6-489D4F3793E1}" srcOrd="4" destOrd="0" presId="urn:microsoft.com/office/officeart/2018/2/layout/IconVerticalSolidList"/>
    <dgm:cxn modelId="{B4867173-EF47-4459-AA67-A01E6527DA53}" type="presParOf" srcId="{22FA2987-AB2B-44CD-B6E6-489D4F3793E1}" destId="{8FC8062C-7F70-4763-8588-23197CC0B7E0}" srcOrd="0" destOrd="0" presId="urn:microsoft.com/office/officeart/2018/2/layout/IconVerticalSolidList"/>
    <dgm:cxn modelId="{B81A67FF-0F90-47B3-B3AF-628664DB0DA1}" type="presParOf" srcId="{22FA2987-AB2B-44CD-B6E6-489D4F3793E1}" destId="{E8B23259-0DBE-455F-8C4A-7FA4B4C3E405}" srcOrd="1" destOrd="0" presId="urn:microsoft.com/office/officeart/2018/2/layout/IconVerticalSolidList"/>
    <dgm:cxn modelId="{188929C7-CFA6-4A12-98D2-97B8A27BF242}" type="presParOf" srcId="{22FA2987-AB2B-44CD-B6E6-489D4F3793E1}" destId="{E4C64F8B-5186-435B-BE42-983ECF19D8DF}" srcOrd="2" destOrd="0" presId="urn:microsoft.com/office/officeart/2018/2/layout/IconVerticalSolidList"/>
    <dgm:cxn modelId="{6AD03738-2110-48E0-A45D-14C5A35F3CE4}" type="presParOf" srcId="{22FA2987-AB2B-44CD-B6E6-489D4F3793E1}" destId="{E24C57D0-4415-4269-A2BE-DDEDE729C87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FC1CD3-33A6-464D-8F2D-6E408F47D1F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B2F866-1202-4ECD-BDF8-A9E3CE674BBA}">
      <dgm:prSet custT="1"/>
      <dgm:spPr/>
      <dgm:t>
        <a:bodyPr/>
        <a:lstStyle/>
        <a:p>
          <a:r>
            <a:rPr lang="en-US" sz="1800" b="0" i="0" dirty="0"/>
            <a:t>We adopt our model two metrics including Exact Match (EM) and Fl scores to evaluate our model.</a:t>
          </a:r>
          <a:endParaRPr lang="en-US" sz="1800" dirty="0"/>
        </a:p>
      </dgm:t>
    </dgm:pt>
    <dgm:pt modelId="{C1423138-4FB5-407A-A6D4-06529477603B}" type="parTrans" cxnId="{B49091C3-3D79-44AD-87B3-8A15AD906294}">
      <dgm:prSet/>
      <dgm:spPr/>
      <dgm:t>
        <a:bodyPr/>
        <a:lstStyle/>
        <a:p>
          <a:endParaRPr lang="en-US"/>
        </a:p>
      </dgm:t>
    </dgm:pt>
    <dgm:pt modelId="{C5DD6A12-5A59-4B38-867A-4B08AF123EAC}" type="sibTrans" cxnId="{B49091C3-3D79-44AD-87B3-8A15AD906294}">
      <dgm:prSet/>
      <dgm:spPr/>
      <dgm:t>
        <a:bodyPr/>
        <a:lstStyle/>
        <a:p>
          <a:endParaRPr lang="en-US"/>
        </a:p>
      </dgm:t>
    </dgm:pt>
    <dgm:pt modelId="{F73FDA66-0AA0-4DC9-A601-FB7A93113096}">
      <dgm:prSet custT="1"/>
      <dgm:spPr/>
      <dgm:t>
        <a:bodyPr/>
        <a:lstStyle/>
        <a:p>
          <a:r>
            <a:rPr lang="en-US" sz="1600" b="0" i="0" dirty="0"/>
            <a:t>The EM score determines the percentage of predictions that perfectly match the ground truth answer, and the Fl score demonstrates the average overlap	 between the prediction and the ground truth answer.</a:t>
          </a:r>
          <a:endParaRPr lang="en-US" sz="1600" dirty="0"/>
        </a:p>
      </dgm:t>
    </dgm:pt>
    <dgm:pt modelId="{E1FC93E0-8D5A-47AB-827A-3A388DE3A906}" type="parTrans" cxnId="{5F87B879-9EFB-44B5-8701-7143ADBF2264}">
      <dgm:prSet/>
      <dgm:spPr/>
      <dgm:t>
        <a:bodyPr/>
        <a:lstStyle/>
        <a:p>
          <a:endParaRPr lang="en-US"/>
        </a:p>
      </dgm:t>
    </dgm:pt>
    <dgm:pt modelId="{29F5E2EF-729C-4A92-9B35-0CB36C8FC91C}" type="sibTrans" cxnId="{5F87B879-9EFB-44B5-8701-7143ADBF2264}">
      <dgm:prSet/>
      <dgm:spPr/>
      <dgm:t>
        <a:bodyPr/>
        <a:lstStyle/>
        <a:p>
          <a:endParaRPr lang="en-US"/>
        </a:p>
      </dgm:t>
    </dgm:pt>
    <dgm:pt modelId="{4EAC7B9E-C066-4BE7-B082-9CCD6FFAA8C0}" type="pres">
      <dgm:prSet presAssocID="{45FC1CD3-33A6-464D-8F2D-6E408F47D1F1}" presName="root" presStyleCnt="0">
        <dgm:presLayoutVars>
          <dgm:dir/>
          <dgm:resizeHandles val="exact"/>
        </dgm:presLayoutVars>
      </dgm:prSet>
      <dgm:spPr/>
    </dgm:pt>
    <dgm:pt modelId="{F209A157-7529-46B1-A6E5-F466F9834F0E}" type="pres">
      <dgm:prSet presAssocID="{4DB2F866-1202-4ECD-BDF8-A9E3CE674BBA}" presName="compNode" presStyleCnt="0"/>
      <dgm:spPr/>
    </dgm:pt>
    <dgm:pt modelId="{5BAFECB0-1A53-4884-8E7E-700653DD3766}" type="pres">
      <dgm:prSet presAssocID="{4DB2F866-1202-4ECD-BDF8-A9E3CE674B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8EDBD25-2827-4A15-A46B-CC4AC7917355}" type="pres">
      <dgm:prSet presAssocID="{4DB2F866-1202-4ECD-BDF8-A9E3CE674BBA}" presName="spaceRect" presStyleCnt="0"/>
      <dgm:spPr/>
    </dgm:pt>
    <dgm:pt modelId="{0304179B-C676-48BC-B23C-468B573CEB14}" type="pres">
      <dgm:prSet presAssocID="{4DB2F866-1202-4ECD-BDF8-A9E3CE674BBA}" presName="textRect" presStyleLbl="revTx" presStyleIdx="0" presStyleCnt="2">
        <dgm:presLayoutVars>
          <dgm:chMax val="1"/>
          <dgm:chPref val="1"/>
        </dgm:presLayoutVars>
      </dgm:prSet>
      <dgm:spPr/>
    </dgm:pt>
    <dgm:pt modelId="{5B0F3838-9C8F-4FCE-9FF2-346F93B1BE50}" type="pres">
      <dgm:prSet presAssocID="{C5DD6A12-5A59-4B38-867A-4B08AF123EAC}" presName="sibTrans" presStyleCnt="0"/>
      <dgm:spPr/>
    </dgm:pt>
    <dgm:pt modelId="{A1BA7528-1358-4983-8C56-09957F690933}" type="pres">
      <dgm:prSet presAssocID="{F73FDA66-0AA0-4DC9-A601-FB7A93113096}" presName="compNode" presStyleCnt="0"/>
      <dgm:spPr/>
    </dgm:pt>
    <dgm:pt modelId="{A02299A4-0C02-439C-B791-C592AB358B68}" type="pres">
      <dgm:prSet presAssocID="{F73FDA66-0AA0-4DC9-A601-FB7A931130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6BEC2D3-AE58-4AB4-BE98-D3B55D64514B}" type="pres">
      <dgm:prSet presAssocID="{F73FDA66-0AA0-4DC9-A601-FB7A93113096}" presName="spaceRect" presStyleCnt="0"/>
      <dgm:spPr/>
    </dgm:pt>
    <dgm:pt modelId="{9685A301-584A-4498-B338-F81A8003D133}" type="pres">
      <dgm:prSet presAssocID="{F73FDA66-0AA0-4DC9-A601-FB7A93113096}" presName="textRect" presStyleLbl="revTx" presStyleIdx="1" presStyleCnt="2">
        <dgm:presLayoutVars>
          <dgm:chMax val="1"/>
          <dgm:chPref val="1"/>
        </dgm:presLayoutVars>
      </dgm:prSet>
      <dgm:spPr/>
    </dgm:pt>
  </dgm:ptLst>
  <dgm:cxnLst>
    <dgm:cxn modelId="{6E1BFC06-BC7A-47E6-93B6-AA3E51496685}" type="presOf" srcId="{4DB2F866-1202-4ECD-BDF8-A9E3CE674BBA}" destId="{0304179B-C676-48BC-B23C-468B573CEB14}" srcOrd="0" destOrd="0" presId="urn:microsoft.com/office/officeart/2018/2/layout/IconLabelList"/>
    <dgm:cxn modelId="{72B0185F-3C51-4C32-AF18-8DEFF09F2815}" type="presOf" srcId="{45FC1CD3-33A6-464D-8F2D-6E408F47D1F1}" destId="{4EAC7B9E-C066-4BE7-B082-9CCD6FFAA8C0}" srcOrd="0" destOrd="0" presId="urn:microsoft.com/office/officeart/2018/2/layout/IconLabelList"/>
    <dgm:cxn modelId="{C1FA0F63-D5EE-45AC-8315-B8E057FD7E8D}" type="presOf" srcId="{F73FDA66-0AA0-4DC9-A601-FB7A93113096}" destId="{9685A301-584A-4498-B338-F81A8003D133}" srcOrd="0" destOrd="0" presId="urn:microsoft.com/office/officeart/2018/2/layout/IconLabelList"/>
    <dgm:cxn modelId="{5F87B879-9EFB-44B5-8701-7143ADBF2264}" srcId="{45FC1CD3-33A6-464D-8F2D-6E408F47D1F1}" destId="{F73FDA66-0AA0-4DC9-A601-FB7A93113096}" srcOrd="1" destOrd="0" parTransId="{E1FC93E0-8D5A-47AB-827A-3A388DE3A906}" sibTransId="{29F5E2EF-729C-4A92-9B35-0CB36C8FC91C}"/>
    <dgm:cxn modelId="{B49091C3-3D79-44AD-87B3-8A15AD906294}" srcId="{45FC1CD3-33A6-464D-8F2D-6E408F47D1F1}" destId="{4DB2F866-1202-4ECD-BDF8-A9E3CE674BBA}" srcOrd="0" destOrd="0" parTransId="{C1423138-4FB5-407A-A6D4-06529477603B}" sibTransId="{C5DD6A12-5A59-4B38-867A-4B08AF123EAC}"/>
    <dgm:cxn modelId="{16C2312A-BC4A-4541-9CC0-A426A9DB56A5}" type="presParOf" srcId="{4EAC7B9E-C066-4BE7-B082-9CCD6FFAA8C0}" destId="{F209A157-7529-46B1-A6E5-F466F9834F0E}" srcOrd="0" destOrd="0" presId="urn:microsoft.com/office/officeart/2018/2/layout/IconLabelList"/>
    <dgm:cxn modelId="{D3FA3F15-9DF3-4A5D-8AB4-1DE69AF5ABFE}" type="presParOf" srcId="{F209A157-7529-46B1-A6E5-F466F9834F0E}" destId="{5BAFECB0-1A53-4884-8E7E-700653DD3766}" srcOrd="0" destOrd="0" presId="urn:microsoft.com/office/officeart/2018/2/layout/IconLabelList"/>
    <dgm:cxn modelId="{BC9628A5-A4B6-45F7-A460-ED4053E53C3F}" type="presParOf" srcId="{F209A157-7529-46B1-A6E5-F466F9834F0E}" destId="{B8EDBD25-2827-4A15-A46B-CC4AC7917355}" srcOrd="1" destOrd="0" presId="urn:microsoft.com/office/officeart/2018/2/layout/IconLabelList"/>
    <dgm:cxn modelId="{BC8B2D15-9D69-4B22-8F72-2353982203A3}" type="presParOf" srcId="{F209A157-7529-46B1-A6E5-F466F9834F0E}" destId="{0304179B-C676-48BC-B23C-468B573CEB14}" srcOrd="2" destOrd="0" presId="urn:microsoft.com/office/officeart/2018/2/layout/IconLabelList"/>
    <dgm:cxn modelId="{B181D998-62ED-4451-BE07-773DCE6EC1FA}" type="presParOf" srcId="{4EAC7B9E-C066-4BE7-B082-9CCD6FFAA8C0}" destId="{5B0F3838-9C8F-4FCE-9FF2-346F93B1BE50}" srcOrd="1" destOrd="0" presId="urn:microsoft.com/office/officeart/2018/2/layout/IconLabelList"/>
    <dgm:cxn modelId="{621914C3-FF54-4BA6-B435-8406F5FFD54F}" type="presParOf" srcId="{4EAC7B9E-C066-4BE7-B082-9CCD6FFAA8C0}" destId="{A1BA7528-1358-4983-8C56-09957F690933}" srcOrd="2" destOrd="0" presId="urn:microsoft.com/office/officeart/2018/2/layout/IconLabelList"/>
    <dgm:cxn modelId="{EB035A14-870A-46D1-8850-FEF2A5125ED6}" type="presParOf" srcId="{A1BA7528-1358-4983-8C56-09957F690933}" destId="{A02299A4-0C02-439C-B791-C592AB358B68}" srcOrd="0" destOrd="0" presId="urn:microsoft.com/office/officeart/2018/2/layout/IconLabelList"/>
    <dgm:cxn modelId="{91C4D60D-DE5E-412E-A2D6-5D96FA4F3427}" type="presParOf" srcId="{A1BA7528-1358-4983-8C56-09957F690933}" destId="{16BEC2D3-AE58-4AB4-BE98-D3B55D64514B}" srcOrd="1" destOrd="0" presId="urn:microsoft.com/office/officeart/2018/2/layout/IconLabelList"/>
    <dgm:cxn modelId="{B9AC1266-C519-47CA-A9B8-C9BFD9DE5DC2}" type="presParOf" srcId="{A1BA7528-1358-4983-8C56-09957F690933}" destId="{9685A301-584A-4498-B338-F81A8003D13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03FA0-213C-4E5B-8494-49B2BF9EBFBB}">
      <dsp:nvSpPr>
        <dsp:cNvPr id="0" name=""/>
        <dsp:cNvSpPr/>
      </dsp:nvSpPr>
      <dsp:spPr>
        <a:xfrm>
          <a:off x="2480953" y="0"/>
          <a:ext cx="4394200" cy="439420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E65CB-B2DF-4306-A37F-6A713DF99215}">
      <dsp:nvSpPr>
        <dsp:cNvPr id="0" name=""/>
        <dsp:cNvSpPr/>
      </dsp:nvSpPr>
      <dsp:spPr>
        <a:xfrm>
          <a:off x="2898402" y="417449"/>
          <a:ext cx="1713738" cy="171373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Ambiguity in user queries</a:t>
          </a:r>
          <a:endParaRPr lang="en-US" sz="2100" kern="1200"/>
        </a:p>
      </dsp:txBody>
      <dsp:txXfrm>
        <a:off x="2982060" y="501107"/>
        <a:ext cx="1546422" cy="1546422"/>
      </dsp:txXfrm>
    </dsp:sp>
    <dsp:sp modelId="{C9558AD9-EE5F-433B-B79D-BE194DF63F69}">
      <dsp:nvSpPr>
        <dsp:cNvPr id="0" name=""/>
        <dsp:cNvSpPr/>
      </dsp:nvSpPr>
      <dsp:spPr>
        <a:xfrm>
          <a:off x="4743966" y="417449"/>
          <a:ext cx="1713738" cy="171373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Variations in language and phrasing</a:t>
          </a:r>
          <a:endParaRPr lang="en-US" sz="2100" kern="1200"/>
        </a:p>
      </dsp:txBody>
      <dsp:txXfrm>
        <a:off x="4827624" y="501107"/>
        <a:ext cx="1546422" cy="1546422"/>
      </dsp:txXfrm>
    </dsp:sp>
    <dsp:sp modelId="{97C97B11-41D6-47F6-A2BC-771C81556DBC}">
      <dsp:nvSpPr>
        <dsp:cNvPr id="0" name=""/>
        <dsp:cNvSpPr/>
      </dsp:nvSpPr>
      <dsp:spPr>
        <a:xfrm>
          <a:off x="2898402" y="2263013"/>
          <a:ext cx="1713738" cy="171373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Handling out-of-vocabulary words</a:t>
          </a:r>
          <a:endParaRPr lang="en-US" sz="2100" kern="1200"/>
        </a:p>
      </dsp:txBody>
      <dsp:txXfrm>
        <a:off x="2982060" y="2346671"/>
        <a:ext cx="1546422" cy="1546422"/>
      </dsp:txXfrm>
    </dsp:sp>
    <dsp:sp modelId="{5560AFDD-49EB-4822-97D7-6D854EC13850}">
      <dsp:nvSpPr>
        <dsp:cNvPr id="0" name=""/>
        <dsp:cNvSpPr/>
      </dsp:nvSpPr>
      <dsp:spPr>
        <a:xfrm>
          <a:off x="4743966" y="2263013"/>
          <a:ext cx="1713738" cy="17137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a:t>Dealing with noisy or incomplete data</a:t>
          </a:r>
          <a:endParaRPr lang="en-US" sz="2100" kern="1200"/>
        </a:p>
      </dsp:txBody>
      <dsp:txXfrm>
        <a:off x="4827624" y="2346671"/>
        <a:ext cx="1546422" cy="1546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CF1C7-E98E-4C7C-B52E-27B3D630F2E0}">
      <dsp:nvSpPr>
        <dsp:cNvPr id="0" name=""/>
        <dsp:cNvSpPr/>
      </dsp:nvSpPr>
      <dsp:spPr>
        <a:xfrm>
          <a:off x="0" y="682"/>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5A4392-39E6-4EF8-8D9C-5023C5EC6F1A}">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D0EDA-AD6D-476B-B938-250E4B49E734}">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100000"/>
            </a:lnSpc>
            <a:spcBef>
              <a:spcPct val="0"/>
            </a:spcBef>
            <a:spcAft>
              <a:spcPct val="35000"/>
            </a:spcAft>
            <a:buNone/>
          </a:pPr>
          <a:r>
            <a:rPr lang="en-US" sz="2400" kern="1200" dirty="0"/>
            <a:t>The</a:t>
          </a:r>
          <a:r>
            <a:rPr lang="en-US" sz="2400" kern="1200" baseline="0" dirty="0"/>
            <a:t> queries and the labels which are related to the queries are passed to the BRET</a:t>
          </a:r>
          <a:endParaRPr lang="en-US" sz="2400" kern="1200" dirty="0"/>
        </a:p>
      </dsp:txBody>
      <dsp:txXfrm>
        <a:off x="1844034" y="682"/>
        <a:ext cx="4401230" cy="1596566"/>
      </dsp:txXfrm>
    </dsp:sp>
    <dsp:sp modelId="{1862B6B0-45C7-4769-8726-A5E13AC97629}">
      <dsp:nvSpPr>
        <dsp:cNvPr id="0" name=""/>
        <dsp:cNvSpPr/>
      </dsp:nvSpPr>
      <dsp:spPr>
        <a:xfrm>
          <a:off x="0" y="1996390"/>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5D0147-4149-45FC-8DDC-1C43E12D8C71}">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3ADF1-676F-444B-A7B1-C3FB38530A4C}">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100000"/>
            </a:lnSpc>
            <a:spcBef>
              <a:spcPct val="0"/>
            </a:spcBef>
            <a:spcAft>
              <a:spcPct val="35000"/>
            </a:spcAft>
            <a:buNone/>
          </a:pPr>
          <a:r>
            <a:rPr lang="en-US" sz="2400" b="0" i="0" kern="1200" dirty="0"/>
            <a:t>The model will be trained on the trained data and tested on the validation data</a:t>
          </a:r>
          <a:endParaRPr lang="en-US" sz="2400" kern="1200" dirty="0"/>
        </a:p>
      </dsp:txBody>
      <dsp:txXfrm>
        <a:off x="1844034" y="1996390"/>
        <a:ext cx="4401230" cy="1596566"/>
      </dsp:txXfrm>
    </dsp:sp>
    <dsp:sp modelId="{8FC8062C-7F70-4763-8588-23197CC0B7E0}">
      <dsp:nvSpPr>
        <dsp:cNvPr id="0" name=""/>
        <dsp:cNvSpPr/>
      </dsp:nvSpPr>
      <dsp:spPr>
        <a:xfrm>
          <a:off x="0" y="3992098"/>
          <a:ext cx="6245265" cy="15965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23259-0DBE-455F-8C4A-7FA4B4C3E405}">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C57D0-4415-4269-A2BE-DDEDE729C87E}">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1066800">
            <a:lnSpc>
              <a:spcPct val="100000"/>
            </a:lnSpc>
            <a:spcBef>
              <a:spcPct val="0"/>
            </a:spcBef>
            <a:spcAft>
              <a:spcPct val="35000"/>
            </a:spcAft>
            <a:buNone/>
          </a:pPr>
          <a:r>
            <a:rPr lang="en-US" sz="2400" b="0" i="0" kern="1200" dirty="0"/>
            <a:t>The loss of the model is monitored in each epoch </a:t>
          </a:r>
          <a:endParaRPr lang="en-US" sz="2400" kern="1200" dirty="0"/>
        </a:p>
      </dsp:txBody>
      <dsp:txXfrm>
        <a:off x="1844034" y="3992098"/>
        <a:ext cx="4401230" cy="1596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FECB0-1A53-4884-8E7E-700653DD3766}">
      <dsp:nvSpPr>
        <dsp:cNvPr id="0" name=""/>
        <dsp:cNvSpPr/>
      </dsp:nvSpPr>
      <dsp:spPr>
        <a:xfrm>
          <a:off x="1953914" y="29191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04179B-C676-48BC-B23C-468B573CEB14}">
      <dsp:nvSpPr>
        <dsp:cNvPr id="0" name=""/>
        <dsp:cNvSpPr/>
      </dsp:nvSpPr>
      <dsp:spPr>
        <a:xfrm>
          <a:off x="765914" y="2777299"/>
          <a:ext cx="4320000"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0" i="0" kern="1200" dirty="0"/>
            <a:t>We adopt our model two metrics including Exact Match (EM) and Fl scores to evaluate our model.</a:t>
          </a:r>
          <a:endParaRPr lang="en-US" sz="1800" kern="1200" dirty="0"/>
        </a:p>
      </dsp:txBody>
      <dsp:txXfrm>
        <a:off x="765914" y="2777299"/>
        <a:ext cx="4320000" cy="1123593"/>
      </dsp:txXfrm>
    </dsp:sp>
    <dsp:sp modelId="{A02299A4-0C02-439C-B791-C592AB358B68}">
      <dsp:nvSpPr>
        <dsp:cNvPr id="0" name=""/>
        <dsp:cNvSpPr/>
      </dsp:nvSpPr>
      <dsp:spPr>
        <a:xfrm>
          <a:off x="7029914" y="29191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85A301-584A-4498-B338-F81A8003D133}">
      <dsp:nvSpPr>
        <dsp:cNvPr id="0" name=""/>
        <dsp:cNvSpPr/>
      </dsp:nvSpPr>
      <dsp:spPr>
        <a:xfrm>
          <a:off x="5841914" y="2777299"/>
          <a:ext cx="4320000" cy="112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0" i="0" kern="1200" dirty="0"/>
            <a:t>The EM score determines the percentage of predictions that perfectly match the ground truth answer, and the Fl score demonstrates the average overlap	 between the prediction and the ground truth answer.</a:t>
          </a:r>
          <a:endParaRPr lang="en-US" sz="1600" kern="1200" dirty="0"/>
        </a:p>
      </dsp:txBody>
      <dsp:txXfrm>
        <a:off x="5841914" y="2777299"/>
        <a:ext cx="4320000" cy="112359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83C22-5281-416D-8D2E-DFF98E35B7C7}"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65E1D-0B5B-4D6F-BCFC-6BEA847D9B0C}" type="slidenum">
              <a:rPr lang="en-US" smtClean="0"/>
              <a:t>‹#›</a:t>
            </a:fld>
            <a:endParaRPr lang="en-US"/>
          </a:p>
        </p:txBody>
      </p:sp>
    </p:spTree>
    <p:extLst>
      <p:ext uri="{BB962C8B-B14F-4D97-AF65-F5344CB8AC3E}">
        <p14:creationId xmlns:p14="http://schemas.microsoft.com/office/powerpoint/2010/main" val="19118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65E1D-0B5B-4D6F-BCFC-6BEA847D9B0C}" type="slidenum">
              <a:rPr lang="en-US" smtClean="0"/>
              <a:t>6</a:t>
            </a:fld>
            <a:endParaRPr lang="en-US"/>
          </a:p>
        </p:txBody>
      </p:sp>
    </p:spTree>
    <p:extLst>
      <p:ext uri="{BB962C8B-B14F-4D97-AF65-F5344CB8AC3E}">
        <p14:creationId xmlns:p14="http://schemas.microsoft.com/office/powerpoint/2010/main" val="304637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65E1D-0B5B-4D6F-BCFC-6BEA847D9B0C}" type="slidenum">
              <a:rPr lang="en-US" smtClean="0"/>
              <a:t>9</a:t>
            </a:fld>
            <a:endParaRPr lang="en-US"/>
          </a:p>
        </p:txBody>
      </p:sp>
    </p:spTree>
    <p:extLst>
      <p:ext uri="{BB962C8B-B14F-4D97-AF65-F5344CB8AC3E}">
        <p14:creationId xmlns:p14="http://schemas.microsoft.com/office/powerpoint/2010/main" val="392417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910ED-DC1D-B64C-F117-1AB8C6323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4D7A90-77F9-5FF8-6C90-58515CB8E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BE029-C4E9-0330-7D5B-D05B963A8C94}"/>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1055DE7A-4B8B-61C5-E382-1579BFFD0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509B5-03D3-C09F-A066-5232F365114E}"/>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322068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2CAE-99E4-AE7A-20F6-F249299925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D3ED5-7D3C-579D-6411-9FF01D7EBF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E011B-E78A-576D-D659-F32BABF1481C}"/>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087B29C7-9A9F-3402-F738-7CB25EF95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B0D28-C5A0-4CEB-F34C-41D0C1A8E338}"/>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57862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DA6EA2-3EDD-2043-188F-3DC386868F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5572E-A65E-A65A-C937-9526A8D905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28C9E-0F6D-A7EF-A680-C3304AFB6535}"/>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974DEF9C-448C-7BDF-EB97-74D92E590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F6E1-B209-4963-11BD-49A1F3FDB8AA}"/>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3497020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600E-6400-CFBF-C657-A07679169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D91ED-5F0E-8E91-A82F-AE9B7580C7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B26A1-648F-13F0-7052-91A224205345}"/>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E55A2455-AC83-2CC4-04B0-FFA40540B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56530-5868-9FDB-99DC-B5EEFF7E7156}"/>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14439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5A96-FABC-1F38-04C2-F6DB7F95E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B675B0-2B79-F91F-04FD-09E540866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28EA6-EFC7-250D-9B04-4403B8A7C83F}"/>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56F866B1-EBA1-EE50-99D2-4C32AF12A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9345C-718A-2F1F-C920-8A8A3B7AE19D}"/>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1210190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282A-3C4E-423B-0EA4-1B27EACB6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F9781-BC26-3C68-21E7-413B2BED8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D916E-0676-3508-2558-B54227DC8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5C5FBE-BB50-45DB-CE72-0741CA6329C7}"/>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6" name="Footer Placeholder 5">
            <a:extLst>
              <a:ext uri="{FF2B5EF4-FFF2-40B4-BE49-F238E27FC236}">
                <a16:creationId xmlns:a16="http://schemas.microsoft.com/office/drawing/2014/main" id="{BE9268BD-D931-61A6-F6D2-341EA52C1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2D8C1-B619-CA1B-4347-ADECADC96015}"/>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213041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FD4D-B752-E4E5-D7FA-1536175815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A7F3B-389B-5509-E78A-87ED50A1A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81E41-D7A2-B4E6-0846-D060C95549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260293-39C0-B7FA-63C1-24DB1E196A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B0E614-4B59-E90D-C14F-F42E2B93C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F7B449-5C4E-08B7-C8ED-55BE2FEDF152}"/>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8" name="Footer Placeholder 7">
            <a:extLst>
              <a:ext uri="{FF2B5EF4-FFF2-40B4-BE49-F238E27FC236}">
                <a16:creationId xmlns:a16="http://schemas.microsoft.com/office/drawing/2014/main" id="{816C8548-CA51-F7BB-CB81-B40A9576EC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F73C-5C3A-806C-899D-3F6AA803524E}"/>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367275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527C-C574-1720-5E3F-5D3E9D43C4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091782-F6D7-9191-CC6F-4169149E70F4}"/>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4" name="Footer Placeholder 3">
            <a:extLst>
              <a:ext uri="{FF2B5EF4-FFF2-40B4-BE49-F238E27FC236}">
                <a16:creationId xmlns:a16="http://schemas.microsoft.com/office/drawing/2014/main" id="{E6D9DB90-9311-B20C-7543-EA63E54CAD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11B36E-F27D-EBC4-A4A9-B6BB55CFF058}"/>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89750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4D14B-60F8-880E-1122-196942C60433}"/>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3" name="Footer Placeholder 2">
            <a:extLst>
              <a:ext uri="{FF2B5EF4-FFF2-40B4-BE49-F238E27FC236}">
                <a16:creationId xmlns:a16="http://schemas.microsoft.com/office/drawing/2014/main" id="{DE12E65A-8993-F9C0-7F76-0CE854258B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0DDC0E-389F-3E2E-9F5A-7CD44ECDD98E}"/>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68057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C44D-626C-184E-CBE0-14310D0C6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79744D-1198-88FB-E687-57ED3E79A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12EB12-B56E-681C-292A-9A294A85A0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72313-6306-B19D-1D22-7D8FD14367E9}"/>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6" name="Footer Placeholder 5">
            <a:extLst>
              <a:ext uri="{FF2B5EF4-FFF2-40B4-BE49-F238E27FC236}">
                <a16:creationId xmlns:a16="http://schemas.microsoft.com/office/drawing/2014/main" id="{3F0A54CA-7160-93C6-365D-7E7C1E8EA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C1E62-238A-DAF0-7A4A-FEC00E2EDDF8}"/>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3384477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D152E-FE7B-78F4-42AC-D68A557BE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2F8C93-3A5C-A779-EDE1-91B19040C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6285F2-0CB0-FFC3-7AB9-99766E0CD3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70716-D47F-1FC5-C81E-DD2D793F093A}"/>
              </a:ext>
            </a:extLst>
          </p:cNvPr>
          <p:cNvSpPr>
            <a:spLocks noGrp="1"/>
          </p:cNvSpPr>
          <p:nvPr>
            <p:ph type="dt" sz="half" idx="10"/>
          </p:nvPr>
        </p:nvSpPr>
        <p:spPr/>
        <p:txBody>
          <a:bodyPr/>
          <a:lstStyle/>
          <a:p>
            <a:fld id="{93088F7A-DF60-4589-AC70-AA83FEE4C91D}" type="datetimeFigureOut">
              <a:rPr lang="en-US" smtClean="0"/>
              <a:t>5/1/2023</a:t>
            </a:fld>
            <a:endParaRPr lang="en-US"/>
          </a:p>
        </p:txBody>
      </p:sp>
      <p:sp>
        <p:nvSpPr>
          <p:cNvPr id="6" name="Footer Placeholder 5">
            <a:extLst>
              <a:ext uri="{FF2B5EF4-FFF2-40B4-BE49-F238E27FC236}">
                <a16:creationId xmlns:a16="http://schemas.microsoft.com/office/drawing/2014/main" id="{1BB9B031-59B6-AF84-293A-D59AE79314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BBFE2-BF9B-8118-A736-5AC6E237F962}"/>
              </a:ext>
            </a:extLst>
          </p:cNvPr>
          <p:cNvSpPr>
            <a:spLocks noGrp="1"/>
          </p:cNvSpPr>
          <p:nvPr>
            <p:ph type="sldNum" sz="quarter" idx="12"/>
          </p:nvPr>
        </p:nvSpPr>
        <p:spPr/>
        <p:txBody>
          <a:bodyPr/>
          <a:lstStyle/>
          <a:p>
            <a:fld id="{754DB890-5D66-4075-8C6E-FAF7BAA5E31D}" type="slidenum">
              <a:rPr lang="en-US" smtClean="0"/>
              <a:t>‹#›</a:t>
            </a:fld>
            <a:endParaRPr lang="en-US"/>
          </a:p>
        </p:txBody>
      </p:sp>
    </p:spTree>
    <p:extLst>
      <p:ext uri="{BB962C8B-B14F-4D97-AF65-F5344CB8AC3E}">
        <p14:creationId xmlns:p14="http://schemas.microsoft.com/office/powerpoint/2010/main" val="375945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E4715-6085-9E00-B436-D1B13D1F94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63E332-3BFB-CBCE-B738-23C7FA6E7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B76DB-876C-853A-74FC-2837A5736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88F7A-DF60-4589-AC70-AA83FEE4C91D}" type="datetimeFigureOut">
              <a:rPr lang="en-US" smtClean="0"/>
              <a:t>5/1/2023</a:t>
            </a:fld>
            <a:endParaRPr lang="en-US"/>
          </a:p>
        </p:txBody>
      </p:sp>
      <p:sp>
        <p:nvSpPr>
          <p:cNvPr id="5" name="Footer Placeholder 4">
            <a:extLst>
              <a:ext uri="{FF2B5EF4-FFF2-40B4-BE49-F238E27FC236}">
                <a16:creationId xmlns:a16="http://schemas.microsoft.com/office/drawing/2014/main" id="{515A5AB4-9087-FFD2-8904-23665A5A23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6064A8-CB2A-B105-0BCB-4EFAF868F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DB890-5D66-4075-8C6E-FAF7BAA5E31D}" type="slidenum">
              <a:rPr lang="en-US" smtClean="0"/>
              <a:t>‹#›</a:t>
            </a:fld>
            <a:endParaRPr lang="en-US"/>
          </a:p>
        </p:txBody>
      </p:sp>
    </p:spTree>
    <p:extLst>
      <p:ext uri="{BB962C8B-B14F-4D97-AF65-F5344CB8AC3E}">
        <p14:creationId xmlns:p14="http://schemas.microsoft.com/office/powerpoint/2010/main" val="4162603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ode/kagarg/chatbot/input?select=multi_questions.csv"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813474-A4B2-E16F-660D-D829F6ED6D2A}"/>
              </a:ext>
            </a:extLst>
          </p:cNvPr>
          <p:cNvSpPr>
            <a:spLocks noGrp="1"/>
          </p:cNvSpPr>
          <p:nvPr>
            <p:ph type="ctrTitle"/>
          </p:nvPr>
        </p:nvSpPr>
        <p:spPr>
          <a:xfrm>
            <a:off x="1188069" y="381935"/>
            <a:ext cx="4008583" cy="5974414"/>
          </a:xfrm>
        </p:spPr>
        <p:txBody>
          <a:bodyPr vert="horz" lIns="91440" tIns="45720" rIns="91440" bIns="45720" rtlCol="0" anchor="ctr">
            <a:normAutofit/>
          </a:bodyPr>
          <a:lstStyle/>
          <a:p>
            <a:pPr algn="l"/>
            <a:r>
              <a:rPr lang="en-US" sz="7400" kern="1200">
                <a:solidFill>
                  <a:srgbClr val="FFFFFF"/>
                </a:solidFill>
                <a:latin typeface="+mj-lt"/>
                <a:ea typeface="+mj-ea"/>
                <a:cs typeface="+mj-cs"/>
              </a:rPr>
              <a:t>Category  Detection using Amazon Queries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FE75B389-DEE6-4C73-A133-F9CCE639BFC4}"/>
              </a:ext>
            </a:extLst>
          </p:cNvPr>
          <p:cNvSpPr>
            <a:spLocks noGrp="1"/>
          </p:cNvSpPr>
          <p:nvPr>
            <p:ph type="subTitle" idx="1"/>
          </p:nvPr>
        </p:nvSpPr>
        <p:spPr>
          <a:xfrm>
            <a:off x="6297233" y="518400"/>
            <a:ext cx="4771607" cy="5837949"/>
          </a:xfrm>
        </p:spPr>
        <p:txBody>
          <a:bodyPr vert="horz" lIns="91440" tIns="45720" rIns="91440" bIns="45720" rtlCol="0" anchor="ctr">
            <a:normAutofit/>
          </a:bodyPr>
          <a:lstStyle/>
          <a:p>
            <a:pPr indent="-228600" algn="l">
              <a:buFont typeface="Arial" panose="020B0604020202020204" pitchFamily="34" charset="0"/>
              <a:buChar char="•"/>
            </a:pPr>
            <a:r>
              <a:rPr lang="en-US" sz="2000">
                <a:solidFill>
                  <a:schemeClr val="tx1">
                    <a:alpha val="80000"/>
                  </a:schemeClr>
                </a:solidFill>
              </a:rPr>
              <a:t>Team members</a:t>
            </a:r>
          </a:p>
          <a:p>
            <a:pPr indent="-228600" algn="l">
              <a:buFont typeface="Arial" panose="020B0604020202020204" pitchFamily="34" charset="0"/>
              <a:buChar char="•"/>
            </a:pPr>
            <a:r>
              <a:rPr lang="en-US" sz="2000">
                <a:solidFill>
                  <a:schemeClr val="tx1">
                    <a:alpha val="80000"/>
                  </a:schemeClr>
                </a:solidFill>
              </a:rPr>
              <a:t>Sai Mohan Majoju</a:t>
            </a:r>
          </a:p>
          <a:p>
            <a:pPr indent="-228600" algn="l">
              <a:buFont typeface="Arial" panose="020B0604020202020204" pitchFamily="34" charset="0"/>
              <a:buChar char="•"/>
            </a:pPr>
            <a:r>
              <a:rPr lang="en-US" sz="2000">
                <a:solidFill>
                  <a:schemeClr val="tx1">
                    <a:alpha val="80000"/>
                  </a:schemeClr>
                </a:solidFill>
              </a:rPr>
              <a:t>SaiKumar Jakkula</a:t>
            </a:r>
          </a:p>
          <a:p>
            <a:pPr indent="-228600" algn="l">
              <a:buFont typeface="Arial" panose="020B0604020202020204" pitchFamily="34" charset="0"/>
              <a:buChar char="•"/>
            </a:pPr>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593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06CED4-30B6-28F2-3FD7-20374C12FD61}"/>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Söhne"/>
              </a:rPr>
              <a:t>Evaluation Methodology</a:t>
            </a:r>
            <a:br>
              <a:rPr lang="en-US" sz="2800" b="0" i="0">
                <a:solidFill>
                  <a:srgbClr val="FFFFFF"/>
                </a:solidFill>
                <a:effectLst/>
                <a:latin typeface="Söhne"/>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2E043FB0-16BC-AD98-C9A4-58E6C5F05120}"/>
              </a:ext>
            </a:extLst>
          </p:cNvPr>
          <p:cNvGraphicFramePr>
            <a:graphicFrameLocks noGrp="1"/>
          </p:cNvGraphicFramePr>
          <p:nvPr>
            <p:ph idx="1"/>
            <p:extLst>
              <p:ext uri="{D42A27DB-BD31-4B8C-83A1-F6EECF244321}">
                <p14:modId xmlns:p14="http://schemas.microsoft.com/office/powerpoint/2010/main" val="279303857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1899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271D1ED-7005-7F99-9F81-064B8D636B80}"/>
              </a:ext>
            </a:extLst>
          </p:cNvPr>
          <p:cNvSpPr>
            <a:spLocks noGrp="1"/>
          </p:cNvSpPr>
          <p:nvPr>
            <p:ph type="title"/>
          </p:nvPr>
        </p:nvSpPr>
        <p:spPr>
          <a:xfrm>
            <a:off x="1188069" y="381935"/>
            <a:ext cx="4008583" cy="5974414"/>
          </a:xfrm>
        </p:spPr>
        <p:txBody>
          <a:bodyPr anchor="ctr">
            <a:normAutofit/>
          </a:bodyPr>
          <a:lstStyle/>
          <a:p>
            <a:r>
              <a:rPr lang="en-US" sz="5600" b="0" i="0">
                <a:solidFill>
                  <a:srgbClr val="FFFFFF"/>
                </a:solidFill>
                <a:effectLst/>
                <a:latin typeface="Söhne"/>
              </a:rPr>
              <a:t>Introduction</a:t>
            </a:r>
            <a:endParaRPr lang="en-US" sz="56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941EDFF-5807-4196-3014-D411ECB06A45}"/>
              </a:ext>
            </a:extLst>
          </p:cNvPr>
          <p:cNvSpPr>
            <a:spLocks noGrp="1"/>
          </p:cNvSpPr>
          <p:nvPr>
            <p:ph idx="1"/>
          </p:nvPr>
        </p:nvSpPr>
        <p:spPr>
          <a:xfrm>
            <a:off x="6297233" y="518400"/>
            <a:ext cx="4771607" cy="5837949"/>
          </a:xfrm>
        </p:spPr>
        <p:txBody>
          <a:bodyPr anchor="ctr">
            <a:normAutofit/>
          </a:bodyPr>
          <a:lstStyle/>
          <a:p>
            <a:pPr>
              <a:buFont typeface="Arial" panose="020B0604020202020204" pitchFamily="34" charset="0"/>
              <a:buChar char="•"/>
            </a:pPr>
            <a:r>
              <a:rPr lang="en-US" sz="2000" b="0" i="0">
                <a:solidFill>
                  <a:schemeClr val="tx1">
                    <a:alpha val="80000"/>
                  </a:schemeClr>
                </a:solidFill>
                <a:effectLst/>
                <a:latin typeface="Söhne"/>
              </a:rPr>
              <a:t>Understanding user intent is crucial in natural language processing (NLP) applications because it enables systems to effectively interpret and respond to user input</a:t>
            </a:r>
          </a:p>
          <a:p>
            <a:pPr marL="0" indent="0">
              <a:buNone/>
            </a:pPr>
            <a:r>
              <a:rPr lang="en-US" sz="2000" b="0" i="0">
                <a:solidFill>
                  <a:schemeClr val="tx1">
                    <a:alpha val="80000"/>
                  </a:schemeClr>
                </a:solidFill>
                <a:effectLst/>
                <a:latin typeface="Söhne"/>
              </a:rPr>
              <a:t>Enhanced User Experienc</a:t>
            </a:r>
            <a:r>
              <a:rPr lang="en-US" sz="2000">
                <a:solidFill>
                  <a:schemeClr val="tx1">
                    <a:alpha val="80000"/>
                  </a:schemeClr>
                </a:solidFill>
                <a:latin typeface="Söhne"/>
              </a:rPr>
              <a:t>e</a:t>
            </a:r>
          </a:p>
          <a:p>
            <a:pPr marL="0" indent="0">
              <a:buNone/>
            </a:pPr>
            <a:r>
              <a:rPr lang="en-US" sz="2000" b="0" i="0">
                <a:solidFill>
                  <a:schemeClr val="tx1">
                    <a:alpha val="80000"/>
                  </a:schemeClr>
                </a:solidFill>
                <a:effectLst/>
                <a:latin typeface="Söhne"/>
              </a:rPr>
              <a:t>Accurate Information Retrieval</a:t>
            </a:r>
          </a:p>
          <a:p>
            <a:pPr marL="0" indent="0">
              <a:buNone/>
            </a:pPr>
            <a:r>
              <a:rPr lang="en-US" sz="2000" b="0" i="0">
                <a:solidFill>
                  <a:schemeClr val="tx1">
                    <a:alpha val="80000"/>
                  </a:schemeClr>
                </a:solidFill>
                <a:effectLst/>
                <a:latin typeface="Söhne"/>
              </a:rPr>
              <a:t>Intent-Based Routing</a:t>
            </a:r>
            <a:endParaRPr lang="en-US" sz="2000">
              <a:solidFill>
                <a:schemeClr val="tx1">
                  <a:alpha val="80000"/>
                </a:schemeClr>
              </a:solidFill>
              <a:latin typeface="Söhne"/>
            </a:endParaRPr>
          </a:p>
          <a:p>
            <a:pPr marL="0" indent="0">
              <a:buNone/>
            </a:pPr>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70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ED3100-3941-4F9A-9FAB-4A7A9B4A0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8CBEFB3C-8BDC-4A1B-94A5-A6A24CBB6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Light bulb on yellow background with sketched light beams and cord">
            <a:extLst>
              <a:ext uri="{FF2B5EF4-FFF2-40B4-BE49-F238E27FC236}">
                <a16:creationId xmlns:a16="http://schemas.microsoft.com/office/drawing/2014/main" id="{F306048B-4A38-13B1-E419-C81A9F99A5AB}"/>
              </a:ext>
            </a:extLst>
          </p:cNvPr>
          <p:cNvPicPr>
            <a:picLocks noChangeAspect="1"/>
          </p:cNvPicPr>
          <p:nvPr/>
        </p:nvPicPr>
        <p:blipFill rotWithShape="1">
          <a:blip r:embed="rId2">
            <a:duotone>
              <a:schemeClr val="accent1">
                <a:shade val="45000"/>
                <a:satMod val="135000"/>
              </a:schemeClr>
              <a:prstClr val="white"/>
            </a:duotone>
            <a:alphaModFix amt="35000"/>
          </a:blip>
          <a:srcRect t="8537"/>
          <a:stretch/>
        </p:blipFill>
        <p:spPr>
          <a:xfrm>
            <a:off x="20" y="10"/>
            <a:ext cx="12191981" cy="6857989"/>
          </a:xfrm>
          <a:prstGeom prst="rect">
            <a:avLst/>
          </a:prstGeom>
        </p:spPr>
      </p:pic>
      <p:sp>
        <p:nvSpPr>
          <p:cNvPr id="2" name="Title 1">
            <a:extLst>
              <a:ext uri="{FF2B5EF4-FFF2-40B4-BE49-F238E27FC236}">
                <a16:creationId xmlns:a16="http://schemas.microsoft.com/office/drawing/2014/main" id="{9BBE5B45-0495-A496-AC6B-A500ADC188D0}"/>
              </a:ext>
            </a:extLst>
          </p:cNvPr>
          <p:cNvSpPr>
            <a:spLocks noGrp="1"/>
          </p:cNvSpPr>
          <p:nvPr>
            <p:ph type="title"/>
          </p:nvPr>
        </p:nvSpPr>
        <p:spPr>
          <a:xfrm>
            <a:off x="1188069" y="381935"/>
            <a:ext cx="5366040" cy="2344840"/>
          </a:xfrm>
        </p:spPr>
        <p:txBody>
          <a:bodyPr anchor="b">
            <a:normAutofit/>
          </a:bodyPr>
          <a:lstStyle/>
          <a:p>
            <a:r>
              <a:rPr lang="en-US" sz="6800" b="0" i="0">
                <a:solidFill>
                  <a:srgbClr val="FFFFFF"/>
                </a:solidFill>
                <a:effectLst/>
                <a:latin typeface="Söhne"/>
              </a:rPr>
              <a:t>What is Intent Detection?</a:t>
            </a:r>
            <a:endParaRPr lang="en-US" sz="6800">
              <a:solidFill>
                <a:srgbClr val="FFFFFF"/>
              </a:solidFill>
            </a:endParaRPr>
          </a:p>
        </p:txBody>
      </p:sp>
      <p:grpSp>
        <p:nvGrpSpPr>
          <p:cNvPr id="13" name="Group 12">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F3EF28-225E-9AC9-A28B-38082695B7E3}"/>
              </a:ext>
            </a:extLst>
          </p:cNvPr>
          <p:cNvSpPr>
            <a:spLocks noGrp="1"/>
          </p:cNvSpPr>
          <p:nvPr>
            <p:ph idx="1"/>
          </p:nvPr>
        </p:nvSpPr>
        <p:spPr>
          <a:xfrm>
            <a:off x="1188069" y="3175552"/>
            <a:ext cx="5366041" cy="2809114"/>
          </a:xfrm>
        </p:spPr>
        <p:txBody>
          <a:bodyPr anchor="t">
            <a:normAutofit/>
          </a:bodyPr>
          <a:lstStyle/>
          <a:p>
            <a:pPr>
              <a:buFont typeface="Arial" panose="020B0604020202020204" pitchFamily="34" charset="0"/>
              <a:buChar char="•"/>
            </a:pPr>
            <a:r>
              <a:rPr lang="en-US" sz="1700" b="0" i="0">
                <a:solidFill>
                  <a:srgbClr val="FFFFFF"/>
                </a:solidFill>
                <a:effectLst/>
                <a:latin typeface="Söhne"/>
              </a:rPr>
              <a:t>Category detection involves analyzing and categorizing user utterances into predefined categories or labels that represent different categories of information or topics. These categories can vary depending on the application or domain. For example, in a news categorization system, categories might include "sports," "politics," "entertainment," or "technology." The goal is to accurately identify the appropriate category for each user input, allowing for efficient organization and retrieval of relevant information.</a:t>
            </a:r>
            <a:endParaRPr lang="en-US" sz="1700">
              <a:solidFill>
                <a:srgbClr val="FFFFFF"/>
              </a:solidFill>
              <a:latin typeface="Söhne"/>
            </a:endParaRPr>
          </a:p>
          <a:p>
            <a:pPr>
              <a:buFont typeface="Arial" panose="020B0604020202020204" pitchFamily="34" charset="0"/>
              <a:buChar char="•"/>
            </a:pPr>
            <a:endParaRPr lang="en-US" sz="1700">
              <a:solidFill>
                <a:srgbClr val="FFFFFF"/>
              </a:solidFill>
            </a:endParaRPr>
          </a:p>
        </p:txBody>
      </p:sp>
    </p:spTree>
    <p:extLst>
      <p:ext uri="{BB962C8B-B14F-4D97-AF65-F5344CB8AC3E}">
        <p14:creationId xmlns:p14="http://schemas.microsoft.com/office/powerpoint/2010/main" val="2708422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3B671-E2EF-1DA9-9695-897F2750E354}"/>
              </a:ext>
            </a:extLst>
          </p:cNvPr>
          <p:cNvSpPr>
            <a:spLocks noGrp="1"/>
          </p:cNvSpPr>
          <p:nvPr>
            <p:ph type="title"/>
          </p:nvPr>
        </p:nvSpPr>
        <p:spPr>
          <a:xfrm>
            <a:off x="1188069" y="381935"/>
            <a:ext cx="9356106" cy="1200329"/>
          </a:xfrm>
        </p:spPr>
        <p:txBody>
          <a:bodyPr anchor="t">
            <a:normAutofit/>
          </a:bodyPr>
          <a:lstStyle/>
          <a:p>
            <a:r>
              <a:rPr lang="en-US" sz="5600" b="0" i="0">
                <a:effectLst/>
                <a:latin typeface="Söhne"/>
              </a:rPr>
              <a:t>Challenges in Intent Detection</a:t>
            </a:r>
            <a:endParaRPr lang="en-US" sz="560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19BF5F-2304-4FBF-345E-E7D5666571FF}"/>
              </a:ext>
            </a:extLst>
          </p:cNvPr>
          <p:cNvGraphicFramePr>
            <a:graphicFrameLocks noGrp="1"/>
          </p:cNvGraphicFramePr>
          <p:nvPr>
            <p:ph idx="1"/>
            <p:extLst>
              <p:ext uri="{D42A27DB-BD31-4B8C-83A1-F6EECF244321}">
                <p14:modId xmlns:p14="http://schemas.microsoft.com/office/powerpoint/2010/main" val="1631731220"/>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591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1" name="Picture 4" descr="Many question marks on black background">
            <a:extLst>
              <a:ext uri="{FF2B5EF4-FFF2-40B4-BE49-F238E27FC236}">
                <a16:creationId xmlns:a16="http://schemas.microsoft.com/office/drawing/2014/main" id="{0647E625-74DD-F0C1-A1A9-25B3EE98302F}"/>
              </a:ext>
            </a:extLst>
          </p:cNvPr>
          <p:cNvPicPr>
            <a:picLocks noChangeAspect="1"/>
          </p:cNvPicPr>
          <p:nvPr/>
        </p:nvPicPr>
        <p:blipFill rotWithShape="1">
          <a:blip r:embed="rId2">
            <a:duotone>
              <a:schemeClr val="accent1">
                <a:shade val="45000"/>
                <a:satMod val="135000"/>
              </a:schemeClr>
              <a:prstClr val="white"/>
            </a:duotone>
            <a:alphaModFix amt="35000"/>
          </a:blip>
          <a:srcRect t="7787"/>
          <a:stretch/>
        </p:blipFill>
        <p:spPr>
          <a:xfrm>
            <a:off x="20" y="10"/>
            <a:ext cx="12191981" cy="6857989"/>
          </a:xfrm>
          <a:prstGeom prst="rect">
            <a:avLst/>
          </a:prstGeom>
        </p:spPr>
      </p:pic>
      <p:sp>
        <p:nvSpPr>
          <p:cNvPr id="2" name="Title 1">
            <a:extLst>
              <a:ext uri="{FF2B5EF4-FFF2-40B4-BE49-F238E27FC236}">
                <a16:creationId xmlns:a16="http://schemas.microsoft.com/office/drawing/2014/main" id="{EB28128B-9C61-3CB0-4C9F-4AE8AD486B18}"/>
              </a:ext>
            </a:extLst>
          </p:cNvPr>
          <p:cNvSpPr>
            <a:spLocks noGrp="1"/>
          </p:cNvSpPr>
          <p:nvPr>
            <p:ph type="title"/>
          </p:nvPr>
        </p:nvSpPr>
        <p:spPr>
          <a:xfrm>
            <a:off x="838199" y="381934"/>
            <a:ext cx="5257801" cy="5181523"/>
          </a:xfrm>
        </p:spPr>
        <p:txBody>
          <a:bodyPr anchor="b">
            <a:normAutofit/>
          </a:bodyPr>
          <a:lstStyle/>
          <a:p>
            <a:r>
              <a:rPr lang="en-US" sz="8000">
                <a:solidFill>
                  <a:srgbClr val="FFFFFF"/>
                </a:solidFill>
                <a:latin typeface="Söhne"/>
              </a:rPr>
              <a:t>Why </a:t>
            </a:r>
            <a:r>
              <a:rPr lang="en-US" sz="8000" b="0" i="0">
                <a:solidFill>
                  <a:srgbClr val="FFFFFF"/>
                </a:solidFill>
                <a:effectLst/>
                <a:latin typeface="Söhne"/>
              </a:rPr>
              <a:t>BERT for Category Detection?</a:t>
            </a:r>
            <a:endParaRPr lang="en-US" sz="8000">
              <a:solidFill>
                <a:srgbClr val="FFFFFF"/>
              </a:solidFill>
            </a:endParaRPr>
          </a:p>
        </p:txBody>
      </p:sp>
      <p:cxnSp>
        <p:nvCxnSpPr>
          <p:cNvPr id="22" name="Straight Connector 1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C11D3C2-735A-7383-2514-E14E9491C644}"/>
              </a:ext>
            </a:extLst>
          </p:cNvPr>
          <p:cNvSpPr>
            <a:spLocks noGrp="1"/>
          </p:cNvSpPr>
          <p:nvPr>
            <p:ph idx="1"/>
          </p:nvPr>
        </p:nvSpPr>
        <p:spPr>
          <a:xfrm>
            <a:off x="7229042" y="698643"/>
            <a:ext cx="4124758" cy="5301467"/>
          </a:xfrm>
        </p:spPr>
        <p:txBody>
          <a:bodyPr anchor="b">
            <a:normAutofit/>
          </a:bodyPr>
          <a:lstStyle/>
          <a:p>
            <a:r>
              <a:rPr lang="en-US" sz="2000" b="0" i="0">
                <a:solidFill>
                  <a:srgbClr val="FFFFFF"/>
                </a:solidFill>
                <a:effectLst/>
                <a:latin typeface="Söhne"/>
              </a:rPr>
              <a:t>BERT is typically pretrained on a large corpus of text data using unsupervised learning. This pretraining enables BERT to learn general language representations that can be fine-tuned for specific tasks like intent detection.</a:t>
            </a:r>
          </a:p>
          <a:p>
            <a:r>
              <a:rPr lang="en-US" sz="2000" b="0" i="0">
                <a:solidFill>
                  <a:srgbClr val="FFFFFF"/>
                </a:solidFill>
                <a:effectLst/>
                <a:latin typeface="Söhne"/>
              </a:rPr>
              <a:t>BERT's bidirectional nature allows it to capture contextual information effectively. It can understand the meaning of a word based on its surrounding words, which is beneficial for intent detection, as it enables the model to consider the full context of the user query.</a:t>
            </a:r>
            <a:endParaRPr lang="en-US" sz="2000">
              <a:solidFill>
                <a:srgbClr val="FFFFFF"/>
              </a:solidFill>
            </a:endParaRPr>
          </a:p>
        </p:txBody>
      </p:sp>
    </p:spTree>
    <p:extLst>
      <p:ext uri="{BB962C8B-B14F-4D97-AF65-F5344CB8AC3E}">
        <p14:creationId xmlns:p14="http://schemas.microsoft.com/office/powerpoint/2010/main" val="290352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A312E-BFCD-E318-31FB-3C65845C1D3D}"/>
              </a:ext>
            </a:extLst>
          </p:cNvPr>
          <p:cNvSpPr>
            <a:spLocks noGrp="1"/>
          </p:cNvSpPr>
          <p:nvPr>
            <p:ph type="title"/>
          </p:nvPr>
        </p:nvSpPr>
        <p:spPr>
          <a:xfrm>
            <a:off x="630936" y="639520"/>
            <a:ext cx="3429000" cy="1719072"/>
          </a:xfrm>
        </p:spPr>
        <p:txBody>
          <a:bodyPr anchor="b">
            <a:normAutofit/>
          </a:bodyPr>
          <a:lstStyle/>
          <a:p>
            <a:r>
              <a:rPr lang="en-US" sz="5000" b="0" i="0">
                <a:effectLst/>
                <a:latin typeface="Söhne"/>
              </a:rPr>
              <a:t>Architecture Overview</a:t>
            </a:r>
            <a:endParaRPr lang="en-US" sz="50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048B49-0391-2541-E8BF-26F74A826A62}"/>
              </a:ext>
            </a:extLst>
          </p:cNvPr>
          <p:cNvSpPr>
            <a:spLocks noGrp="1"/>
          </p:cNvSpPr>
          <p:nvPr>
            <p:ph idx="1"/>
          </p:nvPr>
        </p:nvSpPr>
        <p:spPr>
          <a:xfrm>
            <a:off x="630936" y="2807208"/>
            <a:ext cx="3429000" cy="3410712"/>
          </a:xfrm>
        </p:spPr>
        <p:txBody>
          <a:bodyPr anchor="t">
            <a:normAutofit/>
          </a:bodyPr>
          <a:lstStyle/>
          <a:p>
            <a:pPr marL="0" indent="0">
              <a:buNone/>
            </a:pPr>
            <a:endParaRPr lang="en-US" sz="1500">
              <a:latin typeface="Söhne"/>
            </a:endParaRPr>
          </a:p>
          <a:p>
            <a:pPr marL="0" indent="0">
              <a:buNone/>
            </a:pPr>
            <a:endParaRPr lang="en-US" sz="1500" b="0" i="0">
              <a:effectLst/>
              <a:latin typeface="Söhne"/>
            </a:endParaRPr>
          </a:p>
          <a:p>
            <a:pPr marL="0" indent="0">
              <a:buNone/>
            </a:pPr>
            <a:endParaRPr lang="en-US" sz="1500">
              <a:latin typeface="Söhne"/>
            </a:endParaRPr>
          </a:p>
          <a:p>
            <a:pPr marL="0" indent="0">
              <a:buNone/>
            </a:pPr>
            <a:endParaRPr lang="en-US" sz="1500" b="0" i="0">
              <a:effectLst/>
              <a:latin typeface="Söhne"/>
            </a:endParaRPr>
          </a:p>
          <a:p>
            <a:pPr marL="0" indent="0">
              <a:buNone/>
            </a:pPr>
            <a:endParaRPr lang="en-US" sz="1500">
              <a:latin typeface="Söhne"/>
            </a:endParaRPr>
          </a:p>
          <a:p>
            <a:pPr marL="0" indent="0">
              <a:buNone/>
            </a:pPr>
            <a:r>
              <a:rPr lang="en-US" sz="1500" b="0" i="0">
                <a:effectLst/>
                <a:latin typeface="Söhne"/>
              </a:rPr>
              <a:t>BERT can be fine-tuned on specific downstream tasks. The pretrained BERT weights are further trained on task-specific labeled data, allowing the model to adapt and specialize for tasks such as sentiment analysis, named entity recognition, question answering, and more.</a:t>
            </a:r>
          </a:p>
        </p:txBody>
      </p:sp>
      <p:pic>
        <p:nvPicPr>
          <p:cNvPr id="5" name="Picture 4" descr="Graphical user interface, diagram, application&#10;&#10;Description automatically generated">
            <a:extLst>
              <a:ext uri="{FF2B5EF4-FFF2-40B4-BE49-F238E27FC236}">
                <a16:creationId xmlns:a16="http://schemas.microsoft.com/office/drawing/2014/main" id="{A97EF1FF-BE3C-A18C-6BCB-4D7E235D3A0B}"/>
              </a:ext>
            </a:extLst>
          </p:cNvPr>
          <p:cNvPicPr>
            <a:picLocks noChangeAspect="1"/>
          </p:cNvPicPr>
          <p:nvPr/>
        </p:nvPicPr>
        <p:blipFill>
          <a:blip r:embed="rId3"/>
          <a:stretch>
            <a:fillRect/>
          </a:stretch>
        </p:blipFill>
        <p:spPr>
          <a:xfrm>
            <a:off x="4654296" y="1849774"/>
            <a:ext cx="6903720" cy="3158452"/>
          </a:xfrm>
          <a:prstGeom prst="rect">
            <a:avLst/>
          </a:prstGeom>
        </p:spPr>
      </p:pic>
    </p:spTree>
    <p:extLst>
      <p:ext uri="{BB962C8B-B14F-4D97-AF65-F5344CB8AC3E}">
        <p14:creationId xmlns:p14="http://schemas.microsoft.com/office/powerpoint/2010/main" val="3797663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56EAE-660B-F6FC-3DF9-B28810E991F1}"/>
              </a:ext>
            </a:extLst>
          </p:cNvPr>
          <p:cNvSpPr>
            <a:spLocks noGrp="1"/>
          </p:cNvSpPr>
          <p:nvPr>
            <p:ph type="title"/>
          </p:nvPr>
        </p:nvSpPr>
        <p:spPr>
          <a:xfrm>
            <a:off x="838198" y="547815"/>
            <a:ext cx="5167185" cy="1680519"/>
          </a:xfrm>
        </p:spPr>
        <p:txBody>
          <a:bodyPr>
            <a:normAutofit/>
          </a:bodyPr>
          <a:lstStyle/>
          <a:p>
            <a:r>
              <a:rPr lang="en-US" sz="4000"/>
              <a:t>Dataset</a:t>
            </a:r>
          </a:p>
        </p:txBody>
      </p:sp>
      <p:sp>
        <p:nvSpPr>
          <p:cNvPr id="3" name="Content Placeholder 2">
            <a:extLst>
              <a:ext uri="{FF2B5EF4-FFF2-40B4-BE49-F238E27FC236}">
                <a16:creationId xmlns:a16="http://schemas.microsoft.com/office/drawing/2014/main" id="{54B78335-9558-D217-F74C-1F286EC5C537}"/>
              </a:ext>
            </a:extLst>
          </p:cNvPr>
          <p:cNvSpPr>
            <a:spLocks noGrp="1"/>
          </p:cNvSpPr>
          <p:nvPr>
            <p:ph idx="1"/>
          </p:nvPr>
        </p:nvSpPr>
        <p:spPr>
          <a:xfrm>
            <a:off x="6186619" y="547815"/>
            <a:ext cx="5178960" cy="1680519"/>
          </a:xfrm>
        </p:spPr>
        <p:txBody>
          <a:bodyPr anchor="ctr">
            <a:normAutofit/>
          </a:bodyPr>
          <a:lstStyle/>
          <a:p>
            <a:r>
              <a:rPr lang="en-US" sz="2000"/>
              <a:t>The dataset that is used for finetuning the BERT model contains wide variety of questions from users </a:t>
            </a:r>
          </a:p>
          <a:p>
            <a:endParaRPr lang="en-US" sz="2000"/>
          </a:p>
          <a:p>
            <a:endParaRPr lang="en-US" sz="2000"/>
          </a:p>
        </p:txBody>
      </p:sp>
      <p:pic>
        <p:nvPicPr>
          <p:cNvPr id="5" name="Picture 4">
            <a:extLst>
              <a:ext uri="{FF2B5EF4-FFF2-40B4-BE49-F238E27FC236}">
                <a16:creationId xmlns:a16="http://schemas.microsoft.com/office/drawing/2014/main" id="{0B618D42-2C86-6F39-3429-BFD3286F1992}"/>
              </a:ext>
            </a:extLst>
          </p:cNvPr>
          <p:cNvPicPr>
            <a:picLocks noChangeAspect="1"/>
          </p:cNvPicPr>
          <p:nvPr/>
        </p:nvPicPr>
        <p:blipFill>
          <a:blip r:embed="rId2"/>
          <a:stretch>
            <a:fillRect/>
          </a:stretch>
        </p:blipFill>
        <p:spPr>
          <a:xfrm>
            <a:off x="2549671" y="2421924"/>
            <a:ext cx="1744238" cy="3711146"/>
          </a:xfrm>
          <a:prstGeom prst="rect">
            <a:avLst/>
          </a:prstGeom>
        </p:spPr>
      </p:pic>
      <p:pic>
        <p:nvPicPr>
          <p:cNvPr id="7" name="Picture 6">
            <a:extLst>
              <a:ext uri="{FF2B5EF4-FFF2-40B4-BE49-F238E27FC236}">
                <a16:creationId xmlns:a16="http://schemas.microsoft.com/office/drawing/2014/main" id="{3AE52411-BEDE-223B-0E53-C49C18CFE625}"/>
              </a:ext>
            </a:extLst>
          </p:cNvPr>
          <p:cNvPicPr>
            <a:picLocks noChangeAspect="1"/>
          </p:cNvPicPr>
          <p:nvPr/>
        </p:nvPicPr>
        <p:blipFill>
          <a:blip r:embed="rId3"/>
          <a:stretch>
            <a:fillRect/>
          </a:stretch>
        </p:blipFill>
        <p:spPr>
          <a:xfrm>
            <a:off x="6422583" y="2421924"/>
            <a:ext cx="4718807" cy="3711146"/>
          </a:xfrm>
          <a:prstGeom prst="rect">
            <a:avLst/>
          </a:prstGeom>
        </p:spPr>
      </p:pic>
    </p:spTree>
    <p:extLst>
      <p:ext uri="{BB962C8B-B14F-4D97-AF65-F5344CB8AC3E}">
        <p14:creationId xmlns:p14="http://schemas.microsoft.com/office/powerpoint/2010/main" val="221233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AD28C-E8BB-5DC2-0517-0162062ECA11}"/>
              </a:ext>
            </a:extLst>
          </p:cNvPr>
          <p:cNvSpPr>
            <a:spLocks noGrp="1"/>
          </p:cNvSpPr>
          <p:nvPr>
            <p:ph type="title"/>
          </p:nvPr>
        </p:nvSpPr>
        <p:spPr>
          <a:xfrm>
            <a:off x="804672" y="457200"/>
            <a:ext cx="10579398" cy="1299411"/>
          </a:xfrm>
        </p:spPr>
        <p:txBody>
          <a:bodyPr>
            <a:normAutofit/>
          </a:bodyPr>
          <a:lstStyle/>
          <a:p>
            <a:r>
              <a:rPr lang="en-US" sz="3600" b="0" i="0">
                <a:solidFill>
                  <a:schemeClr val="tx2"/>
                </a:solidFill>
                <a:effectLst/>
                <a:latin typeface="Söhne"/>
              </a:rPr>
              <a:t>Data Preparation</a:t>
            </a:r>
            <a:endParaRPr lang="en-US" sz="3600">
              <a:solidFill>
                <a:schemeClr val="tx2"/>
              </a:solidFill>
            </a:endParaRPr>
          </a:p>
        </p:txBody>
      </p:sp>
      <p:sp>
        <p:nvSpPr>
          <p:cNvPr id="3" name="Content Placeholder 2">
            <a:extLst>
              <a:ext uri="{FF2B5EF4-FFF2-40B4-BE49-F238E27FC236}">
                <a16:creationId xmlns:a16="http://schemas.microsoft.com/office/drawing/2014/main" id="{C3CCFB79-6DB0-F6E4-C3BD-82471A612560}"/>
              </a:ext>
            </a:extLst>
          </p:cNvPr>
          <p:cNvSpPr>
            <a:spLocks noGrp="1"/>
          </p:cNvSpPr>
          <p:nvPr>
            <p:ph idx="1"/>
          </p:nvPr>
        </p:nvSpPr>
        <p:spPr>
          <a:xfrm>
            <a:off x="6354871" y="2827419"/>
            <a:ext cx="5029200" cy="3227626"/>
          </a:xfrm>
        </p:spPr>
        <p:txBody>
          <a:bodyPr anchor="ctr">
            <a:normAutofit/>
          </a:bodyPr>
          <a:lstStyle/>
          <a:p>
            <a:r>
              <a:rPr lang="en-US" sz="1800" b="0" i="0">
                <a:solidFill>
                  <a:schemeClr val="tx2"/>
                </a:solidFill>
                <a:effectLst/>
                <a:latin typeface="Söhne"/>
              </a:rPr>
              <a:t>The below dataset should cover a wide range of intents and include representative examples of user inputs.</a:t>
            </a:r>
          </a:p>
          <a:p>
            <a:pPr marL="0" indent="0">
              <a:buNone/>
            </a:pPr>
            <a:r>
              <a:rPr lang="en-US" sz="1800" b="0" i="0">
                <a:solidFill>
                  <a:schemeClr val="tx2"/>
                </a:solidFill>
                <a:effectLst/>
                <a:latin typeface="Calibri" panose="020F0502020204030204" pitchFamily="34" charset="0"/>
                <a:hlinkClick r:id="rId2"/>
              </a:rPr>
              <a:t>https://www.kaggle.com/code/kagarg/chatbot/input?select=multi_questions.csv</a:t>
            </a:r>
            <a:endParaRPr lang="en-US" sz="1800" b="0" i="0">
              <a:solidFill>
                <a:schemeClr val="tx2"/>
              </a:solidFill>
              <a:effectLst/>
              <a:latin typeface="Calibri" panose="020F0502020204030204" pitchFamily="34" charset="0"/>
            </a:endParaRPr>
          </a:p>
          <a:p>
            <a:pPr marL="0" indent="0">
              <a:buNone/>
            </a:pPr>
            <a:endParaRPr lang="en-US" sz="1800">
              <a:solidFill>
                <a:schemeClr val="tx2"/>
              </a:solidFill>
            </a:endParaRPr>
          </a:p>
        </p:txBody>
      </p:sp>
      <p:grpSp>
        <p:nvGrpSpPr>
          <p:cNvPr id="23" name="Group 22">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24" name="Freeform: Shape 23">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Chart, histogram&#10;&#10;Description automatically generated">
            <a:extLst>
              <a:ext uri="{FF2B5EF4-FFF2-40B4-BE49-F238E27FC236}">
                <a16:creationId xmlns:a16="http://schemas.microsoft.com/office/drawing/2014/main" id="{713DA135-DEBC-ACC6-1592-0ED220E047B9}"/>
              </a:ext>
            </a:extLst>
          </p:cNvPr>
          <p:cNvPicPr>
            <a:picLocks noChangeAspect="1"/>
          </p:cNvPicPr>
          <p:nvPr/>
        </p:nvPicPr>
        <p:blipFill rotWithShape="1">
          <a:blip r:embed="rId3"/>
          <a:srcRect r="18214" b="1"/>
          <a:stretch/>
        </p:blipFill>
        <p:spPr>
          <a:xfrm>
            <a:off x="932593" y="2837712"/>
            <a:ext cx="4698848" cy="3217333"/>
          </a:xfrm>
          <a:prstGeom prst="rect">
            <a:avLst/>
          </a:prstGeom>
        </p:spPr>
      </p:pic>
      <p:grpSp>
        <p:nvGrpSpPr>
          <p:cNvPr id="29" name="Group 28">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30" name="Freeform: Shape 29">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5233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43C3857-32A7-325E-B302-52C8FE810481}"/>
              </a:ext>
            </a:extLst>
          </p:cNvPr>
          <p:cNvSpPr>
            <a:spLocks noGrp="1"/>
          </p:cNvSpPr>
          <p:nvPr>
            <p:ph type="title"/>
          </p:nvPr>
        </p:nvSpPr>
        <p:spPr>
          <a:xfrm>
            <a:off x="479394" y="1070800"/>
            <a:ext cx="3939688" cy="5583126"/>
          </a:xfrm>
        </p:spPr>
        <p:txBody>
          <a:bodyPr>
            <a:normAutofit/>
          </a:bodyPr>
          <a:lstStyle/>
          <a:p>
            <a:pPr algn="r"/>
            <a:r>
              <a:rPr lang="en-US" sz="8000" b="0" i="0">
                <a:effectLst/>
                <a:latin typeface="Söhne"/>
              </a:rPr>
              <a:t>Model Training</a:t>
            </a:r>
            <a:endParaRPr lang="en-US" sz="8000"/>
          </a:p>
        </p:txBody>
      </p:sp>
      <p:cxnSp>
        <p:nvCxnSpPr>
          <p:cNvPr id="33" name="Straight Connector 3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F15DF5F-5418-D609-AD36-DCACD9328DBA}"/>
              </a:ext>
            </a:extLst>
          </p:cNvPr>
          <p:cNvGraphicFramePr>
            <a:graphicFrameLocks noGrp="1"/>
          </p:cNvGraphicFramePr>
          <p:nvPr>
            <p:ph idx="1"/>
            <p:extLst>
              <p:ext uri="{D42A27DB-BD31-4B8C-83A1-F6EECF244321}">
                <p14:modId xmlns:p14="http://schemas.microsoft.com/office/powerpoint/2010/main" val="251446832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8850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454</Words>
  <Application>Microsoft Office PowerPoint</Application>
  <PresentationFormat>Widescreen</PresentationFormat>
  <Paragraphs>40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Category  Detection using Amazon Queries</vt:lpstr>
      <vt:lpstr>Introduction</vt:lpstr>
      <vt:lpstr>What is Intent Detection?</vt:lpstr>
      <vt:lpstr>Challenges in Intent Detection</vt:lpstr>
      <vt:lpstr>Why BERT for Category Detection?</vt:lpstr>
      <vt:lpstr>Architecture Overview</vt:lpstr>
      <vt:lpstr>Dataset</vt:lpstr>
      <vt:lpstr>Data Preparation</vt:lpstr>
      <vt:lpstr>Model Training</vt:lpstr>
      <vt:lpstr>Evaluation Methodology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Detection using Amazon Queries</dc:title>
  <dc:creator>majoju sai mohan</dc:creator>
  <cp:lastModifiedBy>majoju sai mohan</cp:lastModifiedBy>
  <cp:revision>8</cp:revision>
  <dcterms:created xsi:type="dcterms:W3CDTF">2023-05-01T23:35:28Z</dcterms:created>
  <dcterms:modified xsi:type="dcterms:W3CDTF">2023-05-02T00:37:06Z</dcterms:modified>
</cp:coreProperties>
</file>