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4114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091" autoAdjust="0"/>
  </p:normalViewPr>
  <p:slideViewPr>
    <p:cSldViewPr snapToGrid="0">
      <p:cViewPr>
        <p:scale>
          <a:sx n="50" d="100"/>
          <a:sy n="50" d="100"/>
        </p:scale>
        <p:origin x="-1248" y="-88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3000" b="0" strike="noStrike" spc="-1">
                <a:solidFill>
                  <a:srgbClr val="000000"/>
                </a:solidFill>
                <a:latin typeface="Arial"/>
              </a:rPr>
              <a:t>Click to move the slide</a:t>
            </a:r>
          </a:p>
        </p:txBody>
      </p:sp>
      <p:sp>
        <p:nvSpPr>
          <p:cNvPr id="41"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2"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3" name="PlaceHolder 4"/>
          <p:cNvSpPr>
            <a:spLocks noGrp="1"/>
          </p:cNvSpPr>
          <p:nvPr>
            <p:ph type="dt" idx="4"/>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4" name="PlaceHolder 5"/>
          <p:cNvSpPr>
            <a:spLocks noGrp="1"/>
          </p:cNvSpPr>
          <p:nvPr>
            <p:ph type="ftr" idx="5"/>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5" name="PlaceHolder 6"/>
          <p:cNvSpPr>
            <a:spLocks noGrp="1"/>
          </p:cNvSpPr>
          <p:nvPr>
            <p:ph type="sldNum" idx="6"/>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F582AB7-D712-46DF-96DC-62F45DA4011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sldNum" idx="7"/>
          </p:nvPr>
        </p:nvSpPr>
        <p:spPr>
          <a:xfrm>
            <a:off x="3884400" y="8830080"/>
            <a:ext cx="2971800" cy="464400"/>
          </a:xfrm>
          <a:prstGeom prst="rect">
            <a:avLst/>
          </a:prstGeom>
          <a:noFill/>
          <a:ln w="9360">
            <a:noFill/>
          </a:ln>
        </p:spPr>
        <p:txBody>
          <a:bodyPr lIns="92520" tIns="46440" rIns="92520" bIns="46440"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579D0AFE-5E60-4719-93F5-9E29D97239DF}" type="slidenum">
              <a:rPr lang="en-US" sz="1200" b="0" strike="noStrike" spc="-1">
                <a:latin typeface="Times New Roman"/>
              </a:rPr>
              <a:t>1</a:t>
            </a:fld>
            <a:endParaRPr lang="en-US" sz="1200" b="0" strike="noStrike" spc="-1">
              <a:latin typeface="Times New Roman"/>
            </a:endParaRPr>
          </a:p>
        </p:txBody>
      </p:sp>
      <p:sp>
        <p:nvSpPr>
          <p:cNvPr id="70" name="PlaceHolder 2"/>
          <p:cNvSpPr>
            <a:spLocks noGrp="1" noRot="1" noChangeAspect="1"/>
          </p:cNvSpPr>
          <p:nvPr>
            <p:ph type="sldImg"/>
          </p:nvPr>
        </p:nvSpPr>
        <p:spPr>
          <a:xfrm>
            <a:off x="2035175" y="696913"/>
            <a:ext cx="2787650" cy="3486150"/>
          </a:xfrm>
          <a:prstGeom prst="rect">
            <a:avLst/>
          </a:prstGeom>
          <a:ln w="0">
            <a:noFill/>
          </a:ln>
        </p:spPr>
      </p:sp>
      <p:sp>
        <p:nvSpPr>
          <p:cNvPr id="71" name="PlaceHolder 3"/>
          <p:cNvSpPr>
            <a:spLocks noGrp="1"/>
          </p:cNvSpPr>
          <p:nvPr>
            <p:ph type="body"/>
          </p:nvPr>
        </p:nvSpPr>
        <p:spPr>
          <a:xfrm>
            <a:off x="685800" y="4415760"/>
            <a:ext cx="5486040" cy="4183200"/>
          </a:xfrm>
          <a:prstGeom prst="rect">
            <a:avLst/>
          </a:prstGeom>
          <a:noFill/>
          <a:ln w="9360">
            <a:noFill/>
          </a:ln>
        </p:spPr>
        <p:txBody>
          <a:bodyPr lIns="92520" tIns="46440" rIns="92520" bIns="46440" numCol="1" spcCol="0" anchor="t">
            <a:noAutofit/>
          </a:bodyPr>
          <a:lstStyle/>
          <a:p>
            <a:endParaRPr lang="en-US" sz="2000" b="0" strike="noStrike" spc="-1" dirty="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8C35453-1763-41E0-BDFF-D36675DFFFA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26" name="PlaceHolder 2"/>
          <p:cNvSpPr>
            <a:spLocks noGrp="1"/>
          </p:cNvSpPr>
          <p:nvPr>
            <p:ph/>
          </p:nvPr>
        </p:nvSpPr>
        <p:spPr>
          <a:xfrm>
            <a:off x="1645920" y="9628560"/>
            <a:ext cx="2962620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27" name="PlaceHolder 3"/>
          <p:cNvSpPr>
            <a:spLocks noGrp="1"/>
          </p:cNvSpPr>
          <p:nvPr>
            <p:ph/>
          </p:nvPr>
        </p:nvSpPr>
        <p:spPr>
          <a:xfrm>
            <a:off x="1645920" y="22093920"/>
            <a:ext cx="2962620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905777B-C8F4-4C9E-9745-0B987D89525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29" name="PlaceHolder 2"/>
          <p:cNvSpPr>
            <a:spLocks noGrp="1"/>
          </p:cNvSpPr>
          <p:nvPr>
            <p:ph/>
          </p:nvPr>
        </p:nvSpPr>
        <p:spPr>
          <a:xfrm>
            <a:off x="164592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0" name="PlaceHolder 3"/>
          <p:cNvSpPr>
            <a:spLocks noGrp="1"/>
          </p:cNvSpPr>
          <p:nvPr>
            <p:ph/>
          </p:nvPr>
        </p:nvSpPr>
        <p:spPr>
          <a:xfrm>
            <a:off x="1682640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1" name="PlaceHolder 4"/>
          <p:cNvSpPr>
            <a:spLocks noGrp="1"/>
          </p:cNvSpPr>
          <p:nvPr>
            <p:ph/>
          </p:nvPr>
        </p:nvSpPr>
        <p:spPr>
          <a:xfrm>
            <a:off x="1645920" y="2209392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2" name="PlaceHolder 5"/>
          <p:cNvSpPr>
            <a:spLocks noGrp="1"/>
          </p:cNvSpPr>
          <p:nvPr>
            <p:ph/>
          </p:nvPr>
        </p:nvSpPr>
        <p:spPr>
          <a:xfrm>
            <a:off x="16826400" y="2209392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983A72E-B106-412F-A390-510BF725548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p:nvPr>
        </p:nvSpPr>
        <p:spPr>
          <a:xfrm>
            <a:off x="1645920" y="962856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5" name="PlaceHolder 3"/>
          <p:cNvSpPr>
            <a:spLocks noGrp="1"/>
          </p:cNvSpPr>
          <p:nvPr>
            <p:ph/>
          </p:nvPr>
        </p:nvSpPr>
        <p:spPr>
          <a:xfrm>
            <a:off x="11662560" y="962856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6" name="PlaceHolder 4"/>
          <p:cNvSpPr>
            <a:spLocks noGrp="1"/>
          </p:cNvSpPr>
          <p:nvPr>
            <p:ph/>
          </p:nvPr>
        </p:nvSpPr>
        <p:spPr>
          <a:xfrm>
            <a:off x="21679200" y="962856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7" name="PlaceHolder 5"/>
          <p:cNvSpPr>
            <a:spLocks noGrp="1"/>
          </p:cNvSpPr>
          <p:nvPr>
            <p:ph/>
          </p:nvPr>
        </p:nvSpPr>
        <p:spPr>
          <a:xfrm>
            <a:off x="1645920" y="2209392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8" name="PlaceHolder 6"/>
          <p:cNvSpPr>
            <a:spLocks noGrp="1"/>
          </p:cNvSpPr>
          <p:nvPr>
            <p:ph/>
          </p:nvPr>
        </p:nvSpPr>
        <p:spPr>
          <a:xfrm>
            <a:off x="11662560" y="2209392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39" name="PlaceHolder 7"/>
          <p:cNvSpPr>
            <a:spLocks noGrp="1"/>
          </p:cNvSpPr>
          <p:nvPr>
            <p:ph/>
          </p:nvPr>
        </p:nvSpPr>
        <p:spPr>
          <a:xfrm>
            <a:off x="21679200" y="22093920"/>
            <a:ext cx="953928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6E62A0DC-784B-4584-9CD2-D7081750DC3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5" name="PlaceHolder 2"/>
          <p:cNvSpPr>
            <a:spLocks noGrp="1"/>
          </p:cNvSpPr>
          <p:nvPr>
            <p:ph type="subTitle"/>
          </p:nvPr>
        </p:nvSpPr>
        <p:spPr>
          <a:xfrm>
            <a:off x="1645920" y="9628560"/>
            <a:ext cx="29626200" cy="238654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sldNum" idx="3"/>
          </p:nvPr>
        </p:nvSpPr>
        <p:spPr/>
        <p:txBody>
          <a:bodyPr/>
          <a:lstStyle/>
          <a:p>
            <a:fld id="{9CDEC594-6F8E-4A34-9A06-5B04C368ECB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7" name="PlaceHolder 2"/>
          <p:cNvSpPr>
            <a:spLocks noGrp="1"/>
          </p:cNvSpPr>
          <p:nvPr>
            <p:ph/>
          </p:nvPr>
        </p:nvSpPr>
        <p:spPr>
          <a:xfrm>
            <a:off x="1645920" y="9628560"/>
            <a:ext cx="29626200" cy="2386548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DAE3AA4-5270-4FF8-9FA0-0265D847AF23}"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9" name="PlaceHolder 2"/>
          <p:cNvSpPr>
            <a:spLocks noGrp="1"/>
          </p:cNvSpPr>
          <p:nvPr>
            <p:ph/>
          </p:nvPr>
        </p:nvSpPr>
        <p:spPr>
          <a:xfrm>
            <a:off x="1645920" y="9628560"/>
            <a:ext cx="14457240" cy="2386548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10" name="PlaceHolder 3"/>
          <p:cNvSpPr>
            <a:spLocks noGrp="1"/>
          </p:cNvSpPr>
          <p:nvPr>
            <p:ph/>
          </p:nvPr>
        </p:nvSpPr>
        <p:spPr>
          <a:xfrm>
            <a:off x="16826400" y="9628560"/>
            <a:ext cx="14457240" cy="2386548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29C5608-06AE-4AFE-BD87-F059FFF93A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6C66934-738E-40F5-91B6-8BB340CFA45C}"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469240" y="12783240"/>
            <a:ext cx="27979200" cy="408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39BCD1C-DC35-48D5-8084-CA9B7135408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14" name="PlaceHolder 2"/>
          <p:cNvSpPr>
            <a:spLocks noGrp="1"/>
          </p:cNvSpPr>
          <p:nvPr>
            <p:ph/>
          </p:nvPr>
        </p:nvSpPr>
        <p:spPr>
          <a:xfrm>
            <a:off x="164592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15" name="PlaceHolder 3"/>
          <p:cNvSpPr>
            <a:spLocks noGrp="1"/>
          </p:cNvSpPr>
          <p:nvPr>
            <p:ph/>
          </p:nvPr>
        </p:nvSpPr>
        <p:spPr>
          <a:xfrm>
            <a:off x="16826400" y="9628560"/>
            <a:ext cx="14457240" cy="2386548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16" name="PlaceHolder 4"/>
          <p:cNvSpPr>
            <a:spLocks noGrp="1"/>
          </p:cNvSpPr>
          <p:nvPr>
            <p:ph/>
          </p:nvPr>
        </p:nvSpPr>
        <p:spPr>
          <a:xfrm>
            <a:off x="1645920" y="2209392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F7FBDAF-D821-4D17-8D8B-F935521A621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18" name="PlaceHolder 2"/>
          <p:cNvSpPr>
            <a:spLocks noGrp="1"/>
          </p:cNvSpPr>
          <p:nvPr>
            <p:ph/>
          </p:nvPr>
        </p:nvSpPr>
        <p:spPr>
          <a:xfrm>
            <a:off x="1645920" y="9628560"/>
            <a:ext cx="14457240" cy="2386548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19" name="PlaceHolder 3"/>
          <p:cNvSpPr>
            <a:spLocks noGrp="1"/>
          </p:cNvSpPr>
          <p:nvPr>
            <p:ph/>
          </p:nvPr>
        </p:nvSpPr>
        <p:spPr>
          <a:xfrm>
            <a:off x="1682640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20" name="PlaceHolder 4"/>
          <p:cNvSpPr>
            <a:spLocks noGrp="1"/>
          </p:cNvSpPr>
          <p:nvPr>
            <p:ph/>
          </p:nvPr>
        </p:nvSpPr>
        <p:spPr>
          <a:xfrm>
            <a:off x="16826400" y="2209392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F41F04C-56B9-4D04-934A-8D3144B4FF9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469240" y="12783240"/>
            <a:ext cx="27979200" cy="8818200"/>
          </a:xfrm>
          <a:prstGeom prst="rect">
            <a:avLst/>
          </a:prstGeom>
          <a:noFill/>
          <a:ln w="0">
            <a:noFill/>
          </a:ln>
        </p:spPr>
        <p:txBody>
          <a:bodyPr lIns="0" tIns="0" rIns="0" bIns="0" anchor="ctr">
            <a:noAutofit/>
          </a:bodyPr>
          <a:lstStyle/>
          <a:p>
            <a:endParaRPr lang="en-US" sz="3000" b="0" strike="noStrike" spc="-1">
              <a:solidFill>
                <a:srgbClr val="000000"/>
              </a:solidFill>
              <a:latin typeface="Arial"/>
            </a:endParaRPr>
          </a:p>
        </p:txBody>
      </p:sp>
      <p:sp>
        <p:nvSpPr>
          <p:cNvPr id="22" name="PlaceHolder 2"/>
          <p:cNvSpPr>
            <a:spLocks noGrp="1"/>
          </p:cNvSpPr>
          <p:nvPr>
            <p:ph/>
          </p:nvPr>
        </p:nvSpPr>
        <p:spPr>
          <a:xfrm>
            <a:off x="164592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23" name="PlaceHolder 3"/>
          <p:cNvSpPr>
            <a:spLocks noGrp="1"/>
          </p:cNvSpPr>
          <p:nvPr>
            <p:ph/>
          </p:nvPr>
        </p:nvSpPr>
        <p:spPr>
          <a:xfrm>
            <a:off x="16826400" y="9628560"/>
            <a:ext cx="1445724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24" name="PlaceHolder 4"/>
          <p:cNvSpPr>
            <a:spLocks noGrp="1"/>
          </p:cNvSpPr>
          <p:nvPr>
            <p:ph/>
          </p:nvPr>
        </p:nvSpPr>
        <p:spPr>
          <a:xfrm>
            <a:off x="1645920" y="22093920"/>
            <a:ext cx="29626200" cy="11383560"/>
          </a:xfrm>
          <a:prstGeom prst="rect">
            <a:avLst/>
          </a:prstGeom>
          <a:noFill/>
          <a:ln w="0">
            <a:noFill/>
          </a:ln>
        </p:spPr>
        <p:txBody>
          <a:bodyPr lIns="0" tIns="0" rIns="0" bIns="0" anchor="t">
            <a:normAutofit/>
          </a:bodyPr>
          <a:lstStyle/>
          <a:p>
            <a:endParaRPr lang="en-US" sz="1392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D274AC8-9E7D-4D14-8E29-0F76CF2393B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1"/>
            </a:gs>
            <a:gs pos="100000">
              <a:srgbClr val="FFFFE5"/>
            </a:gs>
          </a:gsLst>
          <a:lin ang="5400000"/>
        </a:gra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469240" y="12783240"/>
            <a:ext cx="27979200" cy="8818200"/>
          </a:xfrm>
          <a:prstGeom prst="rect">
            <a:avLst/>
          </a:prstGeom>
          <a:noFill/>
          <a:ln w="9360">
            <a:noFill/>
          </a:ln>
        </p:spPr>
        <p:txBody>
          <a:bodyPr lIns="470160" tIns="235080" rIns="470160" bIns="235080" numCol="1" spcCol="0" anchor="ctr">
            <a:noAutofit/>
          </a:bodyPr>
          <a:lstStyle/>
          <a:p>
            <a:pPr algn="ctr">
              <a:lnSpc>
                <a:spcPct val="100000"/>
              </a:lnSpc>
              <a:buNone/>
            </a:pPr>
            <a:r>
              <a:rPr lang="en-US" sz="19150" b="0" strike="noStrike" spc="-1">
                <a:solidFill>
                  <a:srgbClr val="000000"/>
                </a:solidFill>
                <a:latin typeface="Arial"/>
              </a:rPr>
              <a:t>Click to edit Master title style</a:t>
            </a:r>
          </a:p>
        </p:txBody>
      </p:sp>
      <p:sp>
        <p:nvSpPr>
          <p:cNvPr id="5" name="PlaceHolder 2"/>
          <p:cNvSpPr>
            <a:spLocks noGrp="1"/>
          </p:cNvSpPr>
          <p:nvPr>
            <p:ph type="dt" idx="1"/>
          </p:nvPr>
        </p:nvSpPr>
        <p:spPr>
          <a:xfrm>
            <a:off x="1646640" y="37472760"/>
            <a:ext cx="7680240" cy="2857320"/>
          </a:xfrm>
          <a:prstGeom prst="rect">
            <a:avLst/>
          </a:prstGeom>
          <a:noFill/>
          <a:ln w="9360">
            <a:noFill/>
          </a:ln>
        </p:spPr>
        <p:txBody>
          <a:bodyPr lIns="470160" tIns="235080" rIns="470160" bIns="23508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 name="PlaceHolder 3"/>
          <p:cNvSpPr>
            <a:spLocks noGrp="1"/>
          </p:cNvSpPr>
          <p:nvPr>
            <p:ph type="ftr" idx="2"/>
          </p:nvPr>
        </p:nvSpPr>
        <p:spPr>
          <a:xfrm>
            <a:off x="11247840" y="37472760"/>
            <a:ext cx="10423440" cy="2857320"/>
          </a:xfrm>
          <a:prstGeom prst="rect">
            <a:avLst/>
          </a:prstGeom>
          <a:noFill/>
          <a:ln w="9360">
            <a:noFill/>
          </a:ln>
        </p:spPr>
        <p:txBody>
          <a:bodyPr lIns="470160" tIns="235080" rIns="470160" bIns="235080" numCol="1" spcCol="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 name="PlaceHolder 4"/>
          <p:cNvSpPr>
            <a:spLocks noGrp="1"/>
          </p:cNvSpPr>
          <p:nvPr>
            <p:ph type="sldNum" idx="3"/>
          </p:nvPr>
        </p:nvSpPr>
        <p:spPr>
          <a:xfrm>
            <a:off x="23592240" y="37472760"/>
            <a:ext cx="7680240" cy="2857320"/>
          </a:xfrm>
          <a:prstGeom prst="rect">
            <a:avLst/>
          </a:prstGeom>
          <a:noFill/>
          <a:ln w="9360">
            <a:noFill/>
          </a:ln>
        </p:spPr>
        <p:txBody>
          <a:bodyPr lIns="470160" tIns="235080" rIns="470160" bIns="235080" numCol="1" spcCol="0" anchor="t">
            <a:noAutofit/>
          </a:bodyPr>
          <a:lstStyle>
            <a:lvl1pPr algn="r">
              <a:lnSpc>
                <a:spcPct val="100000"/>
              </a:lnSpc>
              <a:buNone/>
              <a:defRPr lang="en-US" sz="6070" b="0" strike="noStrike" spc="-1">
                <a:solidFill>
                  <a:srgbClr val="000000"/>
                </a:solidFill>
                <a:latin typeface="Arial"/>
              </a:defRPr>
            </a:lvl1pPr>
          </a:lstStyle>
          <a:p>
            <a:pPr algn="r">
              <a:lnSpc>
                <a:spcPct val="100000"/>
              </a:lnSpc>
              <a:buNone/>
            </a:pPr>
            <a:fld id="{0367105A-D49F-4DEC-84B7-5E60118B91CB}" type="slidenum">
              <a:rPr lang="en-US" sz="6070" b="0" strike="noStrike" spc="-1">
                <a:solidFill>
                  <a:srgbClr val="000000"/>
                </a:solidFill>
                <a:latin typeface="Arial"/>
              </a:rPr>
              <a:t>‹#›</a:t>
            </a:fld>
            <a:endParaRPr lang="en-US" sz="607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E1"/>
            </a:gs>
            <a:gs pos="100000">
              <a:srgbClr val="FFFFE5"/>
            </a:gs>
          </a:gsLst>
          <a:lin ang="5400000"/>
        </a:gradFill>
        <a:effectLst/>
      </p:bgPr>
    </p:bg>
    <p:spTree>
      <p:nvGrpSpPr>
        <p:cNvPr id="1" name=""/>
        <p:cNvGrpSpPr/>
        <p:nvPr/>
      </p:nvGrpSpPr>
      <p:grpSpPr>
        <a:xfrm>
          <a:off x="0" y="0"/>
          <a:ext cx="0" cy="0"/>
          <a:chOff x="0" y="0"/>
          <a:chExt cx="0" cy="0"/>
        </a:xfrm>
      </p:grpSpPr>
      <p:sp>
        <p:nvSpPr>
          <p:cNvPr id="46" name="Rectangle 6"/>
          <p:cNvSpPr/>
          <p:nvPr/>
        </p:nvSpPr>
        <p:spPr>
          <a:xfrm>
            <a:off x="0" y="18000"/>
            <a:ext cx="32918040" cy="4155840"/>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lIns="115560" tIns="57960" rIns="115560" bIns="57960" anchor="ctr">
            <a:noAutofit/>
          </a:bodyPr>
          <a:lstStyle/>
          <a:p>
            <a:pPr algn="ctr">
              <a:lnSpc>
                <a:spcPct val="100000"/>
              </a:lnSpc>
              <a:buNone/>
              <a:tabLst>
                <a:tab pos="0" algn="l"/>
              </a:tabLst>
            </a:pPr>
            <a:r>
              <a:rPr lang="en-US" sz="5600" b="1" strike="noStrike" spc="-1" dirty="0">
                <a:solidFill>
                  <a:srgbClr val="000000"/>
                </a:solidFill>
                <a:latin typeface="Times New Roman"/>
              </a:rPr>
              <a:t> </a:t>
            </a:r>
            <a:r>
              <a:rPr lang="en-US" sz="5600" b="1" spc="-1" dirty="0">
                <a:solidFill>
                  <a:srgbClr val="000000"/>
                </a:solidFill>
                <a:latin typeface="Times New Roman"/>
              </a:rPr>
              <a:t>          Machine Learning Model for Identifying Microplastics Using ATR-FTIR Spectroscopy</a:t>
            </a:r>
          </a:p>
          <a:p>
            <a:pPr algn="ctr">
              <a:lnSpc>
                <a:spcPct val="100000"/>
              </a:lnSpc>
              <a:buNone/>
              <a:tabLst>
                <a:tab pos="0" algn="l"/>
              </a:tabLst>
            </a:pPr>
            <a:r>
              <a:rPr lang="en-US" sz="3300" b="1" spc="-1" dirty="0">
                <a:solidFill>
                  <a:srgbClr val="000000"/>
                </a:solidFill>
                <a:latin typeface="Times New Roman"/>
              </a:rPr>
              <a:t>Hayden Bright</a:t>
            </a:r>
            <a:r>
              <a:rPr lang="en-US" sz="3300" b="1" spc="-1" baseline="30000" dirty="0">
                <a:solidFill>
                  <a:srgbClr val="000000"/>
                </a:solidFill>
                <a:latin typeface="Times New Roman"/>
              </a:rPr>
              <a:t>1</a:t>
            </a:r>
            <a:r>
              <a:rPr lang="en-US" sz="3300" b="1" spc="-1" dirty="0">
                <a:solidFill>
                  <a:srgbClr val="000000"/>
                </a:solidFill>
                <a:latin typeface="Times New Roman"/>
              </a:rPr>
              <a:t>, Sai Kumar Kantakala</a:t>
            </a:r>
            <a:r>
              <a:rPr lang="en-US" sz="3300" b="1" spc="-1" baseline="30000" dirty="0">
                <a:solidFill>
                  <a:srgbClr val="000000"/>
                </a:solidFill>
                <a:latin typeface="Times New Roman"/>
              </a:rPr>
              <a:t>1</a:t>
            </a:r>
            <a:r>
              <a:rPr lang="en-US" sz="3300" b="1" spc="-1" dirty="0">
                <a:solidFill>
                  <a:srgbClr val="000000"/>
                </a:solidFill>
                <a:latin typeface="Times New Roman"/>
              </a:rPr>
              <a:t>, </a:t>
            </a:r>
            <a:r>
              <a:rPr lang="en-US" sz="3300" b="1" strike="noStrike" spc="-1" dirty="0">
                <a:solidFill>
                  <a:srgbClr val="000000"/>
                </a:solidFill>
                <a:latin typeface="Times New Roman"/>
              </a:rPr>
              <a:t>Colin Green</a:t>
            </a:r>
            <a:r>
              <a:rPr lang="en-US" sz="3300" b="1" spc="-1" baseline="30000" dirty="0">
                <a:solidFill>
                  <a:srgbClr val="000000"/>
                </a:solidFill>
                <a:latin typeface="Times New Roman"/>
              </a:rPr>
              <a:t>1</a:t>
            </a:r>
            <a:r>
              <a:rPr lang="en-US" sz="3300" b="1" strike="noStrike" spc="-1" dirty="0">
                <a:solidFill>
                  <a:srgbClr val="000000"/>
                </a:solidFill>
                <a:latin typeface="Times New Roman"/>
              </a:rPr>
              <a:t>, </a:t>
            </a:r>
            <a:r>
              <a:rPr lang="en-US" sz="3300" b="1" spc="-1" dirty="0">
                <a:solidFill>
                  <a:srgbClr val="000000"/>
                </a:solidFill>
                <a:latin typeface="Times New Roman"/>
              </a:rPr>
              <a:t>Ali Shiri Sichani</a:t>
            </a:r>
            <a:r>
              <a:rPr lang="en-US" sz="3300" b="1" spc="-1" baseline="30000" dirty="0">
                <a:solidFill>
                  <a:srgbClr val="000000"/>
                </a:solidFill>
                <a:latin typeface="Times New Roman"/>
              </a:rPr>
              <a:t>1</a:t>
            </a:r>
            <a:r>
              <a:rPr lang="en-US" sz="3300" b="1" strike="noStrike" spc="-1" dirty="0">
                <a:solidFill>
                  <a:srgbClr val="000000"/>
                </a:solidFill>
                <a:latin typeface="Times New Roman"/>
              </a:rPr>
              <a:t>, Hadi Ali-Akbarpour</a:t>
            </a:r>
            <a:r>
              <a:rPr lang="en-US" sz="3300" b="1" strike="noStrike" spc="-1" baseline="30000" dirty="0">
                <a:solidFill>
                  <a:srgbClr val="000000"/>
                </a:solidFill>
                <a:latin typeface="Times New Roman"/>
              </a:rPr>
              <a:t>2</a:t>
            </a:r>
            <a:r>
              <a:rPr lang="en-US" sz="3300" b="1" strike="noStrike" spc="-1" dirty="0">
                <a:solidFill>
                  <a:srgbClr val="000000"/>
                </a:solidFill>
                <a:latin typeface="Times New Roman"/>
              </a:rPr>
              <a:t>, </a:t>
            </a:r>
            <a:r>
              <a:rPr lang="en-US" sz="3300" b="1" spc="-1" dirty="0">
                <a:latin typeface="Times New Roman"/>
              </a:rPr>
              <a:t>Maryam Salehi</a:t>
            </a:r>
            <a:r>
              <a:rPr lang="en-US" sz="3300" b="1" spc="-1" baseline="30000" dirty="0">
                <a:latin typeface="Times New Roman"/>
              </a:rPr>
              <a:t>3</a:t>
            </a:r>
            <a:endParaRPr lang="en-US" sz="3300" b="0" strike="noStrike" spc="-1" baseline="30000" dirty="0">
              <a:latin typeface="Arial"/>
            </a:endParaRPr>
          </a:p>
          <a:p>
            <a:pPr algn="ctr">
              <a:lnSpc>
                <a:spcPct val="100000"/>
              </a:lnSpc>
              <a:buNone/>
              <a:tabLst>
                <a:tab pos="0" algn="l"/>
              </a:tabLst>
            </a:pPr>
            <a:r>
              <a:rPr lang="en-US" sz="3300" i="1" spc="-1" baseline="30000" dirty="0">
                <a:solidFill>
                  <a:srgbClr val="000000"/>
                </a:solidFill>
                <a:latin typeface="Times New Roman"/>
              </a:rPr>
              <a:t>1</a:t>
            </a:r>
            <a:r>
              <a:rPr lang="en-US" sz="3300" b="0" i="1" strike="noStrike" spc="-1" dirty="0">
                <a:solidFill>
                  <a:srgbClr val="000000"/>
                </a:solidFill>
                <a:latin typeface="Times New Roman"/>
              </a:rPr>
              <a:t>Electrical Engineering and Computer Science Department, University of Missouri, Columbia, MO</a:t>
            </a:r>
          </a:p>
          <a:p>
            <a:pPr algn="ctr">
              <a:lnSpc>
                <a:spcPct val="100000"/>
              </a:lnSpc>
              <a:buNone/>
              <a:tabLst>
                <a:tab pos="0" algn="l"/>
              </a:tabLst>
            </a:pPr>
            <a:r>
              <a:rPr lang="en-US" sz="3300" b="0" i="1" strike="noStrike" spc="-1" baseline="30000" dirty="0">
                <a:solidFill>
                  <a:srgbClr val="000000"/>
                </a:solidFill>
                <a:latin typeface="Times New Roman"/>
              </a:rPr>
              <a:t>2</a:t>
            </a:r>
            <a:r>
              <a:rPr lang="en-US" sz="3300" b="0" i="1" strike="noStrike" spc="-1" dirty="0">
                <a:solidFill>
                  <a:srgbClr val="000000"/>
                </a:solidFill>
                <a:latin typeface="Times New Roman"/>
              </a:rPr>
              <a:t>Computer Science Department, Saint Louis University, St. Louis, MO</a:t>
            </a:r>
            <a:endParaRPr lang="en-US" sz="3300" b="0" i="1" strike="noStrike" spc="-1" baseline="30000" dirty="0">
              <a:solidFill>
                <a:srgbClr val="000000"/>
              </a:solidFill>
              <a:latin typeface="Times New Roman"/>
            </a:endParaRPr>
          </a:p>
          <a:p>
            <a:pPr algn="ctr">
              <a:lnSpc>
                <a:spcPct val="100000"/>
              </a:lnSpc>
              <a:buNone/>
              <a:tabLst>
                <a:tab pos="0" algn="l"/>
              </a:tabLst>
            </a:pPr>
            <a:r>
              <a:rPr lang="en-US" sz="3300" i="1" spc="-1" baseline="30000" dirty="0">
                <a:solidFill>
                  <a:srgbClr val="000000"/>
                </a:solidFill>
                <a:latin typeface="Times New Roman"/>
              </a:rPr>
              <a:t>3</a:t>
            </a:r>
            <a:r>
              <a:rPr lang="en-US" sz="3300" b="0" i="1" strike="noStrike" spc="-1" dirty="0">
                <a:solidFill>
                  <a:srgbClr val="000000"/>
                </a:solidFill>
                <a:latin typeface="Times New Roman"/>
              </a:rPr>
              <a:t>Civil and Environmental Engineering Department, University of Missouri, Columbi</a:t>
            </a:r>
            <a:r>
              <a:rPr lang="en-US" sz="3300" i="1" spc="-1" dirty="0">
                <a:solidFill>
                  <a:srgbClr val="000000"/>
                </a:solidFill>
                <a:latin typeface="Times New Roman"/>
              </a:rPr>
              <a:t>a, MO</a:t>
            </a:r>
            <a:endParaRPr lang="en-US" sz="3300" b="0" strike="noStrike" spc="-1" dirty="0">
              <a:latin typeface="Arial"/>
            </a:endParaRPr>
          </a:p>
        </p:txBody>
      </p:sp>
      <p:sp>
        <p:nvSpPr>
          <p:cNvPr id="47" name="Rectangle 186"/>
          <p:cNvSpPr/>
          <p:nvPr/>
        </p:nvSpPr>
        <p:spPr>
          <a:xfrm>
            <a:off x="2571840" y="2016360"/>
            <a:ext cx="155520" cy="467280"/>
          </a:xfrm>
          <a:prstGeom prst="rect">
            <a:avLst/>
          </a:prstGeom>
          <a:noFill/>
          <a:ln w="9525">
            <a:noFill/>
          </a:ln>
        </p:spPr>
        <p:style>
          <a:lnRef idx="0">
            <a:scrgbClr r="0" g="0" b="0"/>
          </a:lnRef>
          <a:fillRef idx="0">
            <a:scrgbClr r="0" g="0" b="0"/>
          </a:fillRef>
          <a:effectRef idx="0">
            <a:scrgbClr r="0" g="0" b="0"/>
          </a:effectRef>
          <a:fontRef idx="minor"/>
        </p:style>
        <p:txBody>
          <a:bodyPr/>
          <a:lstStyle/>
          <a:p>
            <a:endParaRPr lang="en-IN"/>
          </a:p>
        </p:txBody>
      </p:sp>
      <p:sp>
        <p:nvSpPr>
          <p:cNvPr id="48" name="Rectangle 189"/>
          <p:cNvSpPr/>
          <p:nvPr/>
        </p:nvSpPr>
        <p:spPr>
          <a:xfrm>
            <a:off x="2571840" y="2016360"/>
            <a:ext cx="155520" cy="467280"/>
          </a:xfrm>
          <a:prstGeom prst="rect">
            <a:avLst/>
          </a:prstGeom>
          <a:noFill/>
          <a:ln w="9525">
            <a:noFill/>
          </a:ln>
        </p:spPr>
        <p:style>
          <a:lnRef idx="0">
            <a:scrgbClr r="0" g="0" b="0"/>
          </a:lnRef>
          <a:fillRef idx="0">
            <a:scrgbClr r="0" g="0" b="0"/>
          </a:fillRef>
          <a:effectRef idx="0">
            <a:scrgbClr r="0" g="0" b="0"/>
          </a:effectRef>
          <a:fontRef idx="minor"/>
        </p:style>
        <p:txBody>
          <a:bodyPr/>
          <a:lstStyle/>
          <a:p>
            <a:endParaRPr lang="en-IN"/>
          </a:p>
        </p:txBody>
      </p:sp>
      <p:sp>
        <p:nvSpPr>
          <p:cNvPr id="49" name="Rectangle 194"/>
          <p:cNvSpPr/>
          <p:nvPr/>
        </p:nvSpPr>
        <p:spPr>
          <a:xfrm>
            <a:off x="2571840" y="1630800"/>
            <a:ext cx="155520" cy="467280"/>
          </a:xfrm>
          <a:prstGeom prst="rect">
            <a:avLst/>
          </a:prstGeom>
          <a:noFill/>
          <a:ln w="9525">
            <a:noFill/>
          </a:ln>
        </p:spPr>
        <p:style>
          <a:lnRef idx="0">
            <a:scrgbClr r="0" g="0" b="0"/>
          </a:lnRef>
          <a:fillRef idx="0">
            <a:scrgbClr r="0" g="0" b="0"/>
          </a:fillRef>
          <a:effectRef idx="0">
            <a:scrgbClr r="0" g="0" b="0"/>
          </a:effectRef>
          <a:fontRef idx="minor"/>
        </p:style>
        <p:txBody>
          <a:bodyPr/>
          <a:lstStyle/>
          <a:p>
            <a:endParaRPr lang="en-IN"/>
          </a:p>
        </p:txBody>
      </p:sp>
      <p:sp>
        <p:nvSpPr>
          <p:cNvPr id="50" name="Rectangle 7"/>
          <p:cNvSpPr/>
          <p:nvPr/>
        </p:nvSpPr>
        <p:spPr>
          <a:xfrm>
            <a:off x="469080" y="4324355"/>
            <a:ext cx="15338921" cy="888861"/>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trike="noStrike" spc="-1" dirty="0">
                <a:solidFill>
                  <a:srgbClr val="000000"/>
                </a:solidFill>
                <a:latin typeface="Times New Roman"/>
              </a:rPr>
              <a:t>I. Abstract</a:t>
            </a:r>
            <a:endParaRPr lang="en-US" sz="4800" b="0" strike="noStrike" spc="-1" dirty="0">
              <a:latin typeface="Arial"/>
            </a:endParaRPr>
          </a:p>
        </p:txBody>
      </p:sp>
      <p:sp>
        <p:nvSpPr>
          <p:cNvPr id="51" name="Text Box 164"/>
          <p:cNvSpPr/>
          <p:nvPr/>
        </p:nvSpPr>
        <p:spPr>
          <a:xfrm>
            <a:off x="712799" y="5448748"/>
            <a:ext cx="14983920" cy="3968864"/>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82040" indent="-482040" algn="just">
              <a:lnSpc>
                <a:spcPct val="100000"/>
              </a:lnSpc>
              <a:buClr>
                <a:srgbClr val="000000"/>
              </a:buClr>
              <a:buFont typeface="Arial"/>
              <a:buChar char="•"/>
            </a:pPr>
            <a:r>
              <a:rPr lang="en-US" sz="2800" spc="-1" dirty="0">
                <a:latin typeface="Times New Roman" panose="02020603050405020304" pitchFamily="18" charset="0"/>
                <a:cs typeface="Times New Roman" panose="02020603050405020304" pitchFamily="18" charset="0"/>
              </a:rPr>
              <a:t>In recent years, </a:t>
            </a:r>
            <a:r>
              <a:rPr lang="en-US" sz="2800" b="1" spc="-1" dirty="0">
                <a:latin typeface="Times New Roman" panose="02020603050405020304" pitchFamily="18" charset="0"/>
                <a:cs typeface="Times New Roman" panose="02020603050405020304" pitchFamily="18" charset="0"/>
              </a:rPr>
              <a:t>microplastic (MP)</a:t>
            </a:r>
            <a:r>
              <a:rPr lang="en-US" sz="2800" spc="-1" dirty="0">
                <a:latin typeface="Times New Roman" panose="02020603050405020304" pitchFamily="18" charset="0"/>
                <a:cs typeface="Times New Roman" panose="02020603050405020304" pitchFamily="18" charset="0"/>
              </a:rPr>
              <a:t> pollution has emerged as a significant environmental concern worldwide. To aid in the identification and classification of MP particles, this study proposes the utilization of </a:t>
            </a:r>
            <a:r>
              <a:rPr lang="en-US" sz="2800" b="1" spc="-1" dirty="0">
                <a:latin typeface="Times New Roman" panose="02020603050405020304" pitchFamily="18" charset="0"/>
                <a:cs typeface="Times New Roman" panose="02020603050405020304" pitchFamily="18" charset="0"/>
              </a:rPr>
              <a:t>Attenuated Total Reflection Fourier Transform Infrared Spectroscopy (ATR-FTIR)</a:t>
            </a:r>
            <a:r>
              <a:rPr lang="en-US" sz="2800" spc="-1" dirty="0">
                <a:latin typeface="Times New Roman" panose="02020603050405020304" pitchFamily="18" charset="0"/>
                <a:cs typeface="Times New Roman" panose="02020603050405020304" pitchFamily="18" charset="0"/>
              </a:rPr>
              <a:t> data combined with advanced </a:t>
            </a:r>
            <a:r>
              <a:rPr lang="en-US" sz="2800" b="1" spc="-1" dirty="0">
                <a:latin typeface="Times New Roman" panose="02020603050405020304" pitchFamily="18" charset="0"/>
                <a:cs typeface="Times New Roman" panose="02020603050405020304" pitchFamily="18" charset="0"/>
              </a:rPr>
              <a:t>Machine Learning (ML)</a:t>
            </a:r>
            <a:r>
              <a:rPr lang="en-US" sz="2800" spc="-1" dirty="0">
                <a:latin typeface="Times New Roman" panose="02020603050405020304" pitchFamily="18" charset="0"/>
                <a:cs typeface="Times New Roman" panose="02020603050405020304" pitchFamily="18" charset="0"/>
              </a:rPr>
              <a:t> techniques. Specifically, we explore the transition from a basic </a:t>
            </a:r>
            <a:r>
              <a:rPr lang="en-US" sz="2800" b="1" spc="-1" dirty="0">
                <a:latin typeface="Times New Roman" panose="02020603050405020304" pitchFamily="18" charset="0"/>
                <a:cs typeface="Times New Roman" panose="02020603050405020304" pitchFamily="18" charset="0"/>
              </a:rPr>
              <a:t>1D Multi-Layer Perceptron (MLP)</a:t>
            </a:r>
            <a:r>
              <a:rPr lang="en-US" sz="2800" spc="-1" dirty="0">
                <a:latin typeface="Times New Roman" panose="02020603050405020304" pitchFamily="18" charset="0"/>
                <a:cs typeface="Times New Roman" panose="02020603050405020304" pitchFamily="18" charset="0"/>
              </a:rPr>
              <a:t> model to more sophisticated </a:t>
            </a:r>
            <a:r>
              <a:rPr lang="en-US" sz="2800" b="1" spc="-1" dirty="0">
                <a:latin typeface="Times New Roman" panose="02020603050405020304" pitchFamily="18" charset="0"/>
                <a:cs typeface="Times New Roman" panose="02020603050405020304" pitchFamily="18" charset="0"/>
              </a:rPr>
              <a:t>1D-adapted Convolutional Neural Network (CNN)</a:t>
            </a:r>
            <a:r>
              <a:rPr lang="en-US" sz="2800" spc="-1" dirty="0">
                <a:latin typeface="Times New Roman" panose="02020603050405020304" pitchFamily="18" charset="0"/>
                <a:cs typeface="Times New Roman" panose="02020603050405020304" pitchFamily="18" charset="0"/>
              </a:rPr>
              <a:t> architectures, namely </a:t>
            </a:r>
            <a:r>
              <a:rPr lang="en-US" sz="2800" b="1" spc="-1" dirty="0" err="1">
                <a:latin typeface="Times New Roman" panose="02020603050405020304" pitchFamily="18" charset="0"/>
                <a:cs typeface="Times New Roman" panose="02020603050405020304" pitchFamily="18" charset="0"/>
              </a:rPr>
              <a:t>AlexNet</a:t>
            </a:r>
            <a:r>
              <a:rPr lang="en-US" sz="2800" spc="-1" dirty="0">
                <a:latin typeface="Times New Roman" panose="02020603050405020304" pitchFamily="18" charset="0"/>
                <a:cs typeface="Times New Roman" panose="02020603050405020304" pitchFamily="18" charset="0"/>
              </a:rPr>
              <a:t> and </a:t>
            </a:r>
            <a:r>
              <a:rPr lang="en-US" sz="2800" b="1" spc="-1" dirty="0" err="1">
                <a:latin typeface="Times New Roman" panose="02020603050405020304" pitchFamily="18" charset="0"/>
                <a:cs typeface="Times New Roman" panose="02020603050405020304" pitchFamily="18" charset="0"/>
              </a:rPr>
              <a:t>VGGNet</a:t>
            </a:r>
            <a:r>
              <a:rPr lang="en-US" sz="2800" spc="-1" dirty="0">
                <a:latin typeface="Times New Roman" panose="02020603050405020304" pitchFamily="18" charset="0"/>
                <a:cs typeface="Times New Roman" panose="02020603050405020304" pitchFamily="18" charset="0"/>
              </a:rPr>
              <a:t>. By training and evaluating these models on a dataset comprising ATR-FTIR spectra of different types of MPs, this study aims to provide accurate and efficient MP classification tools to aid in environmental research efforts.</a:t>
            </a:r>
            <a:endParaRPr lang="en-US" sz="2800" b="0" strike="noStrike" spc="-1" dirty="0">
              <a:latin typeface="Times New Roman" panose="02020603050405020304" pitchFamily="18" charset="0"/>
              <a:cs typeface="Times New Roman" panose="02020603050405020304" pitchFamily="18" charset="0"/>
            </a:endParaRPr>
          </a:p>
        </p:txBody>
      </p:sp>
      <p:sp>
        <p:nvSpPr>
          <p:cNvPr id="52" name="Rectangle 2"/>
          <p:cNvSpPr/>
          <p:nvPr/>
        </p:nvSpPr>
        <p:spPr>
          <a:xfrm>
            <a:off x="2571840" y="1823760"/>
            <a:ext cx="155520" cy="4672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3" name="Rectangle 4"/>
          <p:cNvSpPr/>
          <p:nvPr/>
        </p:nvSpPr>
        <p:spPr>
          <a:xfrm>
            <a:off x="2700360" y="1952280"/>
            <a:ext cx="155520" cy="4672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4" name="Rectangle 36"/>
          <p:cNvSpPr/>
          <p:nvPr/>
        </p:nvSpPr>
        <p:spPr>
          <a:xfrm>
            <a:off x="13052880" y="7633080"/>
            <a:ext cx="17744760" cy="96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endParaRPr lang="en-US" sz="3040" b="0" strike="noStrike" spc="-1">
              <a:latin typeface="Arial"/>
            </a:endParaRPr>
          </a:p>
          <a:p>
            <a:pPr algn="just">
              <a:lnSpc>
                <a:spcPct val="100000"/>
              </a:lnSpc>
              <a:buNone/>
            </a:pPr>
            <a:endParaRPr lang="en-US" sz="2700" b="0" strike="noStrike" spc="-1">
              <a:latin typeface="Arial"/>
            </a:endParaRPr>
          </a:p>
        </p:txBody>
      </p:sp>
      <p:pic>
        <p:nvPicPr>
          <p:cNvPr id="55" name="Picture 2" descr="https://cdn10.bigcommerce.com/s-jntiy09/products/475/images/1112/a20791c12b0cedf619fc02_l__35312.1414789039.1280.1280.jpg?c=2"/>
          <p:cNvPicPr/>
          <p:nvPr/>
        </p:nvPicPr>
        <p:blipFill>
          <a:blip r:embed="rId3"/>
          <a:stretch/>
        </p:blipFill>
        <p:spPr>
          <a:xfrm>
            <a:off x="469080" y="515520"/>
            <a:ext cx="3781440" cy="3001680"/>
          </a:xfrm>
          <a:prstGeom prst="rect">
            <a:avLst/>
          </a:prstGeom>
          <a:ln w="0">
            <a:solidFill>
              <a:srgbClr val="000000"/>
            </a:solidFill>
          </a:ln>
          <a:effectLst>
            <a:outerShdw blurRad="50760" dist="38160" dir="5400000" algn="t" rotWithShape="0">
              <a:srgbClr val="000000">
                <a:alpha val="40000"/>
              </a:srgbClr>
            </a:outerShdw>
          </a:effectLst>
        </p:spPr>
      </p:pic>
      <p:sp>
        <p:nvSpPr>
          <p:cNvPr id="56" name="Rectangle 7"/>
          <p:cNvSpPr/>
          <p:nvPr/>
        </p:nvSpPr>
        <p:spPr>
          <a:xfrm>
            <a:off x="469079" y="9577546"/>
            <a:ext cx="15338921" cy="819048"/>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pc="-1" dirty="0">
                <a:latin typeface="Times New Roman" panose="02020603050405020304" pitchFamily="18" charset="0"/>
                <a:cs typeface="Times New Roman" panose="02020603050405020304" pitchFamily="18" charset="0"/>
              </a:rPr>
              <a:t>II. Background: FTIR Imaging </a:t>
            </a:r>
            <a:endParaRPr lang="en-US" sz="4800" b="1" strike="noStrike" spc="-1" dirty="0">
              <a:latin typeface="Times New Roman" panose="02020603050405020304" pitchFamily="18" charset="0"/>
              <a:cs typeface="Times New Roman" panose="02020603050405020304" pitchFamily="18" charset="0"/>
            </a:endParaRPr>
          </a:p>
        </p:txBody>
      </p:sp>
      <p:sp>
        <p:nvSpPr>
          <p:cNvPr id="57" name="Rectangle 7"/>
          <p:cNvSpPr/>
          <p:nvPr/>
        </p:nvSpPr>
        <p:spPr>
          <a:xfrm>
            <a:off x="16832995" y="15174241"/>
            <a:ext cx="15730560" cy="799057"/>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pc="-1" dirty="0">
                <a:latin typeface="Times New Roman" panose="02020603050405020304" pitchFamily="18" charset="0"/>
                <a:cs typeface="Times New Roman" panose="02020603050405020304" pitchFamily="18" charset="0"/>
              </a:rPr>
              <a:t>V. Results</a:t>
            </a:r>
            <a:endParaRPr lang="en-US" sz="4800" b="1" strike="noStrike" spc="-1" dirty="0">
              <a:latin typeface="Times New Roman" panose="02020603050405020304" pitchFamily="18" charset="0"/>
              <a:cs typeface="Times New Roman" panose="02020603050405020304" pitchFamily="18" charset="0"/>
            </a:endParaRPr>
          </a:p>
        </p:txBody>
      </p:sp>
      <p:sp>
        <p:nvSpPr>
          <p:cNvPr id="58" name="Rectangle 7"/>
          <p:cNvSpPr/>
          <p:nvPr/>
        </p:nvSpPr>
        <p:spPr>
          <a:xfrm>
            <a:off x="16718398" y="33311559"/>
            <a:ext cx="15730560" cy="874031"/>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pc="-1" dirty="0">
                <a:solidFill>
                  <a:srgbClr val="000000"/>
                </a:solidFill>
                <a:latin typeface="Times New Roman"/>
              </a:rPr>
              <a:t>VI. Conclusion</a:t>
            </a:r>
            <a:endParaRPr lang="en-US" sz="4800" b="0" strike="noStrike" spc="-1" dirty="0">
              <a:latin typeface="Arial"/>
            </a:endParaRPr>
          </a:p>
        </p:txBody>
      </p:sp>
      <p:sp>
        <p:nvSpPr>
          <p:cNvPr id="61" name="Text Box 164"/>
          <p:cNvSpPr/>
          <p:nvPr/>
        </p:nvSpPr>
        <p:spPr>
          <a:xfrm>
            <a:off x="712798" y="10632126"/>
            <a:ext cx="14983920" cy="8277735"/>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b="1" spc="-1" dirty="0">
                <a:latin typeface="Times New Roman" panose="02020603050405020304" pitchFamily="18" charset="0"/>
              </a:rPr>
              <a:t>Attenuated Total Reflection Fourier Transform Infrared (ATR-FTIR) spectroscopy</a:t>
            </a:r>
            <a:r>
              <a:rPr lang="en-US" sz="2800" spc="-1" dirty="0">
                <a:latin typeface="Times New Roman" panose="02020603050405020304" pitchFamily="18" charset="0"/>
              </a:rPr>
              <a:t> is a widely utilized analytical technique in polymer analysis and environmental science, allowing the characterization of molecular composition and structure by measuring changes in the intensity and phase of infrared light passed through a sample onto an ATR crystal within the range of 800-4000 cm^-1 [1].</a:t>
            </a: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The resulting ATR-FTIR spectra exhibit unique absorption patterns, often termed as spectral </a:t>
            </a:r>
            <a:r>
              <a:rPr lang="en-US" sz="2800" b="1" spc="-1" dirty="0">
                <a:latin typeface="Times New Roman" panose="02020603050405020304" pitchFamily="18" charset="0"/>
              </a:rPr>
              <a:t>signatures</a:t>
            </a:r>
            <a:r>
              <a:rPr lang="en-US" sz="2800" spc="-1" dirty="0">
                <a:latin typeface="Times New Roman" panose="02020603050405020304" pitchFamily="18" charset="0"/>
              </a:rPr>
              <a:t> or </a:t>
            </a:r>
            <a:r>
              <a:rPr lang="en-US" sz="2800" b="1" spc="-1" dirty="0">
                <a:latin typeface="Times New Roman" panose="02020603050405020304" pitchFamily="18" charset="0"/>
              </a:rPr>
              <a:t>fingerprints</a:t>
            </a:r>
            <a:r>
              <a:rPr lang="en-US" sz="2800" spc="-1" dirty="0">
                <a:latin typeface="Times New Roman" panose="02020603050405020304" pitchFamily="18" charset="0"/>
              </a:rPr>
              <a:t>, originating from the vibrations and rotations of chemical bonds within the sample molecules, such as C-H, C=O, and C-C bonds, enabling the identification of different chemical moieties [1].</a:t>
            </a:r>
            <a:r>
              <a:rPr lang="en-US" sz="2800" b="1" spc="-1" dirty="0">
                <a:latin typeface="Times New Roman" panose="02020603050405020304" pitchFamily="18" charset="0"/>
              </a:rPr>
              <a:t> </a:t>
            </a:r>
            <a:endParaRPr lang="en-US" sz="2800" spc="-1" dirty="0">
              <a:latin typeface="Times New Roman" panose="02020603050405020304" pitchFamily="18" charset="0"/>
            </a:endParaRP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In the realm of </a:t>
            </a:r>
            <a:r>
              <a:rPr lang="en-US" sz="2800" b="1" spc="-1" dirty="0">
                <a:latin typeface="Times New Roman" panose="02020603050405020304" pitchFamily="18" charset="0"/>
              </a:rPr>
              <a:t>microplastic (MP) analysis</a:t>
            </a:r>
            <a:r>
              <a:rPr lang="en-US" sz="2800" spc="-1" dirty="0">
                <a:latin typeface="Times New Roman" panose="02020603050405020304" pitchFamily="18" charset="0"/>
              </a:rPr>
              <a:t>, ATR-FTIR spectroscopy offers a rapid and non-destructive means to identify and characterize microplastic particles in environmental samples [2]. The distinctive spectral features of microplastics allow their differentiation from other materials in the sample matrix, facilitating the creation of comprehensive spectral libraries encompassing various microplastic types [2].</a:t>
            </a:r>
          </a:p>
          <a:p>
            <a:pPr marL="457200" indent="-457200" algn="just">
              <a:lnSpc>
                <a:spcPct val="100000"/>
              </a:lnSpc>
              <a:buClr>
                <a:srgbClr val="000000"/>
              </a:buClr>
              <a:buFont typeface="Arial" panose="020B0604020202020204" pitchFamily="34" charset="0"/>
              <a:buChar char="•"/>
            </a:pPr>
            <a:r>
              <a:rPr lang="en-US" sz="2800" b="1" spc="-1" dirty="0">
                <a:latin typeface="Times New Roman" panose="02020603050405020304" pitchFamily="18" charset="0"/>
              </a:rPr>
              <a:t>Machine learning (ML) algorithms</a:t>
            </a:r>
            <a:r>
              <a:rPr lang="en-US" sz="2800" spc="-1" dirty="0">
                <a:latin typeface="Times New Roman" panose="02020603050405020304" pitchFamily="18" charset="0"/>
              </a:rPr>
              <a:t>, particularly those leveraging neural networks, have emerged as potent tools for analyzing complex ATR-FTIR spectra [3]. These algorithms can discern patterns in the spectra, enabling accurate predictions regarding the identity and composition of MP particles [3]. Recent studies underscore the efficacy of ML-based approaches in automating the classification and quantification of microplastics in environmental samples [4].</a:t>
            </a:r>
            <a:endParaRPr lang="en-US" sz="2800" strike="noStrike" spc="-1" dirty="0">
              <a:latin typeface="Times New Roman" panose="02020603050405020304" pitchFamily="18" charset="0"/>
            </a:endParaRPr>
          </a:p>
        </p:txBody>
      </p:sp>
      <p:sp>
        <p:nvSpPr>
          <p:cNvPr id="66" name="Text Box 164"/>
          <p:cNvSpPr/>
          <p:nvPr/>
        </p:nvSpPr>
        <p:spPr>
          <a:xfrm>
            <a:off x="16832995" y="34129406"/>
            <a:ext cx="15730559" cy="3968864"/>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b="0" strike="noStrike" spc="-1" dirty="0">
                <a:latin typeface="Times New Roman" panose="02020603050405020304" pitchFamily="18" charset="0"/>
                <a:cs typeface="Times New Roman" panose="02020603050405020304" pitchFamily="18" charset="0"/>
              </a:rPr>
              <a:t>Our study highlights the potential of deep learning models, specifically 1D CNN architectures like </a:t>
            </a:r>
            <a:r>
              <a:rPr lang="en-US" sz="2800" b="0" strike="noStrike" spc="-1" dirty="0" err="1">
                <a:latin typeface="Times New Roman" panose="02020603050405020304" pitchFamily="18" charset="0"/>
                <a:cs typeface="Times New Roman" panose="02020603050405020304" pitchFamily="18" charset="0"/>
              </a:rPr>
              <a:t>AlexNet</a:t>
            </a:r>
            <a:r>
              <a:rPr lang="en-US" sz="2800" b="0" strike="noStrike" spc="-1" dirty="0">
                <a:latin typeface="Times New Roman" panose="02020603050405020304" pitchFamily="18" charset="0"/>
                <a:cs typeface="Times New Roman" panose="02020603050405020304" pitchFamily="18" charset="0"/>
              </a:rPr>
              <a:t> and </a:t>
            </a:r>
            <a:r>
              <a:rPr lang="en-US" sz="2800" b="0" strike="noStrike" spc="-1" dirty="0" err="1">
                <a:latin typeface="Times New Roman" panose="02020603050405020304" pitchFamily="18" charset="0"/>
                <a:cs typeface="Times New Roman" panose="02020603050405020304" pitchFamily="18" charset="0"/>
              </a:rPr>
              <a:t>VGGNet</a:t>
            </a:r>
            <a:r>
              <a:rPr lang="en-US" sz="2800" b="0" strike="noStrike" spc="-1" dirty="0">
                <a:latin typeface="Times New Roman" panose="02020603050405020304" pitchFamily="18" charset="0"/>
                <a:cs typeface="Times New Roman" panose="02020603050405020304" pitchFamily="18" charset="0"/>
              </a:rPr>
              <a:t>, for microplastic classification, achieving validation accuracies of 67% and 76%, respectively. However, the critical importance of dataset size in optimizing these models is emphasized, with larger datasets expected to notably enhance the performance of CNN models compared to MLP approaches. This underscores the necessity of acquiring comprehensive datasets to fully exploit the potential of deep learning for microplastic detection. Further refinement and expansion of CNN-based models, alongside increased training data, offer promising avenues to improve automated microplastic classification systems and address the challenges posed by microplastic pollution. Continued research and development in this direction can significantly advance environmental conservation efforts.</a:t>
            </a:r>
          </a:p>
        </p:txBody>
      </p:sp>
      <p:sp>
        <p:nvSpPr>
          <p:cNvPr id="3" name="TextBox 2">
            <a:extLst>
              <a:ext uri="{FF2B5EF4-FFF2-40B4-BE49-F238E27FC236}">
                <a16:creationId xmlns:a16="http://schemas.microsoft.com/office/drawing/2014/main" id="{86875F3B-FF54-54FE-6115-59A15DC70885}"/>
              </a:ext>
            </a:extLst>
          </p:cNvPr>
          <p:cNvSpPr txBox="1"/>
          <p:nvPr/>
        </p:nvSpPr>
        <p:spPr>
          <a:xfrm>
            <a:off x="16737755" y="38875872"/>
            <a:ext cx="15845157"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rPr>
              <a:t>The FTIR image graphs used for the training and test sets for this work were provided by Dr. Salehi and the Salehi Water and Environmental Research Lab</a:t>
            </a:r>
          </a:p>
          <a:p>
            <a:r>
              <a:rPr lang="en-US" sz="1600" dirty="0">
                <a:latin typeface="Times New Roman" panose="02020603050405020304" pitchFamily="18" charset="0"/>
              </a:rPr>
              <a:t>1. J. Brandt, K. </a:t>
            </a:r>
            <a:r>
              <a:rPr lang="en-US" sz="1600" dirty="0" err="1">
                <a:latin typeface="Times New Roman" panose="02020603050405020304" pitchFamily="18" charset="0"/>
              </a:rPr>
              <a:t>Mattsson</a:t>
            </a:r>
            <a:r>
              <a:rPr lang="en-US" sz="1600" dirty="0">
                <a:latin typeface="Times New Roman" panose="02020603050405020304" pitchFamily="18" charset="0"/>
              </a:rPr>
              <a:t>, and M. </a:t>
            </a:r>
            <a:r>
              <a:rPr lang="en-US" sz="1600" dirty="0" err="1">
                <a:latin typeface="Times New Roman" panose="02020603050405020304" pitchFamily="18" charset="0"/>
              </a:rPr>
              <a:t>Hassellöv</a:t>
            </a:r>
            <a:r>
              <a:rPr lang="en-US" sz="1600" dirty="0">
                <a:latin typeface="Times New Roman" panose="02020603050405020304" pitchFamily="18" charset="0"/>
              </a:rPr>
              <a:t>, “Deep Learning for Reconstructing Low-Quality FTIR and Raman </a:t>
            </a:r>
            <a:r>
              <a:rPr lang="en-US" sz="1600" dirty="0" err="1">
                <a:latin typeface="Times New Roman" panose="02020603050405020304" pitchFamily="18" charset="0"/>
              </a:rPr>
              <a:t>Spectra─A</a:t>
            </a:r>
            <a:r>
              <a:rPr lang="en-US" sz="1600" dirty="0">
                <a:latin typeface="Times New Roman" panose="02020603050405020304" pitchFamily="18" charset="0"/>
              </a:rPr>
              <a:t> Case Study in Microplastic Analyses,” Anal Chem, vol. 93, no. 49, pp. 16360–16368, Dec. 2021, </a:t>
            </a:r>
            <a:r>
              <a:rPr lang="en-US" sz="1600" dirty="0" err="1">
                <a:latin typeface="Times New Roman" panose="02020603050405020304" pitchFamily="18" charset="0"/>
              </a:rPr>
              <a:t>doi</a:t>
            </a:r>
            <a:r>
              <a:rPr lang="en-US" sz="1600" dirty="0">
                <a:latin typeface="Times New Roman" panose="02020603050405020304" pitchFamily="18" charset="0"/>
              </a:rPr>
              <a:t>: 10.1021/acs.analchem.1c02618.</a:t>
            </a:r>
          </a:p>
          <a:p>
            <a:r>
              <a:rPr lang="en-US" sz="1600" dirty="0">
                <a:latin typeface="Times New Roman" panose="02020603050405020304" pitchFamily="18" charset="0"/>
              </a:rPr>
              <a:t>2. X. Yan, Z. Cao, A. Murphy, and Y. </a:t>
            </a:r>
            <a:r>
              <a:rPr lang="en-US" sz="1600" dirty="0" err="1">
                <a:latin typeface="Times New Roman" panose="02020603050405020304" pitchFamily="18" charset="0"/>
              </a:rPr>
              <a:t>Qiao</a:t>
            </a:r>
            <a:r>
              <a:rPr lang="en-US" sz="1600" dirty="0">
                <a:latin typeface="Times New Roman" panose="02020603050405020304" pitchFamily="18" charset="0"/>
              </a:rPr>
              <a:t>, “An ensemble machine learning method for microplastics identification with FTIR spectrum,” J Environ Chem Eng, vol. 10, no. 4, Aug. 2022, </a:t>
            </a:r>
            <a:r>
              <a:rPr lang="en-US" sz="1600" dirty="0" err="1">
                <a:latin typeface="Times New Roman" panose="02020603050405020304" pitchFamily="18" charset="0"/>
              </a:rPr>
              <a:t>doi</a:t>
            </a:r>
            <a:r>
              <a:rPr lang="en-US" sz="1600" dirty="0">
                <a:latin typeface="Times New Roman" panose="02020603050405020304" pitchFamily="18" charset="0"/>
              </a:rPr>
              <a:t>: 10.1016/j.jece.2022.108130.</a:t>
            </a:r>
          </a:p>
          <a:p>
            <a:r>
              <a:rPr lang="en-US" sz="1600" dirty="0">
                <a:latin typeface="Times New Roman" panose="02020603050405020304" pitchFamily="18" charset="0"/>
              </a:rPr>
              <a:t>3. B. </a:t>
            </a:r>
            <a:r>
              <a:rPr lang="en-US" sz="1600" dirty="0" err="1">
                <a:latin typeface="Times New Roman" panose="02020603050405020304" pitchFamily="18" charset="0"/>
              </a:rPr>
              <a:t>Hufnagl</a:t>
            </a:r>
            <a:r>
              <a:rPr lang="en-US" sz="1600" dirty="0">
                <a:latin typeface="Times New Roman" panose="02020603050405020304" pitchFamily="18" charset="0"/>
              </a:rPr>
              <a:t> et al., “Computer-Assisted Analysis of Microplastics in Environmental Samples Based on </a:t>
            </a:r>
            <a:r>
              <a:rPr lang="el-GR" sz="1600" dirty="0">
                <a:latin typeface="Times New Roman" panose="02020603050405020304" pitchFamily="18" charset="0"/>
              </a:rPr>
              <a:t>μ</a:t>
            </a:r>
            <a:r>
              <a:rPr lang="en-US" sz="1600" dirty="0">
                <a:latin typeface="Times New Roman" panose="02020603050405020304" pitchFamily="18" charset="0"/>
              </a:rPr>
              <a:t>FTIR Imaging in Combination with Machine Learning,” Environ Sci Technol Lett, vol. 9, no. 1, pp. 90–95, Jan. 2022, </a:t>
            </a:r>
            <a:r>
              <a:rPr lang="en-US" sz="1600" dirty="0" err="1">
                <a:latin typeface="Times New Roman" panose="02020603050405020304" pitchFamily="18" charset="0"/>
              </a:rPr>
              <a:t>doi</a:t>
            </a:r>
            <a:r>
              <a:rPr lang="en-US" sz="1600" dirty="0">
                <a:latin typeface="Times New Roman" panose="02020603050405020304" pitchFamily="18" charset="0"/>
              </a:rPr>
              <a:t>: 10.1021/acs.estlett.1c00851.</a:t>
            </a:r>
          </a:p>
          <a:p>
            <a:r>
              <a:rPr lang="en-US" sz="1600" dirty="0">
                <a:latin typeface="Times New Roman" panose="02020603050405020304" pitchFamily="18" charset="0"/>
              </a:rPr>
              <a:t>4. F. Weber, A. </a:t>
            </a:r>
            <a:r>
              <a:rPr lang="en-US" sz="1600" dirty="0" err="1">
                <a:latin typeface="Times New Roman" panose="02020603050405020304" pitchFamily="18" charset="0"/>
              </a:rPr>
              <a:t>Zinnen</a:t>
            </a:r>
            <a:r>
              <a:rPr lang="en-US" sz="1600" dirty="0">
                <a:latin typeface="Times New Roman" panose="02020603050405020304" pitchFamily="18" charset="0"/>
              </a:rPr>
              <a:t>, and J. </a:t>
            </a:r>
            <a:r>
              <a:rPr lang="en-US" sz="1600" dirty="0" err="1">
                <a:latin typeface="Times New Roman" panose="02020603050405020304" pitchFamily="18" charset="0"/>
              </a:rPr>
              <a:t>Kerpen</a:t>
            </a:r>
            <a:r>
              <a:rPr lang="en-US" sz="1600" dirty="0">
                <a:latin typeface="Times New Roman" panose="02020603050405020304" pitchFamily="18" charset="0"/>
              </a:rPr>
              <a:t>, “Development of a machine learning-based method for the analysis of microplastics in environmental samples using µ-Raman spectroscopy,” Microplastics and </a:t>
            </a:r>
            <a:r>
              <a:rPr lang="en-US" sz="1600" dirty="0" err="1">
                <a:latin typeface="Times New Roman" panose="02020603050405020304" pitchFamily="18" charset="0"/>
              </a:rPr>
              <a:t>Nanoplastics</a:t>
            </a:r>
            <a:r>
              <a:rPr lang="en-US" sz="1600" dirty="0">
                <a:latin typeface="Times New Roman" panose="02020603050405020304" pitchFamily="18" charset="0"/>
              </a:rPr>
              <a:t>, vol. 3, no. 1, Apr. 2023, </a:t>
            </a:r>
            <a:r>
              <a:rPr lang="en-US" sz="1600" dirty="0" err="1">
                <a:latin typeface="Times New Roman" panose="02020603050405020304" pitchFamily="18" charset="0"/>
              </a:rPr>
              <a:t>doi</a:t>
            </a:r>
            <a:r>
              <a:rPr lang="en-US" sz="1600" dirty="0">
                <a:latin typeface="Times New Roman" panose="02020603050405020304" pitchFamily="18" charset="0"/>
              </a:rPr>
              <a:t>: 10.1186/s43591-023-00057-3.</a:t>
            </a:r>
          </a:p>
          <a:p>
            <a:endParaRPr lang="en-US" sz="1600" dirty="0">
              <a:latin typeface="Times New Roman" panose="02020603050405020304" pitchFamily="18" charset="0"/>
            </a:endParaRPr>
          </a:p>
        </p:txBody>
      </p:sp>
      <p:sp>
        <p:nvSpPr>
          <p:cNvPr id="4" name="Rectangle 7">
            <a:extLst>
              <a:ext uri="{FF2B5EF4-FFF2-40B4-BE49-F238E27FC236}">
                <a16:creationId xmlns:a16="http://schemas.microsoft.com/office/drawing/2014/main" id="{EA921968-2908-F5A5-2C35-15EEBFDB0468}"/>
              </a:ext>
            </a:extLst>
          </p:cNvPr>
          <p:cNvSpPr>
            <a:spLocks noChangeArrowheads="1"/>
          </p:cNvSpPr>
          <p:nvPr/>
        </p:nvSpPr>
        <p:spPr bwMode="auto">
          <a:xfrm>
            <a:off x="16718398" y="38040234"/>
            <a:ext cx="15845156" cy="874745"/>
          </a:xfrm>
          <a:prstGeom prst="rect">
            <a:avLst/>
          </a:prstGeom>
          <a:solidFill>
            <a:srgbClr val="FFCC00"/>
          </a:solidFill>
          <a:ln w="9525">
            <a:noFill/>
            <a:miter lim="800000"/>
            <a:headEnd/>
            <a:tailEnd/>
          </a:ln>
          <a:effectLst/>
        </p:spPr>
        <p:txBody>
          <a:bodyPr wrap="none" lIns="115729" tIns="57865" rIns="115729" bIns="57865" anchor="ctr"/>
          <a:lstStyle/>
          <a:p>
            <a:pPr algn="ctr" defTabSz="3968721"/>
            <a:r>
              <a:rPr lang="en-US" sz="4800" b="1" dirty="0">
                <a:latin typeface="Times New Roman" panose="02020603050405020304" pitchFamily="18" charset="0"/>
                <a:cs typeface="Times New Roman" panose="02020603050405020304" pitchFamily="18" charset="0"/>
              </a:rPr>
              <a:t>VII. References</a:t>
            </a:r>
          </a:p>
        </p:txBody>
      </p:sp>
      <p:sp>
        <p:nvSpPr>
          <p:cNvPr id="2" name="Rectangle 7">
            <a:extLst>
              <a:ext uri="{FF2B5EF4-FFF2-40B4-BE49-F238E27FC236}">
                <a16:creationId xmlns:a16="http://schemas.microsoft.com/office/drawing/2014/main" id="{F61D0617-3421-6F65-8993-DBB018E470CB}"/>
              </a:ext>
            </a:extLst>
          </p:cNvPr>
          <p:cNvSpPr/>
          <p:nvPr/>
        </p:nvSpPr>
        <p:spPr>
          <a:xfrm>
            <a:off x="469078" y="21784816"/>
            <a:ext cx="15338921" cy="819048"/>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trike="noStrike" spc="-1" dirty="0">
                <a:latin typeface="Times New Roman" panose="02020603050405020304" pitchFamily="18" charset="0"/>
                <a:cs typeface="Times New Roman" panose="02020603050405020304" pitchFamily="18" charset="0"/>
              </a:rPr>
              <a:t>III. Data</a:t>
            </a:r>
            <a:r>
              <a:rPr lang="en-US" sz="4800" b="1" spc="-1" dirty="0">
                <a:latin typeface="Times New Roman" panose="02020603050405020304" pitchFamily="18" charset="0"/>
                <a:cs typeface="Times New Roman" panose="02020603050405020304" pitchFamily="18" charset="0"/>
              </a:rPr>
              <a:t>set Creation</a:t>
            </a:r>
            <a:endParaRPr lang="en-US" sz="4800" b="1" strike="noStrike" spc="-1" dirty="0">
              <a:latin typeface="Times New Roman" panose="02020603050405020304" pitchFamily="18" charset="0"/>
              <a:cs typeface="Times New Roman" panose="02020603050405020304" pitchFamily="18" charset="0"/>
            </a:endParaRPr>
          </a:p>
        </p:txBody>
      </p:sp>
      <p:sp>
        <p:nvSpPr>
          <p:cNvPr id="10" name="Text Box 164">
            <a:extLst>
              <a:ext uri="{FF2B5EF4-FFF2-40B4-BE49-F238E27FC236}">
                <a16:creationId xmlns:a16="http://schemas.microsoft.com/office/drawing/2014/main" id="{5E975458-D623-5ACB-241D-DDF5E506150A}"/>
              </a:ext>
            </a:extLst>
          </p:cNvPr>
          <p:cNvSpPr/>
          <p:nvPr/>
        </p:nvSpPr>
        <p:spPr>
          <a:xfrm>
            <a:off x="4371995" y="21230164"/>
            <a:ext cx="8103137"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1. ATR-FTIR mosaic imaging and reading for sample #1 of Polystyrene (PS).</a:t>
            </a:r>
            <a:endParaRPr lang="en-US" b="0" strike="noStrike" spc="-1" dirty="0">
              <a:latin typeface="Times New Roman" panose="02020603050405020304" pitchFamily="18" charset="0"/>
              <a:cs typeface="Times New Roman" panose="02020603050405020304" pitchFamily="18" charset="0"/>
            </a:endParaRPr>
          </a:p>
        </p:txBody>
      </p:sp>
      <p:sp>
        <p:nvSpPr>
          <p:cNvPr id="16" name="Rectangle 7">
            <a:extLst>
              <a:ext uri="{FF2B5EF4-FFF2-40B4-BE49-F238E27FC236}">
                <a16:creationId xmlns:a16="http://schemas.microsoft.com/office/drawing/2014/main" id="{7704B2B1-3873-4CE7-8312-87F050AEA012}"/>
              </a:ext>
            </a:extLst>
          </p:cNvPr>
          <p:cNvSpPr/>
          <p:nvPr/>
        </p:nvSpPr>
        <p:spPr>
          <a:xfrm>
            <a:off x="16832994" y="4314830"/>
            <a:ext cx="15730560" cy="888860"/>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trike="noStrike" spc="-1" dirty="0">
                <a:latin typeface="Times New Roman" panose="02020603050405020304" pitchFamily="18" charset="0"/>
                <a:cs typeface="Times New Roman" panose="02020603050405020304" pitchFamily="18" charset="0"/>
              </a:rPr>
              <a:t>IV. Methodology</a:t>
            </a:r>
          </a:p>
        </p:txBody>
      </p:sp>
      <p:sp>
        <p:nvSpPr>
          <p:cNvPr id="17" name="Text Box 164">
            <a:extLst>
              <a:ext uri="{FF2B5EF4-FFF2-40B4-BE49-F238E27FC236}">
                <a16:creationId xmlns:a16="http://schemas.microsoft.com/office/drawing/2014/main" id="{9211C415-947E-A1AA-40FD-02FF726B3351}"/>
              </a:ext>
            </a:extLst>
          </p:cNvPr>
          <p:cNvSpPr/>
          <p:nvPr/>
        </p:nvSpPr>
        <p:spPr>
          <a:xfrm>
            <a:off x="392878" y="22750871"/>
            <a:ext cx="15494822" cy="3537976"/>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In Dataset 1, </a:t>
            </a:r>
            <a:r>
              <a:rPr lang="en-US" sz="2800" b="1" spc="-1" dirty="0">
                <a:latin typeface="Times New Roman" panose="02020603050405020304" pitchFamily="18" charset="0"/>
              </a:rPr>
              <a:t>1402</a:t>
            </a:r>
            <a:r>
              <a:rPr lang="en-US" sz="2800" spc="-1" dirty="0">
                <a:latin typeface="Times New Roman" panose="02020603050405020304" pitchFamily="18" charset="0"/>
              </a:rPr>
              <a:t> ATR-FTIRs of 3 different types of MPs and 1 substance: Low Density Polyethylene (LDPE), Polystyrene (PS), 	Polyvinyl Chloride (PVC), and Sand Particulate were collected.</a:t>
            </a: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In Dataset 2, </a:t>
            </a:r>
            <a:r>
              <a:rPr lang="en-US" sz="2800" b="1" spc="-1" dirty="0">
                <a:latin typeface="Times New Roman" panose="02020603050405020304" pitchFamily="18" charset="0"/>
              </a:rPr>
              <a:t>470</a:t>
            </a:r>
            <a:r>
              <a:rPr lang="en-US" sz="2800" spc="-1" dirty="0">
                <a:latin typeface="Times New Roman" panose="02020603050405020304" pitchFamily="18" charset="0"/>
              </a:rPr>
              <a:t> ATR FTIRs of LDPE, PS, PVC, and Polyethylene Terephthalate (PET) were collected.</a:t>
            </a: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The dataset was split into an 80% training set and a 20% test set.</a:t>
            </a: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Each ATR-FTIR signature was converted into a 1D vector, with y-pixel positions corresponding to each x-pixel position. Utilizing OpenCV and NumPy in Python, we converted the ATR-FTIR graph images into textual data and then into 1D arrays, saved as .csv files for the dataset. This ensured proper formatting for machine learning model input. </a:t>
            </a:r>
          </a:p>
        </p:txBody>
      </p:sp>
      <p:sp>
        <p:nvSpPr>
          <p:cNvPr id="21" name="Text Box 164">
            <a:extLst>
              <a:ext uri="{FF2B5EF4-FFF2-40B4-BE49-F238E27FC236}">
                <a16:creationId xmlns:a16="http://schemas.microsoft.com/office/drawing/2014/main" id="{4591EC4F-5B9D-49E7-F741-CD040E26FCDC}"/>
              </a:ext>
            </a:extLst>
          </p:cNvPr>
          <p:cNvSpPr/>
          <p:nvPr/>
        </p:nvSpPr>
        <p:spPr>
          <a:xfrm>
            <a:off x="3650713" y="29438390"/>
            <a:ext cx="10754914"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2. Block Diagram of the data smoothing process for y-pixel 1D vector training set data.</a:t>
            </a:r>
          </a:p>
        </p:txBody>
      </p:sp>
      <mc:AlternateContent xmlns:mc="http://schemas.openxmlformats.org/markup-compatibility/2006">
        <mc:Choice xmlns:a14="http://schemas.microsoft.com/office/drawing/2010/main" Requires="a14">
          <p:sp>
            <p:nvSpPr>
              <p:cNvPr id="35" name="Text Box 164">
                <a:extLst>
                  <a:ext uri="{FF2B5EF4-FFF2-40B4-BE49-F238E27FC236}">
                    <a16:creationId xmlns:a16="http://schemas.microsoft.com/office/drawing/2014/main" id="{0979C165-C757-C696-6D76-C2D0D5A62E9E}"/>
                  </a:ext>
                </a:extLst>
              </p:cNvPr>
              <p:cNvSpPr/>
              <p:nvPr/>
            </p:nvSpPr>
            <p:spPr>
              <a:xfrm>
                <a:off x="16718398" y="5104894"/>
                <a:ext cx="14983920" cy="6554187"/>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b="1" strike="noStrike" spc="-1" dirty="0">
                    <a:latin typeface="Times New Roman" panose="02020603050405020304" pitchFamily="18" charset="0"/>
                  </a:rPr>
                  <a:t>1D Convolutional Neural Networks (CNNs)</a:t>
                </a:r>
                <a:r>
                  <a:rPr lang="en-US" sz="2800" strike="noStrike" spc="-1" dirty="0">
                    <a:latin typeface="Times New Roman" panose="02020603050405020304" pitchFamily="18" charset="0"/>
                  </a:rPr>
                  <a:t> are specialized architectures for processing sequential data like time series and signals. The general structure is as follows:</a:t>
                </a:r>
              </a:p>
              <a:p>
                <a:pPr marL="914400" lvl="1" indent="-457200" algn="just">
                  <a:buClr>
                    <a:srgbClr val="000000"/>
                  </a:buClr>
                  <a:buFont typeface="Arial" panose="020B0604020202020204" pitchFamily="34" charset="0"/>
                  <a:buChar char="•"/>
                </a:pPr>
                <a:r>
                  <a:rPr lang="en-US" sz="2800" b="1" strike="noStrike" spc="-1" dirty="0">
                    <a:latin typeface="Times New Roman" panose="02020603050405020304" pitchFamily="18" charset="0"/>
                  </a:rPr>
                  <a:t>Convolutional Layers</a:t>
                </a:r>
                <a:r>
                  <a:rPr lang="en-US" sz="2800" strike="noStrike" spc="-1" dirty="0">
                    <a:latin typeface="Times New Roman" panose="02020603050405020304" pitchFamily="18" charset="0"/>
                  </a:rPr>
                  <a:t>: Learnable filters slide across the input sequence, capturing patterns at different spatial resolutions.</a:t>
                </a:r>
              </a:p>
              <a:p>
                <a:pPr marL="914400" lvl="1" indent="-457200" algn="just">
                  <a:buClr>
                    <a:srgbClr val="000000"/>
                  </a:buClr>
                  <a:buFont typeface="Arial" panose="020B0604020202020204" pitchFamily="34" charset="0"/>
                  <a:buChar char="•"/>
                </a:pPr>
                <a:r>
                  <a:rPr lang="en-US" sz="2800" b="1" strike="noStrike" spc="-1" dirty="0">
                    <a:latin typeface="Times New Roman" panose="02020603050405020304" pitchFamily="18" charset="0"/>
                  </a:rPr>
                  <a:t>Pooling Layers</a:t>
                </a:r>
                <a:r>
                  <a:rPr lang="en-US" sz="2800" strike="noStrike" spc="-1" dirty="0">
                    <a:latin typeface="Times New Roman" panose="02020603050405020304" pitchFamily="18" charset="0"/>
                  </a:rPr>
                  <a:t>: Reduce spatial dimensionality of feature maps while retaining essential information, improving computational efficiency.</a:t>
                </a:r>
              </a:p>
              <a:p>
                <a:pPr marL="914400" lvl="1" indent="-457200" algn="just">
                  <a:buClr>
                    <a:srgbClr val="000000"/>
                  </a:buClr>
                  <a:buFont typeface="Arial" panose="020B0604020202020204" pitchFamily="34" charset="0"/>
                  <a:buChar char="•"/>
                </a:pPr>
                <a:r>
                  <a:rPr lang="en-US" sz="2800" b="1" strike="noStrike" spc="-1" dirty="0">
                    <a:latin typeface="Times New Roman" panose="02020603050405020304" pitchFamily="18" charset="0"/>
                  </a:rPr>
                  <a:t>Fully Connected Layers</a:t>
                </a:r>
                <a:r>
                  <a:rPr lang="en-US" sz="2800" strike="noStrike" spc="-1" dirty="0">
                    <a:latin typeface="Times New Roman" panose="02020603050405020304" pitchFamily="18" charset="0"/>
                  </a:rPr>
                  <a:t>: Integrate features extracted by convolutional and pooling layers for high-level decision-making.</a:t>
                </a:r>
              </a:p>
              <a:p>
                <a:pPr marL="457200" indent="-457200" algn="just">
                  <a:lnSpc>
                    <a:spcPct val="100000"/>
                  </a:lnSpc>
                  <a:buClr>
                    <a:srgbClr val="000000"/>
                  </a:buClr>
                  <a:buFont typeface="Arial" panose="020B0604020202020204" pitchFamily="34" charset="0"/>
                  <a:buChar char="•"/>
                </a:pPr>
                <a:r>
                  <a:rPr lang="en-US" sz="2800" strike="noStrike" spc="-1" dirty="0">
                    <a:latin typeface="Times New Roman" panose="02020603050405020304" pitchFamily="18" charset="0"/>
                  </a:rPr>
                  <a:t>For </a:t>
                </a:r>
                <a:r>
                  <a:rPr lang="en-US" sz="2800" b="1" strike="noStrike" spc="-1" dirty="0" err="1">
                    <a:latin typeface="Times New Roman" panose="02020603050405020304" pitchFamily="18" charset="0"/>
                  </a:rPr>
                  <a:t>AlexNet</a:t>
                </a:r>
                <a:r>
                  <a:rPr lang="en-US" sz="2800" strike="noStrike" spc="-1" dirty="0">
                    <a:latin typeface="Times New Roman" panose="02020603050405020304" pitchFamily="18" charset="0"/>
                  </a:rPr>
                  <a:t> adaptation, we modified the original architecture to accommodate 1D data, maintaining convolutional and max-pooling layers. The forward pass can be expressed as: </a:t>
                </a:r>
                <a14:m>
                  <m:oMath xmlns:m="http://schemas.openxmlformats.org/officeDocument/2006/math">
                    <m:r>
                      <a:rPr lang="en-US" sz="2800" b="0" i="1" strike="noStrike" spc="-1" smtClean="0">
                        <a:latin typeface="Cambria Math" panose="02040503050406030204" pitchFamily="18" charset="0"/>
                      </a:rPr>
                      <m:t>𝐴𝑙𝑒𝑥𝑁𝑒𝑡</m:t>
                    </m:r>
                    <m:d>
                      <m:dPr>
                        <m:ctrlPr>
                          <a:rPr lang="en-US" sz="2800" b="0" i="1" strike="noStrike" spc="-1" smtClean="0">
                            <a:latin typeface="Cambria Math" panose="02040503050406030204" pitchFamily="18" charset="0"/>
                          </a:rPr>
                        </m:ctrlPr>
                      </m:dPr>
                      <m:e>
                        <m:r>
                          <a:rPr lang="en-US" sz="2800" b="0" i="1" strike="noStrike" spc="-1" smtClean="0">
                            <a:latin typeface="Cambria Math" panose="02040503050406030204" pitchFamily="18" charset="0"/>
                          </a:rPr>
                          <m:t>𝑥</m:t>
                        </m:r>
                      </m:e>
                    </m:d>
                    <m:r>
                      <a:rPr lang="en-US" sz="2800" b="0" i="1" strike="noStrike" spc="-1" smtClean="0">
                        <a:latin typeface="Cambria Math" panose="02040503050406030204" pitchFamily="18" charset="0"/>
                      </a:rPr>
                      <m:t>=</m:t>
                    </m:r>
                    <m:sSub>
                      <m:sSubPr>
                        <m:ctrlPr>
                          <a:rPr lang="el-GR" sz="2800" i="1" spc="-1" smtClean="0">
                            <a:latin typeface="Cambria Math" panose="02040503050406030204" pitchFamily="18" charset="0"/>
                          </a:rPr>
                        </m:ctrlPr>
                      </m:sSubPr>
                      <m:e>
                        <m:r>
                          <m:rPr>
                            <m:sty m:val="p"/>
                          </m:rPr>
                          <a:rPr lang="el-GR" sz="2800" i="0" spc="-1">
                            <a:latin typeface="Cambria Math" panose="02040503050406030204" pitchFamily="18" charset="0"/>
                          </a:rPr>
                          <m:t>σ</m:t>
                        </m:r>
                      </m:e>
                      <m:sub>
                        <m:r>
                          <a:rPr lang="en-US" sz="2800" b="0" i="0" spc="-1" smtClean="0">
                            <a:latin typeface="Cambria Math" panose="02040503050406030204" pitchFamily="18" charset="0"/>
                          </a:rPr>
                          <m:t>5</m:t>
                        </m:r>
                      </m:sub>
                    </m:sSub>
                    <m:r>
                      <a:rPr lang="en-US" sz="2800" b="0" i="0" spc="-1" smtClean="0">
                        <a:latin typeface="Cambria Math" panose="02040503050406030204" pitchFamily="18" charset="0"/>
                      </a:rPr>
                      <m:t>(</m:t>
                    </m:r>
                    <m:sSub>
                      <m:sSubPr>
                        <m:ctrlPr>
                          <a:rPr lang="en-US" sz="2800" b="0" i="1" spc="-1" smtClean="0">
                            <a:latin typeface="Cambria Math" panose="02040503050406030204" pitchFamily="18" charset="0"/>
                          </a:rPr>
                        </m:ctrlPr>
                      </m:sSubPr>
                      <m:e>
                        <m:r>
                          <a:rPr lang="en-US" sz="2800" b="0" i="1" spc="-1" smtClean="0">
                            <a:latin typeface="Cambria Math" panose="02040503050406030204" pitchFamily="18" charset="0"/>
                          </a:rPr>
                          <m:t>𝑊</m:t>
                        </m:r>
                      </m:e>
                      <m:sub>
                        <m:r>
                          <a:rPr lang="en-US" sz="2800" b="0" i="1" spc="-1" smtClean="0">
                            <a:latin typeface="Cambria Math" panose="02040503050406030204" pitchFamily="18" charset="0"/>
                          </a:rPr>
                          <m:t>5</m:t>
                        </m:r>
                      </m:sub>
                    </m:sSub>
                    <m:sSub>
                      <m:sSubPr>
                        <m:ctrlPr>
                          <a:rPr lang="el-GR" sz="2800" i="1" spc="-1" smtClean="0">
                            <a:latin typeface="Cambria Math" panose="02040503050406030204" pitchFamily="18" charset="0"/>
                          </a:rPr>
                        </m:ctrlPr>
                      </m:sSubPr>
                      <m:e>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4</m:t>
                        </m:r>
                      </m:sub>
                    </m:sSub>
                    <m:r>
                      <a:rPr lang="en-US" sz="2800" b="0" i="1" spc="-1" smtClean="0">
                        <a:latin typeface="Cambria Math" panose="02040503050406030204" pitchFamily="18" charset="0"/>
                      </a:rPr>
                      <m:t>(</m:t>
                    </m:r>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4</m:t>
                        </m:r>
                      </m:sub>
                    </m:sSub>
                    <m:sSub>
                      <m:sSubPr>
                        <m:ctrlPr>
                          <a:rPr lang="el-GR" sz="2800" i="1" spc="-1">
                            <a:latin typeface="Cambria Math" panose="02040503050406030204" pitchFamily="18" charset="0"/>
                          </a:rPr>
                        </m:ctrlPr>
                      </m:sSubPr>
                      <m:e>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3</m:t>
                        </m:r>
                      </m:sub>
                    </m:sSub>
                  </m:oMath>
                </a14:m>
                <a:r>
                  <a:rPr lang="en-US" sz="2800" strike="noStrike" spc="-1" dirty="0">
                    <a:latin typeface="Times New Roman" panose="02020603050405020304" pitchFamily="18" charset="0"/>
                  </a:rPr>
                  <a:t>(</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3</m:t>
                        </m:r>
                      </m:sub>
                    </m:sSub>
                    <m:sSub>
                      <m:sSubPr>
                        <m:ctrlPr>
                          <a:rPr lang="el-GR" sz="2800" i="1" spc="-1">
                            <a:latin typeface="Cambria Math" panose="02040503050406030204" pitchFamily="18" charset="0"/>
                          </a:rPr>
                        </m:ctrlPr>
                      </m:sSubPr>
                      <m:e>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2</m:t>
                        </m:r>
                      </m:sub>
                    </m:sSub>
                  </m:oMath>
                </a14:m>
                <a:r>
                  <a:rPr lang="en-US" sz="2800" strike="noStrike" spc="-1" dirty="0">
                    <a:latin typeface="Times New Roman" panose="02020603050405020304" pitchFamily="18" charset="0"/>
                  </a:rPr>
                  <a:t>(</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2</m:t>
                        </m:r>
                      </m:sub>
                    </m:sSub>
                    <m:sSub>
                      <m:sSubPr>
                        <m:ctrlPr>
                          <a:rPr lang="el-GR" sz="2800" i="1" spc="-1">
                            <a:latin typeface="Cambria Math" panose="02040503050406030204" pitchFamily="18" charset="0"/>
                          </a:rPr>
                        </m:ctrlPr>
                      </m:sSubPr>
                      <m:e>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1</m:t>
                        </m:r>
                      </m:sub>
                    </m:sSub>
                  </m:oMath>
                </a14:m>
                <a:r>
                  <a:rPr lang="en-US" sz="2800" strike="noStrike" spc="-1" dirty="0">
                    <a:latin typeface="Times New Roman" panose="02020603050405020304" pitchFamily="18" charset="0"/>
                  </a:rPr>
                  <a:t>(</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1</m:t>
                        </m:r>
                      </m:sub>
                    </m:sSub>
                    <m:r>
                      <a:rPr lang="en-US" sz="2800" b="0" i="1" spc="-1" smtClean="0">
                        <a:latin typeface="Cambria Math" panose="02040503050406030204" pitchFamily="18" charset="0"/>
                      </a:rPr>
                      <m:t>𝑥</m:t>
                    </m:r>
                    <m:r>
                      <a:rPr lang="en-US" sz="2800" b="0" i="1" spc="-1" smtClean="0">
                        <a:latin typeface="Cambria Math" panose="02040503050406030204" pitchFamily="18" charset="0"/>
                      </a:rPr>
                      <m:t>+</m:t>
                    </m:r>
                    <m:sSub>
                      <m:sSubPr>
                        <m:ctrlPr>
                          <a:rPr lang="en-US" sz="2800" i="1" spc="-1">
                            <a:latin typeface="Cambria Math" panose="02040503050406030204" pitchFamily="18" charset="0"/>
                          </a:rPr>
                        </m:ctrlPr>
                      </m:sSubPr>
                      <m:e>
                        <m:r>
                          <a:rPr lang="en-US" sz="2800" b="0" i="1" spc="-1" smtClean="0">
                            <a:latin typeface="Cambria Math" panose="02040503050406030204" pitchFamily="18" charset="0"/>
                          </a:rPr>
                          <m:t>𝑏</m:t>
                        </m:r>
                      </m:e>
                      <m:sub>
                        <m:r>
                          <a:rPr lang="en-US" sz="2800" b="0" i="1" spc="-1" smtClean="0">
                            <a:latin typeface="Cambria Math" panose="02040503050406030204" pitchFamily="18" charset="0"/>
                          </a:rPr>
                          <m:t>1</m:t>
                        </m:r>
                      </m:sub>
                    </m:sSub>
                    <m:r>
                      <a:rPr lang="en-US" sz="2800" b="0" i="1" spc="-1" smtClean="0">
                        <a:latin typeface="Cambria Math" panose="02040503050406030204" pitchFamily="18" charset="0"/>
                      </a:rPr>
                      <m:t>)</m:t>
                    </m:r>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smtClean="0">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2</m:t>
                        </m:r>
                      </m:sub>
                    </m:sSub>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2</m:t>
                        </m:r>
                      </m:sub>
                    </m:sSub>
                    <m:r>
                      <a:rPr lang="en-US" sz="2800" b="0" i="1" spc="-1" smtClean="0">
                        <a:latin typeface="Cambria Math" panose="02040503050406030204" pitchFamily="18" charset="0"/>
                      </a:rPr>
                      <m:t>)+</m:t>
                    </m:r>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3</m:t>
                        </m:r>
                      </m:sub>
                    </m:sSub>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4</m:t>
                        </m:r>
                      </m:sub>
                    </m:sSub>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5</m:t>
                        </m:r>
                      </m:sub>
                    </m:sSub>
                  </m:oMath>
                </a14:m>
                <a:r>
                  <a:rPr lang="en-US" sz="2800" strike="noStrike" spc="-1" dirty="0">
                    <a:latin typeface="Times New Roman" panose="02020603050405020304" pitchFamily="18" charset="0"/>
                  </a:rPr>
                  <a:t>), where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𝑖</m:t>
                        </m:r>
                      </m:sub>
                    </m:sSub>
                  </m:oMath>
                </a14:m>
                <a:r>
                  <a:rPr lang="en-US" sz="2800" strike="noStrike" spc="-1" dirty="0">
                    <a:latin typeface="Times New Roman" panose="02020603050405020304" pitchFamily="18" charset="0"/>
                  </a:rPr>
                  <a:t> and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𝑖</m:t>
                        </m:r>
                      </m:sub>
                    </m:sSub>
                  </m:oMath>
                </a14:m>
                <a:r>
                  <a:rPr lang="en-US" sz="2800" strike="noStrike" spc="-1" dirty="0">
                    <a:latin typeface="Times New Roman" panose="02020603050405020304" pitchFamily="18" charset="0"/>
                  </a:rPr>
                  <a:t> denote the weights and biases of each layer, and </a:t>
                </a:r>
                <a14:m>
                  <m:oMath xmlns:m="http://schemas.openxmlformats.org/officeDocument/2006/math">
                    <m:sSub>
                      <m:sSubPr>
                        <m:ctrlPr>
                          <a:rPr lang="el-GR" sz="2800" i="1" spc="-1">
                            <a:latin typeface="Cambria Math" panose="02040503050406030204" pitchFamily="18" charset="0"/>
                          </a:rPr>
                        </m:ctrlPr>
                      </m:sSubPr>
                      <m:e>
                        <m:r>
                          <m:rPr>
                            <m:sty m:val="p"/>
                          </m:rPr>
                          <a:rPr lang="el-GR" sz="2800" spc="-1">
                            <a:latin typeface="Cambria Math" panose="02040503050406030204" pitchFamily="18" charset="0"/>
                          </a:rPr>
                          <m:t>σ</m:t>
                        </m:r>
                      </m:e>
                      <m:sub>
                        <m:r>
                          <m:rPr>
                            <m:sty m:val="p"/>
                          </m:rPr>
                          <a:rPr lang="en-US" sz="2800" b="0" i="0" spc="-1" smtClean="0">
                            <a:latin typeface="Cambria Math" panose="02040503050406030204" pitchFamily="18" charset="0"/>
                          </a:rPr>
                          <m:t>i</m:t>
                        </m:r>
                      </m:sub>
                    </m:sSub>
                  </m:oMath>
                </a14:m>
                <a:r>
                  <a:rPr lang="en-US" sz="2800" strike="noStrike" spc="-1" dirty="0">
                    <a:latin typeface="Times New Roman" panose="02020603050405020304" pitchFamily="18" charset="0"/>
                  </a:rPr>
                  <a:t> denotes the </a:t>
                </a:r>
                <a:r>
                  <a:rPr lang="en-US" sz="2800" strike="noStrike" spc="-1" dirty="0" err="1">
                    <a:latin typeface="Times New Roman" panose="02020603050405020304" pitchFamily="18" charset="0"/>
                  </a:rPr>
                  <a:t>ReLU</a:t>
                </a:r>
                <a:r>
                  <a:rPr lang="en-US" sz="2800" strike="noStrike" spc="-1" dirty="0">
                    <a:latin typeface="Times New Roman" panose="02020603050405020304" pitchFamily="18" charset="0"/>
                  </a:rPr>
                  <a:t> activation function. </a:t>
                </a:r>
                <a:endParaRPr lang="en-US" sz="2800" spc="-1" dirty="0">
                  <a:latin typeface="Times New Roman" panose="02020603050405020304" pitchFamily="18" charset="0"/>
                </a:endParaRP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Similarly, </a:t>
                </a:r>
                <a:r>
                  <a:rPr lang="en-US" sz="2800" b="1" spc="-1" dirty="0" err="1">
                    <a:latin typeface="Times New Roman" panose="02020603050405020304" pitchFamily="18" charset="0"/>
                  </a:rPr>
                  <a:t>VGGNet</a:t>
                </a:r>
                <a:r>
                  <a:rPr lang="en-US" sz="2800" spc="-1" dirty="0">
                    <a:latin typeface="Times New Roman" panose="02020603050405020304" pitchFamily="18" charset="0"/>
                  </a:rPr>
                  <a:t> was adapted by replacing 2D convolutional layers with 1D convolutional layers, maintaining the network depth. The forward pass can be represented as: </a:t>
                </a:r>
                <a14:m>
                  <m:oMath xmlns:m="http://schemas.openxmlformats.org/officeDocument/2006/math">
                    <m:r>
                      <a:rPr lang="en-US" sz="2800" b="0" i="1" strike="noStrike" spc="-1" smtClean="0">
                        <a:latin typeface="Cambria Math" panose="02040503050406030204" pitchFamily="18" charset="0"/>
                      </a:rPr>
                      <m:t>𝑉𝐺𝐺𝑁𝑒𝑡</m:t>
                    </m:r>
                    <m:d>
                      <m:dPr>
                        <m:ctrlPr>
                          <a:rPr lang="en-US" sz="2800" b="0" i="1" strike="noStrike" spc="-1" smtClean="0">
                            <a:latin typeface="Cambria Math" panose="02040503050406030204" pitchFamily="18" charset="0"/>
                          </a:rPr>
                        </m:ctrlPr>
                      </m:dPr>
                      <m:e>
                        <m:r>
                          <a:rPr lang="en-US" sz="2800" b="0" i="1" strike="noStrike" spc="-1" smtClean="0">
                            <a:latin typeface="Cambria Math" panose="02040503050406030204" pitchFamily="18" charset="0"/>
                          </a:rPr>
                          <m:t>𝑥</m:t>
                        </m:r>
                      </m:e>
                    </m:d>
                    <m:r>
                      <a:rPr lang="en-US" sz="2800" b="0" i="1" strike="noStrike" spc="-1" smtClean="0">
                        <a:latin typeface="Cambria Math" panose="02040503050406030204" pitchFamily="18" charset="0"/>
                      </a:rPr>
                      <m:t>=</m:t>
                    </m:r>
                    <m:sSub>
                      <m:sSubPr>
                        <m:ctrlPr>
                          <a:rPr lang="el-GR" sz="2800" i="1" spc="-1" smtClean="0">
                            <a:latin typeface="Cambria Math" panose="02040503050406030204" pitchFamily="18" charset="0"/>
                          </a:rPr>
                        </m:ctrlPr>
                      </m:sSubPr>
                      <m:e>
                        <m:r>
                          <m:rPr>
                            <m:sty m:val="p"/>
                          </m:rPr>
                          <a:rPr lang="el-GR" sz="2800" i="0" spc="-1">
                            <a:latin typeface="Cambria Math" panose="02040503050406030204" pitchFamily="18" charset="0"/>
                          </a:rPr>
                          <m:t>σ</m:t>
                        </m:r>
                      </m:e>
                      <m:sub>
                        <m:r>
                          <a:rPr lang="en-US" sz="2800" b="0" i="0" spc="-1" smtClean="0">
                            <a:latin typeface="Cambria Math" panose="02040503050406030204" pitchFamily="18" charset="0"/>
                          </a:rPr>
                          <m:t>13</m:t>
                        </m:r>
                      </m:sub>
                    </m:sSub>
                    <m:r>
                      <a:rPr lang="en-US" sz="2800" b="0" i="0" spc="-1" smtClean="0">
                        <a:latin typeface="Cambria Math" panose="02040503050406030204" pitchFamily="18" charset="0"/>
                      </a:rPr>
                      <m:t>(</m:t>
                    </m:r>
                    <m:sSub>
                      <m:sSubPr>
                        <m:ctrlPr>
                          <a:rPr lang="en-US" sz="2800" b="0" i="1" spc="-1" smtClean="0">
                            <a:latin typeface="Cambria Math" panose="02040503050406030204" pitchFamily="18" charset="0"/>
                          </a:rPr>
                        </m:ctrlPr>
                      </m:sSubPr>
                      <m:e>
                        <m:r>
                          <a:rPr lang="en-US" sz="2800" b="0" i="1" spc="-1" smtClean="0">
                            <a:latin typeface="Cambria Math" panose="02040503050406030204" pitchFamily="18" charset="0"/>
                          </a:rPr>
                          <m:t>𝑊</m:t>
                        </m:r>
                      </m:e>
                      <m:sub>
                        <m:r>
                          <a:rPr lang="en-US" sz="2800" b="0" i="1" spc="-1" smtClean="0">
                            <a:latin typeface="Cambria Math" panose="02040503050406030204" pitchFamily="18" charset="0"/>
                          </a:rPr>
                          <m:t>13</m:t>
                        </m:r>
                      </m:sub>
                    </m:sSub>
                    <m:sSub>
                      <m:sSubPr>
                        <m:ctrlPr>
                          <a:rPr lang="el-GR" sz="2800" i="1" spc="-1" smtClean="0">
                            <a:latin typeface="Cambria Math" panose="02040503050406030204" pitchFamily="18" charset="0"/>
                          </a:rPr>
                        </m:ctrlPr>
                      </m:sSubPr>
                      <m:e>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12</m:t>
                        </m:r>
                      </m:sub>
                    </m:sSub>
                    <m:r>
                      <a:rPr lang="en-US" sz="2800" b="0" i="1" spc="-1" smtClean="0">
                        <a:latin typeface="Cambria Math" panose="02040503050406030204" pitchFamily="18" charset="0"/>
                      </a:rPr>
                      <m:t>(</m:t>
                    </m:r>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12</m:t>
                        </m:r>
                      </m:sub>
                    </m:sSub>
                    <m:sSub>
                      <m:sSubPr>
                        <m:ctrlPr>
                          <a:rPr lang="el-GR" sz="2800" i="1" spc="-1">
                            <a:latin typeface="Cambria Math" panose="02040503050406030204" pitchFamily="18" charset="0"/>
                          </a:rPr>
                        </m:ctrlPr>
                      </m:sSubPr>
                      <m:e>
                        <m:r>
                          <a:rPr lang="en-US" sz="2800" b="0" i="1" spc="-1" smtClean="0">
                            <a:latin typeface="Cambria Math" panose="02040503050406030204" pitchFamily="18" charset="0"/>
                          </a:rPr>
                          <m:t>…</m:t>
                        </m:r>
                        <m:r>
                          <m:rPr>
                            <m:sty m:val="p"/>
                          </m:rPr>
                          <a:rPr lang="el-GR" sz="2800" spc="-1">
                            <a:latin typeface="Cambria Math" panose="02040503050406030204" pitchFamily="18" charset="0"/>
                          </a:rPr>
                          <m:t>σ</m:t>
                        </m:r>
                      </m:e>
                      <m:sub>
                        <m:r>
                          <a:rPr lang="en-US" sz="2800" b="0" i="0" spc="-1" smtClean="0">
                            <a:latin typeface="Cambria Math" panose="02040503050406030204" pitchFamily="18" charset="0"/>
                          </a:rPr>
                          <m:t>1</m:t>
                        </m:r>
                      </m:sub>
                    </m:sSub>
                  </m:oMath>
                </a14:m>
                <a:r>
                  <a:rPr lang="en-US" sz="2800" strike="noStrike" spc="-1" dirty="0">
                    <a:latin typeface="Times New Roman" panose="02020603050405020304" pitchFamily="18" charset="0"/>
                  </a:rPr>
                  <a:t>(</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𝑊</m:t>
                        </m:r>
                      </m:e>
                      <m:sub>
                        <m:r>
                          <a:rPr lang="en-US" sz="2800" b="0" i="1" spc="-1" smtClean="0">
                            <a:latin typeface="Cambria Math" panose="02040503050406030204" pitchFamily="18" charset="0"/>
                          </a:rPr>
                          <m:t>1</m:t>
                        </m:r>
                      </m:sub>
                    </m:sSub>
                    <m:r>
                      <a:rPr lang="en-US" sz="2800" b="0" i="1" spc="-1" smtClean="0">
                        <a:latin typeface="Cambria Math" panose="02040503050406030204" pitchFamily="18" charset="0"/>
                      </a:rPr>
                      <m:t>𝑥</m:t>
                    </m:r>
                    <m:r>
                      <a:rPr lang="en-US" sz="2800" b="0" i="1" spc="-1" smtClean="0">
                        <a:latin typeface="Cambria Math" panose="02040503050406030204" pitchFamily="18" charset="0"/>
                      </a:rPr>
                      <m:t>+</m:t>
                    </m:r>
                    <m:sSub>
                      <m:sSubPr>
                        <m:ctrlPr>
                          <a:rPr lang="en-US" sz="2800" i="1" spc="-1">
                            <a:latin typeface="Cambria Math" panose="02040503050406030204" pitchFamily="18" charset="0"/>
                          </a:rPr>
                        </m:ctrlPr>
                      </m:sSubPr>
                      <m:e>
                        <m:r>
                          <a:rPr lang="en-US" sz="2800" b="0" i="1" spc="-1" smtClean="0">
                            <a:latin typeface="Cambria Math" panose="02040503050406030204" pitchFamily="18" charset="0"/>
                          </a:rPr>
                          <m:t>𝑏</m:t>
                        </m:r>
                      </m:e>
                      <m:sub>
                        <m:r>
                          <a:rPr lang="en-US" sz="2800" b="0" i="1" spc="-1" smtClean="0">
                            <a:latin typeface="Cambria Math" panose="02040503050406030204" pitchFamily="18" charset="0"/>
                          </a:rPr>
                          <m:t>1</m:t>
                        </m:r>
                      </m:sub>
                    </m:sSub>
                    <m:r>
                      <a:rPr lang="en-US" sz="2800" b="0" i="1" spc="-1" smtClean="0">
                        <a:latin typeface="Cambria Math" panose="02040503050406030204" pitchFamily="18" charset="0"/>
                      </a:rPr>
                      <m:t>)</m:t>
                    </m:r>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smtClean="0">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12</m:t>
                        </m:r>
                      </m:sub>
                    </m:sSub>
                  </m:oMath>
                </a14:m>
                <a:r>
                  <a:rPr lang="en-US" sz="2800" strike="noStrike" spc="-1" dirty="0">
                    <a:latin typeface="Times New Roman" panose="02020603050405020304" pitchFamily="18" charset="0"/>
                  </a:rPr>
                  <a:t>)+</a:t>
                </a:r>
                <a:r>
                  <a:rPr lang="en-US" sz="2800" spc="-1" dirty="0"/>
                  <a:t> </a:t>
                </a:r>
                <a14:m>
                  <m:oMath xmlns:m="http://schemas.openxmlformats.org/officeDocument/2006/math">
                    <m:sSub>
                      <m:sSubPr>
                        <m:ctrlPr>
                          <a:rPr lang="en-US" sz="2800" i="1" spc="-1">
                            <a:latin typeface="Cambria Math" panose="02040503050406030204" pitchFamily="18" charset="0"/>
                          </a:rPr>
                        </m:ctrlPr>
                      </m:sSubPr>
                      <m:e>
                        <m:r>
                          <a:rPr lang="en-US" sz="2800" i="1" spc="-1">
                            <a:latin typeface="Cambria Math" panose="02040503050406030204" pitchFamily="18" charset="0"/>
                          </a:rPr>
                          <m:t>𝑏</m:t>
                        </m:r>
                      </m:e>
                      <m:sub>
                        <m:r>
                          <a:rPr lang="en-US" sz="2800" b="0" i="1" spc="-1" smtClean="0">
                            <a:latin typeface="Cambria Math" panose="02040503050406030204" pitchFamily="18" charset="0"/>
                          </a:rPr>
                          <m:t>13</m:t>
                        </m:r>
                      </m:sub>
                    </m:sSub>
                    <m:r>
                      <a:rPr lang="en-US" sz="2800" b="0" i="1" spc="-1" smtClean="0">
                        <a:latin typeface="Cambria Math" panose="02040503050406030204" pitchFamily="18" charset="0"/>
                      </a:rPr>
                      <m:t>)</m:t>
                    </m:r>
                  </m:oMath>
                </a14:m>
                <a:endParaRPr lang="en-US" sz="2800" strike="noStrike" spc="-1" dirty="0">
                  <a:latin typeface="Times New Roman" panose="02020603050405020304" pitchFamily="18" charset="0"/>
                </a:endParaRPr>
              </a:p>
            </p:txBody>
          </p:sp>
        </mc:Choice>
        <mc:Fallback>
          <p:sp>
            <p:nvSpPr>
              <p:cNvPr id="35" name="Text Box 164">
                <a:extLst>
                  <a:ext uri="{FF2B5EF4-FFF2-40B4-BE49-F238E27FC236}">
                    <a16:creationId xmlns:a16="http://schemas.microsoft.com/office/drawing/2014/main" id="{0979C165-C757-C696-6D76-C2D0D5A62E9E}"/>
                  </a:ext>
                </a:extLst>
              </p:cNvPr>
              <p:cNvSpPr>
                <a:spLocks noRot="1" noChangeAspect="1" noMove="1" noResize="1" noEditPoints="1" noAdjustHandles="1" noChangeArrowheads="1" noChangeShapeType="1" noTextEdit="1"/>
              </p:cNvSpPr>
              <p:nvPr/>
            </p:nvSpPr>
            <p:spPr>
              <a:xfrm>
                <a:off x="16718398" y="5104894"/>
                <a:ext cx="14983920" cy="6554187"/>
              </a:xfrm>
              <a:prstGeom prst="rect">
                <a:avLst/>
              </a:prstGeom>
              <a:blipFill>
                <a:blip r:embed="rId4"/>
                <a:stretch>
                  <a:fillRect l="-773" t="-929" r="-814" b="-1580"/>
                </a:stretch>
              </a:blipFill>
              <a:ln w="9525">
                <a:noFill/>
              </a:ln>
            </p:spPr>
            <p:txBody>
              <a:bodyPr/>
              <a:lstStyle/>
              <a:p>
                <a:r>
                  <a:rPr lang="en-US">
                    <a:noFill/>
                  </a:rPr>
                  <a:t> </a:t>
                </a:r>
              </a:p>
            </p:txBody>
          </p:sp>
        </mc:Fallback>
      </mc:AlternateContent>
      <p:sp>
        <p:nvSpPr>
          <p:cNvPr id="43" name="Text Box 164">
            <a:extLst>
              <a:ext uri="{FF2B5EF4-FFF2-40B4-BE49-F238E27FC236}">
                <a16:creationId xmlns:a16="http://schemas.microsoft.com/office/drawing/2014/main" id="{1D50D659-34C6-61EF-0FC2-68927F85D35F}"/>
              </a:ext>
            </a:extLst>
          </p:cNvPr>
          <p:cNvSpPr/>
          <p:nvPr/>
        </p:nvSpPr>
        <p:spPr>
          <a:xfrm>
            <a:off x="24973972" y="14551288"/>
            <a:ext cx="6623808" cy="644877"/>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4. </a:t>
            </a:r>
            <a:r>
              <a:rPr lang="en-US" spc="-1" dirty="0" err="1">
                <a:latin typeface="Times New Roman" panose="02020603050405020304" pitchFamily="18" charset="0"/>
                <a:cs typeface="Times New Roman" panose="02020603050405020304" pitchFamily="18" charset="0"/>
              </a:rPr>
              <a:t>AlexNet</a:t>
            </a:r>
            <a:r>
              <a:rPr lang="en-US" spc="-1" dirty="0">
                <a:latin typeface="Times New Roman" panose="02020603050405020304" pitchFamily="18" charset="0"/>
                <a:cs typeface="Times New Roman" panose="02020603050405020304" pitchFamily="18" charset="0"/>
              </a:rPr>
              <a:t> and </a:t>
            </a:r>
            <a:r>
              <a:rPr lang="en-US" spc="-1" dirty="0" err="1">
                <a:latin typeface="Times New Roman" panose="02020603050405020304" pitchFamily="18" charset="0"/>
                <a:cs typeface="Times New Roman" panose="02020603050405020304" pitchFamily="18" charset="0"/>
              </a:rPr>
              <a:t>VGGNet</a:t>
            </a:r>
            <a:r>
              <a:rPr lang="en-US" spc="-1" dirty="0">
                <a:latin typeface="Times New Roman" panose="02020603050405020304" pitchFamily="18" charset="0"/>
                <a:cs typeface="Times New Roman" panose="02020603050405020304" pitchFamily="18" charset="0"/>
              </a:rPr>
              <a:t> structures with pooling, convolution, and fully connected layers</a:t>
            </a:r>
          </a:p>
        </p:txBody>
      </p:sp>
      <p:pic>
        <p:nvPicPr>
          <p:cNvPr id="6" name="Picture 5">
            <a:extLst>
              <a:ext uri="{FF2B5EF4-FFF2-40B4-BE49-F238E27FC236}">
                <a16:creationId xmlns:a16="http://schemas.microsoft.com/office/drawing/2014/main" id="{01C83592-B41C-B1FB-46CE-8FD20219BC6F}"/>
              </a:ext>
            </a:extLst>
          </p:cNvPr>
          <p:cNvPicPr>
            <a:picLocks noChangeAspect="1"/>
          </p:cNvPicPr>
          <p:nvPr/>
        </p:nvPicPr>
        <p:blipFill rotWithShape="1">
          <a:blip r:embed="rId5"/>
          <a:srcRect t="74505"/>
          <a:stretch/>
        </p:blipFill>
        <p:spPr>
          <a:xfrm>
            <a:off x="766592" y="18912453"/>
            <a:ext cx="14921185" cy="2243112"/>
          </a:xfrm>
          <a:prstGeom prst="rect">
            <a:avLst/>
          </a:prstGeom>
        </p:spPr>
      </p:pic>
      <p:pic>
        <p:nvPicPr>
          <p:cNvPr id="1028" name="Picture 4" descr="The Difference Architecture between AlexNet and VGG16 Models.">
            <a:extLst>
              <a:ext uri="{FF2B5EF4-FFF2-40B4-BE49-F238E27FC236}">
                <a16:creationId xmlns:a16="http://schemas.microsoft.com/office/drawing/2014/main" id="{92D2F84A-6678-6D0E-7661-2677AC6210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2782" y="11175601"/>
            <a:ext cx="6506189" cy="34434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preview">
            <a:extLst>
              <a:ext uri="{FF2B5EF4-FFF2-40B4-BE49-F238E27FC236}">
                <a16:creationId xmlns:a16="http://schemas.microsoft.com/office/drawing/2014/main" id="{48CF5B70-25D7-A2D2-E7C1-192221F50B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9569" y="29580288"/>
            <a:ext cx="3410335" cy="2841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243C256-6841-9B4D-6BF6-3099F406FD18}"/>
              </a:ext>
            </a:extLst>
          </p:cNvPr>
          <p:cNvPicPr>
            <a:picLocks noChangeAspect="1"/>
          </p:cNvPicPr>
          <p:nvPr/>
        </p:nvPicPr>
        <p:blipFill>
          <a:blip r:embed="rId8"/>
          <a:stretch>
            <a:fillRect/>
          </a:stretch>
        </p:blipFill>
        <p:spPr>
          <a:xfrm>
            <a:off x="28898658" y="22888700"/>
            <a:ext cx="3635108" cy="2926133"/>
          </a:xfrm>
          <a:prstGeom prst="rect">
            <a:avLst/>
          </a:prstGeom>
        </p:spPr>
      </p:pic>
      <p:sp>
        <p:nvSpPr>
          <p:cNvPr id="68" name="Rectangle 7">
            <a:extLst>
              <a:ext uri="{FF2B5EF4-FFF2-40B4-BE49-F238E27FC236}">
                <a16:creationId xmlns:a16="http://schemas.microsoft.com/office/drawing/2014/main" id="{C5101F84-9038-5CD2-D730-D39ACF2CB656}"/>
              </a:ext>
            </a:extLst>
          </p:cNvPr>
          <p:cNvSpPr/>
          <p:nvPr/>
        </p:nvSpPr>
        <p:spPr>
          <a:xfrm>
            <a:off x="486284" y="29939618"/>
            <a:ext cx="15338921" cy="850006"/>
          </a:xfrm>
          <a:prstGeom prst="rect">
            <a:avLst/>
          </a:prstGeom>
          <a:solidFill>
            <a:srgbClr val="FFCC00"/>
          </a:solidFill>
          <a:ln w="9525">
            <a:noFill/>
          </a:ln>
        </p:spPr>
        <p:style>
          <a:lnRef idx="0">
            <a:scrgbClr r="0" g="0" b="0"/>
          </a:lnRef>
          <a:fillRef idx="0">
            <a:scrgbClr r="0" g="0" b="0"/>
          </a:fillRef>
          <a:effectRef idx="0">
            <a:scrgbClr r="0" g="0" b="0"/>
          </a:effectRef>
          <a:fontRef idx="minor"/>
        </p:style>
        <p:txBody>
          <a:bodyPr wrap="none" lIns="115560" tIns="57960" rIns="115560" bIns="57960" anchor="ctr">
            <a:noAutofit/>
          </a:bodyPr>
          <a:lstStyle/>
          <a:p>
            <a:pPr algn="ctr">
              <a:lnSpc>
                <a:spcPct val="100000"/>
              </a:lnSpc>
              <a:buNone/>
            </a:pPr>
            <a:r>
              <a:rPr lang="en-US" sz="4800" b="1" strike="noStrike" spc="-1" dirty="0">
                <a:latin typeface="Times New Roman" panose="02020603050405020304" pitchFamily="18" charset="0"/>
                <a:cs typeface="Times New Roman" panose="02020603050405020304" pitchFamily="18" charset="0"/>
              </a:rPr>
              <a:t>IV. Methodology</a:t>
            </a:r>
          </a:p>
        </p:txBody>
      </p:sp>
      <mc:AlternateContent xmlns:mc="http://schemas.openxmlformats.org/markup-compatibility/2006">
        <mc:Choice xmlns:a14="http://schemas.microsoft.com/office/drawing/2010/main" Requires="a14">
          <p:sp>
            <p:nvSpPr>
              <p:cNvPr id="70" name="Text Box 164">
                <a:extLst>
                  <a:ext uri="{FF2B5EF4-FFF2-40B4-BE49-F238E27FC236}">
                    <a16:creationId xmlns:a16="http://schemas.microsoft.com/office/drawing/2014/main" id="{3A89EF7E-4E96-9944-2F94-D21CCAAB6BCA}"/>
                  </a:ext>
                </a:extLst>
              </p:cNvPr>
              <p:cNvSpPr/>
              <p:nvPr/>
            </p:nvSpPr>
            <p:spPr>
              <a:xfrm>
                <a:off x="646578" y="30929906"/>
                <a:ext cx="14983920" cy="9203117"/>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strike="noStrike" spc="-1" dirty="0">
                    <a:latin typeface="Times New Roman" panose="02020603050405020304" pitchFamily="18" charset="0"/>
                  </a:rPr>
                  <a:t>Initially, we utilized a </a:t>
                </a:r>
                <a:r>
                  <a:rPr lang="en-US" sz="2800" b="1" strike="noStrike" spc="-1" dirty="0">
                    <a:latin typeface="Times New Roman" panose="02020603050405020304" pitchFamily="18" charset="0"/>
                  </a:rPr>
                  <a:t>1D Multi-Layer Perceptron (MLP)</a:t>
                </a:r>
                <a:r>
                  <a:rPr lang="en-US" sz="2800" strike="noStrike" spc="-1" dirty="0">
                    <a:latin typeface="Times New Roman" panose="02020603050405020304" pitchFamily="18" charset="0"/>
                  </a:rPr>
                  <a:t> model defined by the equation: </a:t>
                </a:r>
                <a14:m>
                  <m:oMath xmlns:m="http://schemas.openxmlformats.org/officeDocument/2006/math">
                    <m:r>
                      <a:rPr lang="en-US" sz="2800" b="0" i="1" strike="noStrike" spc="-1" smtClean="0">
                        <a:latin typeface="Cambria Math" panose="02040503050406030204" pitchFamily="18" charset="0"/>
                      </a:rPr>
                      <m:t>𝑀𝐿𝑃</m:t>
                    </m:r>
                    <m:d>
                      <m:dPr>
                        <m:ctrlPr>
                          <a:rPr lang="en-US" sz="2800" b="0" i="1" strike="noStrike" spc="-1" smtClean="0">
                            <a:latin typeface="Cambria Math" panose="02040503050406030204" pitchFamily="18" charset="0"/>
                          </a:rPr>
                        </m:ctrlPr>
                      </m:dPr>
                      <m:e>
                        <m:r>
                          <a:rPr lang="en-US" sz="2800" b="0" i="1" strike="noStrike" spc="-1" smtClean="0">
                            <a:latin typeface="Cambria Math" panose="02040503050406030204" pitchFamily="18" charset="0"/>
                          </a:rPr>
                          <m:t>𝑥</m:t>
                        </m:r>
                      </m:e>
                    </m:d>
                    <m:r>
                      <a:rPr lang="en-US" sz="2800" b="0" i="1" strike="noStrike" spc="-1" smtClean="0">
                        <a:latin typeface="Cambria Math" panose="02040503050406030204" pitchFamily="18" charset="0"/>
                      </a:rPr>
                      <m:t>=</m:t>
                    </m:r>
                    <m:r>
                      <a:rPr lang="el-GR" sz="2800" i="1" spc="-1">
                        <a:latin typeface="Cambria Math" panose="02040503050406030204" pitchFamily="18" charset="0"/>
                      </a:rPr>
                      <m:t>𝜎</m:t>
                    </m:r>
                    <m:d>
                      <m:dPr>
                        <m:ctrlPr>
                          <a:rPr lang="en-US" sz="2800" b="0" i="1" spc="-1" smtClean="0">
                            <a:latin typeface="Cambria Math" panose="02040503050406030204" pitchFamily="18" charset="0"/>
                          </a:rPr>
                        </m:ctrlPr>
                      </m:dPr>
                      <m:e>
                        <m:sSup>
                          <m:sSupPr>
                            <m:ctrlPr>
                              <a:rPr lang="en-US" sz="2800" b="0" i="1" spc="-1" smtClean="0">
                                <a:latin typeface="Cambria Math" panose="02040503050406030204" pitchFamily="18" charset="0"/>
                              </a:rPr>
                            </m:ctrlPr>
                          </m:sSupPr>
                          <m:e>
                            <m:r>
                              <a:rPr lang="en-US" sz="2800" b="0" i="1" spc="-1" smtClean="0">
                                <a:latin typeface="Cambria Math" panose="02040503050406030204" pitchFamily="18" charset="0"/>
                              </a:rPr>
                              <m:t>𝑊</m:t>
                            </m:r>
                          </m:e>
                          <m:sup>
                            <m:d>
                              <m:dPr>
                                <m:ctrlPr>
                                  <a:rPr lang="en-US" sz="2800" b="0" i="1" spc="-1" smtClean="0">
                                    <a:latin typeface="Cambria Math" panose="02040503050406030204" pitchFamily="18" charset="0"/>
                                  </a:rPr>
                                </m:ctrlPr>
                              </m:dPr>
                              <m:e>
                                <m:r>
                                  <a:rPr lang="en-US" sz="2800" b="0" i="1" spc="-1" smtClean="0">
                                    <a:latin typeface="Cambria Math" panose="02040503050406030204" pitchFamily="18" charset="0"/>
                                  </a:rPr>
                                  <m:t>2</m:t>
                                </m:r>
                              </m:e>
                            </m:d>
                          </m:sup>
                        </m:sSup>
                        <m:r>
                          <a:rPr lang="el-GR" sz="2800" i="1" spc="-1">
                            <a:latin typeface="Cambria Math" panose="02040503050406030204" pitchFamily="18" charset="0"/>
                          </a:rPr>
                          <m:t>𝜎</m:t>
                        </m:r>
                        <m:d>
                          <m:dPr>
                            <m:ctrlPr>
                              <a:rPr lang="en-US" sz="2800" b="0" i="1" spc="-1" smtClean="0">
                                <a:latin typeface="Cambria Math" panose="02040503050406030204" pitchFamily="18" charset="0"/>
                              </a:rPr>
                            </m:ctrlPr>
                          </m:dPr>
                          <m:e>
                            <m:sSup>
                              <m:sSupPr>
                                <m:ctrlPr>
                                  <a:rPr lang="en-US" sz="2800" b="0" i="1" spc="-1" smtClean="0">
                                    <a:latin typeface="Cambria Math" panose="02040503050406030204" pitchFamily="18" charset="0"/>
                                  </a:rPr>
                                </m:ctrlPr>
                              </m:sSupPr>
                              <m:e>
                                <m:r>
                                  <a:rPr lang="en-US" sz="2800" b="0" i="1" spc="-1" smtClean="0">
                                    <a:latin typeface="Cambria Math" panose="02040503050406030204" pitchFamily="18" charset="0"/>
                                  </a:rPr>
                                  <m:t>𝑊</m:t>
                                </m:r>
                              </m:e>
                              <m:sup>
                                <m:d>
                                  <m:dPr>
                                    <m:ctrlPr>
                                      <a:rPr lang="en-US" sz="2800" b="0" i="1" spc="-1" smtClean="0">
                                        <a:latin typeface="Cambria Math" panose="02040503050406030204" pitchFamily="18" charset="0"/>
                                      </a:rPr>
                                    </m:ctrlPr>
                                  </m:dPr>
                                  <m:e>
                                    <m:r>
                                      <a:rPr lang="en-US" sz="2800" b="0" i="1" spc="-1" smtClean="0">
                                        <a:latin typeface="Cambria Math" panose="02040503050406030204" pitchFamily="18" charset="0"/>
                                      </a:rPr>
                                      <m:t>1</m:t>
                                    </m:r>
                                  </m:e>
                                </m:d>
                              </m:sup>
                            </m:sSup>
                            <m:r>
                              <a:rPr lang="en-US" sz="2800" b="0" i="1" spc="-1" smtClean="0">
                                <a:latin typeface="Cambria Math" panose="02040503050406030204" pitchFamily="18" charset="0"/>
                              </a:rPr>
                              <m:t>𝑥</m:t>
                            </m:r>
                            <m:r>
                              <a:rPr lang="en-US" sz="2800" b="0" i="1" spc="-1" smtClean="0">
                                <a:latin typeface="Cambria Math" panose="02040503050406030204" pitchFamily="18" charset="0"/>
                              </a:rPr>
                              <m:t>+</m:t>
                            </m:r>
                            <m:sSup>
                              <m:sSupPr>
                                <m:ctrlPr>
                                  <a:rPr lang="en-US" sz="2800" b="0" i="1" spc="-1" smtClean="0">
                                    <a:latin typeface="Cambria Math" panose="02040503050406030204" pitchFamily="18" charset="0"/>
                                  </a:rPr>
                                </m:ctrlPr>
                              </m:sSupPr>
                              <m:e>
                                <m:r>
                                  <a:rPr lang="en-US" sz="2800" b="0" i="1" spc="-1" smtClean="0">
                                    <a:latin typeface="Cambria Math" panose="02040503050406030204" pitchFamily="18" charset="0"/>
                                  </a:rPr>
                                  <m:t>𝑏</m:t>
                                </m:r>
                              </m:e>
                              <m:sup>
                                <m:d>
                                  <m:dPr>
                                    <m:ctrlPr>
                                      <a:rPr lang="en-US" sz="2800" b="0" i="1" spc="-1" smtClean="0">
                                        <a:latin typeface="Cambria Math" panose="02040503050406030204" pitchFamily="18" charset="0"/>
                                      </a:rPr>
                                    </m:ctrlPr>
                                  </m:dPr>
                                  <m:e>
                                    <m:r>
                                      <a:rPr lang="en-US" sz="2800" b="0" i="1" spc="-1" smtClean="0">
                                        <a:latin typeface="Cambria Math" panose="02040503050406030204" pitchFamily="18" charset="0"/>
                                      </a:rPr>
                                      <m:t>1</m:t>
                                    </m:r>
                                  </m:e>
                                </m:d>
                              </m:sup>
                            </m:sSup>
                          </m:e>
                        </m:d>
                        <m:r>
                          <a:rPr lang="en-US" sz="2800" b="0" i="1" spc="-1" smtClean="0">
                            <a:latin typeface="Cambria Math" panose="02040503050406030204" pitchFamily="18" charset="0"/>
                          </a:rPr>
                          <m:t>+</m:t>
                        </m:r>
                        <m:sSup>
                          <m:sSupPr>
                            <m:ctrlPr>
                              <a:rPr lang="en-US" sz="2800" b="0" i="1" spc="-1" smtClean="0">
                                <a:latin typeface="Cambria Math" panose="02040503050406030204" pitchFamily="18" charset="0"/>
                              </a:rPr>
                            </m:ctrlPr>
                          </m:sSupPr>
                          <m:e>
                            <m:r>
                              <a:rPr lang="en-US" sz="2800" b="0" i="1" spc="-1" smtClean="0">
                                <a:latin typeface="Cambria Math" panose="02040503050406030204" pitchFamily="18" charset="0"/>
                              </a:rPr>
                              <m:t>𝑏</m:t>
                            </m:r>
                          </m:e>
                          <m:sup>
                            <m:d>
                              <m:dPr>
                                <m:ctrlPr>
                                  <a:rPr lang="en-US" sz="2800" b="0" i="1" spc="-1" smtClean="0">
                                    <a:latin typeface="Cambria Math" panose="02040503050406030204" pitchFamily="18" charset="0"/>
                                  </a:rPr>
                                </m:ctrlPr>
                              </m:dPr>
                              <m:e>
                                <m:r>
                                  <a:rPr lang="en-US" sz="2800" b="0" i="1" spc="-1" smtClean="0">
                                    <a:latin typeface="Cambria Math" panose="02040503050406030204" pitchFamily="18" charset="0"/>
                                  </a:rPr>
                                  <m:t>2</m:t>
                                </m:r>
                              </m:e>
                            </m:d>
                          </m:sup>
                        </m:sSup>
                      </m:e>
                    </m:d>
                  </m:oMath>
                </a14:m>
                <a:r>
                  <a:rPr lang="en-US" sz="2800" b="0" spc="-1" dirty="0">
                    <a:latin typeface="Times New Roman" panose="02020603050405020304" pitchFamily="18" charset="0"/>
                  </a:rPr>
                  <a:t>, </a:t>
                </a:r>
                <a:r>
                  <a:rPr lang="en-US" sz="2800" spc="-1" dirty="0">
                    <a:latin typeface="Times New Roman" panose="02020603050405020304" pitchFamily="18" charset="0"/>
                  </a:rPr>
                  <a:t>w</a:t>
                </a:r>
                <a:r>
                  <a:rPr lang="en-US" sz="2800" strike="noStrike" spc="-1" dirty="0">
                    <a:latin typeface="Times New Roman" panose="02020603050405020304" pitchFamily="18" charset="0"/>
                  </a:rPr>
                  <a:t>here </a:t>
                </a:r>
                <a:r>
                  <a:rPr lang="en-US" sz="2800" i="1" strike="noStrike" spc="-1" dirty="0">
                    <a:latin typeface="Times New Roman" panose="02020603050405020304" pitchFamily="18" charset="0"/>
                  </a:rPr>
                  <a:t>x</a:t>
                </a:r>
                <a:r>
                  <a:rPr lang="en-US" sz="2800" strike="noStrike" spc="-1" dirty="0">
                    <a:latin typeface="Times New Roman" panose="02020603050405020304" pitchFamily="18" charset="0"/>
                  </a:rPr>
                  <a:t> represents the input spectra, </a:t>
                </a:r>
                <a:r>
                  <a:rPr lang="en-US" sz="2800" i="1" spc="-1" dirty="0">
                    <a:latin typeface="Times New Roman" panose="02020603050405020304" pitchFamily="18" charset="0"/>
                  </a:rPr>
                  <a:t>W</a:t>
                </a:r>
                <a:r>
                  <a:rPr lang="en-US" sz="2800" spc="-1" dirty="0">
                    <a:latin typeface="Times New Roman" panose="02020603050405020304" pitchFamily="18" charset="0"/>
                  </a:rPr>
                  <a:t> denotes the weight matrices of the fully connected layers, </a:t>
                </a:r>
                <a:r>
                  <a:rPr lang="en-US" sz="2800" i="1" spc="-1" dirty="0">
                    <a:latin typeface="Times New Roman" panose="02020603050405020304" pitchFamily="18" charset="0"/>
                  </a:rPr>
                  <a:t>b</a:t>
                </a:r>
                <a:r>
                  <a:rPr lang="en-US" sz="2800" spc="-1" dirty="0">
                    <a:latin typeface="Times New Roman" panose="02020603050405020304" pitchFamily="18" charset="0"/>
                  </a:rPr>
                  <a:t> is the bias term, and </a:t>
                </a:r>
                <a:r>
                  <a:rPr lang="el-GR" sz="2800" i="1" spc="-1" dirty="0">
                    <a:latin typeface="Times New Roman" panose="02020603050405020304" pitchFamily="18" charset="0"/>
                  </a:rPr>
                  <a:t>σ</a:t>
                </a:r>
                <a:r>
                  <a:rPr lang="en-US" sz="2800" spc="-1" dirty="0">
                    <a:latin typeface="Times New Roman" panose="02020603050405020304" pitchFamily="18" charset="0"/>
                  </a:rPr>
                  <a:t> denotes the </a:t>
                </a:r>
                <a:r>
                  <a:rPr lang="en-US" sz="2800" spc="-1" dirty="0" err="1">
                    <a:latin typeface="Times New Roman" panose="02020603050405020304" pitchFamily="18" charset="0"/>
                  </a:rPr>
                  <a:t>ReLU</a:t>
                </a:r>
                <a:r>
                  <a:rPr lang="en-US" sz="2800" spc="-1" dirty="0">
                    <a:latin typeface="Times New Roman" panose="02020603050405020304" pitchFamily="18" charset="0"/>
                  </a:rPr>
                  <a:t> activation function.</a:t>
                </a: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The </a:t>
                </a:r>
                <a:r>
                  <a:rPr lang="en-US" sz="2800" b="1" spc="-1" dirty="0">
                    <a:latin typeface="Times New Roman" panose="02020603050405020304" pitchFamily="18" charset="0"/>
                  </a:rPr>
                  <a:t>1D MLP</a:t>
                </a:r>
                <a:r>
                  <a:rPr lang="en-US" sz="2800" spc="-1" dirty="0">
                    <a:latin typeface="Times New Roman" panose="02020603050405020304" pitchFamily="18" charset="0"/>
                  </a:rPr>
                  <a:t> architecture is as follows:</a:t>
                </a:r>
              </a:p>
              <a:p>
                <a:pPr marL="914400" lvl="1" indent="-457200" algn="just">
                  <a:buClr>
                    <a:srgbClr val="000000"/>
                  </a:buClr>
                  <a:buFont typeface="Arial" panose="020B0604020202020204" pitchFamily="34" charset="0"/>
                  <a:buChar char="•"/>
                </a:pPr>
                <a:r>
                  <a:rPr lang="en-US" sz="2800" b="1" spc="-1" dirty="0">
                    <a:latin typeface="Times New Roman" panose="02020603050405020304" pitchFamily="18" charset="0"/>
                  </a:rPr>
                  <a:t>Input Layer</a:t>
                </a:r>
                <a:r>
                  <a:rPr lang="en-US" sz="2800" spc="-1" dirty="0">
                    <a:latin typeface="Times New Roman" panose="02020603050405020304" pitchFamily="18" charset="0"/>
                  </a:rPr>
                  <a:t>: Receives the one-dimensional input </a:t>
                </a:r>
              </a:p>
              <a:p>
                <a:pPr lvl="1" algn="just">
                  <a:buClr>
                    <a:srgbClr val="000000"/>
                  </a:buClr>
                </a:pPr>
                <a:r>
                  <a:rPr lang="en-US" sz="2800" spc="-1" dirty="0">
                    <a:latin typeface="Times New Roman" panose="02020603050405020304" pitchFamily="18" charset="0"/>
                  </a:rPr>
                  <a:t>	data, such as spectra or time series.</a:t>
                </a:r>
              </a:p>
              <a:p>
                <a:pPr marL="914400" lvl="1" indent="-457200" algn="just">
                  <a:buClr>
                    <a:srgbClr val="000000"/>
                  </a:buClr>
                  <a:buFont typeface="Arial" panose="020B0604020202020204" pitchFamily="34" charset="0"/>
                  <a:buChar char="•"/>
                </a:pPr>
                <a:r>
                  <a:rPr lang="en-US" sz="2800" b="1" spc="-1" dirty="0">
                    <a:latin typeface="Times New Roman" panose="02020603050405020304" pitchFamily="18" charset="0"/>
                  </a:rPr>
                  <a:t>Hidden Layers</a:t>
                </a:r>
                <a:r>
                  <a:rPr lang="en-US" sz="2800" spc="-1" dirty="0">
                    <a:latin typeface="Times New Roman" panose="02020603050405020304" pitchFamily="18" charset="0"/>
                  </a:rPr>
                  <a:t>: One or more layers consisting </a:t>
                </a:r>
              </a:p>
              <a:p>
                <a:pPr lvl="1" algn="just">
                  <a:buClr>
                    <a:srgbClr val="000000"/>
                  </a:buClr>
                </a:pPr>
                <a:r>
                  <a:rPr lang="en-US" sz="2800" spc="-1" dirty="0">
                    <a:latin typeface="Times New Roman" panose="02020603050405020304" pitchFamily="18" charset="0"/>
                  </a:rPr>
                  <a:t>	of neurons that apply weighted sums of inputs </a:t>
                </a:r>
              </a:p>
              <a:p>
                <a:pPr lvl="1" algn="just">
                  <a:buClr>
                    <a:srgbClr val="000000"/>
                  </a:buClr>
                </a:pPr>
                <a:r>
                  <a:rPr lang="en-US" sz="2800" spc="-1" dirty="0">
                    <a:latin typeface="Times New Roman" panose="02020603050405020304" pitchFamily="18" charset="0"/>
                  </a:rPr>
                  <a:t>	followed by activation functions, allowing the </a:t>
                </a:r>
              </a:p>
              <a:p>
                <a:pPr lvl="1" algn="just">
                  <a:buClr>
                    <a:srgbClr val="000000"/>
                  </a:buClr>
                </a:pPr>
                <a:r>
                  <a:rPr lang="en-US" sz="2800" spc="-1" dirty="0">
                    <a:latin typeface="Times New Roman" panose="02020603050405020304" pitchFamily="18" charset="0"/>
                  </a:rPr>
                  <a:t>	network to learn features from the data.</a:t>
                </a:r>
              </a:p>
              <a:p>
                <a:pPr marL="914400" lvl="1" indent="-457200" algn="just">
                  <a:buClr>
                    <a:srgbClr val="000000"/>
                  </a:buClr>
                  <a:buFont typeface="Arial" panose="020B0604020202020204" pitchFamily="34" charset="0"/>
                  <a:buChar char="•"/>
                </a:pPr>
                <a:r>
                  <a:rPr lang="en-US" sz="2800" b="1" spc="-1" dirty="0">
                    <a:latin typeface="Times New Roman" panose="02020603050405020304" pitchFamily="18" charset="0"/>
                  </a:rPr>
                  <a:t>Output Layer</a:t>
                </a:r>
                <a:r>
                  <a:rPr lang="en-US" sz="2800" spc="-1" dirty="0">
                    <a:latin typeface="Times New Roman" panose="02020603050405020304" pitchFamily="18" charset="0"/>
                  </a:rPr>
                  <a:t>: Produces predictions or </a:t>
                </a:r>
              </a:p>
              <a:p>
                <a:pPr lvl="1" algn="just">
                  <a:buClr>
                    <a:srgbClr val="000000"/>
                  </a:buClr>
                </a:pPr>
                <a:r>
                  <a:rPr lang="en-US" sz="2800" spc="-1" dirty="0">
                    <a:latin typeface="Times New Roman" panose="02020603050405020304" pitchFamily="18" charset="0"/>
                  </a:rPr>
                  <a:t>	classifications based on the learned features.</a:t>
                </a:r>
              </a:p>
              <a:p>
                <a:pPr lvl="1" algn="just">
                  <a:buClr>
                    <a:srgbClr val="000000"/>
                  </a:buClr>
                </a:pPr>
                <a:endParaRPr lang="en-US" sz="2800" spc="-1" dirty="0">
                  <a:latin typeface="Times New Roman" panose="02020603050405020304" pitchFamily="18" charset="0"/>
                </a:endParaRPr>
              </a:p>
              <a:p>
                <a:pPr lvl="1" algn="just">
                  <a:buClr>
                    <a:srgbClr val="000000"/>
                  </a:buClr>
                </a:pPr>
                <a:endParaRPr lang="en-US" sz="2800" spc="-1" dirty="0">
                  <a:latin typeface="Times New Roman" panose="02020603050405020304" pitchFamily="18" charset="0"/>
                </a:endParaRPr>
              </a:p>
              <a:p>
                <a:pPr marL="457200" indent="-457200" algn="just">
                  <a:lnSpc>
                    <a:spcPct val="100000"/>
                  </a:lnSpc>
                  <a:buClr>
                    <a:srgbClr val="000000"/>
                  </a:buClr>
                  <a:buFont typeface="Arial" panose="020B0604020202020204" pitchFamily="34" charset="0"/>
                  <a:buChar char="•"/>
                </a:pPr>
                <a:r>
                  <a:rPr lang="en-US" sz="2800" spc="-1" dirty="0">
                    <a:latin typeface="Times New Roman" panose="02020603050405020304" pitchFamily="18" charset="0"/>
                  </a:rPr>
                  <a:t>However, we achieved an accuracy of around 75% using this model, so we opted to migrate to </a:t>
                </a:r>
                <a:r>
                  <a:rPr lang="en-US" sz="2800" b="1" spc="-1" dirty="0">
                    <a:latin typeface="Times New Roman" panose="02020603050405020304" pitchFamily="18" charset="0"/>
                  </a:rPr>
                  <a:t>1D</a:t>
                </a:r>
                <a:r>
                  <a:rPr lang="en-US" sz="2800" spc="-1" dirty="0">
                    <a:latin typeface="Times New Roman" panose="02020603050405020304" pitchFamily="18" charset="0"/>
                  </a:rPr>
                  <a:t> </a:t>
                </a:r>
                <a:r>
                  <a:rPr lang="en-US" sz="2800" b="1" strike="noStrike" spc="-1" dirty="0">
                    <a:latin typeface="Times New Roman" panose="02020603050405020304" pitchFamily="18" charset="0"/>
                  </a:rPr>
                  <a:t>Convolutional Neural Networks (CNNs)</a:t>
                </a:r>
                <a:r>
                  <a:rPr lang="en-US" sz="2800" strike="noStrike" spc="-1" dirty="0">
                    <a:latin typeface="Times New Roman" panose="02020603050405020304" pitchFamily="18" charset="0"/>
                  </a:rPr>
                  <a:t>, particularly </a:t>
                </a:r>
                <a:r>
                  <a:rPr lang="en-US" sz="2800" b="1" strike="noStrike" spc="-1" dirty="0" err="1">
                    <a:latin typeface="Times New Roman" panose="02020603050405020304" pitchFamily="18" charset="0"/>
                  </a:rPr>
                  <a:t>AlexNet</a:t>
                </a:r>
                <a:r>
                  <a:rPr lang="en-US" sz="2800" strike="noStrike" spc="-1" dirty="0">
                    <a:latin typeface="Times New Roman" panose="02020603050405020304" pitchFamily="18" charset="0"/>
                  </a:rPr>
                  <a:t> and </a:t>
                </a:r>
                <a:r>
                  <a:rPr lang="en-US" sz="2800" b="1" strike="noStrike" spc="-1" dirty="0" err="1">
                    <a:latin typeface="Times New Roman" panose="02020603050405020304" pitchFamily="18" charset="0"/>
                  </a:rPr>
                  <a:t>VGGNet</a:t>
                </a:r>
                <a:r>
                  <a:rPr lang="en-US" sz="2800" strike="noStrike" spc="-1" dirty="0">
                    <a:latin typeface="Times New Roman" panose="02020603050405020304" pitchFamily="18" charset="0"/>
                  </a:rPr>
                  <a:t> architectures, which we adapted to process </a:t>
                </a:r>
                <a:r>
                  <a:rPr lang="en-US" sz="2800" b="1" strike="noStrike" spc="-1" dirty="0">
                    <a:latin typeface="Times New Roman" panose="02020603050405020304" pitchFamily="18" charset="0"/>
                  </a:rPr>
                  <a:t>1D</a:t>
                </a:r>
                <a:r>
                  <a:rPr lang="en-US" sz="2800" strike="noStrike" spc="-1" dirty="0">
                    <a:latin typeface="Times New Roman" panose="02020603050405020304" pitchFamily="18" charset="0"/>
                  </a:rPr>
                  <a:t> data.</a:t>
                </a:r>
              </a:p>
              <a:p>
                <a:pPr marL="457200" indent="-457200" algn="just">
                  <a:buClr>
                    <a:srgbClr val="000000"/>
                  </a:buClr>
                  <a:buFont typeface="Arial" panose="020B0604020202020204" pitchFamily="34" charset="0"/>
                  <a:buChar char="•"/>
                </a:pPr>
                <a:r>
                  <a:rPr lang="en-US" sz="2800" strike="noStrike" spc="-1" dirty="0">
                    <a:latin typeface="Times New Roman" panose="02020603050405020304" pitchFamily="18" charset="0"/>
                  </a:rPr>
                  <a:t>The shift from 1D MLP to 1D CNN was driven by CNN's adeptness in capturing intricate local patterns from sequential data, leading to enhanced performance in tasks involving complex dependencies.</a:t>
                </a:r>
              </a:p>
            </p:txBody>
          </p:sp>
        </mc:Choice>
        <mc:Fallback>
          <p:sp>
            <p:nvSpPr>
              <p:cNvPr id="70" name="Text Box 164">
                <a:extLst>
                  <a:ext uri="{FF2B5EF4-FFF2-40B4-BE49-F238E27FC236}">
                    <a16:creationId xmlns:a16="http://schemas.microsoft.com/office/drawing/2014/main" id="{3A89EF7E-4E96-9944-2F94-D21CCAAB6BCA}"/>
                  </a:ext>
                </a:extLst>
              </p:cNvPr>
              <p:cNvSpPr>
                <a:spLocks noRot="1" noChangeAspect="1" noMove="1" noResize="1" noEditPoints="1" noAdjustHandles="1" noChangeArrowheads="1" noChangeShapeType="1" noTextEdit="1"/>
              </p:cNvSpPr>
              <p:nvPr/>
            </p:nvSpPr>
            <p:spPr>
              <a:xfrm>
                <a:off x="646578" y="30929906"/>
                <a:ext cx="14983920" cy="9203117"/>
              </a:xfrm>
              <a:prstGeom prst="rect">
                <a:avLst/>
              </a:prstGeom>
              <a:blipFill>
                <a:blip r:embed="rId9"/>
                <a:stretch>
                  <a:fillRect l="-732" t="-728" r="-814" b="-927"/>
                </a:stretch>
              </a:blipFill>
              <a:ln w="9525">
                <a:noFill/>
              </a:ln>
            </p:spPr>
            <p:txBody>
              <a:bodyPr/>
              <a:lstStyle/>
              <a:p>
                <a:r>
                  <a:rPr lang="en-US">
                    <a:noFill/>
                  </a:rPr>
                  <a:t> </a:t>
                </a:r>
              </a:p>
            </p:txBody>
          </p:sp>
        </mc:Fallback>
      </mc:AlternateContent>
      <p:sp>
        <p:nvSpPr>
          <p:cNvPr id="71" name="Text Box 164">
            <a:extLst>
              <a:ext uri="{FF2B5EF4-FFF2-40B4-BE49-F238E27FC236}">
                <a16:creationId xmlns:a16="http://schemas.microsoft.com/office/drawing/2014/main" id="{561A8F8B-D675-F67D-DE23-96F8D123600F}"/>
              </a:ext>
            </a:extLst>
          </p:cNvPr>
          <p:cNvSpPr/>
          <p:nvPr/>
        </p:nvSpPr>
        <p:spPr>
          <a:xfrm>
            <a:off x="16718398" y="16110711"/>
            <a:ext cx="8314384" cy="1560281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In Dataset 1, the 1D MLP achieved an accuracy of approximately </a:t>
            </a:r>
            <a:r>
              <a:rPr lang="en-US" sz="2800" b="1" spc="-1" dirty="0">
                <a:latin typeface="Times New Roman" panose="02020603050405020304" pitchFamily="18" charset="0"/>
              </a:rPr>
              <a:t>98.5%</a:t>
            </a:r>
            <a:r>
              <a:rPr lang="en-US" sz="2800" spc="-1" dirty="0">
                <a:latin typeface="Times New Roman" panose="02020603050405020304" pitchFamily="18" charset="0"/>
              </a:rPr>
              <a:t>, whereas on Dataset 2, its accuracy dropped to around </a:t>
            </a:r>
            <a:r>
              <a:rPr lang="en-US" sz="2800" b="1" spc="-1" dirty="0">
                <a:latin typeface="Times New Roman" panose="02020603050405020304" pitchFamily="18" charset="0"/>
              </a:rPr>
              <a:t>75%</a:t>
            </a:r>
            <a:r>
              <a:rPr lang="en-US" sz="2800" spc="-1" dirty="0">
                <a:latin typeface="Times New Roman" panose="02020603050405020304" pitchFamily="18" charset="0"/>
              </a:rPr>
              <a:t>.</a:t>
            </a:r>
          </a:p>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Similarly, the 1D CNN exhibited an accuracy of approximately </a:t>
            </a:r>
            <a:r>
              <a:rPr lang="en-US" sz="2800" b="1" spc="-1" dirty="0">
                <a:latin typeface="Times New Roman" panose="02020603050405020304" pitchFamily="18" charset="0"/>
              </a:rPr>
              <a:t>98.9%</a:t>
            </a:r>
            <a:r>
              <a:rPr lang="en-US" sz="2800" spc="-1" dirty="0">
                <a:latin typeface="Times New Roman" panose="02020603050405020304" pitchFamily="18" charset="0"/>
              </a:rPr>
              <a:t> on Dataset 1, but on Dataset 2, its accuracy decreased to around </a:t>
            </a:r>
            <a:r>
              <a:rPr lang="en-US" sz="2800" b="1" spc="-1" dirty="0">
                <a:latin typeface="Times New Roman" panose="02020603050405020304" pitchFamily="18" charset="0"/>
              </a:rPr>
              <a:t>67%</a:t>
            </a:r>
            <a:r>
              <a:rPr lang="en-US" sz="2800" spc="-1" dirty="0">
                <a:latin typeface="Times New Roman" panose="02020603050405020304" pitchFamily="18" charset="0"/>
              </a:rPr>
              <a:t>.</a:t>
            </a:r>
          </a:p>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For both 1D </a:t>
            </a:r>
            <a:r>
              <a:rPr lang="en-US" sz="2800" spc="-1" dirty="0" err="1">
                <a:latin typeface="Times New Roman" panose="02020603050405020304" pitchFamily="18" charset="0"/>
              </a:rPr>
              <a:t>AlexNet</a:t>
            </a:r>
            <a:r>
              <a:rPr lang="en-US" sz="2800" spc="-1" dirty="0">
                <a:latin typeface="Times New Roman" panose="02020603050405020304" pitchFamily="18" charset="0"/>
              </a:rPr>
              <a:t> and 1D </a:t>
            </a:r>
            <a:r>
              <a:rPr lang="en-US" sz="2800" spc="-1" dirty="0" err="1">
                <a:latin typeface="Times New Roman" panose="02020603050405020304" pitchFamily="18" charset="0"/>
              </a:rPr>
              <a:t>VGGNet</a:t>
            </a:r>
            <a:r>
              <a:rPr lang="en-US" sz="2800" spc="-1" dirty="0">
                <a:latin typeface="Times New Roman" panose="02020603050405020304" pitchFamily="18" charset="0"/>
              </a:rPr>
              <a:t>, their accuracies also saw a decline from Dataset 1 to Dataset 2. On Dataset 1, 1D </a:t>
            </a:r>
            <a:r>
              <a:rPr lang="en-US" sz="2800" spc="-1" dirty="0" err="1">
                <a:latin typeface="Times New Roman" panose="02020603050405020304" pitchFamily="18" charset="0"/>
              </a:rPr>
              <a:t>AlexNet</a:t>
            </a:r>
            <a:r>
              <a:rPr lang="en-US" sz="2800" spc="-1" dirty="0">
                <a:latin typeface="Times New Roman" panose="02020603050405020304" pitchFamily="18" charset="0"/>
              </a:rPr>
              <a:t> achieved an accuracy of approximately </a:t>
            </a:r>
            <a:r>
              <a:rPr lang="en-US" sz="2800" b="1" spc="-1" dirty="0">
                <a:latin typeface="Times New Roman" panose="02020603050405020304" pitchFamily="18" charset="0"/>
              </a:rPr>
              <a:t>99.7%</a:t>
            </a:r>
            <a:r>
              <a:rPr lang="en-US" sz="2800" spc="-1" dirty="0">
                <a:latin typeface="Times New Roman" panose="02020603050405020304" pitchFamily="18" charset="0"/>
              </a:rPr>
              <a:t>, whereas on Dataset 2, it reached around </a:t>
            </a:r>
            <a:r>
              <a:rPr lang="en-US" sz="2800" b="1" spc="-1" dirty="0">
                <a:latin typeface="Times New Roman" panose="02020603050405020304" pitchFamily="18" charset="0"/>
              </a:rPr>
              <a:t>67%</a:t>
            </a:r>
            <a:r>
              <a:rPr lang="en-US" sz="2800" spc="-1" dirty="0">
                <a:latin typeface="Times New Roman" panose="02020603050405020304" pitchFamily="18" charset="0"/>
              </a:rPr>
              <a:t>. Similarly, 1D </a:t>
            </a:r>
            <a:r>
              <a:rPr lang="en-US" sz="2800" spc="-1" dirty="0" err="1">
                <a:latin typeface="Times New Roman" panose="02020603050405020304" pitchFamily="18" charset="0"/>
              </a:rPr>
              <a:t>VGGNet's</a:t>
            </a:r>
            <a:r>
              <a:rPr lang="en-US" sz="2800" spc="-1" dirty="0">
                <a:latin typeface="Times New Roman" panose="02020603050405020304" pitchFamily="18" charset="0"/>
              </a:rPr>
              <a:t> accuracy dropped from about </a:t>
            </a:r>
            <a:r>
              <a:rPr lang="en-US" sz="2800" b="1" spc="-1" dirty="0">
                <a:latin typeface="Times New Roman" panose="02020603050405020304" pitchFamily="18" charset="0"/>
              </a:rPr>
              <a:t>99.4%</a:t>
            </a:r>
            <a:r>
              <a:rPr lang="en-US" sz="2800" spc="-1" dirty="0">
                <a:latin typeface="Times New Roman" panose="02020603050405020304" pitchFamily="18" charset="0"/>
              </a:rPr>
              <a:t> on Dataset 1 to around </a:t>
            </a:r>
            <a:r>
              <a:rPr lang="en-US" sz="2800" b="1" spc="-1" dirty="0">
                <a:latin typeface="Times New Roman" panose="02020603050405020304" pitchFamily="18" charset="0"/>
              </a:rPr>
              <a:t>76%</a:t>
            </a:r>
            <a:r>
              <a:rPr lang="en-US" sz="2800" spc="-1" dirty="0">
                <a:latin typeface="Times New Roman" panose="02020603050405020304" pitchFamily="18" charset="0"/>
              </a:rPr>
              <a:t> on Dataset 2.</a:t>
            </a:r>
          </a:p>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The accuracy plots of the CNN validation and training sets provide insights into the model's performance during training. These plots depict the evolution of accuracy over epochs, indicating convergence and potential overfitting.</a:t>
            </a:r>
          </a:p>
          <a:p>
            <a:pPr marL="457200" indent="-457200" algn="just">
              <a:buClr>
                <a:srgbClr val="000000"/>
              </a:buClr>
              <a:buFont typeface="Arial" panose="020B0604020202020204" pitchFamily="34" charset="0"/>
              <a:buChar char="•"/>
            </a:pPr>
            <a:r>
              <a:rPr lang="en-US" sz="2800" strike="noStrike" spc="-1" dirty="0">
                <a:latin typeface="Times New Roman" panose="02020603050405020304" pitchFamily="18" charset="0"/>
              </a:rPr>
              <a:t>The 1D MLP model accuracy plot is against folds, which are the multiple partitions of the dataset that the model is evaluated against.</a:t>
            </a:r>
          </a:p>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For both 1D </a:t>
            </a:r>
            <a:r>
              <a:rPr lang="en-US" sz="2800" spc="-1" dirty="0" err="1">
                <a:latin typeface="Times New Roman" panose="02020603050405020304" pitchFamily="18" charset="0"/>
              </a:rPr>
              <a:t>AlexNet</a:t>
            </a:r>
            <a:r>
              <a:rPr lang="en-US" sz="2800" spc="-1" dirty="0">
                <a:latin typeface="Times New Roman" panose="02020603050405020304" pitchFamily="18" charset="0"/>
              </a:rPr>
              <a:t> and 1D </a:t>
            </a:r>
            <a:r>
              <a:rPr lang="en-US" sz="2800" spc="-1" dirty="0" err="1">
                <a:latin typeface="Times New Roman" panose="02020603050405020304" pitchFamily="18" charset="0"/>
              </a:rPr>
              <a:t>VGGNet</a:t>
            </a:r>
            <a:r>
              <a:rPr lang="en-US" sz="2800" spc="-1" dirty="0">
                <a:latin typeface="Times New Roman" panose="02020603050405020304" pitchFamily="18" charset="0"/>
              </a:rPr>
              <a:t> architectures, the loss values were notably higher when trained and tested on Dataset 2 compared to Dataset 1. This difference in loss values across datasets underscores the impact of dataset size and composition on model performance and convergence dynamics.</a:t>
            </a:r>
            <a:endParaRPr lang="en-US" sz="2800" strike="noStrike" spc="-1" dirty="0">
              <a:latin typeface="Times New Roman" panose="02020603050405020304" pitchFamily="18" charset="0"/>
            </a:endParaRPr>
          </a:p>
          <a:p>
            <a:pPr marL="457200" indent="-457200" algn="just">
              <a:buClr>
                <a:srgbClr val="000000"/>
              </a:buClr>
              <a:buFont typeface="Arial" panose="020B0604020202020204" pitchFamily="34" charset="0"/>
              <a:buChar char="•"/>
            </a:pPr>
            <a:r>
              <a:rPr lang="en-US" sz="2800" spc="-1" dirty="0">
                <a:latin typeface="Times New Roman" panose="02020603050405020304" pitchFamily="18" charset="0"/>
              </a:rPr>
              <a:t>It's important to note that the models performed significantly better on Dataset 1, which contained 1402 samples, compared to Dataset 2, which only has 470 samples. Once again, a sufficiently sized dataset is crucial to the accuracy of these models.</a:t>
            </a:r>
          </a:p>
          <a:p>
            <a:pPr marL="457200" indent="-457200" algn="just">
              <a:buClr>
                <a:srgbClr val="000000"/>
              </a:buClr>
              <a:buFont typeface="Arial" panose="020B0604020202020204" pitchFamily="34" charset="0"/>
              <a:buChar char="•"/>
            </a:pPr>
            <a:endParaRPr lang="en-US" sz="2800" strike="noStrike" spc="-1" dirty="0">
              <a:latin typeface="Times New Roman" panose="02020603050405020304" pitchFamily="18" charset="0"/>
            </a:endParaRPr>
          </a:p>
          <a:p>
            <a:pPr algn="just">
              <a:lnSpc>
                <a:spcPct val="100000"/>
              </a:lnSpc>
              <a:buClr>
                <a:srgbClr val="000000"/>
              </a:buClr>
            </a:pPr>
            <a:endParaRPr lang="en-US" sz="2800" spc="-1" dirty="0">
              <a:latin typeface="Times New Roman" panose="02020603050405020304" pitchFamily="18" charset="0"/>
            </a:endParaRPr>
          </a:p>
          <a:p>
            <a:pPr marL="457200" indent="-457200" algn="just">
              <a:lnSpc>
                <a:spcPct val="100000"/>
              </a:lnSpc>
              <a:buClr>
                <a:srgbClr val="000000"/>
              </a:buClr>
              <a:buFont typeface="Arial" panose="020B0604020202020204" pitchFamily="34" charset="0"/>
              <a:buChar char="•"/>
            </a:pPr>
            <a:endParaRPr lang="en-US" sz="2800" spc="-1" dirty="0">
              <a:latin typeface="Times New Roman" panose="02020603050405020304" pitchFamily="18" charset="0"/>
            </a:endParaRPr>
          </a:p>
          <a:p>
            <a:pPr marL="457200" indent="-457200" algn="just">
              <a:lnSpc>
                <a:spcPct val="100000"/>
              </a:lnSpc>
              <a:buClr>
                <a:srgbClr val="000000"/>
              </a:buClr>
              <a:buFont typeface="Arial" panose="020B0604020202020204" pitchFamily="34" charset="0"/>
              <a:buChar char="•"/>
            </a:pPr>
            <a:endParaRPr lang="en-US" sz="2800" spc="-1" dirty="0">
              <a:latin typeface="Times New Roman" panose="02020603050405020304" pitchFamily="18" charset="0"/>
            </a:endParaRPr>
          </a:p>
        </p:txBody>
      </p:sp>
      <p:pic>
        <p:nvPicPr>
          <p:cNvPr id="88" name="Picture 4" descr="MultilayerPerceptron: A simple multilayer neural network - mlxtend">
            <a:extLst>
              <a:ext uri="{FF2B5EF4-FFF2-40B4-BE49-F238E27FC236}">
                <a16:creationId xmlns:a16="http://schemas.microsoft.com/office/drawing/2014/main" id="{4FEACEE9-0EBB-603F-F494-6F82B360E0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5402" y="32460271"/>
            <a:ext cx="6855046" cy="4574841"/>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7FE05611-2A73-1242-B2E7-46B77A31DFF8}"/>
              </a:ext>
            </a:extLst>
          </p:cNvPr>
          <p:cNvSpPr txBox="1"/>
          <p:nvPr/>
        </p:nvSpPr>
        <p:spPr>
          <a:xfrm>
            <a:off x="8803367" y="37102769"/>
            <a:ext cx="7915031" cy="369332"/>
          </a:xfrm>
          <a:prstGeom prst="rect">
            <a:avLst/>
          </a:prstGeom>
          <a:noFill/>
        </p:spPr>
        <p:txBody>
          <a:bodyPr wrap="square">
            <a:spAutoFit/>
          </a:bodyPr>
          <a:lstStyle/>
          <a:p>
            <a:r>
              <a:rPr lang="en-US" spc="-1" dirty="0">
                <a:latin typeface="Times New Roman" panose="02020603050405020304" pitchFamily="18" charset="0"/>
                <a:cs typeface="Times New Roman" panose="02020603050405020304" pitchFamily="18" charset="0"/>
              </a:rPr>
              <a:t>Figure 3. 1D MLP structure with input layer, hidden layer, and output layer</a:t>
            </a:r>
            <a:endParaRPr lang="en-US" dirty="0"/>
          </a:p>
        </p:txBody>
      </p:sp>
      <p:pic>
        <p:nvPicPr>
          <p:cNvPr id="122" name="Picture 121">
            <a:extLst>
              <a:ext uri="{FF2B5EF4-FFF2-40B4-BE49-F238E27FC236}">
                <a16:creationId xmlns:a16="http://schemas.microsoft.com/office/drawing/2014/main" id="{0EE58C12-5ACE-4BDF-4D7E-0A571A3B2992}"/>
              </a:ext>
            </a:extLst>
          </p:cNvPr>
          <p:cNvPicPr>
            <a:picLocks noChangeAspect="1"/>
          </p:cNvPicPr>
          <p:nvPr/>
        </p:nvPicPr>
        <p:blipFill>
          <a:blip r:embed="rId11"/>
          <a:stretch>
            <a:fillRect/>
          </a:stretch>
        </p:blipFill>
        <p:spPr>
          <a:xfrm>
            <a:off x="29001841" y="16031887"/>
            <a:ext cx="3709991" cy="2967993"/>
          </a:xfrm>
          <a:prstGeom prst="rect">
            <a:avLst/>
          </a:prstGeom>
        </p:spPr>
      </p:pic>
      <p:sp>
        <p:nvSpPr>
          <p:cNvPr id="123" name="Text Box 164">
            <a:extLst>
              <a:ext uri="{FF2B5EF4-FFF2-40B4-BE49-F238E27FC236}">
                <a16:creationId xmlns:a16="http://schemas.microsoft.com/office/drawing/2014/main" id="{112FD966-ADD3-31B2-FFF1-D62354A55095}"/>
              </a:ext>
            </a:extLst>
          </p:cNvPr>
          <p:cNvSpPr/>
          <p:nvPr/>
        </p:nvSpPr>
        <p:spPr>
          <a:xfrm>
            <a:off x="25090871" y="19008384"/>
            <a:ext cx="7620961" cy="644877"/>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5. 1D MLP model accuracy versus folds plot. (a) Plot for the model trained on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Plot for the model trained on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A91BA7E8-7687-175C-1405-B643676384F4}"/>
              </a:ext>
            </a:extLst>
          </p:cNvPr>
          <p:cNvPicPr>
            <a:picLocks noChangeAspect="1"/>
          </p:cNvPicPr>
          <p:nvPr/>
        </p:nvPicPr>
        <p:blipFill>
          <a:blip r:embed="rId12"/>
          <a:stretch>
            <a:fillRect/>
          </a:stretch>
        </p:blipFill>
        <p:spPr>
          <a:xfrm>
            <a:off x="2421889" y="26450279"/>
            <a:ext cx="11328616" cy="2872807"/>
          </a:xfrm>
          <a:prstGeom prst="rect">
            <a:avLst/>
          </a:prstGeom>
        </p:spPr>
      </p:pic>
      <p:pic>
        <p:nvPicPr>
          <p:cNvPr id="1026" name="Picture 2">
            <a:extLst>
              <a:ext uri="{FF2B5EF4-FFF2-40B4-BE49-F238E27FC236}">
                <a16:creationId xmlns:a16="http://schemas.microsoft.com/office/drawing/2014/main" id="{49A275D0-0022-7D27-B99A-A346FBF8C4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02284" y="16079249"/>
            <a:ext cx="3787155" cy="29261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D38B5E6F-59B5-E74C-6028-9C6A88B4C6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96460" y="19663718"/>
            <a:ext cx="3709990" cy="29250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BE6C53A-9439-15D8-4547-DE63B60C37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08707" y="19683138"/>
            <a:ext cx="3662420" cy="29033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164">
            <a:extLst>
              <a:ext uri="{FF2B5EF4-FFF2-40B4-BE49-F238E27FC236}">
                <a16:creationId xmlns:a16="http://schemas.microsoft.com/office/drawing/2014/main" id="{A539E64D-8561-F546-A4A5-FB20E709E561}"/>
              </a:ext>
            </a:extLst>
          </p:cNvPr>
          <p:cNvSpPr/>
          <p:nvPr/>
        </p:nvSpPr>
        <p:spPr>
          <a:xfrm>
            <a:off x="25258108" y="22530597"/>
            <a:ext cx="8951031"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6. 1D CNN model accuracy versus epochs plot. (a)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pic>
        <p:nvPicPr>
          <p:cNvPr id="1032" name="Picture 8">
            <a:extLst>
              <a:ext uri="{FF2B5EF4-FFF2-40B4-BE49-F238E27FC236}">
                <a16:creationId xmlns:a16="http://schemas.microsoft.com/office/drawing/2014/main" id="{09D8DB21-8A3A-689D-3910-C5820735AA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31715" y="22898680"/>
            <a:ext cx="3581568" cy="29250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64">
            <a:extLst>
              <a:ext uri="{FF2B5EF4-FFF2-40B4-BE49-F238E27FC236}">
                <a16:creationId xmlns:a16="http://schemas.microsoft.com/office/drawing/2014/main" id="{CA9E1969-B280-301A-F821-7036A38F1DC4}"/>
              </a:ext>
            </a:extLst>
          </p:cNvPr>
          <p:cNvSpPr/>
          <p:nvPr/>
        </p:nvSpPr>
        <p:spPr>
          <a:xfrm>
            <a:off x="25331715" y="25783146"/>
            <a:ext cx="8951031"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7. 1D </a:t>
            </a:r>
            <a:r>
              <a:rPr lang="en-US" spc="-1" dirty="0" err="1">
                <a:latin typeface="Times New Roman" panose="02020603050405020304" pitchFamily="18" charset="0"/>
                <a:cs typeface="Times New Roman" panose="02020603050405020304" pitchFamily="18" charset="0"/>
              </a:rPr>
              <a:t>VGGNet</a:t>
            </a:r>
            <a:r>
              <a:rPr lang="en-US" spc="-1" dirty="0">
                <a:latin typeface="Times New Roman" panose="02020603050405020304" pitchFamily="18" charset="0"/>
                <a:cs typeface="Times New Roman" panose="02020603050405020304" pitchFamily="18" charset="0"/>
              </a:rPr>
              <a:t> accuracy versus epochs plot. (a)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pic>
        <p:nvPicPr>
          <p:cNvPr id="23" name="Picture 10">
            <a:extLst>
              <a:ext uri="{FF2B5EF4-FFF2-40B4-BE49-F238E27FC236}">
                <a16:creationId xmlns:a16="http://schemas.microsoft.com/office/drawing/2014/main" id="{AFC9DA54-F7B4-9504-B0A7-9C940727BA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392627" y="29583079"/>
            <a:ext cx="3581568" cy="2839048"/>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164">
            <a:extLst>
              <a:ext uri="{FF2B5EF4-FFF2-40B4-BE49-F238E27FC236}">
                <a16:creationId xmlns:a16="http://schemas.microsoft.com/office/drawing/2014/main" id="{F0371BFE-1EB5-5376-63F7-65A177AAD858}"/>
              </a:ext>
            </a:extLst>
          </p:cNvPr>
          <p:cNvSpPr/>
          <p:nvPr/>
        </p:nvSpPr>
        <p:spPr>
          <a:xfrm>
            <a:off x="25390723" y="32339112"/>
            <a:ext cx="7426078"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9. 1D </a:t>
            </a:r>
            <a:r>
              <a:rPr lang="en-US" spc="-1" dirty="0" err="1">
                <a:latin typeface="Times New Roman" panose="02020603050405020304" pitchFamily="18" charset="0"/>
                <a:cs typeface="Times New Roman" panose="02020603050405020304" pitchFamily="18" charset="0"/>
              </a:rPr>
              <a:t>AlexNet</a:t>
            </a:r>
            <a:r>
              <a:rPr lang="en-US" spc="-1" dirty="0">
                <a:latin typeface="Times New Roman" panose="02020603050405020304" pitchFamily="18" charset="0"/>
                <a:cs typeface="Times New Roman" panose="02020603050405020304" pitchFamily="18" charset="0"/>
              </a:rPr>
              <a:t> accuracy versus epochs plot. (a)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sp>
        <p:nvSpPr>
          <p:cNvPr id="25" name="Text Box 164">
            <a:extLst>
              <a:ext uri="{FF2B5EF4-FFF2-40B4-BE49-F238E27FC236}">
                <a16:creationId xmlns:a16="http://schemas.microsoft.com/office/drawing/2014/main" id="{5077B3B3-B824-B09C-9D96-872D5C88B862}"/>
              </a:ext>
            </a:extLst>
          </p:cNvPr>
          <p:cNvSpPr/>
          <p:nvPr/>
        </p:nvSpPr>
        <p:spPr>
          <a:xfrm>
            <a:off x="16718397" y="11636448"/>
            <a:ext cx="7915030" cy="3537976"/>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gn="just">
              <a:lnSpc>
                <a:spcPct val="100000"/>
              </a:lnSpc>
              <a:buClr>
                <a:srgbClr val="000000"/>
              </a:buClr>
              <a:buFont typeface="Arial" panose="020B0604020202020204" pitchFamily="34" charset="0"/>
              <a:buChar char="•"/>
            </a:pPr>
            <a:r>
              <a:rPr lang="en-US" sz="2800" strike="noStrike" spc="-1" dirty="0">
                <a:latin typeface="Times New Roman" panose="02020603050405020304" pitchFamily="18" charset="0"/>
              </a:rPr>
              <a:t>Both models were trained using stochastic gradient descent (SGD) with momentum and adaptive learning rate methods like Adam to minimize the cross-entropy loss function.</a:t>
            </a:r>
          </a:p>
          <a:p>
            <a:pPr marL="457200" indent="-457200" algn="just">
              <a:lnSpc>
                <a:spcPct val="100000"/>
              </a:lnSpc>
              <a:buClr>
                <a:srgbClr val="000000"/>
              </a:buClr>
              <a:buFont typeface="Arial" panose="020B0604020202020204" pitchFamily="34" charset="0"/>
              <a:buChar char="•"/>
            </a:pPr>
            <a:r>
              <a:rPr lang="en-US" sz="2800" strike="noStrike" spc="-1" dirty="0">
                <a:latin typeface="Times New Roman" panose="02020603050405020304" pitchFamily="18" charset="0"/>
              </a:rPr>
              <a:t>The models were trained on the training set with a validation set used for early stopping to prevent overfitting. Finally, the performance was evaluated on the test set using accuracy and loss.</a:t>
            </a:r>
          </a:p>
        </p:txBody>
      </p:sp>
      <p:pic>
        <p:nvPicPr>
          <p:cNvPr id="1036" name="Picture 12">
            <a:extLst>
              <a:ext uri="{FF2B5EF4-FFF2-40B4-BE49-F238E27FC236}">
                <a16:creationId xmlns:a16="http://schemas.microsoft.com/office/drawing/2014/main" id="{2F224CB6-B253-4220-76A8-A1A7E93FB48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369423" y="29916525"/>
            <a:ext cx="3505229" cy="2839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F953B5C-67B4-00A0-68E5-0D82D02D699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859328" y="29887084"/>
            <a:ext cx="3502992" cy="2897930"/>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164">
            <a:extLst>
              <a:ext uri="{FF2B5EF4-FFF2-40B4-BE49-F238E27FC236}">
                <a16:creationId xmlns:a16="http://schemas.microsoft.com/office/drawing/2014/main" id="{A511C430-EB59-F385-A439-7CF836240B46}"/>
              </a:ext>
            </a:extLst>
          </p:cNvPr>
          <p:cNvSpPr/>
          <p:nvPr/>
        </p:nvSpPr>
        <p:spPr>
          <a:xfrm>
            <a:off x="17314130" y="32754311"/>
            <a:ext cx="7184170"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10. 1D </a:t>
            </a:r>
            <a:r>
              <a:rPr lang="en-US" spc="-1" dirty="0" err="1">
                <a:latin typeface="Times New Roman" panose="02020603050405020304" pitchFamily="18" charset="0"/>
                <a:cs typeface="Times New Roman" panose="02020603050405020304" pitchFamily="18" charset="0"/>
              </a:rPr>
              <a:t>AlexNet</a:t>
            </a:r>
            <a:r>
              <a:rPr lang="en-US" spc="-1" dirty="0">
                <a:latin typeface="Times New Roman" panose="02020603050405020304" pitchFamily="18" charset="0"/>
                <a:cs typeface="Times New Roman" panose="02020603050405020304" pitchFamily="18" charset="0"/>
              </a:rPr>
              <a:t> loss versus epochs plot. (a)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pic>
        <p:nvPicPr>
          <p:cNvPr id="1040" name="Picture 16">
            <a:extLst>
              <a:ext uri="{FF2B5EF4-FFF2-40B4-BE49-F238E27FC236}">
                <a16:creationId xmlns:a16="http://schemas.microsoft.com/office/drawing/2014/main" id="{13346B56-2905-A49B-3DA3-AB2601053FD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39763" y="26204420"/>
            <a:ext cx="3566195"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97DB195B-C8AF-FC0A-7157-6533DB4553F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005958" y="26192948"/>
            <a:ext cx="3410335" cy="2911262"/>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64">
            <a:extLst>
              <a:ext uri="{FF2B5EF4-FFF2-40B4-BE49-F238E27FC236}">
                <a16:creationId xmlns:a16="http://schemas.microsoft.com/office/drawing/2014/main" id="{957C6E40-4C2C-2732-E1FE-BAFA456FF644}"/>
              </a:ext>
            </a:extLst>
          </p:cNvPr>
          <p:cNvSpPr/>
          <p:nvPr/>
        </p:nvSpPr>
        <p:spPr>
          <a:xfrm>
            <a:off x="25390722" y="29140752"/>
            <a:ext cx="7045121" cy="367878"/>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Clr>
                <a:srgbClr val="000000"/>
              </a:buClr>
            </a:pPr>
            <a:r>
              <a:rPr lang="en-US" spc="-1" dirty="0">
                <a:latin typeface="Times New Roman" panose="02020603050405020304" pitchFamily="18" charset="0"/>
                <a:cs typeface="Times New Roman" panose="02020603050405020304" pitchFamily="18" charset="0"/>
              </a:rPr>
              <a:t>Figure 8. 1D </a:t>
            </a:r>
            <a:r>
              <a:rPr lang="en-US" spc="-1" dirty="0" err="1">
                <a:latin typeface="Times New Roman" panose="02020603050405020304" pitchFamily="18" charset="0"/>
                <a:cs typeface="Times New Roman" panose="02020603050405020304" pitchFamily="18" charset="0"/>
              </a:rPr>
              <a:t>VGGNet</a:t>
            </a:r>
            <a:r>
              <a:rPr lang="en-US" spc="-1" dirty="0">
                <a:latin typeface="Times New Roman" panose="02020603050405020304" pitchFamily="18" charset="0"/>
                <a:cs typeface="Times New Roman" panose="02020603050405020304" pitchFamily="18" charset="0"/>
              </a:rPr>
              <a:t> loss versus epochs plot. (a) </a:t>
            </a:r>
            <a:r>
              <a:rPr lang="en-US" sz="1800" spc="-1" dirty="0">
                <a:latin typeface="Times New Roman" panose="02020603050405020304" pitchFamily="18" charset="0"/>
              </a:rPr>
              <a:t>Dataset 1</a:t>
            </a:r>
            <a:r>
              <a:rPr lang="en-US" spc="-1" dirty="0">
                <a:latin typeface="Times New Roman" panose="02020603050405020304" pitchFamily="18" charset="0"/>
                <a:cs typeface="Times New Roman" panose="02020603050405020304" pitchFamily="18" charset="0"/>
              </a:rPr>
              <a:t>. (b) </a:t>
            </a:r>
            <a:r>
              <a:rPr lang="en-US" sz="1800" spc="-1" dirty="0">
                <a:latin typeface="Times New Roman" panose="02020603050405020304" pitchFamily="18" charset="0"/>
              </a:rPr>
              <a:t>Dataset 2</a:t>
            </a:r>
            <a:r>
              <a:rPr lang="en-US" spc="-1" dirty="0">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2261</TotalTime>
  <Words>1959</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Times New Roman</vt:lpstr>
      <vt:lpstr>Office Theme</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subject/>
  <dc:creator>Cindy Kranz</dc:creator>
  <dc:description/>
  <cp:lastModifiedBy>Bright, Hayden (MU-Student)</cp:lastModifiedBy>
  <cp:revision>25</cp:revision>
  <cp:lastPrinted>2015-07-06T20:48:48Z</cp:lastPrinted>
  <dcterms:created xsi:type="dcterms:W3CDTF">2004-07-27T19:46:06Z</dcterms:created>
  <dcterms:modified xsi:type="dcterms:W3CDTF">2024-04-09T17:12:29Z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0x010100A7D68C84F160FE428A257257B210100E</vt:lpwstr>
  </property>
  <property fmtid="{D5CDD505-2E9C-101B-9397-08002B2CF9AE}" pid="3" name="Notes">
    <vt:i4>1</vt:i4>
  </property>
  <property fmtid="{D5CDD505-2E9C-101B-9397-08002B2CF9AE}" pid="4" name="PresentationFormat">
    <vt:lpwstr>Custom</vt:lpwstr>
  </property>
  <property fmtid="{D5CDD505-2E9C-101B-9397-08002B2CF9AE}" pid="5" name="Slides">
    <vt:i4>1</vt:i4>
  </property>
</Properties>
</file>