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9" r:id="rId3"/>
    <p:sldId id="268" r:id="rId4"/>
    <p:sldId id="270" r:id="rId5"/>
    <p:sldId id="260" r:id="rId6"/>
    <p:sldId id="271" r:id="rId7"/>
    <p:sldId id="275" r:id="rId8"/>
    <p:sldId id="276" r:id="rId9"/>
    <p:sldId id="277" r:id="rId10"/>
    <p:sldId id="278" r:id="rId11"/>
    <p:sldId id="279" r:id="rId12"/>
    <p:sldId id="280" r:id="rId13"/>
    <p:sldId id="281" r:id="rId14"/>
    <p:sldId id="282" r:id="rId15"/>
    <p:sldId id="284" r:id="rId16"/>
    <p:sldId id="285" r:id="rId17"/>
    <p:sldId id="286" r:id="rId18"/>
    <p:sldId id="287" r:id="rId19"/>
    <p:sldId id="290" r:id="rId20"/>
    <p:sldId id="291" r:id="rId21"/>
    <p:sldId id="292" r:id="rId22"/>
    <p:sldId id="305" r:id="rId23"/>
    <p:sldId id="306" r:id="rId24"/>
    <p:sldId id="307" r:id="rId25"/>
    <p:sldId id="308" r:id="rId26"/>
    <p:sldId id="294" r:id="rId27"/>
    <p:sldId id="295" r:id="rId28"/>
    <p:sldId id="296" r:id="rId29"/>
    <p:sldId id="297" r:id="rId30"/>
    <p:sldId id="298" r:id="rId31"/>
    <p:sldId id="299" r:id="rId32"/>
    <p:sldId id="300" r:id="rId33"/>
    <p:sldId id="301" r:id="rId34"/>
    <p:sldId id="302" r:id="rId35"/>
    <p:sldId id="303" r:id="rId36"/>
    <p:sldId id="304" r:id="rId37"/>
    <p:sldId id="309" r:id="rId38"/>
    <p:sldId id="310" r:id="rId39"/>
    <p:sldId id="312" r:id="rId40"/>
    <p:sldId id="313" r:id="rId41"/>
    <p:sldId id="314" r:id="rId42"/>
    <p:sldId id="315" r:id="rId43"/>
    <p:sldId id="31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17"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AFE45-F546-4F24-A251-3145E897871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524D60A-4D4B-44A7-AB62-24BE9348CC10}">
      <dgm:prSet/>
      <dgm:spPr/>
      <dgm:t>
        <a:bodyPr/>
        <a:lstStyle/>
        <a:p>
          <a:r>
            <a:rPr lang="en-US"/>
            <a:t>Sai Kumar Manchikanti</a:t>
          </a:r>
        </a:p>
      </dgm:t>
    </dgm:pt>
    <dgm:pt modelId="{A1ECF07A-7A19-4A83-A819-385F014856A9}" type="parTrans" cxnId="{C7DAB96F-3DE1-45B6-90CF-7E8759CB1727}">
      <dgm:prSet/>
      <dgm:spPr/>
      <dgm:t>
        <a:bodyPr/>
        <a:lstStyle/>
        <a:p>
          <a:endParaRPr lang="en-US"/>
        </a:p>
      </dgm:t>
    </dgm:pt>
    <dgm:pt modelId="{A4038071-B154-411F-84EC-496DAAD91C21}" type="sibTrans" cxnId="{C7DAB96F-3DE1-45B6-90CF-7E8759CB1727}">
      <dgm:prSet/>
      <dgm:spPr/>
      <dgm:t>
        <a:bodyPr/>
        <a:lstStyle/>
        <a:p>
          <a:endParaRPr lang="en-US"/>
        </a:p>
      </dgm:t>
    </dgm:pt>
    <dgm:pt modelId="{0FF8C5EF-6879-4DF8-8A8A-8AB52124B2B3}">
      <dgm:prSet/>
      <dgm:spPr/>
      <dgm:t>
        <a:bodyPr/>
        <a:lstStyle/>
        <a:p>
          <a:r>
            <a:rPr lang="en-US"/>
            <a:t>Yashasri Edukulla</a:t>
          </a:r>
        </a:p>
      </dgm:t>
    </dgm:pt>
    <dgm:pt modelId="{CAE93D4F-0C9F-4025-9E11-591D7B2BD6AA}" type="parTrans" cxnId="{BD98BCA2-5ACE-49F7-ABF9-BB28D15F4DEA}">
      <dgm:prSet/>
      <dgm:spPr/>
      <dgm:t>
        <a:bodyPr/>
        <a:lstStyle/>
        <a:p>
          <a:endParaRPr lang="en-US"/>
        </a:p>
      </dgm:t>
    </dgm:pt>
    <dgm:pt modelId="{40DF8669-F2E6-4783-89DA-053468AD8C37}" type="sibTrans" cxnId="{BD98BCA2-5ACE-49F7-ABF9-BB28D15F4DEA}">
      <dgm:prSet/>
      <dgm:spPr/>
      <dgm:t>
        <a:bodyPr/>
        <a:lstStyle/>
        <a:p>
          <a:endParaRPr lang="en-US"/>
        </a:p>
      </dgm:t>
    </dgm:pt>
    <dgm:pt modelId="{3BA70D99-D76E-4FB6-B09F-08D9A2FBD292}">
      <dgm:prSet/>
      <dgm:spPr/>
      <dgm:t>
        <a:bodyPr/>
        <a:lstStyle/>
        <a:p>
          <a:r>
            <a:rPr lang="en-US"/>
            <a:t>Arun Reddy</a:t>
          </a:r>
        </a:p>
      </dgm:t>
    </dgm:pt>
    <dgm:pt modelId="{FD9FBB5E-4399-4CF2-BA6E-A081D49F985F}" type="parTrans" cxnId="{24E4B050-6171-41D8-B304-D31176C80ECA}">
      <dgm:prSet/>
      <dgm:spPr/>
      <dgm:t>
        <a:bodyPr/>
        <a:lstStyle/>
        <a:p>
          <a:endParaRPr lang="en-US"/>
        </a:p>
      </dgm:t>
    </dgm:pt>
    <dgm:pt modelId="{AA028858-E845-4F71-ADA1-D3DFB01CB7CC}" type="sibTrans" cxnId="{24E4B050-6171-41D8-B304-D31176C80ECA}">
      <dgm:prSet/>
      <dgm:spPr/>
      <dgm:t>
        <a:bodyPr/>
        <a:lstStyle/>
        <a:p>
          <a:endParaRPr lang="en-US"/>
        </a:p>
      </dgm:t>
    </dgm:pt>
    <dgm:pt modelId="{37E0849E-8383-46FB-B1B2-BE9E88AF9CEE}" type="pres">
      <dgm:prSet presAssocID="{1C5AFE45-F546-4F24-A251-3145E8978713}" presName="linear" presStyleCnt="0">
        <dgm:presLayoutVars>
          <dgm:animLvl val="lvl"/>
          <dgm:resizeHandles val="exact"/>
        </dgm:presLayoutVars>
      </dgm:prSet>
      <dgm:spPr/>
    </dgm:pt>
    <dgm:pt modelId="{EDAEBBA0-2B00-4C69-8AF9-8637BB444537}" type="pres">
      <dgm:prSet presAssocID="{8524D60A-4D4B-44A7-AB62-24BE9348CC10}" presName="parentText" presStyleLbl="node1" presStyleIdx="0" presStyleCnt="3">
        <dgm:presLayoutVars>
          <dgm:chMax val="0"/>
          <dgm:bulletEnabled val="1"/>
        </dgm:presLayoutVars>
      </dgm:prSet>
      <dgm:spPr/>
    </dgm:pt>
    <dgm:pt modelId="{F0D20ED4-61B1-42AF-AB1C-B50A66DF1B32}" type="pres">
      <dgm:prSet presAssocID="{A4038071-B154-411F-84EC-496DAAD91C21}" presName="spacer" presStyleCnt="0"/>
      <dgm:spPr/>
    </dgm:pt>
    <dgm:pt modelId="{43429CF1-4AC6-4AD2-981A-588EEDA2BEA5}" type="pres">
      <dgm:prSet presAssocID="{0FF8C5EF-6879-4DF8-8A8A-8AB52124B2B3}" presName="parentText" presStyleLbl="node1" presStyleIdx="1" presStyleCnt="3">
        <dgm:presLayoutVars>
          <dgm:chMax val="0"/>
          <dgm:bulletEnabled val="1"/>
        </dgm:presLayoutVars>
      </dgm:prSet>
      <dgm:spPr/>
    </dgm:pt>
    <dgm:pt modelId="{48313796-511B-4530-9393-92A10E0361F0}" type="pres">
      <dgm:prSet presAssocID="{40DF8669-F2E6-4783-89DA-053468AD8C37}" presName="spacer" presStyleCnt="0"/>
      <dgm:spPr/>
    </dgm:pt>
    <dgm:pt modelId="{BD1DC009-1783-488C-826C-3367BFD011CB}" type="pres">
      <dgm:prSet presAssocID="{3BA70D99-D76E-4FB6-B09F-08D9A2FBD292}" presName="parentText" presStyleLbl="node1" presStyleIdx="2" presStyleCnt="3">
        <dgm:presLayoutVars>
          <dgm:chMax val="0"/>
          <dgm:bulletEnabled val="1"/>
        </dgm:presLayoutVars>
      </dgm:prSet>
      <dgm:spPr/>
    </dgm:pt>
  </dgm:ptLst>
  <dgm:cxnLst>
    <dgm:cxn modelId="{9E3D3514-4B88-4576-B8E4-BA6317D196C0}" type="presOf" srcId="{1C5AFE45-F546-4F24-A251-3145E8978713}" destId="{37E0849E-8383-46FB-B1B2-BE9E88AF9CEE}" srcOrd="0" destOrd="0" presId="urn:microsoft.com/office/officeart/2005/8/layout/vList2"/>
    <dgm:cxn modelId="{B343DE19-0349-4784-AAE3-A92EA395FF40}" type="presOf" srcId="{8524D60A-4D4B-44A7-AB62-24BE9348CC10}" destId="{EDAEBBA0-2B00-4C69-8AF9-8637BB444537}" srcOrd="0" destOrd="0" presId="urn:microsoft.com/office/officeart/2005/8/layout/vList2"/>
    <dgm:cxn modelId="{5B72B95E-5519-4C6F-A06C-EA18202A83B2}" type="presOf" srcId="{3BA70D99-D76E-4FB6-B09F-08D9A2FBD292}" destId="{BD1DC009-1783-488C-826C-3367BFD011CB}" srcOrd="0" destOrd="0" presId="urn:microsoft.com/office/officeart/2005/8/layout/vList2"/>
    <dgm:cxn modelId="{C7DAB96F-3DE1-45B6-90CF-7E8759CB1727}" srcId="{1C5AFE45-F546-4F24-A251-3145E8978713}" destId="{8524D60A-4D4B-44A7-AB62-24BE9348CC10}" srcOrd="0" destOrd="0" parTransId="{A1ECF07A-7A19-4A83-A819-385F014856A9}" sibTransId="{A4038071-B154-411F-84EC-496DAAD91C21}"/>
    <dgm:cxn modelId="{24E4B050-6171-41D8-B304-D31176C80ECA}" srcId="{1C5AFE45-F546-4F24-A251-3145E8978713}" destId="{3BA70D99-D76E-4FB6-B09F-08D9A2FBD292}" srcOrd="2" destOrd="0" parTransId="{FD9FBB5E-4399-4CF2-BA6E-A081D49F985F}" sibTransId="{AA028858-E845-4F71-ADA1-D3DFB01CB7CC}"/>
    <dgm:cxn modelId="{BD98BCA2-5ACE-49F7-ABF9-BB28D15F4DEA}" srcId="{1C5AFE45-F546-4F24-A251-3145E8978713}" destId="{0FF8C5EF-6879-4DF8-8A8A-8AB52124B2B3}" srcOrd="1" destOrd="0" parTransId="{CAE93D4F-0C9F-4025-9E11-591D7B2BD6AA}" sibTransId="{40DF8669-F2E6-4783-89DA-053468AD8C37}"/>
    <dgm:cxn modelId="{DCB744F7-C790-49E0-A01B-22632F98806D}" type="presOf" srcId="{0FF8C5EF-6879-4DF8-8A8A-8AB52124B2B3}" destId="{43429CF1-4AC6-4AD2-981A-588EEDA2BEA5}" srcOrd="0" destOrd="0" presId="urn:microsoft.com/office/officeart/2005/8/layout/vList2"/>
    <dgm:cxn modelId="{5233BCF6-CB92-47AB-AF99-5DD0B7E3764F}" type="presParOf" srcId="{37E0849E-8383-46FB-B1B2-BE9E88AF9CEE}" destId="{EDAEBBA0-2B00-4C69-8AF9-8637BB444537}" srcOrd="0" destOrd="0" presId="urn:microsoft.com/office/officeart/2005/8/layout/vList2"/>
    <dgm:cxn modelId="{CF1669CB-C8F7-4502-8172-0F16880BA46E}" type="presParOf" srcId="{37E0849E-8383-46FB-B1B2-BE9E88AF9CEE}" destId="{F0D20ED4-61B1-42AF-AB1C-B50A66DF1B32}" srcOrd="1" destOrd="0" presId="urn:microsoft.com/office/officeart/2005/8/layout/vList2"/>
    <dgm:cxn modelId="{75812D29-2A1D-401C-ADCD-BAFB05E44233}" type="presParOf" srcId="{37E0849E-8383-46FB-B1B2-BE9E88AF9CEE}" destId="{43429CF1-4AC6-4AD2-981A-588EEDA2BEA5}" srcOrd="2" destOrd="0" presId="urn:microsoft.com/office/officeart/2005/8/layout/vList2"/>
    <dgm:cxn modelId="{260ED620-8D41-4CD8-8424-2F88256C5446}" type="presParOf" srcId="{37E0849E-8383-46FB-B1B2-BE9E88AF9CEE}" destId="{48313796-511B-4530-9393-92A10E0361F0}" srcOrd="3" destOrd="0" presId="urn:microsoft.com/office/officeart/2005/8/layout/vList2"/>
    <dgm:cxn modelId="{88D2F347-5AC5-446C-AB2C-D275464E0123}" type="presParOf" srcId="{37E0849E-8383-46FB-B1B2-BE9E88AF9CEE}" destId="{BD1DC009-1783-488C-826C-3367BFD011C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EBBA0-2B00-4C69-8AF9-8637BB444537}">
      <dsp:nvSpPr>
        <dsp:cNvPr id="0" name=""/>
        <dsp:cNvSpPr/>
      </dsp:nvSpPr>
      <dsp:spPr>
        <a:xfrm>
          <a:off x="0" y="1043713"/>
          <a:ext cx="6513603" cy="117000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Sai Kumar Manchikanti</a:t>
          </a:r>
        </a:p>
      </dsp:txBody>
      <dsp:txXfrm>
        <a:off x="57115" y="1100828"/>
        <a:ext cx="6399373" cy="1055770"/>
      </dsp:txXfrm>
    </dsp:sp>
    <dsp:sp modelId="{43429CF1-4AC6-4AD2-981A-588EEDA2BEA5}">
      <dsp:nvSpPr>
        <dsp:cNvPr id="0" name=""/>
        <dsp:cNvSpPr/>
      </dsp:nvSpPr>
      <dsp:spPr>
        <a:xfrm>
          <a:off x="0" y="2357713"/>
          <a:ext cx="6513603" cy="1170000"/>
        </a:xfrm>
        <a:prstGeom prst="roundRect">
          <a:avLst/>
        </a:prstGeom>
        <a:solidFill>
          <a:schemeClr val="accent2">
            <a:hueOff val="3119331"/>
            <a:satOff val="17752"/>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Yashasri Edukulla</a:t>
          </a:r>
        </a:p>
      </dsp:txBody>
      <dsp:txXfrm>
        <a:off x="57115" y="2414828"/>
        <a:ext cx="6399373" cy="1055770"/>
      </dsp:txXfrm>
    </dsp:sp>
    <dsp:sp modelId="{BD1DC009-1783-488C-826C-3367BFD011CB}">
      <dsp:nvSpPr>
        <dsp:cNvPr id="0" name=""/>
        <dsp:cNvSpPr/>
      </dsp:nvSpPr>
      <dsp:spPr>
        <a:xfrm>
          <a:off x="0" y="3671713"/>
          <a:ext cx="6513603" cy="1170000"/>
        </a:xfrm>
        <a:prstGeom prst="roundRect">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Arun Reddy</a:t>
          </a:r>
        </a:p>
      </dsp:txBody>
      <dsp:txXfrm>
        <a:off x="57115" y="3728828"/>
        <a:ext cx="6399373" cy="10557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0DC68B6-FE1A-47B5-B6C2-E74D3FE172E5}" type="datetimeFigureOut">
              <a:rPr lang="en-US" smtClean="0"/>
              <a:t>12/2/2019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28BF547-2474-43D2-9E17-638524030B2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591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C68B6-FE1A-47B5-B6C2-E74D3FE172E5}"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BF547-2474-43D2-9E17-638524030B28}" type="slidenum">
              <a:rPr lang="en-US" smtClean="0"/>
              <a:t>‹#›</a:t>
            </a:fld>
            <a:endParaRPr lang="en-US"/>
          </a:p>
        </p:txBody>
      </p:sp>
    </p:spTree>
    <p:extLst>
      <p:ext uri="{BB962C8B-B14F-4D97-AF65-F5344CB8AC3E}">
        <p14:creationId xmlns:p14="http://schemas.microsoft.com/office/powerpoint/2010/main" val="351883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C68B6-FE1A-47B5-B6C2-E74D3FE172E5}"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BF547-2474-43D2-9E17-638524030B28}" type="slidenum">
              <a:rPr lang="en-US" smtClean="0"/>
              <a:t>‹#›</a:t>
            </a:fld>
            <a:endParaRPr lang="en-US"/>
          </a:p>
        </p:txBody>
      </p:sp>
    </p:spTree>
    <p:extLst>
      <p:ext uri="{BB962C8B-B14F-4D97-AF65-F5344CB8AC3E}">
        <p14:creationId xmlns:p14="http://schemas.microsoft.com/office/powerpoint/2010/main" val="144287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C68B6-FE1A-47B5-B6C2-E74D3FE172E5}"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BF547-2474-43D2-9E17-638524030B28}" type="slidenum">
              <a:rPr lang="en-US" smtClean="0"/>
              <a:t>‹#›</a:t>
            </a:fld>
            <a:endParaRPr lang="en-US"/>
          </a:p>
        </p:txBody>
      </p:sp>
    </p:spTree>
    <p:extLst>
      <p:ext uri="{BB962C8B-B14F-4D97-AF65-F5344CB8AC3E}">
        <p14:creationId xmlns:p14="http://schemas.microsoft.com/office/powerpoint/2010/main" val="401034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0DC68B6-FE1A-47B5-B6C2-E74D3FE172E5}" type="datetimeFigureOut">
              <a:rPr lang="en-US" smtClean="0"/>
              <a:t>12/2/2019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28BF547-2474-43D2-9E17-638524030B2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734956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C68B6-FE1A-47B5-B6C2-E74D3FE172E5}"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BF547-2474-43D2-9E17-638524030B28}" type="slidenum">
              <a:rPr lang="en-US" smtClean="0"/>
              <a:t>‹#›</a:t>
            </a:fld>
            <a:endParaRPr lang="en-US"/>
          </a:p>
        </p:txBody>
      </p:sp>
    </p:spTree>
    <p:extLst>
      <p:ext uri="{BB962C8B-B14F-4D97-AF65-F5344CB8AC3E}">
        <p14:creationId xmlns:p14="http://schemas.microsoft.com/office/powerpoint/2010/main" val="18021222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C68B6-FE1A-47B5-B6C2-E74D3FE172E5}"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BF547-2474-43D2-9E17-638524030B28}" type="slidenum">
              <a:rPr lang="en-US" smtClean="0"/>
              <a:t>‹#›</a:t>
            </a:fld>
            <a:endParaRPr lang="en-US"/>
          </a:p>
        </p:txBody>
      </p:sp>
    </p:spTree>
    <p:extLst>
      <p:ext uri="{BB962C8B-B14F-4D97-AF65-F5344CB8AC3E}">
        <p14:creationId xmlns:p14="http://schemas.microsoft.com/office/powerpoint/2010/main" val="28896253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C68B6-FE1A-47B5-B6C2-E74D3FE172E5}"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BF547-2474-43D2-9E17-638524030B28}" type="slidenum">
              <a:rPr lang="en-US" smtClean="0"/>
              <a:t>‹#›</a:t>
            </a:fld>
            <a:endParaRPr lang="en-US"/>
          </a:p>
        </p:txBody>
      </p:sp>
    </p:spTree>
    <p:extLst>
      <p:ext uri="{BB962C8B-B14F-4D97-AF65-F5344CB8AC3E}">
        <p14:creationId xmlns:p14="http://schemas.microsoft.com/office/powerpoint/2010/main" val="125644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C68B6-FE1A-47B5-B6C2-E74D3FE172E5}"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BF547-2474-43D2-9E17-638524030B28}" type="slidenum">
              <a:rPr lang="en-US" smtClean="0"/>
              <a:t>‹#›</a:t>
            </a:fld>
            <a:endParaRPr lang="en-US"/>
          </a:p>
        </p:txBody>
      </p:sp>
    </p:spTree>
    <p:extLst>
      <p:ext uri="{BB962C8B-B14F-4D97-AF65-F5344CB8AC3E}">
        <p14:creationId xmlns:p14="http://schemas.microsoft.com/office/powerpoint/2010/main" val="155289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0DC68B6-FE1A-47B5-B6C2-E74D3FE172E5}" type="datetimeFigureOut">
              <a:rPr lang="en-US" smtClean="0"/>
              <a:t>12/2/2019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28BF547-2474-43D2-9E17-638524030B2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640855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0DC68B6-FE1A-47B5-B6C2-E74D3FE172E5}" type="datetimeFigureOut">
              <a:rPr lang="en-US" smtClean="0"/>
              <a:t>12/2/2019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28BF547-2474-43D2-9E17-638524030B28}" type="slidenum">
              <a:rPr lang="en-US" smtClean="0"/>
              <a:t>‹#›</a:t>
            </a:fld>
            <a:endParaRPr lang="en-US"/>
          </a:p>
        </p:txBody>
      </p:sp>
    </p:spTree>
    <p:extLst>
      <p:ext uri="{BB962C8B-B14F-4D97-AF65-F5344CB8AC3E}">
        <p14:creationId xmlns:p14="http://schemas.microsoft.com/office/powerpoint/2010/main" val="377830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0DC68B6-FE1A-47B5-B6C2-E74D3FE172E5}" type="datetimeFigureOut">
              <a:rPr lang="en-US" smtClean="0"/>
              <a:t>12/2/2019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28BF547-2474-43D2-9E17-638524030B2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011562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medium.com/datadriveninvestor/what-ive-learned-microsoftmalware-prediction-competition-on-kaggle-3c8189dcc8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Subtitle 2">
            <a:extLst>
              <a:ext uri="{FF2B5EF4-FFF2-40B4-BE49-F238E27FC236}">
                <a16:creationId xmlns:a16="http://schemas.microsoft.com/office/drawing/2014/main" id="{1AC56650-886F-4C75-B556-8412F99E38BB}"/>
              </a:ext>
            </a:extLst>
          </p:cNvPr>
          <p:cNvGraphicFramePr>
            <a:graphicFrameLocks noGrp="1"/>
          </p:cNvGraphicFramePr>
          <p:nvPr>
            <p:ph idx="1"/>
            <p:extLst>
              <p:ext uri="{D42A27DB-BD31-4B8C-83A1-F6EECF244321}">
                <p14:modId xmlns:p14="http://schemas.microsoft.com/office/powerpoint/2010/main" val="273452472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AC51354F-A268-4822-A087-2C3DDEC5FFA0}"/>
              </a:ext>
            </a:extLst>
          </p:cNvPr>
          <p:cNvSpPr>
            <a:spLocks noGrp="1"/>
          </p:cNvSpPr>
          <p:nvPr>
            <p:ph type="title"/>
          </p:nvPr>
        </p:nvSpPr>
        <p:spPr/>
        <p:txBody>
          <a:bodyPr/>
          <a:lstStyle/>
          <a:p>
            <a:endParaRPr lang="en-TT" dirty="0"/>
          </a:p>
        </p:txBody>
      </p:sp>
    </p:spTree>
    <p:extLst>
      <p:ext uri="{BB962C8B-B14F-4D97-AF65-F5344CB8AC3E}">
        <p14:creationId xmlns:p14="http://schemas.microsoft.com/office/powerpoint/2010/main" val="390227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28E9-84CA-4777-BAC6-BE4549796DC8}"/>
              </a:ext>
            </a:extLst>
          </p:cNvPr>
          <p:cNvSpPr>
            <a:spLocks noGrp="1"/>
          </p:cNvSpPr>
          <p:nvPr>
            <p:ph type="title"/>
          </p:nvPr>
        </p:nvSpPr>
        <p:spPr/>
        <p:txBody>
          <a:bodyPr/>
          <a:lstStyle/>
          <a:p>
            <a:r>
              <a:rPr lang="en-US" dirty="0"/>
              <a:t>IN OUR DATASET		</a:t>
            </a:r>
          </a:p>
        </p:txBody>
      </p:sp>
      <p:sp>
        <p:nvSpPr>
          <p:cNvPr id="3" name="Content Placeholder 2">
            <a:extLst>
              <a:ext uri="{FF2B5EF4-FFF2-40B4-BE49-F238E27FC236}">
                <a16:creationId xmlns:a16="http://schemas.microsoft.com/office/drawing/2014/main" id="{DD8AE8AB-C046-47AB-B5C6-57BE850317C8}"/>
              </a:ext>
            </a:extLst>
          </p:cNvPr>
          <p:cNvSpPr>
            <a:spLocks noGrp="1"/>
          </p:cNvSpPr>
          <p:nvPr>
            <p:ph idx="1"/>
          </p:nvPr>
        </p:nvSpPr>
        <p:spPr/>
        <p:txBody>
          <a:bodyPr>
            <a:normAutofit/>
          </a:bodyPr>
          <a:lstStyle/>
          <a:p>
            <a:pPr marL="0" indent="0">
              <a:buNone/>
            </a:pPr>
            <a:r>
              <a:rPr lang="en-US" sz="2800" dirty="0"/>
              <a:t>We have dropped : (COLUMN_NULL_VALUE_PERCENTAGE &gt; 75%)</a:t>
            </a:r>
          </a:p>
          <a:p>
            <a:pPr marL="514350" indent="-514350">
              <a:buAutoNum type="arabicParenR"/>
            </a:pPr>
            <a:r>
              <a:rPr lang="en-US" sz="2800" dirty="0" err="1"/>
              <a:t>PuaMode</a:t>
            </a:r>
            <a:r>
              <a:rPr lang="en-US" sz="2800" dirty="0"/>
              <a:t> </a:t>
            </a:r>
          </a:p>
          <a:p>
            <a:pPr marL="0" indent="0">
              <a:buNone/>
            </a:pPr>
            <a:r>
              <a:rPr lang="en-US" sz="2800" dirty="0"/>
              <a:t>2) Census-</a:t>
            </a:r>
            <a:r>
              <a:rPr lang="en-US" sz="2800" dirty="0" err="1"/>
              <a:t>ProcessorClass</a:t>
            </a:r>
            <a:endParaRPr lang="en-US" sz="2800" dirty="0"/>
          </a:p>
        </p:txBody>
      </p:sp>
    </p:spTree>
    <p:extLst>
      <p:ext uri="{BB962C8B-B14F-4D97-AF65-F5344CB8AC3E}">
        <p14:creationId xmlns:p14="http://schemas.microsoft.com/office/powerpoint/2010/main" val="319808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4EB2-F806-4E25-AC6F-2D022DE7137C}"/>
              </a:ext>
            </a:extLst>
          </p:cNvPr>
          <p:cNvSpPr>
            <a:spLocks noGrp="1"/>
          </p:cNvSpPr>
          <p:nvPr>
            <p:ph type="title"/>
          </p:nvPr>
        </p:nvSpPr>
        <p:spPr/>
        <p:txBody>
          <a:bodyPr/>
          <a:lstStyle/>
          <a:p>
            <a:r>
              <a:rPr lang="en-US" dirty="0"/>
              <a:t>SKEWED FEATURE</a:t>
            </a:r>
          </a:p>
        </p:txBody>
      </p:sp>
      <p:sp>
        <p:nvSpPr>
          <p:cNvPr id="3" name="Content Placeholder 2">
            <a:extLst>
              <a:ext uri="{FF2B5EF4-FFF2-40B4-BE49-F238E27FC236}">
                <a16:creationId xmlns:a16="http://schemas.microsoft.com/office/drawing/2014/main" id="{84A48AA5-0711-49D9-934B-199E5566629D}"/>
              </a:ext>
            </a:extLst>
          </p:cNvPr>
          <p:cNvSpPr>
            <a:spLocks noGrp="1"/>
          </p:cNvSpPr>
          <p:nvPr>
            <p:ph idx="1"/>
          </p:nvPr>
        </p:nvSpPr>
        <p:spPr>
          <a:xfrm>
            <a:off x="1251678" y="1874517"/>
            <a:ext cx="10585122" cy="4677483"/>
          </a:xfrm>
        </p:spPr>
        <p:txBody>
          <a:bodyPr>
            <a:normAutofit/>
          </a:bodyPr>
          <a:lstStyle/>
          <a:p>
            <a:r>
              <a:rPr lang="en-IN" sz="2400" dirty="0"/>
              <a:t>Data Skewness is asymmetry in a measurable distribution, in which the bend shows up misshaped or skewed either to the left or to the right</a:t>
            </a:r>
          </a:p>
          <a:p>
            <a:r>
              <a:rPr lang="en-IN" sz="2400" dirty="0"/>
              <a:t>Skewness can be measured to characterize the degree to which a distribution contrasts from a normal distribution.</a:t>
            </a:r>
          </a:p>
          <a:p>
            <a:r>
              <a:rPr lang="en-IN" sz="2400" dirty="0"/>
              <a:t>In a skewed distribution the mean, median and mode are all different, whereas, in the asymmetric bell curve, the mean, median and mode are all same.</a:t>
            </a:r>
          </a:p>
          <a:p>
            <a:r>
              <a:rPr lang="en-IN" sz="2400" dirty="0"/>
              <a:t>Even after applying various mathematical transformations to the skewed data, it did not seem to come into a proper scale and thereby we have dropped these columns too.</a:t>
            </a:r>
            <a:endParaRPr lang="en-US" sz="2400" dirty="0"/>
          </a:p>
        </p:txBody>
      </p:sp>
    </p:spTree>
    <p:extLst>
      <p:ext uri="{BB962C8B-B14F-4D97-AF65-F5344CB8AC3E}">
        <p14:creationId xmlns:p14="http://schemas.microsoft.com/office/powerpoint/2010/main" val="119920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EDCC-7D5C-4718-AFCC-96AA526BF6B0}"/>
              </a:ext>
            </a:extLst>
          </p:cNvPr>
          <p:cNvSpPr>
            <a:spLocks noGrp="1"/>
          </p:cNvSpPr>
          <p:nvPr>
            <p:ph type="title"/>
          </p:nvPr>
        </p:nvSpPr>
        <p:spPr/>
        <p:txBody>
          <a:bodyPr/>
          <a:lstStyle/>
          <a:p>
            <a:r>
              <a:rPr lang="en-US" dirty="0"/>
              <a:t>IN OUR DATASET…??</a:t>
            </a:r>
          </a:p>
        </p:txBody>
      </p:sp>
      <p:sp>
        <p:nvSpPr>
          <p:cNvPr id="3" name="Content Placeholder 2">
            <a:extLst>
              <a:ext uri="{FF2B5EF4-FFF2-40B4-BE49-F238E27FC236}">
                <a16:creationId xmlns:a16="http://schemas.microsoft.com/office/drawing/2014/main" id="{AABA0A33-CD7C-49A8-B710-CF6D6666D10E}"/>
              </a:ext>
            </a:extLst>
          </p:cNvPr>
          <p:cNvSpPr>
            <a:spLocks noGrp="1"/>
          </p:cNvSpPr>
          <p:nvPr>
            <p:ph idx="1"/>
          </p:nvPr>
        </p:nvSpPr>
        <p:spPr>
          <a:xfrm>
            <a:off x="838200" y="1562100"/>
            <a:ext cx="10515600" cy="5295899"/>
          </a:xfrm>
        </p:spPr>
        <p:txBody>
          <a:bodyPr>
            <a:normAutofit fontScale="55000" lnSpcReduction="20000"/>
          </a:bodyPr>
          <a:lstStyle/>
          <a:p>
            <a:pPr marL="0" indent="0">
              <a:buNone/>
            </a:pPr>
            <a:r>
              <a:rPr lang="en-US" sz="5100" dirty="0"/>
              <a:t>1) Census-</a:t>
            </a:r>
            <a:r>
              <a:rPr lang="en-US" sz="5100" dirty="0" err="1"/>
              <a:t>IsWIMBootEnabled</a:t>
            </a:r>
            <a:r>
              <a:rPr lang="en-US" sz="5100" dirty="0"/>
              <a:t> </a:t>
            </a:r>
          </a:p>
          <a:p>
            <a:pPr marL="0" indent="0">
              <a:buNone/>
            </a:pPr>
            <a:r>
              <a:rPr lang="en-US" sz="5100" dirty="0"/>
              <a:t>2) </a:t>
            </a:r>
            <a:r>
              <a:rPr lang="en-US" sz="5100" dirty="0" err="1"/>
              <a:t>IsBeta</a:t>
            </a:r>
            <a:endParaRPr lang="en-US" sz="5100" dirty="0"/>
          </a:p>
          <a:p>
            <a:pPr marL="0" indent="0">
              <a:buNone/>
            </a:pPr>
            <a:r>
              <a:rPr lang="en-US" sz="5100" dirty="0"/>
              <a:t>3) Census-</a:t>
            </a:r>
            <a:r>
              <a:rPr lang="en-US" sz="5100" dirty="0" err="1"/>
              <a:t>IsFlightsDisabled</a:t>
            </a:r>
            <a:endParaRPr lang="en-US" sz="5100" dirty="0"/>
          </a:p>
          <a:p>
            <a:pPr marL="0" indent="0">
              <a:buNone/>
            </a:pPr>
            <a:r>
              <a:rPr lang="en-US" sz="5100" dirty="0"/>
              <a:t> 4) Census-</a:t>
            </a:r>
            <a:r>
              <a:rPr lang="en-US" sz="5100" dirty="0" err="1"/>
              <a:t>IsFlightingInternal</a:t>
            </a:r>
            <a:r>
              <a:rPr lang="en-US" sz="5100" dirty="0"/>
              <a:t> </a:t>
            </a:r>
          </a:p>
          <a:p>
            <a:pPr marL="0" indent="0">
              <a:buNone/>
            </a:pPr>
            <a:r>
              <a:rPr lang="en-US" sz="5100" dirty="0"/>
              <a:t>5) </a:t>
            </a:r>
            <a:r>
              <a:rPr lang="en-US" sz="5100" dirty="0" err="1"/>
              <a:t>AutoSampleOptIn</a:t>
            </a:r>
            <a:r>
              <a:rPr lang="en-US" sz="5100" dirty="0"/>
              <a:t> </a:t>
            </a:r>
          </a:p>
          <a:p>
            <a:pPr marL="0" indent="0">
              <a:buNone/>
            </a:pPr>
            <a:r>
              <a:rPr lang="en-US" sz="5100" dirty="0"/>
              <a:t>6) Census-</a:t>
            </a:r>
            <a:r>
              <a:rPr lang="en-US" sz="5100" dirty="0" err="1"/>
              <a:t>ThresholdOptIn</a:t>
            </a:r>
            <a:r>
              <a:rPr lang="en-US" sz="5100" dirty="0"/>
              <a:t> </a:t>
            </a:r>
          </a:p>
          <a:p>
            <a:pPr marL="0" indent="0">
              <a:buNone/>
            </a:pPr>
            <a:r>
              <a:rPr lang="en-US" sz="5100" dirty="0"/>
              <a:t>7) </a:t>
            </a:r>
            <a:r>
              <a:rPr lang="en-US" sz="5100" dirty="0" err="1"/>
              <a:t>Smode</a:t>
            </a:r>
            <a:endParaRPr lang="en-US" sz="5100" dirty="0"/>
          </a:p>
          <a:p>
            <a:pPr marL="0" indent="0">
              <a:buNone/>
            </a:pPr>
            <a:r>
              <a:rPr lang="en-US" sz="5100" dirty="0"/>
              <a:t> 8) Census-</a:t>
            </a:r>
            <a:r>
              <a:rPr lang="en-US" sz="5100" dirty="0" err="1"/>
              <a:t>IsPortableOperatingSystem</a:t>
            </a:r>
            <a:r>
              <a:rPr lang="en-US" sz="5100" dirty="0"/>
              <a:t> </a:t>
            </a:r>
          </a:p>
          <a:p>
            <a:pPr marL="0" indent="0">
              <a:buNone/>
            </a:pPr>
            <a:r>
              <a:rPr lang="en-US" sz="5100" dirty="0"/>
              <a:t>9) Census-</a:t>
            </a:r>
            <a:r>
              <a:rPr lang="en-US" sz="5100" dirty="0" err="1"/>
              <a:t>DeviceFamily</a:t>
            </a:r>
            <a:r>
              <a:rPr lang="en-US" sz="5100" dirty="0"/>
              <a:t> </a:t>
            </a:r>
          </a:p>
          <a:p>
            <a:pPr marL="0" indent="0">
              <a:buNone/>
            </a:pPr>
            <a:r>
              <a:rPr lang="en-US" sz="5100" dirty="0"/>
              <a:t>10) </a:t>
            </a:r>
            <a:r>
              <a:rPr lang="en-US" sz="5100" dirty="0" err="1"/>
              <a:t>UacLuaenable</a:t>
            </a:r>
            <a:r>
              <a:rPr lang="en-US" sz="5100" dirty="0"/>
              <a:t> </a:t>
            </a:r>
          </a:p>
          <a:p>
            <a:pPr marL="0" indent="0">
              <a:buNone/>
            </a:pPr>
            <a:r>
              <a:rPr lang="en-US" sz="5100" dirty="0"/>
              <a:t>11) Census-</a:t>
            </a:r>
            <a:r>
              <a:rPr lang="en-US" sz="5100" dirty="0" err="1"/>
              <a:t>IsVirtualDevice</a:t>
            </a:r>
            <a:endParaRPr lang="en-US" dirty="0"/>
          </a:p>
        </p:txBody>
      </p:sp>
    </p:spTree>
    <p:extLst>
      <p:ext uri="{BB962C8B-B14F-4D97-AF65-F5344CB8AC3E}">
        <p14:creationId xmlns:p14="http://schemas.microsoft.com/office/powerpoint/2010/main" val="83659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8132-2422-4621-A805-9CB5F55C2D01}"/>
              </a:ext>
            </a:extLst>
          </p:cNvPr>
          <p:cNvSpPr>
            <a:spLocks noGrp="1"/>
          </p:cNvSpPr>
          <p:nvPr>
            <p:ph type="title"/>
          </p:nvPr>
        </p:nvSpPr>
        <p:spPr/>
        <p:txBody>
          <a:bodyPr/>
          <a:lstStyle/>
          <a:p>
            <a:r>
              <a:rPr lang="en-US" dirty="0"/>
              <a:t>UNRELATED DATA</a:t>
            </a:r>
          </a:p>
        </p:txBody>
      </p:sp>
      <p:sp>
        <p:nvSpPr>
          <p:cNvPr id="3" name="Content Placeholder 2">
            <a:extLst>
              <a:ext uri="{FF2B5EF4-FFF2-40B4-BE49-F238E27FC236}">
                <a16:creationId xmlns:a16="http://schemas.microsoft.com/office/drawing/2014/main" id="{546EF747-EAD8-4CBC-B314-E72BF6C4B99F}"/>
              </a:ext>
            </a:extLst>
          </p:cNvPr>
          <p:cNvSpPr>
            <a:spLocks noGrp="1"/>
          </p:cNvSpPr>
          <p:nvPr>
            <p:ph idx="1"/>
          </p:nvPr>
        </p:nvSpPr>
        <p:spPr/>
        <p:txBody>
          <a:bodyPr>
            <a:normAutofit/>
          </a:bodyPr>
          <a:lstStyle/>
          <a:p>
            <a:pPr marL="0" indent="0">
              <a:buNone/>
            </a:pPr>
            <a:r>
              <a:rPr lang="en-IN" sz="3200" dirty="0"/>
              <a:t>Data that has a name as the machine’s unique identifier or any other naming related pattern could be removed as they don’t affect the output of the implemented model. </a:t>
            </a:r>
            <a:endParaRPr lang="en-US" sz="3200" dirty="0"/>
          </a:p>
        </p:txBody>
      </p:sp>
    </p:spTree>
    <p:extLst>
      <p:ext uri="{BB962C8B-B14F-4D97-AF65-F5344CB8AC3E}">
        <p14:creationId xmlns:p14="http://schemas.microsoft.com/office/powerpoint/2010/main" val="193803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664D-ADF4-4C6D-BE1A-E74172A7D7FA}"/>
              </a:ext>
            </a:extLst>
          </p:cNvPr>
          <p:cNvSpPr>
            <a:spLocks noGrp="1"/>
          </p:cNvSpPr>
          <p:nvPr>
            <p:ph type="title"/>
          </p:nvPr>
        </p:nvSpPr>
        <p:spPr/>
        <p:txBody>
          <a:bodyPr/>
          <a:lstStyle/>
          <a:p>
            <a:r>
              <a:rPr lang="en-US" dirty="0"/>
              <a:t>IN OUR DATA SET</a:t>
            </a:r>
          </a:p>
        </p:txBody>
      </p:sp>
      <p:sp>
        <p:nvSpPr>
          <p:cNvPr id="3" name="Content Placeholder 2">
            <a:extLst>
              <a:ext uri="{FF2B5EF4-FFF2-40B4-BE49-F238E27FC236}">
                <a16:creationId xmlns:a16="http://schemas.microsoft.com/office/drawing/2014/main" id="{E8C1659F-1828-4341-9E85-80194CC8F25E}"/>
              </a:ext>
            </a:extLst>
          </p:cNvPr>
          <p:cNvSpPr>
            <a:spLocks noGrp="1"/>
          </p:cNvSpPr>
          <p:nvPr>
            <p:ph idx="1"/>
          </p:nvPr>
        </p:nvSpPr>
        <p:spPr>
          <a:xfrm>
            <a:off x="1666200" y="1660025"/>
            <a:ext cx="7991475" cy="3822700"/>
          </a:xfrm>
        </p:spPr>
        <p:txBody>
          <a:bodyPr>
            <a:normAutofit/>
          </a:bodyPr>
          <a:lstStyle/>
          <a:p>
            <a:pPr marL="0" indent="0">
              <a:buNone/>
            </a:pPr>
            <a:r>
              <a:rPr lang="fr-FR" sz="3200" dirty="0"/>
              <a:t>WE DROPPED THESE COLUMNS:</a:t>
            </a:r>
          </a:p>
          <a:p>
            <a:pPr marL="0" indent="0">
              <a:buNone/>
            </a:pPr>
            <a:r>
              <a:rPr lang="fr-FR" sz="3200" dirty="0"/>
              <a:t>1) </a:t>
            </a:r>
            <a:r>
              <a:rPr lang="fr-FR" sz="3200" dirty="0" err="1"/>
              <a:t>MachineIdentifier</a:t>
            </a:r>
            <a:endParaRPr lang="fr-FR" sz="3200" dirty="0"/>
          </a:p>
          <a:p>
            <a:pPr marL="514350" indent="-514350">
              <a:buAutoNum type="arabicParenR" startAt="2"/>
            </a:pPr>
            <a:r>
              <a:rPr lang="fr-FR" sz="3200" dirty="0" err="1"/>
              <a:t>AppVersion</a:t>
            </a:r>
            <a:r>
              <a:rPr lang="fr-FR" sz="3200" dirty="0"/>
              <a:t> </a:t>
            </a:r>
          </a:p>
          <a:p>
            <a:pPr marL="0" indent="0">
              <a:buNone/>
            </a:pPr>
            <a:r>
              <a:rPr lang="fr-FR" sz="3200" dirty="0"/>
              <a:t>3)  </a:t>
            </a:r>
            <a:r>
              <a:rPr lang="fr-FR" sz="3200" dirty="0" err="1"/>
              <a:t>AvSigVersion</a:t>
            </a:r>
            <a:endParaRPr lang="en-US" sz="3200" dirty="0"/>
          </a:p>
        </p:txBody>
      </p:sp>
    </p:spTree>
    <p:extLst>
      <p:ext uri="{BB962C8B-B14F-4D97-AF65-F5344CB8AC3E}">
        <p14:creationId xmlns:p14="http://schemas.microsoft.com/office/powerpoint/2010/main" val="134669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DEFB-4A8C-47C0-A0EE-976169851F0B}"/>
              </a:ext>
            </a:extLst>
          </p:cNvPr>
          <p:cNvSpPr>
            <a:spLocks noGrp="1"/>
          </p:cNvSpPr>
          <p:nvPr>
            <p:ph type="title"/>
          </p:nvPr>
        </p:nvSpPr>
        <p:spPr/>
        <p:txBody>
          <a:bodyPr/>
          <a:lstStyle/>
          <a:p>
            <a:r>
              <a:rPr lang="en-US" dirty="0"/>
              <a:t>DEALING WITH CATEGORICAL DATA</a:t>
            </a:r>
          </a:p>
        </p:txBody>
      </p:sp>
      <p:sp>
        <p:nvSpPr>
          <p:cNvPr id="3" name="Content Placeholder 2">
            <a:extLst>
              <a:ext uri="{FF2B5EF4-FFF2-40B4-BE49-F238E27FC236}">
                <a16:creationId xmlns:a16="http://schemas.microsoft.com/office/drawing/2014/main" id="{897A59A9-9B0D-41A7-AB68-5562EF6C5322}"/>
              </a:ext>
            </a:extLst>
          </p:cNvPr>
          <p:cNvSpPr>
            <a:spLocks noGrp="1"/>
          </p:cNvSpPr>
          <p:nvPr>
            <p:ph idx="1"/>
          </p:nvPr>
        </p:nvSpPr>
        <p:spPr>
          <a:xfrm>
            <a:off x="1251678" y="2286001"/>
            <a:ext cx="10426722" cy="3992399"/>
          </a:xfrm>
        </p:spPr>
        <p:txBody>
          <a:bodyPr>
            <a:normAutofit fontScale="92500" lnSpcReduction="10000"/>
          </a:bodyPr>
          <a:lstStyle/>
          <a:p>
            <a:r>
              <a:rPr lang="en-IN" sz="2800" dirty="0"/>
              <a:t>Data that have repeated string values could be encoded with numerical values</a:t>
            </a:r>
          </a:p>
          <a:p>
            <a:r>
              <a:rPr lang="en-IN" sz="2800" dirty="0"/>
              <a:t>One hot encoding could also be done but a lot of unique string values would encourage too many column’s that would increase overhead complexity even more. </a:t>
            </a:r>
          </a:p>
          <a:p>
            <a:r>
              <a:rPr lang="en-IN" sz="2800" dirty="0"/>
              <a:t>. Assigning each unique string with a number would ease the complexity and computation because the processor that is processing the data would only have to deal with a single digit or maximum double-digit numbers rather than an entire combination of 26 letters.</a:t>
            </a:r>
            <a:endParaRPr lang="en-US" sz="2800" dirty="0"/>
          </a:p>
        </p:txBody>
      </p:sp>
    </p:spTree>
    <p:extLst>
      <p:ext uri="{BB962C8B-B14F-4D97-AF65-F5344CB8AC3E}">
        <p14:creationId xmlns:p14="http://schemas.microsoft.com/office/powerpoint/2010/main" val="404275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FE348-8557-4A30-86B3-DA06519FD016}"/>
              </a:ext>
            </a:extLst>
          </p:cNvPr>
          <p:cNvSpPr>
            <a:spLocks noGrp="1"/>
          </p:cNvSpPr>
          <p:nvPr>
            <p:ph idx="1"/>
          </p:nvPr>
        </p:nvSpPr>
        <p:spPr>
          <a:xfrm>
            <a:off x="1119150" y="414338"/>
            <a:ext cx="4210050" cy="6029324"/>
          </a:xfrm>
        </p:spPr>
        <p:txBody>
          <a:bodyPr>
            <a:normAutofit/>
          </a:bodyPr>
          <a:lstStyle/>
          <a:p>
            <a:pPr marL="0" indent="0">
              <a:buNone/>
            </a:pPr>
            <a:r>
              <a:rPr lang="en-US" sz="2400" dirty="0"/>
              <a:t>WE HAVE MODIFIED THESE COLUMNS:</a:t>
            </a:r>
          </a:p>
          <a:p>
            <a:pPr marL="514350" indent="-514350">
              <a:buAutoNum type="arabicParenR"/>
            </a:pPr>
            <a:r>
              <a:rPr lang="en-US" sz="2400" dirty="0" err="1"/>
              <a:t>OsPlatformSubRelease</a:t>
            </a:r>
            <a:r>
              <a:rPr lang="en-US" sz="2400" dirty="0"/>
              <a:t>                                                 </a:t>
            </a:r>
          </a:p>
          <a:p>
            <a:pPr marL="514350" indent="-514350">
              <a:buAutoNum type="arabicParenR"/>
            </a:pPr>
            <a:r>
              <a:rPr lang="en-US" sz="2400" dirty="0" err="1"/>
              <a:t>SkuEdition</a:t>
            </a:r>
            <a:r>
              <a:rPr lang="en-US" sz="2400" dirty="0"/>
              <a:t> </a:t>
            </a:r>
          </a:p>
          <a:p>
            <a:pPr marL="514350" indent="-514350">
              <a:buAutoNum type="arabicParenR" startAt="3"/>
            </a:pPr>
            <a:r>
              <a:rPr lang="en-US" sz="2400" dirty="0"/>
              <a:t>SmartScreen </a:t>
            </a:r>
          </a:p>
          <a:p>
            <a:pPr marL="514350" indent="-514350">
              <a:buAutoNum type="arabicParenR" startAt="3"/>
            </a:pPr>
            <a:r>
              <a:rPr lang="en-US" sz="2400" dirty="0"/>
              <a:t> Census-MDC2FormFactor </a:t>
            </a:r>
          </a:p>
          <a:p>
            <a:pPr marL="514350" indent="-514350">
              <a:buAutoNum type="arabicParenR" startAt="3"/>
            </a:pPr>
            <a:r>
              <a:rPr lang="en-US" sz="2400" dirty="0"/>
              <a:t>Census-</a:t>
            </a:r>
            <a:r>
              <a:rPr lang="en-US" sz="2400" dirty="0" err="1"/>
              <a:t>PrimaryDiskTypeName</a:t>
            </a:r>
            <a:r>
              <a:rPr lang="en-US" sz="2400" dirty="0"/>
              <a:t> </a:t>
            </a:r>
          </a:p>
          <a:p>
            <a:pPr marL="514350" indent="-514350">
              <a:buAutoNum type="arabicParenR" startAt="3"/>
            </a:pPr>
            <a:r>
              <a:rPr lang="en-US" sz="2400" dirty="0"/>
              <a:t>Census-</a:t>
            </a:r>
            <a:r>
              <a:rPr lang="en-US" sz="2400" dirty="0" err="1"/>
              <a:t>ChassisTypeName</a:t>
            </a:r>
            <a:r>
              <a:rPr lang="en-US" sz="2400" dirty="0"/>
              <a:t> </a:t>
            </a:r>
          </a:p>
          <a:p>
            <a:pPr marL="514350" indent="-514350">
              <a:buAutoNum type="arabicParenR" startAt="3"/>
            </a:pPr>
            <a:r>
              <a:rPr lang="en-US" sz="2400" dirty="0"/>
              <a:t>Census-</a:t>
            </a:r>
            <a:r>
              <a:rPr lang="en-US" sz="2400" dirty="0" err="1"/>
              <a:t>PowerPlatformRoleName</a:t>
            </a:r>
            <a:r>
              <a:rPr lang="en-US" sz="2400" dirty="0"/>
              <a:t> </a:t>
            </a:r>
          </a:p>
          <a:p>
            <a:pPr marL="514350" indent="-514350">
              <a:buAutoNum type="arabicParenR" startAt="3"/>
            </a:pPr>
            <a:r>
              <a:rPr lang="en-US" sz="2400" dirty="0"/>
              <a:t>Census-</a:t>
            </a:r>
            <a:r>
              <a:rPr lang="en-US" sz="2400" dirty="0" err="1"/>
              <a:t>InternalBatteryType</a:t>
            </a:r>
            <a:r>
              <a:rPr lang="en-US" sz="2400" dirty="0"/>
              <a:t> </a:t>
            </a:r>
          </a:p>
        </p:txBody>
      </p:sp>
      <p:sp>
        <p:nvSpPr>
          <p:cNvPr id="4" name="TextBox 3">
            <a:extLst>
              <a:ext uri="{FF2B5EF4-FFF2-40B4-BE49-F238E27FC236}">
                <a16:creationId xmlns:a16="http://schemas.microsoft.com/office/drawing/2014/main" id="{C00EB030-AAAB-43CC-BE00-F2281E7DAC45}"/>
              </a:ext>
            </a:extLst>
          </p:cNvPr>
          <p:cNvSpPr txBox="1"/>
          <p:nvPr/>
        </p:nvSpPr>
        <p:spPr>
          <a:xfrm>
            <a:off x="5819775" y="266701"/>
            <a:ext cx="5553075" cy="6340197"/>
          </a:xfrm>
          <a:prstGeom prst="rect">
            <a:avLst/>
          </a:prstGeom>
          <a:noFill/>
        </p:spPr>
        <p:txBody>
          <a:bodyPr wrap="square" rtlCol="0">
            <a:spAutoFit/>
          </a:bodyPr>
          <a:lstStyle/>
          <a:p>
            <a:r>
              <a:rPr lang="en-US" sz="2800" dirty="0"/>
              <a:t> 9) </a:t>
            </a:r>
            <a:r>
              <a:rPr lang="en-US" sz="2400" dirty="0"/>
              <a:t>Census-</a:t>
            </a:r>
            <a:r>
              <a:rPr lang="en-US" sz="2400" dirty="0" err="1"/>
              <a:t>OSArchitecture</a:t>
            </a:r>
            <a:r>
              <a:rPr lang="en-US" sz="2400" dirty="0"/>
              <a:t> </a:t>
            </a:r>
          </a:p>
          <a:p>
            <a:endParaRPr lang="en-US" sz="2400" dirty="0"/>
          </a:p>
          <a:p>
            <a:pPr marL="514350" indent="-514350">
              <a:buAutoNum type="arabicParenR" startAt="10"/>
            </a:pPr>
            <a:r>
              <a:rPr lang="en-US" sz="2400" dirty="0"/>
              <a:t>Census-</a:t>
            </a:r>
            <a:r>
              <a:rPr lang="en-US" sz="2400" dirty="0" err="1"/>
              <a:t>OSBranch</a:t>
            </a:r>
            <a:r>
              <a:rPr lang="en-US" sz="2400" dirty="0"/>
              <a:t> </a:t>
            </a:r>
          </a:p>
          <a:p>
            <a:pPr marL="514350" indent="-514350">
              <a:buAutoNum type="arabicParenR" startAt="10"/>
            </a:pPr>
            <a:endParaRPr lang="en-US" sz="2400" dirty="0"/>
          </a:p>
          <a:p>
            <a:pPr marL="514350" indent="-514350">
              <a:buAutoNum type="arabicParenR" startAt="10"/>
            </a:pPr>
            <a:r>
              <a:rPr lang="en-US" sz="2400" dirty="0"/>
              <a:t>Census-</a:t>
            </a:r>
            <a:r>
              <a:rPr lang="en-US" sz="2400" dirty="0" err="1"/>
              <a:t>OSEdition</a:t>
            </a:r>
            <a:r>
              <a:rPr lang="en-US" sz="2400" dirty="0"/>
              <a:t> </a:t>
            </a:r>
          </a:p>
          <a:p>
            <a:pPr marL="514350" indent="-514350">
              <a:buAutoNum type="arabicParenR" startAt="10"/>
            </a:pPr>
            <a:endParaRPr lang="en-US" sz="2400" dirty="0"/>
          </a:p>
          <a:p>
            <a:pPr marL="514350" indent="-514350">
              <a:buAutoNum type="arabicParenR" startAt="10"/>
            </a:pPr>
            <a:r>
              <a:rPr lang="en-US" sz="2400" dirty="0"/>
              <a:t>Census-</a:t>
            </a:r>
            <a:r>
              <a:rPr lang="en-US" sz="2400" dirty="0" err="1"/>
              <a:t>OSInstallTypeName</a:t>
            </a:r>
            <a:endParaRPr lang="en-US" sz="2400" dirty="0"/>
          </a:p>
          <a:p>
            <a:pPr marL="514350" indent="-514350">
              <a:buAutoNum type="arabicParenR" startAt="10"/>
            </a:pPr>
            <a:endParaRPr lang="en-US" sz="2400" dirty="0"/>
          </a:p>
          <a:p>
            <a:pPr marL="514350" indent="-514350">
              <a:buAutoNum type="arabicParenR" startAt="10"/>
            </a:pPr>
            <a:r>
              <a:rPr lang="en-US" sz="2400" dirty="0"/>
              <a:t>Census-</a:t>
            </a:r>
            <a:r>
              <a:rPr lang="en-US" sz="2400" dirty="0" err="1"/>
              <a:t>OSWUAutoUpdateOptionsName</a:t>
            </a:r>
            <a:endParaRPr lang="en-US" sz="2400" dirty="0"/>
          </a:p>
          <a:p>
            <a:r>
              <a:rPr lang="en-US" sz="2400" dirty="0"/>
              <a:t> </a:t>
            </a:r>
          </a:p>
          <a:p>
            <a:r>
              <a:rPr lang="en-US" sz="2400" dirty="0"/>
              <a:t>14) Census-</a:t>
            </a:r>
            <a:r>
              <a:rPr lang="en-US" sz="2400" dirty="0" err="1"/>
              <a:t>GenuineStateName</a:t>
            </a:r>
            <a:r>
              <a:rPr lang="en-US" sz="2400" dirty="0"/>
              <a:t> </a:t>
            </a:r>
          </a:p>
          <a:p>
            <a:pPr marL="514350" indent="-514350">
              <a:buAutoNum type="arabicParenR" startAt="10"/>
            </a:pPr>
            <a:endParaRPr lang="en-US" sz="2400" dirty="0"/>
          </a:p>
          <a:p>
            <a:r>
              <a:rPr lang="en-US" sz="2400" dirty="0"/>
              <a:t>15) Census-</a:t>
            </a:r>
            <a:r>
              <a:rPr lang="en-US" sz="2400" dirty="0" err="1"/>
              <a:t>ActivationChannel</a:t>
            </a:r>
            <a:r>
              <a:rPr lang="en-US" sz="2400" dirty="0"/>
              <a:t> </a:t>
            </a:r>
          </a:p>
          <a:p>
            <a:endParaRPr lang="en-US" sz="2400" dirty="0"/>
          </a:p>
          <a:p>
            <a:r>
              <a:rPr lang="en-US" sz="2400" dirty="0"/>
              <a:t>16) Census-</a:t>
            </a:r>
            <a:r>
              <a:rPr lang="en-US" sz="2400" dirty="0" err="1"/>
              <a:t>FlightRing</a:t>
            </a:r>
            <a:endParaRPr lang="en-US" sz="2400" dirty="0"/>
          </a:p>
          <a:p>
            <a:endParaRPr lang="en-US" dirty="0"/>
          </a:p>
        </p:txBody>
      </p:sp>
    </p:spTree>
    <p:extLst>
      <p:ext uri="{BB962C8B-B14F-4D97-AF65-F5344CB8AC3E}">
        <p14:creationId xmlns:p14="http://schemas.microsoft.com/office/powerpoint/2010/main" val="390169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A3B4-466C-4F11-8EE1-2596C72CE22F}"/>
              </a:ext>
            </a:extLst>
          </p:cNvPr>
          <p:cNvSpPr>
            <a:spLocks noGrp="1"/>
          </p:cNvSpPr>
          <p:nvPr>
            <p:ph type="title"/>
          </p:nvPr>
        </p:nvSpPr>
        <p:spPr/>
        <p:txBody>
          <a:bodyPr/>
          <a:lstStyle/>
          <a:p>
            <a:r>
              <a:rPr lang="en-US" dirty="0"/>
              <a:t>NULL VALUES</a:t>
            </a:r>
          </a:p>
        </p:txBody>
      </p:sp>
      <p:sp>
        <p:nvSpPr>
          <p:cNvPr id="3" name="Content Placeholder 2">
            <a:extLst>
              <a:ext uri="{FF2B5EF4-FFF2-40B4-BE49-F238E27FC236}">
                <a16:creationId xmlns:a16="http://schemas.microsoft.com/office/drawing/2014/main" id="{302158E2-4632-46F8-B771-A1A3AF50FD45}"/>
              </a:ext>
            </a:extLst>
          </p:cNvPr>
          <p:cNvSpPr>
            <a:spLocks noGrp="1"/>
          </p:cNvSpPr>
          <p:nvPr>
            <p:ph idx="1"/>
          </p:nvPr>
        </p:nvSpPr>
        <p:spPr>
          <a:xfrm>
            <a:off x="861600" y="1295525"/>
            <a:ext cx="11119200" cy="5375275"/>
          </a:xfrm>
        </p:spPr>
        <p:txBody>
          <a:bodyPr>
            <a:normAutofit lnSpcReduction="10000"/>
          </a:bodyPr>
          <a:lstStyle/>
          <a:p>
            <a:r>
              <a:rPr lang="en-IN" sz="2800" dirty="0"/>
              <a:t>Some features do contain null values, but not as many as the case that has happened in missing values. </a:t>
            </a:r>
          </a:p>
          <a:p>
            <a:r>
              <a:rPr lang="en-IN" sz="2800" dirty="0"/>
              <a:t>These null values cannot be processed by just keeping them empty. In python, </a:t>
            </a:r>
            <a:r>
              <a:rPr lang="en-IN" sz="2800" dirty="0" err="1"/>
              <a:t>SimpleImputer</a:t>
            </a:r>
            <a:r>
              <a:rPr lang="en-IN" sz="2800" dirty="0"/>
              <a:t> function could be used to fill these null values according to three strategies – mean, median, most frequent and constant.</a:t>
            </a:r>
          </a:p>
          <a:p>
            <a:r>
              <a:rPr lang="en-IN" sz="2800" dirty="0"/>
              <a:t>If this method needs to be implemented on a large number of columns it is going to take a couple of hours to execute it finely.</a:t>
            </a:r>
          </a:p>
          <a:p>
            <a:r>
              <a:rPr lang="en-IN" sz="2800" dirty="0"/>
              <a:t>to eliminate long processing hours we have divided our columns into two lists – most-frequent-list1 and most-frequent-list2. The null values were filled with mean and most frequent strategies, in our implementation model.</a:t>
            </a:r>
            <a:endParaRPr lang="en-US" sz="2800" dirty="0"/>
          </a:p>
        </p:txBody>
      </p:sp>
    </p:spTree>
    <p:extLst>
      <p:ext uri="{BB962C8B-B14F-4D97-AF65-F5344CB8AC3E}">
        <p14:creationId xmlns:p14="http://schemas.microsoft.com/office/powerpoint/2010/main" val="193649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797B-E0B4-4509-BFA4-77686E024E31}"/>
              </a:ext>
            </a:extLst>
          </p:cNvPr>
          <p:cNvSpPr>
            <a:spLocks noGrp="1"/>
          </p:cNvSpPr>
          <p:nvPr>
            <p:ph type="title"/>
          </p:nvPr>
        </p:nvSpPr>
        <p:spPr/>
        <p:txBody>
          <a:bodyPr/>
          <a:lstStyle/>
          <a:p>
            <a:r>
              <a:rPr lang="en-US" dirty="0"/>
              <a:t>FEATURE SCALING</a:t>
            </a:r>
          </a:p>
        </p:txBody>
      </p:sp>
      <p:sp>
        <p:nvSpPr>
          <p:cNvPr id="3" name="Content Placeholder 2">
            <a:extLst>
              <a:ext uri="{FF2B5EF4-FFF2-40B4-BE49-F238E27FC236}">
                <a16:creationId xmlns:a16="http://schemas.microsoft.com/office/drawing/2014/main" id="{2CFCB3FB-15C5-4A5A-A5A5-3727B02214ED}"/>
              </a:ext>
            </a:extLst>
          </p:cNvPr>
          <p:cNvSpPr>
            <a:spLocks noGrp="1"/>
          </p:cNvSpPr>
          <p:nvPr>
            <p:ph idx="1"/>
          </p:nvPr>
        </p:nvSpPr>
        <p:spPr>
          <a:xfrm>
            <a:off x="1061399" y="1631225"/>
            <a:ext cx="10829925" cy="4432300"/>
          </a:xfrm>
        </p:spPr>
        <p:txBody>
          <a:bodyPr>
            <a:normAutofit/>
          </a:bodyPr>
          <a:lstStyle/>
          <a:p>
            <a:r>
              <a:rPr lang="en-IN" sz="2800" dirty="0"/>
              <a:t>Once the data is cleaned with all the dirty values, they are all scattered and lying numerically in different directions.</a:t>
            </a:r>
          </a:p>
          <a:p>
            <a:r>
              <a:rPr lang="en-IN" sz="2800" dirty="0"/>
              <a:t>This means that our data is now raw needs normalization. It will make the data fall into a single range of values.</a:t>
            </a:r>
          </a:p>
          <a:p>
            <a:r>
              <a:rPr lang="en-IN" sz="2800" dirty="0"/>
              <a:t>It helps in fastening the calculations that are involved in the algorithm. </a:t>
            </a:r>
          </a:p>
          <a:p>
            <a:r>
              <a:rPr lang="en-IN" sz="2800" dirty="0"/>
              <a:t>In our model, we have used the </a:t>
            </a:r>
            <a:r>
              <a:rPr lang="en-IN" sz="2800" dirty="0" err="1"/>
              <a:t>StandardScaler</a:t>
            </a:r>
            <a:r>
              <a:rPr lang="en-IN" sz="2800" dirty="0"/>
              <a:t>() method to implement normalization. Now, the data is fine and is ready to be implemented on the desired model of choice.</a:t>
            </a:r>
            <a:endParaRPr lang="en-US" sz="2800" dirty="0"/>
          </a:p>
        </p:txBody>
      </p:sp>
    </p:spTree>
    <p:extLst>
      <p:ext uri="{BB962C8B-B14F-4D97-AF65-F5344CB8AC3E}">
        <p14:creationId xmlns:p14="http://schemas.microsoft.com/office/powerpoint/2010/main" val="3013453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B408-9C7D-4D17-8DF3-04BB1AB70972}"/>
              </a:ext>
            </a:extLst>
          </p:cNvPr>
          <p:cNvSpPr>
            <a:spLocks noGrp="1"/>
          </p:cNvSpPr>
          <p:nvPr>
            <p:ph type="title"/>
          </p:nvPr>
        </p:nvSpPr>
        <p:spPr/>
        <p:txBody>
          <a:bodyPr/>
          <a:lstStyle/>
          <a:p>
            <a:r>
              <a:rPr lang="en-US" dirty="0"/>
              <a:t>MODELS IMPLEMENTED…</a:t>
            </a:r>
          </a:p>
        </p:txBody>
      </p:sp>
      <p:sp>
        <p:nvSpPr>
          <p:cNvPr id="3" name="Content Placeholder 2">
            <a:extLst>
              <a:ext uri="{FF2B5EF4-FFF2-40B4-BE49-F238E27FC236}">
                <a16:creationId xmlns:a16="http://schemas.microsoft.com/office/drawing/2014/main" id="{7116FE87-2A68-4E88-A98A-BD85B8969B0D}"/>
              </a:ext>
            </a:extLst>
          </p:cNvPr>
          <p:cNvSpPr>
            <a:spLocks noGrp="1"/>
          </p:cNvSpPr>
          <p:nvPr>
            <p:ph idx="1"/>
          </p:nvPr>
        </p:nvSpPr>
        <p:spPr/>
        <p:txBody>
          <a:bodyPr>
            <a:normAutofit/>
          </a:bodyPr>
          <a:lstStyle/>
          <a:p>
            <a:r>
              <a:rPr lang="en-US" sz="2800" dirty="0"/>
              <a:t>LOGISTIC REGRESSION</a:t>
            </a:r>
          </a:p>
          <a:p>
            <a:r>
              <a:rPr lang="en-US" sz="2800" dirty="0"/>
              <a:t>XGBOOST</a:t>
            </a:r>
          </a:p>
          <a:p>
            <a:r>
              <a:rPr lang="en-US" sz="2800" dirty="0"/>
              <a:t>ANN</a:t>
            </a:r>
          </a:p>
        </p:txBody>
      </p:sp>
    </p:spTree>
    <p:extLst>
      <p:ext uri="{BB962C8B-B14F-4D97-AF65-F5344CB8AC3E}">
        <p14:creationId xmlns:p14="http://schemas.microsoft.com/office/powerpoint/2010/main" val="191359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E7F763-9802-451B-A30F-9EC31E53A425}"/>
              </a:ext>
            </a:extLst>
          </p:cNvPr>
          <p:cNvSpPr>
            <a:spLocks noGrp="1"/>
          </p:cNvSpPr>
          <p:nvPr>
            <p:ph type="title"/>
          </p:nvPr>
        </p:nvSpPr>
        <p:spPr>
          <a:xfrm>
            <a:off x="863029" y="1012004"/>
            <a:ext cx="3416158" cy="4795408"/>
          </a:xfrm>
        </p:spPr>
        <p:txBody>
          <a:bodyPr>
            <a:normAutofit/>
          </a:bodyPr>
          <a:lstStyle/>
          <a:p>
            <a:r>
              <a:rPr lang="en-US" dirty="0">
                <a:solidFill>
                  <a:schemeClr val="bg1"/>
                </a:solidFill>
              </a:rPr>
              <a:t>Data Acquisition</a:t>
            </a:r>
            <a:endParaRPr lang="en-US" sz="4400" dirty="0">
              <a:solidFill>
                <a:schemeClr val="bg1"/>
              </a:solidFill>
            </a:endParaRPr>
          </a:p>
        </p:txBody>
      </p:sp>
      <p:sp>
        <p:nvSpPr>
          <p:cNvPr id="11" name="Rectangle: Rounded Corners 10">
            <a:extLst>
              <a:ext uri="{FF2B5EF4-FFF2-40B4-BE49-F238E27FC236}">
                <a16:creationId xmlns:a16="http://schemas.microsoft.com/office/drawing/2014/main" id="{044DC333-6F26-45FC-9374-6A8DF5896E8D}"/>
              </a:ext>
            </a:extLst>
          </p:cNvPr>
          <p:cNvSpPr/>
          <p:nvPr/>
        </p:nvSpPr>
        <p:spPr>
          <a:xfrm>
            <a:off x="5466229" y="544606"/>
            <a:ext cx="5775512" cy="54460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400" b="1" dirty="0"/>
              <a:t>This problem is one of the competitions posted on Kaggle competitions website, nine months ago. This competition is hosted by Microsoft</a:t>
            </a:r>
            <a:endParaRPr lang="en-US" dirty="0"/>
          </a:p>
        </p:txBody>
      </p:sp>
    </p:spTree>
    <p:extLst>
      <p:ext uri="{BB962C8B-B14F-4D97-AF65-F5344CB8AC3E}">
        <p14:creationId xmlns:p14="http://schemas.microsoft.com/office/powerpoint/2010/main" val="131686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850E-4DC2-40EB-B14B-7AB861EF21C9}"/>
              </a:ext>
            </a:extLst>
          </p:cNvPr>
          <p:cNvSpPr>
            <a:spLocks noGrp="1"/>
          </p:cNvSpPr>
          <p:nvPr>
            <p:ph type="title"/>
          </p:nvPr>
        </p:nvSpPr>
        <p:spPr/>
        <p:txBody>
          <a:bodyPr/>
          <a:lstStyle/>
          <a:p>
            <a:r>
              <a:rPr lang="en-US" dirty="0"/>
              <a:t> REGRESSION</a:t>
            </a:r>
          </a:p>
        </p:txBody>
      </p:sp>
      <p:sp>
        <p:nvSpPr>
          <p:cNvPr id="3" name="Content Placeholder 2">
            <a:extLst>
              <a:ext uri="{FF2B5EF4-FFF2-40B4-BE49-F238E27FC236}">
                <a16:creationId xmlns:a16="http://schemas.microsoft.com/office/drawing/2014/main" id="{63F4068F-9238-48F1-9EBE-B980B27D742A}"/>
              </a:ext>
            </a:extLst>
          </p:cNvPr>
          <p:cNvSpPr>
            <a:spLocks noGrp="1"/>
          </p:cNvSpPr>
          <p:nvPr>
            <p:ph idx="1"/>
          </p:nvPr>
        </p:nvSpPr>
        <p:spPr>
          <a:xfrm>
            <a:off x="1251678" y="2286001"/>
            <a:ext cx="10606722" cy="3593591"/>
          </a:xfrm>
        </p:spPr>
        <p:txBody>
          <a:bodyPr>
            <a:normAutofit fontScale="92500" lnSpcReduction="10000"/>
          </a:bodyPr>
          <a:lstStyle/>
          <a:p>
            <a:r>
              <a:rPr lang="en-IN" sz="2800" dirty="0"/>
              <a:t>Regression analysis may be a frame of predictive demonstrating strategy which explores the relationship between a subordinate (target) and free variable (s) (indicator).</a:t>
            </a:r>
          </a:p>
          <a:p>
            <a:r>
              <a:rPr lang="en-IN" sz="2800" dirty="0"/>
              <a:t>This strategy is utilized for forecasting, time series modelling and finding the causal impact relationship between the factors.</a:t>
            </a:r>
          </a:p>
          <a:p>
            <a:r>
              <a:rPr lang="en-IN" sz="2800" dirty="0"/>
              <a:t> Here, we fit a curve/line to the data points, in such a way that the differences between the separations of data points from the curve or line are minimized.</a:t>
            </a:r>
            <a:endParaRPr lang="en-US" sz="2800" dirty="0"/>
          </a:p>
        </p:txBody>
      </p:sp>
    </p:spTree>
    <p:extLst>
      <p:ext uri="{BB962C8B-B14F-4D97-AF65-F5344CB8AC3E}">
        <p14:creationId xmlns:p14="http://schemas.microsoft.com/office/powerpoint/2010/main" val="602723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0058-5159-4A8E-AA16-6FCDA3C0D95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65CA4DB9-7C37-40AC-9894-023C0F38C2D4}"/>
              </a:ext>
            </a:extLst>
          </p:cNvPr>
          <p:cNvSpPr>
            <a:spLocks noGrp="1"/>
          </p:cNvSpPr>
          <p:nvPr>
            <p:ph idx="1"/>
          </p:nvPr>
        </p:nvSpPr>
        <p:spPr>
          <a:xfrm>
            <a:off x="1251678" y="2286001"/>
            <a:ext cx="10549122" cy="3593591"/>
          </a:xfrm>
        </p:spPr>
        <p:txBody>
          <a:bodyPr>
            <a:normAutofit fontScale="92500" lnSpcReduction="10000"/>
          </a:bodyPr>
          <a:lstStyle/>
          <a:p>
            <a:r>
              <a:rPr lang="en-IN" sz="2800" dirty="0"/>
              <a:t>In logistic regression, the dependent variable is a binary variable that contains data coded as 1 (yes, success, etc.) or 0 (no, failure, etc.).</a:t>
            </a:r>
          </a:p>
          <a:p>
            <a:r>
              <a:rPr lang="en-IN" sz="2800" dirty="0"/>
              <a:t>In other words, the logistic regression model predicts P(Y=1) as a function of X.</a:t>
            </a:r>
          </a:p>
          <a:p>
            <a:r>
              <a:rPr lang="en-IN" sz="2800" dirty="0"/>
              <a:t>In our model, we have taken Logistic Regression as the first model, this is because of our dependable variable which is also a binary column which depicts 0 as no and 1 as yes for the probability of getting attacked with malware in near future.</a:t>
            </a:r>
            <a:endParaRPr lang="en-US" sz="2800" dirty="0"/>
          </a:p>
        </p:txBody>
      </p:sp>
    </p:spTree>
    <p:extLst>
      <p:ext uri="{BB962C8B-B14F-4D97-AF65-F5344CB8AC3E}">
        <p14:creationId xmlns:p14="http://schemas.microsoft.com/office/powerpoint/2010/main" val="4228758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706F-5040-4A93-A26C-70C957016FB0}"/>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E34FE5FB-94B2-4BDA-AD89-4EF6FD3E02D2}"/>
              </a:ext>
            </a:extLst>
          </p:cNvPr>
          <p:cNvSpPr>
            <a:spLocks noGrp="1"/>
          </p:cNvSpPr>
          <p:nvPr>
            <p:ph idx="1"/>
          </p:nvPr>
        </p:nvSpPr>
        <p:spPr>
          <a:xfrm>
            <a:off x="1251678" y="1940333"/>
            <a:ext cx="10441122" cy="3675599"/>
          </a:xfrm>
        </p:spPr>
        <p:txBody>
          <a:bodyPr>
            <a:normAutofit fontScale="92500" lnSpcReduction="10000"/>
          </a:bodyPr>
          <a:lstStyle/>
          <a:p>
            <a:r>
              <a:rPr lang="en-IN" sz="2600" dirty="0"/>
              <a:t>In machine learning, hyperparameter optimization or tuning is the problem of choosing a set of optimal hyperparameters for a learning algorithm. </a:t>
            </a:r>
          </a:p>
          <a:p>
            <a:r>
              <a:rPr lang="en-IN" sz="2600" dirty="0"/>
              <a:t>A hyperparameter is a parameter whose value is used to control the learning process. Hyperparameter tuning works by running multiple trials in a single training job.</a:t>
            </a:r>
          </a:p>
          <a:p>
            <a:r>
              <a:rPr lang="en-IN" sz="2600" dirty="0"/>
              <a:t>Each trial is a complete execution of your training application with values for your chosen hyperparameters, set within limits you specify</a:t>
            </a:r>
          </a:p>
          <a:p>
            <a:r>
              <a:rPr lang="en-IN" sz="2600" dirty="0"/>
              <a:t>The AI Platform training service keeps track of the results of each trial and adjusts for subsequent trials.</a:t>
            </a:r>
          </a:p>
          <a:p>
            <a:pPr marL="0" indent="0">
              <a:buNone/>
            </a:pPr>
            <a:endParaRPr lang="en-US" dirty="0"/>
          </a:p>
        </p:txBody>
      </p:sp>
    </p:spTree>
    <p:extLst>
      <p:ext uri="{BB962C8B-B14F-4D97-AF65-F5344CB8AC3E}">
        <p14:creationId xmlns:p14="http://schemas.microsoft.com/office/powerpoint/2010/main" val="255578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4A5E4-CD82-4D83-937B-44503B26B40A}"/>
              </a:ext>
            </a:extLst>
          </p:cNvPr>
          <p:cNvSpPr>
            <a:spLocks noGrp="1"/>
          </p:cNvSpPr>
          <p:nvPr>
            <p:ph idx="1"/>
          </p:nvPr>
        </p:nvSpPr>
        <p:spPr>
          <a:xfrm>
            <a:off x="1395678" y="1494001"/>
            <a:ext cx="10178322" cy="3593591"/>
          </a:xfrm>
        </p:spPr>
        <p:txBody>
          <a:bodyPr>
            <a:normAutofit/>
          </a:bodyPr>
          <a:lstStyle/>
          <a:p>
            <a:r>
              <a:rPr lang="en-IN" sz="2800" dirty="0"/>
              <a:t>When the job is finished, you can get a summary of all the trials along with the most effective configuration of values according to the criteria you specify.</a:t>
            </a:r>
          </a:p>
          <a:p>
            <a:r>
              <a:rPr lang="en-IN" sz="2800" dirty="0"/>
              <a:t>Grid search is an approach to parameter tuning that will methodically build and evaluate a model for each combination of algorithm parameters specified in a grid </a:t>
            </a:r>
            <a:r>
              <a:rPr lang="en-IN" sz="2800" dirty="0" err="1"/>
              <a:t>GridSearchCV</a:t>
            </a:r>
            <a:r>
              <a:rPr lang="en-IN" sz="2800" dirty="0"/>
              <a:t>(</a:t>
            </a:r>
            <a:r>
              <a:rPr lang="en-IN" sz="2800" dirty="0" err="1"/>
              <a:t>logreg,param,scoring</a:t>
            </a:r>
            <a:r>
              <a:rPr lang="en-IN" sz="2800" dirty="0"/>
              <a:t>=’</a:t>
            </a:r>
            <a:r>
              <a:rPr lang="en-IN" sz="2800" dirty="0" err="1"/>
              <a:t>rocauc</a:t>
            </a:r>
            <a:r>
              <a:rPr lang="en-IN" sz="2800" dirty="0"/>
              <a:t>’,refit=</a:t>
            </a:r>
            <a:r>
              <a:rPr lang="en-IN" sz="2800" dirty="0" err="1"/>
              <a:t>True,cv</a:t>
            </a:r>
            <a:r>
              <a:rPr lang="en-IN" sz="2800" dirty="0"/>
              <a:t>=10)</a:t>
            </a:r>
            <a:endParaRPr lang="en-US" sz="2800" dirty="0"/>
          </a:p>
        </p:txBody>
      </p:sp>
    </p:spTree>
    <p:extLst>
      <p:ext uri="{BB962C8B-B14F-4D97-AF65-F5344CB8AC3E}">
        <p14:creationId xmlns:p14="http://schemas.microsoft.com/office/powerpoint/2010/main" val="146548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EA57-B1AF-4CF2-9EAC-EC8AE698CEC9}"/>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7C9EF8B4-402F-497D-8DD6-C854DEE56E69}"/>
              </a:ext>
            </a:extLst>
          </p:cNvPr>
          <p:cNvSpPr>
            <a:spLocks noGrp="1"/>
          </p:cNvSpPr>
          <p:nvPr>
            <p:ph idx="1"/>
          </p:nvPr>
        </p:nvSpPr>
        <p:spPr>
          <a:xfrm>
            <a:off x="1198200" y="1128451"/>
            <a:ext cx="10515600" cy="5353049"/>
          </a:xfrm>
        </p:spPr>
        <p:txBody>
          <a:bodyPr>
            <a:normAutofit fontScale="92500" lnSpcReduction="10000"/>
          </a:bodyPr>
          <a:lstStyle/>
          <a:p>
            <a:pPr marL="0" indent="0">
              <a:buNone/>
            </a:pPr>
            <a:r>
              <a:rPr lang="en-US" sz="2800" dirty="0"/>
              <a:t>’C’:[0.001,0.003,0.005,0.01,0.03,0.05,0.1,0.3,0.5,1,2,3,3,4,5,10,20]</a:t>
            </a:r>
          </a:p>
          <a:p>
            <a:pPr marL="0" indent="0">
              <a:buNone/>
            </a:pPr>
            <a:r>
              <a:rPr lang="en-US" sz="2800" dirty="0"/>
              <a:t>params = ’num-leaves’: 256,</a:t>
            </a:r>
          </a:p>
          <a:p>
            <a:pPr marL="0" indent="0">
              <a:buNone/>
            </a:pPr>
            <a:r>
              <a:rPr lang="en-US" sz="2800" dirty="0"/>
              <a:t> ’min-data-in-leaf’: 42,</a:t>
            </a:r>
          </a:p>
          <a:p>
            <a:pPr marL="0" indent="0">
              <a:buNone/>
            </a:pPr>
            <a:r>
              <a:rPr lang="en-US" sz="2800" dirty="0"/>
              <a:t> ’objective’: ’binary’, </a:t>
            </a:r>
          </a:p>
          <a:p>
            <a:pPr marL="0" indent="0">
              <a:buNone/>
            </a:pPr>
            <a:r>
              <a:rPr lang="en-US" sz="2800" dirty="0"/>
              <a:t>’max-depth’: 5,</a:t>
            </a:r>
          </a:p>
          <a:p>
            <a:pPr marL="0" indent="0">
              <a:buNone/>
            </a:pPr>
            <a:r>
              <a:rPr lang="en-US" sz="2800" dirty="0"/>
              <a:t> ’learning-rate’: 0.05, </a:t>
            </a:r>
          </a:p>
          <a:p>
            <a:pPr marL="0" indent="0">
              <a:buNone/>
            </a:pPr>
            <a:r>
              <a:rPr lang="en-US" sz="2800" dirty="0"/>
              <a:t>"boosting": "</a:t>
            </a:r>
            <a:r>
              <a:rPr lang="en-US" sz="2800" dirty="0" err="1"/>
              <a:t>gbdt</a:t>
            </a:r>
            <a:r>
              <a:rPr lang="en-US" sz="2800" dirty="0"/>
              <a:t>", "feature-fraction": 0.8, </a:t>
            </a:r>
          </a:p>
          <a:p>
            <a:pPr marL="0" indent="0">
              <a:buNone/>
            </a:pPr>
            <a:r>
              <a:rPr lang="en-US" sz="2800" dirty="0"/>
              <a:t>"bagging-</a:t>
            </a:r>
            <a:r>
              <a:rPr lang="en-US" sz="2800" dirty="0" err="1"/>
              <a:t>freq</a:t>
            </a:r>
            <a:r>
              <a:rPr lang="en-US" sz="2800" dirty="0"/>
              <a:t>": 5, "bagging-fraction": 0.8, </a:t>
            </a:r>
          </a:p>
          <a:p>
            <a:pPr marL="0" indent="0">
              <a:buNone/>
            </a:pPr>
            <a:r>
              <a:rPr lang="en-US" sz="2800" dirty="0"/>
              <a:t>"bagging-seed": 11, "lambda-l1": 0.15, </a:t>
            </a:r>
          </a:p>
          <a:p>
            <a:pPr marL="0" indent="0">
              <a:buNone/>
            </a:pPr>
            <a:r>
              <a:rPr lang="en-US" sz="2800" dirty="0"/>
              <a:t>"lambda-l2": 0.15, "random-state": 42, </a:t>
            </a:r>
          </a:p>
          <a:p>
            <a:pPr marL="0" indent="0">
              <a:buNone/>
            </a:pPr>
            <a:r>
              <a:rPr lang="en-US" sz="2800" dirty="0"/>
              <a:t>"verbosity": -1</a:t>
            </a:r>
          </a:p>
        </p:txBody>
      </p:sp>
    </p:spTree>
    <p:extLst>
      <p:ext uri="{BB962C8B-B14F-4D97-AF65-F5344CB8AC3E}">
        <p14:creationId xmlns:p14="http://schemas.microsoft.com/office/powerpoint/2010/main" val="332553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1572-745D-4842-9A79-2CEAD37480D5}"/>
              </a:ext>
            </a:extLst>
          </p:cNvPr>
          <p:cNvSpPr>
            <a:spLocks noGrp="1"/>
          </p:cNvSpPr>
          <p:nvPr>
            <p:ph type="title"/>
          </p:nvPr>
        </p:nvSpPr>
        <p:spPr/>
        <p:txBody>
          <a:bodyPr>
            <a:normAutofit/>
          </a:bodyPr>
          <a:lstStyle/>
          <a:p>
            <a:r>
              <a:rPr lang="en-US" sz="5400" dirty="0"/>
              <a:t>RESULT</a:t>
            </a:r>
          </a:p>
        </p:txBody>
      </p:sp>
      <p:sp>
        <p:nvSpPr>
          <p:cNvPr id="3" name="Content Placeholder 2">
            <a:extLst>
              <a:ext uri="{FF2B5EF4-FFF2-40B4-BE49-F238E27FC236}">
                <a16:creationId xmlns:a16="http://schemas.microsoft.com/office/drawing/2014/main" id="{0B2CD600-A8DD-4B29-B5A6-E1E14B24A7CD}"/>
              </a:ext>
            </a:extLst>
          </p:cNvPr>
          <p:cNvSpPr>
            <a:spLocks noGrp="1"/>
          </p:cNvSpPr>
          <p:nvPr>
            <p:ph idx="1"/>
          </p:nvPr>
        </p:nvSpPr>
        <p:spPr/>
        <p:txBody>
          <a:bodyPr>
            <a:normAutofit/>
          </a:bodyPr>
          <a:lstStyle/>
          <a:p>
            <a:pPr marL="0" indent="0">
              <a:buNone/>
            </a:pPr>
            <a:r>
              <a:rPr lang="en-IN" sz="4000" dirty="0"/>
              <a:t>The best obtained value for the curve is - Best roc-</a:t>
            </a:r>
            <a:r>
              <a:rPr lang="en-IN" sz="4000" dirty="0" err="1"/>
              <a:t>auc</a:t>
            </a:r>
            <a:r>
              <a:rPr lang="en-IN" sz="4000" dirty="0"/>
              <a:t>: 0.5469, with best C: ’C’: 0.5</a:t>
            </a:r>
            <a:endParaRPr lang="en-US" sz="4000" dirty="0"/>
          </a:p>
        </p:txBody>
      </p:sp>
    </p:spTree>
    <p:extLst>
      <p:ext uri="{BB962C8B-B14F-4D97-AF65-F5344CB8AC3E}">
        <p14:creationId xmlns:p14="http://schemas.microsoft.com/office/powerpoint/2010/main" val="124263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4650-BC07-4D96-A4FC-DF753EC9582D}"/>
              </a:ext>
            </a:extLst>
          </p:cNvPr>
          <p:cNvSpPr>
            <a:spLocks noGrp="1"/>
          </p:cNvSpPr>
          <p:nvPr>
            <p:ph type="title"/>
          </p:nvPr>
        </p:nvSpPr>
        <p:spPr/>
        <p:txBody>
          <a:bodyPr/>
          <a:lstStyle/>
          <a:p>
            <a:r>
              <a:rPr lang="en-US" dirty="0"/>
              <a:t>ACCURACY OBSERVED : 62 PERCENT</a:t>
            </a:r>
          </a:p>
        </p:txBody>
      </p:sp>
      <p:pic>
        <p:nvPicPr>
          <p:cNvPr id="5" name="Content Placeholder 4">
            <a:extLst>
              <a:ext uri="{FF2B5EF4-FFF2-40B4-BE49-F238E27FC236}">
                <a16:creationId xmlns:a16="http://schemas.microsoft.com/office/drawing/2014/main" id="{67D9D235-760F-416D-B6B2-D1FBC9A1F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572" y="1312882"/>
            <a:ext cx="9048750" cy="4863193"/>
          </a:xfrm>
        </p:spPr>
      </p:pic>
    </p:spTree>
    <p:extLst>
      <p:ext uri="{BB962C8B-B14F-4D97-AF65-F5344CB8AC3E}">
        <p14:creationId xmlns:p14="http://schemas.microsoft.com/office/powerpoint/2010/main" val="2573698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8586-81CE-4A66-98DA-F16402913756}"/>
              </a:ext>
            </a:extLst>
          </p:cNvPr>
          <p:cNvSpPr>
            <a:spLocks noGrp="1"/>
          </p:cNvSpPr>
          <p:nvPr>
            <p:ph type="title"/>
          </p:nvPr>
        </p:nvSpPr>
        <p:spPr>
          <a:xfrm>
            <a:off x="1009650" y="2174875"/>
            <a:ext cx="10515600" cy="1325563"/>
          </a:xfrm>
        </p:spPr>
        <p:txBody>
          <a:bodyPr/>
          <a:lstStyle/>
          <a:p>
            <a:r>
              <a:rPr lang="en-US" dirty="0"/>
              <a:t>NEXT IMPLEMENTED MODEL</a:t>
            </a:r>
          </a:p>
        </p:txBody>
      </p:sp>
    </p:spTree>
    <p:extLst>
      <p:ext uri="{BB962C8B-B14F-4D97-AF65-F5344CB8AC3E}">
        <p14:creationId xmlns:p14="http://schemas.microsoft.com/office/powerpoint/2010/main" val="852483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4002-8537-4A3F-9F07-955371836A86}"/>
              </a:ext>
            </a:extLst>
          </p:cNvPr>
          <p:cNvSpPr>
            <a:spLocks noGrp="1"/>
          </p:cNvSpPr>
          <p:nvPr>
            <p:ph type="title"/>
          </p:nvPr>
        </p:nvSpPr>
        <p:spPr/>
        <p:txBody>
          <a:bodyPr/>
          <a:lstStyle/>
          <a:p>
            <a:r>
              <a:rPr lang="en-US" dirty="0"/>
              <a:t>XGBOOST</a:t>
            </a:r>
          </a:p>
        </p:txBody>
      </p:sp>
      <p:sp>
        <p:nvSpPr>
          <p:cNvPr id="3" name="Content Placeholder 2">
            <a:extLst>
              <a:ext uri="{FF2B5EF4-FFF2-40B4-BE49-F238E27FC236}">
                <a16:creationId xmlns:a16="http://schemas.microsoft.com/office/drawing/2014/main" id="{6FFD2324-516C-4B7A-89A4-2EF4C4E50403}"/>
              </a:ext>
            </a:extLst>
          </p:cNvPr>
          <p:cNvSpPr>
            <a:spLocks noGrp="1"/>
          </p:cNvSpPr>
          <p:nvPr>
            <p:ph idx="1"/>
          </p:nvPr>
        </p:nvSpPr>
        <p:spPr>
          <a:xfrm>
            <a:off x="1251678" y="1692001"/>
            <a:ext cx="10178322" cy="4187592"/>
          </a:xfrm>
        </p:spPr>
        <p:txBody>
          <a:bodyPr>
            <a:normAutofit fontScale="92500" lnSpcReduction="10000"/>
          </a:bodyPr>
          <a:lstStyle/>
          <a:p>
            <a:r>
              <a:rPr lang="en-IN" sz="2600" dirty="0"/>
              <a:t>As </a:t>
            </a:r>
            <a:r>
              <a:rPr lang="en-IN" sz="2600" dirty="0" err="1"/>
              <a:t>XGBoost</a:t>
            </a:r>
            <a:r>
              <a:rPr lang="en-IN" sz="2600" dirty="0"/>
              <a:t> provides a wrapper class to allow models to be treated like classifiers or regressors in the sci-</a:t>
            </a:r>
            <a:r>
              <a:rPr lang="en-IN" sz="2600" dirty="0" err="1"/>
              <a:t>kitlearn</a:t>
            </a:r>
            <a:r>
              <a:rPr lang="en-IN" sz="2600" dirty="0"/>
              <a:t> framework, we have implemented logistic regression by considering 52 dependent parameters, we have used </a:t>
            </a:r>
            <a:r>
              <a:rPr lang="en-IN" sz="2600" dirty="0" err="1"/>
              <a:t>XGBClassifier</a:t>
            </a:r>
            <a:r>
              <a:rPr lang="en-IN" sz="2600" dirty="0"/>
              <a:t> which is an </a:t>
            </a:r>
            <a:r>
              <a:rPr lang="en-IN" sz="2600" dirty="0" err="1"/>
              <a:t>XGBoost</a:t>
            </a:r>
            <a:r>
              <a:rPr lang="en-IN" sz="2600" dirty="0"/>
              <a:t> model for classification, </a:t>
            </a:r>
            <a:r>
              <a:rPr lang="en-IN" sz="2600" dirty="0" err="1"/>
              <a:t>XGBoost</a:t>
            </a:r>
            <a:r>
              <a:rPr lang="en-IN" sz="2600" dirty="0"/>
              <a:t> dominates structured or tabular data-sets on classification and regression predictive modelling problems thus increasing the accuracy of the model.</a:t>
            </a:r>
          </a:p>
          <a:p>
            <a:r>
              <a:rPr lang="en-IN" sz="2600" dirty="0"/>
              <a:t>The </a:t>
            </a:r>
            <a:r>
              <a:rPr lang="en-IN" sz="2600" dirty="0" err="1"/>
              <a:t>XGBoost</a:t>
            </a:r>
            <a:r>
              <a:rPr lang="en-IN" sz="2600" dirty="0"/>
              <a:t> library implements the gradient boosting decision tree algorithm.</a:t>
            </a:r>
          </a:p>
          <a:p>
            <a:r>
              <a:rPr lang="en-IN" sz="2600" dirty="0"/>
              <a:t>Also known as Gradient boosting, Multiple additive regression trees, stochastic gradient boosting</a:t>
            </a:r>
          </a:p>
          <a:p>
            <a:endParaRPr lang="en-IN" dirty="0"/>
          </a:p>
          <a:p>
            <a:endParaRPr lang="en-US" dirty="0"/>
          </a:p>
        </p:txBody>
      </p:sp>
    </p:spTree>
    <p:extLst>
      <p:ext uri="{BB962C8B-B14F-4D97-AF65-F5344CB8AC3E}">
        <p14:creationId xmlns:p14="http://schemas.microsoft.com/office/powerpoint/2010/main" val="3757097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2781-20F5-4C7F-8869-6A3D40048886}"/>
              </a:ext>
            </a:extLst>
          </p:cNvPr>
          <p:cNvSpPr>
            <a:spLocks noGrp="1"/>
          </p:cNvSpPr>
          <p:nvPr>
            <p:ph type="title"/>
          </p:nvPr>
        </p:nvSpPr>
        <p:spPr>
          <a:xfrm>
            <a:off x="1251678" y="339185"/>
            <a:ext cx="10178322" cy="1492132"/>
          </a:xfrm>
        </p:spPr>
        <p:txBody>
          <a:bodyPr/>
          <a:lstStyle/>
          <a:p>
            <a:r>
              <a:rPr lang="en-US" dirty="0"/>
              <a:t>SCORE REPORTS</a:t>
            </a:r>
          </a:p>
        </p:txBody>
      </p:sp>
      <p:pic>
        <p:nvPicPr>
          <p:cNvPr id="5" name="Content Placeholder 4">
            <a:extLst>
              <a:ext uri="{FF2B5EF4-FFF2-40B4-BE49-F238E27FC236}">
                <a16:creationId xmlns:a16="http://schemas.microsoft.com/office/drawing/2014/main" id="{39879809-3A52-40FF-8992-F51B13625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200" y="1791890"/>
            <a:ext cx="9043201" cy="3262509"/>
          </a:xfrm>
        </p:spPr>
      </p:pic>
    </p:spTree>
    <p:extLst>
      <p:ext uri="{BB962C8B-B14F-4D97-AF65-F5344CB8AC3E}">
        <p14:creationId xmlns:p14="http://schemas.microsoft.com/office/powerpoint/2010/main" val="291723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28A3-F1E8-4EA0-9BD5-226D1B1ADE2A}"/>
              </a:ext>
            </a:extLst>
          </p:cNvPr>
          <p:cNvSpPr>
            <a:spLocks noGrp="1"/>
          </p:cNvSpPr>
          <p:nvPr>
            <p:ph type="title"/>
          </p:nvPr>
        </p:nvSpPr>
        <p:spPr>
          <a:xfrm>
            <a:off x="863028" y="1012004"/>
            <a:ext cx="3708971" cy="4795408"/>
          </a:xfrm>
        </p:spPr>
        <p:txBody>
          <a:bodyPr>
            <a:normAutofit/>
          </a:bodyPr>
          <a:lstStyle/>
          <a:p>
            <a:r>
              <a:rPr lang="en-US" sz="4400" dirty="0">
                <a:solidFill>
                  <a:srgbClr val="FFFFFF"/>
                </a:solidFill>
              </a:rPr>
              <a:t>Introduction</a:t>
            </a:r>
          </a:p>
        </p:txBody>
      </p:sp>
      <p:sp>
        <p:nvSpPr>
          <p:cNvPr id="3" name="Rectangle: Single Corner Rounded 2">
            <a:extLst>
              <a:ext uri="{FF2B5EF4-FFF2-40B4-BE49-F238E27FC236}">
                <a16:creationId xmlns:a16="http://schemas.microsoft.com/office/drawing/2014/main" id="{AA3016B2-3F90-47DD-BC1F-55E2A2EAEDA7}"/>
              </a:ext>
            </a:extLst>
          </p:cNvPr>
          <p:cNvSpPr/>
          <p:nvPr/>
        </p:nvSpPr>
        <p:spPr>
          <a:xfrm>
            <a:off x="5432612" y="1311088"/>
            <a:ext cx="6275292" cy="4370294"/>
          </a:xfrm>
          <a:prstGeom prst="round1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2400" dirty="0">
                <a:solidFill>
                  <a:sysClr val="windowText" lastClr="000000"/>
                </a:solidFill>
              </a:rPr>
              <a:t>An analysis report according to a study, conducted by Fire-Eye in June 2013, 47 percent of the organizations experienced malware security incidents/network breaches within the past year</a:t>
            </a:r>
          </a:p>
          <a:p>
            <a:pPr marL="342900" indent="-342900">
              <a:buFont typeface="Wingdings" panose="05000000000000000000" pitchFamily="2" charset="2"/>
              <a:buChar char="ü"/>
            </a:pPr>
            <a:r>
              <a:rPr lang="en-US" sz="2400" dirty="0">
                <a:solidFill>
                  <a:sysClr val="windowText" lastClr="000000"/>
                </a:solidFill>
              </a:rPr>
              <a:t>The destination of this machine learning project’s journey is to predict the probability of a Windows Machine that is soon going to get affected by various families of malware.</a:t>
            </a:r>
          </a:p>
        </p:txBody>
      </p:sp>
    </p:spTree>
    <p:extLst>
      <p:ext uri="{BB962C8B-B14F-4D97-AF65-F5344CB8AC3E}">
        <p14:creationId xmlns:p14="http://schemas.microsoft.com/office/powerpoint/2010/main" val="1507384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8EA236-5947-40F7-A82F-F3B6D5DD61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725" y="591260"/>
            <a:ext cx="9990675" cy="4992469"/>
          </a:xfrm>
        </p:spPr>
      </p:pic>
    </p:spTree>
    <p:extLst>
      <p:ext uri="{BB962C8B-B14F-4D97-AF65-F5344CB8AC3E}">
        <p14:creationId xmlns:p14="http://schemas.microsoft.com/office/powerpoint/2010/main" val="353200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2833-99EF-4008-9B22-69444D60BE77}"/>
              </a:ext>
            </a:extLst>
          </p:cNvPr>
          <p:cNvSpPr>
            <a:spLocks noGrp="1"/>
          </p:cNvSpPr>
          <p:nvPr>
            <p:ph type="title"/>
          </p:nvPr>
        </p:nvSpPr>
        <p:spPr/>
        <p:txBody>
          <a:bodyPr/>
          <a:lstStyle/>
          <a:p>
            <a:r>
              <a:rPr lang="en-US" dirty="0"/>
              <a:t>MATRIX </a:t>
            </a:r>
          </a:p>
        </p:txBody>
      </p:sp>
      <p:sp>
        <p:nvSpPr>
          <p:cNvPr id="3" name="Content Placeholder 2">
            <a:extLst>
              <a:ext uri="{FF2B5EF4-FFF2-40B4-BE49-F238E27FC236}">
                <a16:creationId xmlns:a16="http://schemas.microsoft.com/office/drawing/2014/main" id="{2FA2FF89-1606-497A-8B86-D6221CDF3D86}"/>
              </a:ext>
            </a:extLst>
          </p:cNvPr>
          <p:cNvSpPr>
            <a:spLocks noGrp="1"/>
          </p:cNvSpPr>
          <p:nvPr>
            <p:ph idx="1"/>
          </p:nvPr>
        </p:nvSpPr>
        <p:spPr>
          <a:xfrm>
            <a:off x="1251678" y="2286001"/>
            <a:ext cx="10505922" cy="3790799"/>
          </a:xfrm>
        </p:spPr>
        <p:txBody>
          <a:bodyPr>
            <a:normAutofit/>
          </a:bodyPr>
          <a:lstStyle/>
          <a:p>
            <a:r>
              <a:rPr lang="en-US" sz="2800" dirty="0"/>
              <a:t>This Values are drawn for our machine learning model after performing </a:t>
            </a:r>
            <a:r>
              <a:rPr lang="en-US" sz="2800" dirty="0" err="1"/>
              <a:t>XGboost</a:t>
            </a:r>
            <a:r>
              <a:rPr lang="en-US" sz="2800" dirty="0"/>
              <a:t> Algorithm with various dependent variables and </a:t>
            </a:r>
            <a:r>
              <a:rPr lang="en-US" sz="2800" dirty="0" err="1"/>
              <a:t>HasDetections</a:t>
            </a:r>
            <a:r>
              <a:rPr lang="en-US" sz="2800" dirty="0"/>
              <a:t> </a:t>
            </a:r>
          </a:p>
          <a:p>
            <a:r>
              <a:rPr lang="en-US" sz="2800" dirty="0"/>
              <a:t>Column True Positive Rate (TPR): 19393 </a:t>
            </a:r>
          </a:p>
          <a:p>
            <a:r>
              <a:rPr lang="en-US" sz="2800" dirty="0"/>
              <a:t>False Positive Rate (FPR): 10634 </a:t>
            </a:r>
          </a:p>
          <a:p>
            <a:r>
              <a:rPr lang="en-US" sz="2800" dirty="0"/>
              <a:t>False Negative Rate (FNR): 10479 </a:t>
            </a:r>
          </a:p>
          <a:p>
            <a:r>
              <a:rPr lang="en-US" sz="2800" dirty="0"/>
              <a:t>True Negative Rate (TNR):19509</a:t>
            </a:r>
          </a:p>
        </p:txBody>
      </p:sp>
    </p:spTree>
    <p:extLst>
      <p:ext uri="{BB962C8B-B14F-4D97-AF65-F5344CB8AC3E}">
        <p14:creationId xmlns:p14="http://schemas.microsoft.com/office/powerpoint/2010/main" val="275432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CB653D-4067-4758-A88D-B74E18DBF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450" y="400499"/>
            <a:ext cx="9191625" cy="6357654"/>
          </a:xfrm>
        </p:spPr>
      </p:pic>
    </p:spTree>
    <p:extLst>
      <p:ext uri="{BB962C8B-B14F-4D97-AF65-F5344CB8AC3E}">
        <p14:creationId xmlns:p14="http://schemas.microsoft.com/office/powerpoint/2010/main" val="3796249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FD70-B316-46BE-A654-2010D1E7476A}"/>
              </a:ext>
            </a:extLst>
          </p:cNvPr>
          <p:cNvSpPr>
            <a:spLocks noGrp="1"/>
          </p:cNvSpPr>
          <p:nvPr>
            <p:ph type="title"/>
          </p:nvPr>
        </p:nvSpPr>
        <p:spPr/>
        <p:txBody>
          <a:bodyPr/>
          <a:lstStyle/>
          <a:p>
            <a:r>
              <a:rPr lang="en-US" dirty="0"/>
              <a:t>ROC CURVE</a:t>
            </a:r>
          </a:p>
        </p:txBody>
      </p:sp>
      <p:sp>
        <p:nvSpPr>
          <p:cNvPr id="3" name="Content Placeholder 2">
            <a:extLst>
              <a:ext uri="{FF2B5EF4-FFF2-40B4-BE49-F238E27FC236}">
                <a16:creationId xmlns:a16="http://schemas.microsoft.com/office/drawing/2014/main" id="{F98CD3AF-C590-4AF8-AA59-DEB69377D279}"/>
              </a:ext>
            </a:extLst>
          </p:cNvPr>
          <p:cNvSpPr>
            <a:spLocks noGrp="1"/>
          </p:cNvSpPr>
          <p:nvPr>
            <p:ph idx="1"/>
          </p:nvPr>
        </p:nvSpPr>
        <p:spPr>
          <a:xfrm>
            <a:off x="1251678" y="2286001"/>
            <a:ext cx="10599522" cy="3790799"/>
          </a:xfrm>
        </p:spPr>
        <p:txBody>
          <a:bodyPr>
            <a:normAutofit lnSpcReduction="10000"/>
          </a:bodyPr>
          <a:lstStyle/>
          <a:p>
            <a:r>
              <a:rPr lang="en-IN" sz="2800" dirty="0"/>
              <a:t>ROC curve is a performance measurement for our problem at various threshold settings.</a:t>
            </a:r>
          </a:p>
          <a:p>
            <a:r>
              <a:rPr lang="en-IN" sz="2800" dirty="0"/>
              <a:t>ROC is a probability curve and AUC represents the degree or measure of separability.</a:t>
            </a:r>
          </a:p>
          <a:p>
            <a:r>
              <a:rPr lang="en-IN" sz="2800" dirty="0"/>
              <a:t>It tells how much model is capable of distinguishing between various parameters. Higher the AUC, better the model is at predicting 0s as 0s and 1s as 1s. By analogy, Higher the AUC, better the model is at distinguishing between the parameters and </a:t>
            </a:r>
            <a:r>
              <a:rPr lang="en-IN" sz="2800" dirty="0" err="1"/>
              <a:t>HasDetectionsColums</a:t>
            </a:r>
            <a:r>
              <a:rPr lang="en-IN" sz="2800" dirty="0"/>
              <a:t>.</a:t>
            </a:r>
            <a:endParaRPr lang="en-US" sz="2800" dirty="0"/>
          </a:p>
        </p:txBody>
      </p:sp>
    </p:spTree>
    <p:extLst>
      <p:ext uri="{BB962C8B-B14F-4D97-AF65-F5344CB8AC3E}">
        <p14:creationId xmlns:p14="http://schemas.microsoft.com/office/powerpoint/2010/main" val="1066875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5869EB-5889-4DC0-9816-1E966A87D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399" y="435723"/>
            <a:ext cx="9763126" cy="6308909"/>
          </a:xfrm>
        </p:spPr>
      </p:pic>
    </p:spTree>
    <p:extLst>
      <p:ext uri="{BB962C8B-B14F-4D97-AF65-F5344CB8AC3E}">
        <p14:creationId xmlns:p14="http://schemas.microsoft.com/office/powerpoint/2010/main" val="3935843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B6F7-BD48-40FF-B435-062ED73240AC}"/>
              </a:ext>
            </a:extLst>
          </p:cNvPr>
          <p:cNvSpPr>
            <a:spLocks noGrp="1"/>
          </p:cNvSpPr>
          <p:nvPr>
            <p:ph type="title"/>
          </p:nvPr>
        </p:nvSpPr>
        <p:spPr/>
        <p:txBody>
          <a:bodyPr/>
          <a:lstStyle/>
          <a:p>
            <a:r>
              <a:rPr lang="en-US" dirty="0"/>
              <a:t>PRECISION RECALL CURVE</a:t>
            </a:r>
          </a:p>
        </p:txBody>
      </p:sp>
      <p:sp>
        <p:nvSpPr>
          <p:cNvPr id="3" name="Content Placeholder 2">
            <a:extLst>
              <a:ext uri="{FF2B5EF4-FFF2-40B4-BE49-F238E27FC236}">
                <a16:creationId xmlns:a16="http://schemas.microsoft.com/office/drawing/2014/main" id="{CB43295C-E9E1-4973-B94E-D49028362877}"/>
              </a:ext>
            </a:extLst>
          </p:cNvPr>
          <p:cNvSpPr>
            <a:spLocks noGrp="1"/>
          </p:cNvSpPr>
          <p:nvPr>
            <p:ph idx="1"/>
          </p:nvPr>
        </p:nvSpPr>
        <p:spPr>
          <a:xfrm>
            <a:off x="1251678" y="2286001"/>
            <a:ext cx="10178322" cy="3992399"/>
          </a:xfrm>
        </p:spPr>
        <p:txBody>
          <a:bodyPr>
            <a:normAutofit fontScale="77500" lnSpcReduction="20000"/>
          </a:bodyPr>
          <a:lstStyle/>
          <a:p>
            <a:r>
              <a:rPr lang="en-IN" sz="3300" dirty="0"/>
              <a:t>Precision-Recall is a useful measure of success of prediction when the classes are very imbalanced.</a:t>
            </a:r>
          </a:p>
          <a:p>
            <a:r>
              <a:rPr lang="en-IN" sz="3300" dirty="0"/>
              <a:t>In information retrieval, precision is a measure of result relevancy, while recall is a measure of how many truly relevant results are returned.</a:t>
            </a:r>
          </a:p>
          <a:p>
            <a:r>
              <a:rPr lang="en-IN" sz="3300" dirty="0"/>
              <a:t>The precision-recall curve shows the trade-off between precision and recall for different threshold in our model.</a:t>
            </a:r>
          </a:p>
          <a:p>
            <a:r>
              <a:rPr lang="en-IN" sz="3300" dirty="0"/>
              <a:t>A high area under the curve represents both high recall and high precision, where high precision relates to a low false-positive rate, and high recall relates to a low false-negative rate. </a:t>
            </a:r>
          </a:p>
          <a:p>
            <a:endParaRPr lang="en-US" dirty="0"/>
          </a:p>
        </p:txBody>
      </p:sp>
    </p:spTree>
    <p:extLst>
      <p:ext uri="{BB962C8B-B14F-4D97-AF65-F5344CB8AC3E}">
        <p14:creationId xmlns:p14="http://schemas.microsoft.com/office/powerpoint/2010/main" val="3404780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41A2EFE-A34F-47F8-A31F-074E5ED43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137" y="77639"/>
            <a:ext cx="9229725" cy="6702722"/>
          </a:xfrm>
        </p:spPr>
      </p:pic>
    </p:spTree>
    <p:extLst>
      <p:ext uri="{BB962C8B-B14F-4D97-AF65-F5344CB8AC3E}">
        <p14:creationId xmlns:p14="http://schemas.microsoft.com/office/powerpoint/2010/main" val="2686347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D071-53EB-4566-997C-6DDC6296C8A8}"/>
              </a:ext>
            </a:extLst>
          </p:cNvPr>
          <p:cNvSpPr>
            <a:spLocks noGrp="1"/>
          </p:cNvSpPr>
          <p:nvPr>
            <p:ph type="title"/>
          </p:nvPr>
        </p:nvSpPr>
        <p:spPr/>
        <p:txBody>
          <a:bodyPr/>
          <a:lstStyle/>
          <a:p>
            <a:r>
              <a:rPr lang="en-US" dirty="0"/>
              <a:t>ARTIFICIAL NEURAL NETWORKS</a:t>
            </a:r>
          </a:p>
        </p:txBody>
      </p:sp>
      <p:sp>
        <p:nvSpPr>
          <p:cNvPr id="3" name="Content Placeholder 2">
            <a:extLst>
              <a:ext uri="{FF2B5EF4-FFF2-40B4-BE49-F238E27FC236}">
                <a16:creationId xmlns:a16="http://schemas.microsoft.com/office/drawing/2014/main" id="{D92EF476-BB48-43EE-BD5B-F379D2DF0964}"/>
              </a:ext>
            </a:extLst>
          </p:cNvPr>
          <p:cNvSpPr>
            <a:spLocks noGrp="1"/>
          </p:cNvSpPr>
          <p:nvPr>
            <p:ph idx="1"/>
          </p:nvPr>
        </p:nvSpPr>
        <p:spPr>
          <a:xfrm>
            <a:off x="1047000" y="1732025"/>
            <a:ext cx="11013000" cy="3546475"/>
          </a:xfrm>
        </p:spPr>
        <p:txBody>
          <a:bodyPr>
            <a:normAutofit fontScale="92500" lnSpcReduction="10000"/>
          </a:bodyPr>
          <a:lstStyle/>
          <a:p>
            <a:r>
              <a:rPr lang="en-IN" sz="3200" dirty="0"/>
              <a:t>Neural networks are a set of algorithms, modelled freely after the human brain, that are planned to recognize patterns.</a:t>
            </a:r>
          </a:p>
          <a:p>
            <a:r>
              <a:rPr lang="en-IN" sz="3200" dirty="0"/>
              <a:t>They translate sensory information through a kind of machine recognition, labelling or clustering raw input. The designs they recognize are numerical, contained in vectors, into which all real-world data, be it pictures, sound, content or time arrangement, must be translated.</a:t>
            </a:r>
          </a:p>
          <a:p>
            <a:endParaRPr lang="en-US" dirty="0"/>
          </a:p>
        </p:txBody>
      </p:sp>
    </p:spTree>
    <p:extLst>
      <p:ext uri="{BB962C8B-B14F-4D97-AF65-F5344CB8AC3E}">
        <p14:creationId xmlns:p14="http://schemas.microsoft.com/office/powerpoint/2010/main" val="2417811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3B998D-7841-44F6-A569-DEC8B3082D96}"/>
              </a:ext>
            </a:extLst>
          </p:cNvPr>
          <p:cNvSpPr>
            <a:spLocks noGrp="1"/>
          </p:cNvSpPr>
          <p:nvPr>
            <p:ph idx="1"/>
          </p:nvPr>
        </p:nvSpPr>
        <p:spPr>
          <a:xfrm>
            <a:off x="1101525" y="804600"/>
            <a:ext cx="10734675" cy="5033963"/>
          </a:xfrm>
        </p:spPr>
        <p:txBody>
          <a:bodyPr>
            <a:normAutofit fontScale="92500"/>
          </a:bodyPr>
          <a:lstStyle/>
          <a:p>
            <a:pPr marL="0" indent="0">
              <a:buNone/>
            </a:pPr>
            <a:r>
              <a:rPr lang="en-IN" sz="3200" dirty="0"/>
              <a:t>The Design of an Artificial Neural Network: ANN is a set of associated neurons organized in layers: </a:t>
            </a:r>
          </a:p>
          <a:p>
            <a:pPr marL="514350" indent="-514350">
              <a:buAutoNum type="alphaUcParenBoth"/>
            </a:pPr>
            <a:r>
              <a:rPr lang="en-IN" sz="3200" dirty="0"/>
              <a:t>Input layer: brings the initial information into the framework for advance processing by consequent layers of artificial neurons. </a:t>
            </a:r>
          </a:p>
          <a:p>
            <a:pPr marL="514350" indent="-514350">
              <a:buAutoNum type="alphaUcParenBoth"/>
            </a:pPr>
            <a:r>
              <a:rPr lang="en-IN" sz="3200" dirty="0"/>
              <a:t>Hidden layer: a layer in between input layers and yield layers, where manufactured neurons take in a set of weighted inputs and create an output through an activation function.</a:t>
            </a:r>
          </a:p>
          <a:p>
            <a:pPr marL="514350" indent="-514350">
              <a:buAutoNum type="alphaUcParenBoth"/>
            </a:pPr>
            <a:r>
              <a:rPr lang="en-IN" sz="3200" dirty="0"/>
              <a:t>Output layer: the final layer of neurons that produces given outputs for the program.</a:t>
            </a:r>
            <a:endParaRPr lang="en-US" sz="3200" dirty="0"/>
          </a:p>
        </p:txBody>
      </p:sp>
    </p:spTree>
    <p:extLst>
      <p:ext uri="{BB962C8B-B14F-4D97-AF65-F5344CB8AC3E}">
        <p14:creationId xmlns:p14="http://schemas.microsoft.com/office/powerpoint/2010/main" val="1984412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A564-58B7-43BA-A8FA-2675571B12C2}"/>
              </a:ext>
            </a:extLst>
          </p:cNvPr>
          <p:cNvSpPr>
            <a:spLocks noGrp="1"/>
          </p:cNvSpPr>
          <p:nvPr>
            <p:ph type="title"/>
          </p:nvPr>
        </p:nvSpPr>
        <p:spPr/>
        <p:txBody>
          <a:bodyPr>
            <a:noAutofit/>
          </a:bodyPr>
          <a:lstStyle/>
          <a:p>
            <a:r>
              <a:rPr lang="en-IN" sz="3600" dirty="0"/>
              <a:t>Once the basic model is constructed, we have to decide upon which activation function that is supposed to be used.</a:t>
            </a:r>
            <a:endParaRPr lang="en-US" sz="3600" dirty="0"/>
          </a:p>
        </p:txBody>
      </p:sp>
      <p:sp>
        <p:nvSpPr>
          <p:cNvPr id="3" name="Content Placeholder 2">
            <a:extLst>
              <a:ext uri="{FF2B5EF4-FFF2-40B4-BE49-F238E27FC236}">
                <a16:creationId xmlns:a16="http://schemas.microsoft.com/office/drawing/2014/main" id="{3FB507CB-CA45-462B-AFFC-9763E1547181}"/>
              </a:ext>
            </a:extLst>
          </p:cNvPr>
          <p:cNvSpPr>
            <a:spLocks noGrp="1"/>
          </p:cNvSpPr>
          <p:nvPr>
            <p:ph idx="1"/>
          </p:nvPr>
        </p:nvSpPr>
        <p:spPr/>
        <p:txBody>
          <a:bodyPr>
            <a:normAutofit fontScale="92500" lnSpcReduction="20000"/>
          </a:bodyPr>
          <a:lstStyle/>
          <a:p>
            <a:pPr marL="0" indent="0">
              <a:buNone/>
            </a:pPr>
            <a:r>
              <a:rPr lang="en-US" dirty="0"/>
              <a:t>1</a:t>
            </a:r>
            <a:r>
              <a:rPr lang="en-US" sz="3500" dirty="0"/>
              <a:t>) Sigmoid</a:t>
            </a:r>
          </a:p>
          <a:p>
            <a:pPr marL="0" indent="0">
              <a:buNone/>
            </a:pPr>
            <a:r>
              <a:rPr lang="en-US" sz="3500" dirty="0"/>
              <a:t>2) </a:t>
            </a:r>
            <a:r>
              <a:rPr lang="en-US" sz="3500" dirty="0" err="1"/>
              <a:t>Softmax</a:t>
            </a:r>
            <a:endParaRPr lang="en-US" sz="3500" dirty="0"/>
          </a:p>
          <a:p>
            <a:pPr marL="0" indent="0">
              <a:buNone/>
            </a:pPr>
            <a:r>
              <a:rPr lang="en-US" sz="3500" dirty="0"/>
              <a:t>3) </a:t>
            </a:r>
            <a:r>
              <a:rPr lang="en-US" sz="3500" dirty="0" err="1"/>
              <a:t>Relu</a:t>
            </a:r>
            <a:endParaRPr lang="en-US" sz="3500" dirty="0"/>
          </a:p>
          <a:p>
            <a:pPr marL="0" indent="0">
              <a:buNone/>
            </a:pPr>
            <a:r>
              <a:rPr lang="en-IN" sz="3500" dirty="0"/>
              <a:t>Our model has taken </a:t>
            </a:r>
            <a:r>
              <a:rPr lang="en-IN" sz="3500" dirty="0" err="1"/>
              <a:t>Relu</a:t>
            </a:r>
            <a:r>
              <a:rPr lang="en-IN" sz="3500" dirty="0"/>
              <a:t> activation function to be the parameter for all the hidden and input layers. Analysing the performance, we have got better results when the number of layers is 58, excluding the output layer</a:t>
            </a:r>
            <a:endParaRPr lang="en-US" sz="3500" dirty="0"/>
          </a:p>
        </p:txBody>
      </p:sp>
    </p:spTree>
    <p:extLst>
      <p:ext uri="{BB962C8B-B14F-4D97-AF65-F5344CB8AC3E}">
        <p14:creationId xmlns:p14="http://schemas.microsoft.com/office/powerpoint/2010/main" val="158363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3337-E319-4E3D-B23C-5C8AB731DC73}"/>
              </a:ext>
            </a:extLst>
          </p:cNvPr>
          <p:cNvSpPr>
            <a:spLocks noGrp="1"/>
          </p:cNvSpPr>
          <p:nvPr>
            <p:ph type="title"/>
          </p:nvPr>
        </p:nvSpPr>
        <p:spPr>
          <a:xfrm>
            <a:off x="838200" y="365125"/>
            <a:ext cx="10515600" cy="911225"/>
          </a:xfrm>
        </p:spPr>
        <p:txBody>
          <a:bodyPr/>
          <a:lstStyle/>
          <a:p>
            <a:r>
              <a:rPr lang="en-US" dirty="0"/>
              <a:t>DATA DESCRIPTION</a:t>
            </a:r>
          </a:p>
        </p:txBody>
      </p:sp>
      <p:sp>
        <p:nvSpPr>
          <p:cNvPr id="3" name="Content Placeholder 2">
            <a:extLst>
              <a:ext uri="{FF2B5EF4-FFF2-40B4-BE49-F238E27FC236}">
                <a16:creationId xmlns:a16="http://schemas.microsoft.com/office/drawing/2014/main" id="{CE3C71DF-9347-4105-989C-B624F10D83AA}"/>
              </a:ext>
            </a:extLst>
          </p:cNvPr>
          <p:cNvSpPr>
            <a:spLocks noGrp="1"/>
          </p:cNvSpPr>
          <p:nvPr>
            <p:ph idx="1"/>
          </p:nvPr>
        </p:nvSpPr>
        <p:spPr>
          <a:xfrm>
            <a:off x="1133400" y="1185750"/>
            <a:ext cx="10515600" cy="4976813"/>
          </a:xfrm>
        </p:spPr>
        <p:txBody>
          <a:bodyPr/>
          <a:lstStyle/>
          <a:p>
            <a:r>
              <a:rPr lang="en-US" dirty="0"/>
              <a:t>The data was generated by combining the heartbeat and threat reports which are collected by Microsoft endpoint protection solution, Windows Defender.</a:t>
            </a:r>
          </a:p>
          <a:p>
            <a:r>
              <a:rPr lang="en-US" dirty="0"/>
              <a:t>The size of the data-set is very complex holding </a:t>
            </a:r>
            <a:r>
              <a:rPr lang="en-US" b="1" u="sng" dirty="0"/>
              <a:t>300,074 </a:t>
            </a:r>
            <a:r>
              <a:rPr lang="en-US" dirty="0"/>
              <a:t>rows and a </a:t>
            </a:r>
            <a:r>
              <a:rPr lang="en-US" b="1" u="sng" dirty="0"/>
              <a:t>voluminous amount of 82 columns</a:t>
            </a:r>
            <a:r>
              <a:rPr lang="en-US" dirty="0"/>
              <a:t>.</a:t>
            </a:r>
          </a:p>
          <a:p>
            <a:r>
              <a:rPr lang="en-US" dirty="0"/>
              <a:t>All the columns are considered to be features which are classiﬁed into </a:t>
            </a:r>
            <a:r>
              <a:rPr lang="en-US" b="1" dirty="0"/>
              <a:t>1 dependent-features</a:t>
            </a:r>
            <a:r>
              <a:rPr lang="en-US" dirty="0"/>
              <a:t>, </a:t>
            </a:r>
            <a:r>
              <a:rPr lang="en-US" b="1" dirty="0"/>
              <a:t>52 categorical-features</a:t>
            </a:r>
            <a:r>
              <a:rPr lang="en-US" dirty="0"/>
              <a:t>, </a:t>
            </a:r>
            <a:r>
              <a:rPr lang="en-US" b="1" dirty="0"/>
              <a:t>23</a:t>
            </a:r>
            <a:r>
              <a:rPr lang="en-US" dirty="0"/>
              <a:t> of which are </a:t>
            </a:r>
            <a:r>
              <a:rPr lang="en-US" b="1" dirty="0"/>
              <a:t>binary encoded </a:t>
            </a:r>
            <a:r>
              <a:rPr lang="en-US" dirty="0"/>
              <a:t>to preserve the privacy of the information and the rest are names of different properties like </a:t>
            </a:r>
            <a:r>
              <a:rPr lang="en-US" dirty="0" err="1"/>
              <a:t>EngineName</a:t>
            </a:r>
            <a:r>
              <a:rPr lang="en-US" dirty="0"/>
              <a:t>, Machine-Identiﬁer etc. respectively</a:t>
            </a:r>
          </a:p>
          <a:p>
            <a:pPr marL="0" indent="0">
              <a:buNone/>
            </a:pPr>
            <a:endParaRPr lang="en-US" dirty="0"/>
          </a:p>
        </p:txBody>
      </p:sp>
    </p:spTree>
    <p:extLst>
      <p:ext uri="{BB962C8B-B14F-4D97-AF65-F5344CB8AC3E}">
        <p14:creationId xmlns:p14="http://schemas.microsoft.com/office/powerpoint/2010/main" val="141634403"/>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FBB0-F271-4297-8F53-5E57D573C671}"/>
              </a:ext>
            </a:extLst>
          </p:cNvPr>
          <p:cNvSpPr>
            <a:spLocks noGrp="1"/>
          </p:cNvSpPr>
          <p:nvPr>
            <p:ph type="title"/>
          </p:nvPr>
        </p:nvSpPr>
        <p:spPr/>
        <p:txBody>
          <a:bodyPr/>
          <a:lstStyle/>
          <a:p>
            <a:r>
              <a:rPr lang="en-US" dirty="0"/>
              <a:t>RESULTS OBTAINED</a:t>
            </a:r>
          </a:p>
        </p:txBody>
      </p:sp>
      <p:sp>
        <p:nvSpPr>
          <p:cNvPr id="3" name="Content Placeholder 2">
            <a:extLst>
              <a:ext uri="{FF2B5EF4-FFF2-40B4-BE49-F238E27FC236}">
                <a16:creationId xmlns:a16="http://schemas.microsoft.com/office/drawing/2014/main" id="{AA748908-A8C4-4CF6-A59D-C6E0D2F5D727}"/>
              </a:ext>
            </a:extLst>
          </p:cNvPr>
          <p:cNvSpPr>
            <a:spLocks noGrp="1"/>
          </p:cNvSpPr>
          <p:nvPr>
            <p:ph idx="1"/>
          </p:nvPr>
        </p:nvSpPr>
        <p:spPr/>
        <p:txBody>
          <a:bodyPr>
            <a:normAutofit fontScale="92500" lnSpcReduction="10000"/>
          </a:bodyPr>
          <a:lstStyle/>
          <a:p>
            <a:r>
              <a:rPr lang="en-IN" sz="3200" dirty="0"/>
              <a:t>Analysing the performance, we have got better results when the number of layers is 58, excluding the output layer</a:t>
            </a:r>
          </a:p>
          <a:p>
            <a:r>
              <a:rPr lang="en-IN" sz="3200" dirty="0"/>
              <a:t>The accuracy performance observed is fifty per cent approximately. T</a:t>
            </a:r>
          </a:p>
          <a:p>
            <a:r>
              <a:rPr lang="en-IN" sz="3200" dirty="0"/>
              <a:t>Further analysis is also considered by looking at the confusion matrix, where the True Positives are 29801 and False negatives are 30214.</a:t>
            </a:r>
            <a:endParaRPr lang="en-US" sz="3200" dirty="0"/>
          </a:p>
        </p:txBody>
      </p:sp>
    </p:spTree>
    <p:extLst>
      <p:ext uri="{BB962C8B-B14F-4D97-AF65-F5344CB8AC3E}">
        <p14:creationId xmlns:p14="http://schemas.microsoft.com/office/powerpoint/2010/main" val="3502022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C1F9-A637-4DCA-BB32-3EE9CFC4C84E}"/>
              </a:ext>
            </a:extLst>
          </p:cNvPr>
          <p:cNvSpPr>
            <a:spLocks noGrp="1"/>
          </p:cNvSpPr>
          <p:nvPr>
            <p:ph type="title"/>
          </p:nvPr>
        </p:nvSpPr>
        <p:spPr/>
        <p:txBody>
          <a:bodyPr/>
          <a:lstStyle/>
          <a:p>
            <a:r>
              <a:rPr lang="en-US" dirty="0"/>
              <a:t>CONCLUDING ANALYSIS</a:t>
            </a:r>
          </a:p>
        </p:txBody>
      </p:sp>
      <p:sp>
        <p:nvSpPr>
          <p:cNvPr id="3" name="Content Placeholder 2">
            <a:extLst>
              <a:ext uri="{FF2B5EF4-FFF2-40B4-BE49-F238E27FC236}">
                <a16:creationId xmlns:a16="http://schemas.microsoft.com/office/drawing/2014/main" id="{EAD9010B-999F-4153-84A1-972B1D9A9FFE}"/>
              </a:ext>
            </a:extLst>
          </p:cNvPr>
          <p:cNvSpPr>
            <a:spLocks noGrp="1"/>
          </p:cNvSpPr>
          <p:nvPr>
            <p:ph idx="1"/>
          </p:nvPr>
        </p:nvSpPr>
        <p:spPr>
          <a:xfrm>
            <a:off x="1327800" y="1451225"/>
            <a:ext cx="10668000" cy="4832350"/>
          </a:xfrm>
        </p:spPr>
        <p:txBody>
          <a:bodyPr>
            <a:normAutofit fontScale="92500" lnSpcReduction="10000"/>
          </a:bodyPr>
          <a:lstStyle/>
          <a:p>
            <a:r>
              <a:rPr lang="en-IN" sz="2800" dirty="0"/>
              <a:t>After implementing all the three models over this dataset, we have found that </a:t>
            </a:r>
            <a:r>
              <a:rPr lang="en-IN" sz="2800" dirty="0" err="1"/>
              <a:t>XGBoost</a:t>
            </a:r>
            <a:r>
              <a:rPr lang="en-IN" sz="2800" dirty="0"/>
              <a:t> Algorithm has produced higher accuracy as such.</a:t>
            </a:r>
          </a:p>
          <a:p>
            <a:r>
              <a:rPr lang="en-IN" sz="2800" dirty="0"/>
              <a:t>It has produced 62 percent of </a:t>
            </a:r>
            <a:r>
              <a:rPr lang="en-IN" sz="2800" dirty="0" err="1"/>
              <a:t>correctiveness</a:t>
            </a:r>
            <a:r>
              <a:rPr lang="en-IN" sz="2800" dirty="0"/>
              <a:t>.</a:t>
            </a:r>
          </a:p>
          <a:p>
            <a:r>
              <a:rPr lang="en-IN" sz="2800" dirty="0"/>
              <a:t>The prediction analysis also gives us a taste of challenge involved in working with a huge data-set</a:t>
            </a:r>
          </a:p>
          <a:p>
            <a:r>
              <a:rPr lang="en-IN" sz="2800" dirty="0"/>
              <a:t>.The accuracy seems very high as it is equal to impossible: in predicting whether a system in near future gets attacked by malware just by basic properties of a machine.</a:t>
            </a:r>
          </a:p>
          <a:p>
            <a:r>
              <a:rPr lang="en-IN" sz="2800" dirty="0"/>
              <a:t>Algorithms run very slowly on such huge data-set which is the main drawback. Deleting more columns would wipe out some significant features and reduce the complexity</a:t>
            </a:r>
            <a:endParaRPr lang="en-US" sz="2800" dirty="0"/>
          </a:p>
        </p:txBody>
      </p:sp>
    </p:spTree>
    <p:extLst>
      <p:ext uri="{BB962C8B-B14F-4D97-AF65-F5344CB8AC3E}">
        <p14:creationId xmlns:p14="http://schemas.microsoft.com/office/powerpoint/2010/main" val="2372268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56C-5882-4A44-B7F5-AD1FE6A48108}"/>
              </a:ext>
            </a:extLst>
          </p:cNvPr>
          <p:cNvSpPr>
            <a:spLocks noGrp="1"/>
          </p:cNvSpPr>
          <p:nvPr>
            <p:ph type="title"/>
          </p:nvPr>
        </p:nvSpPr>
        <p:spPr/>
        <p:txBody>
          <a:bodyPr/>
          <a:lstStyle/>
          <a:p>
            <a:r>
              <a:rPr lang="en-US" dirty="0"/>
              <a:t>WHAT DID WE LEARN?</a:t>
            </a:r>
          </a:p>
        </p:txBody>
      </p:sp>
      <p:sp>
        <p:nvSpPr>
          <p:cNvPr id="3" name="Content Placeholder 2">
            <a:extLst>
              <a:ext uri="{FF2B5EF4-FFF2-40B4-BE49-F238E27FC236}">
                <a16:creationId xmlns:a16="http://schemas.microsoft.com/office/drawing/2014/main" id="{AFA70A49-50E1-40D7-A136-330948BA389E}"/>
              </a:ext>
            </a:extLst>
          </p:cNvPr>
          <p:cNvSpPr>
            <a:spLocks noGrp="1"/>
          </p:cNvSpPr>
          <p:nvPr>
            <p:ph idx="1"/>
          </p:nvPr>
        </p:nvSpPr>
        <p:spPr>
          <a:xfrm>
            <a:off x="914400" y="1811225"/>
            <a:ext cx="10515600" cy="3536950"/>
          </a:xfrm>
        </p:spPr>
        <p:txBody>
          <a:bodyPr>
            <a:normAutofit fontScale="92500" lnSpcReduction="20000"/>
          </a:bodyPr>
          <a:lstStyle/>
          <a:p>
            <a:r>
              <a:rPr lang="en-IN" sz="3200" dirty="0"/>
              <a:t>How changing parameters affect our accuracy score</a:t>
            </a:r>
          </a:p>
          <a:p>
            <a:r>
              <a:rPr lang="en-IN" sz="3200" dirty="0"/>
              <a:t>Selection of implementation model</a:t>
            </a:r>
          </a:p>
          <a:p>
            <a:r>
              <a:rPr lang="en-IN" sz="3200" dirty="0"/>
              <a:t>How to deal with big data set by using memory usage reduction algorithm techniques.</a:t>
            </a:r>
          </a:p>
          <a:p>
            <a:r>
              <a:rPr lang="en-IN" sz="3200" dirty="0"/>
              <a:t>How neural networks and dense neurons analyse the input data to produce output data</a:t>
            </a:r>
          </a:p>
          <a:p>
            <a:r>
              <a:rPr lang="en-US" sz="3200" dirty="0"/>
              <a:t>Python coding involving loops</a:t>
            </a:r>
          </a:p>
          <a:p>
            <a:pPr marL="0" indent="0">
              <a:buNone/>
            </a:pPr>
            <a:endParaRPr lang="en-US" dirty="0"/>
          </a:p>
        </p:txBody>
      </p:sp>
    </p:spTree>
    <p:extLst>
      <p:ext uri="{BB962C8B-B14F-4D97-AF65-F5344CB8AC3E}">
        <p14:creationId xmlns:p14="http://schemas.microsoft.com/office/powerpoint/2010/main" val="3268428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BA9B-A3C3-4EA3-AEF9-55D4513F5C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8E1E4C3-376F-4C91-AE6B-D215DA8440B9}"/>
              </a:ext>
            </a:extLst>
          </p:cNvPr>
          <p:cNvSpPr>
            <a:spLocks noGrp="1"/>
          </p:cNvSpPr>
          <p:nvPr>
            <p:ph idx="1"/>
          </p:nvPr>
        </p:nvSpPr>
        <p:spPr>
          <a:xfrm>
            <a:off x="944195" y="1572875"/>
            <a:ext cx="10793288" cy="4626325"/>
          </a:xfrm>
        </p:spPr>
        <p:txBody>
          <a:bodyPr>
            <a:normAutofit fontScale="92500"/>
          </a:bodyPr>
          <a:lstStyle/>
          <a:p>
            <a:pPr marL="0" indent="0">
              <a:buNone/>
            </a:pPr>
            <a:r>
              <a:rPr lang="en-US" sz="2400" dirty="0"/>
              <a:t>[1]</a:t>
            </a:r>
            <a:r>
              <a:rPr lang="en-US" sz="2400" dirty="0">
                <a:hlinkClick r:id="rId2"/>
              </a:rPr>
              <a:t>https://medium.com/datadriveninvestor/what-ive-learned-microsoftmalware-prediction-competition-on-kaggle-3c8189dcc850</a:t>
            </a:r>
            <a:endParaRPr lang="en-US" sz="2400" dirty="0"/>
          </a:p>
          <a:p>
            <a:pPr marL="0" indent="0">
              <a:buNone/>
            </a:pPr>
            <a:r>
              <a:rPr lang="en-US" sz="2400" dirty="0"/>
              <a:t> [2]https://github.com/miteshjoshi/malwareprediction/blob/master/papers/kolter06a.pdf </a:t>
            </a:r>
          </a:p>
          <a:p>
            <a:pPr marL="0" indent="0">
              <a:buNone/>
            </a:pPr>
            <a:r>
              <a:rPr lang="en-US" sz="2400" dirty="0"/>
              <a:t>[3]https://www.kaggle.com/c/microsoft-malware-prediction/notebooks</a:t>
            </a:r>
          </a:p>
          <a:p>
            <a:pPr marL="0" indent="0">
              <a:buNone/>
            </a:pPr>
            <a:r>
              <a:rPr lang="en-US" sz="2400" dirty="0"/>
              <a:t>[4]https://www.kaggle.com/artgor/is-this-malware-eda-fe-and-lgbupdated [5]https://www.kaggle.com/jiegeng94/everyone-do-this-at-the-beginning</a:t>
            </a:r>
          </a:p>
          <a:p>
            <a:pPr marL="0" indent="0">
              <a:buNone/>
            </a:pPr>
            <a:r>
              <a:rPr lang="en-US" sz="2400" dirty="0"/>
              <a:t>[6]https://ieeexplore.ieee.org/document/8681127 </a:t>
            </a:r>
          </a:p>
          <a:p>
            <a:pPr marL="0" indent="0">
              <a:buNone/>
            </a:pPr>
            <a:r>
              <a:rPr lang="en-US" sz="2400" dirty="0"/>
              <a:t>[7]https://ieeexplore.ieee.org/document/6287147?reload=truearnumber=6287147 </a:t>
            </a:r>
          </a:p>
          <a:p>
            <a:pPr marL="0" indent="0">
              <a:buNone/>
            </a:pPr>
            <a:r>
              <a:rPr lang="en-US" sz="2400" dirty="0"/>
              <a:t>[8]https://ieeexplore.ieee.org/document/8258483 [9] https://ieeexplore.ieee.org/document/8463441</a:t>
            </a:r>
          </a:p>
        </p:txBody>
      </p:sp>
    </p:spTree>
    <p:extLst>
      <p:ext uri="{BB962C8B-B14F-4D97-AF65-F5344CB8AC3E}">
        <p14:creationId xmlns:p14="http://schemas.microsoft.com/office/powerpoint/2010/main" val="168949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9E38-7C13-427B-9FBD-F33443E22490}"/>
              </a:ext>
            </a:extLst>
          </p:cNvPr>
          <p:cNvSpPr>
            <a:spLocks noGrp="1"/>
          </p:cNvSpPr>
          <p:nvPr>
            <p:ph type="title"/>
          </p:nvPr>
        </p:nvSpPr>
        <p:spPr>
          <a:xfrm>
            <a:off x="447869" y="1884785"/>
            <a:ext cx="2944565" cy="2898854"/>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400" kern="1200" dirty="0">
                <a:solidFill>
                  <a:srgbClr val="FFFFFF"/>
                </a:solidFill>
                <a:latin typeface="+mj-lt"/>
                <a:ea typeface="+mj-ea"/>
                <a:cs typeface="+mj-cs"/>
              </a:rPr>
              <a:t>Screenshot of dataset</a:t>
            </a:r>
          </a:p>
        </p:txBody>
      </p:sp>
      <p:pic>
        <p:nvPicPr>
          <p:cNvPr id="4" name="Content Placeholder 3">
            <a:extLst>
              <a:ext uri="{FF2B5EF4-FFF2-40B4-BE49-F238E27FC236}">
                <a16:creationId xmlns:a16="http://schemas.microsoft.com/office/drawing/2014/main" id="{D7AE53F9-47E5-43C6-AAF9-D28F84A9E186}"/>
              </a:ext>
            </a:extLst>
          </p:cNvPr>
          <p:cNvPicPr>
            <a:picLocks noGrp="1" noChangeAspect="1"/>
          </p:cNvPicPr>
          <p:nvPr>
            <p:ph idx="1"/>
          </p:nvPr>
        </p:nvPicPr>
        <p:blipFill>
          <a:blip r:embed="rId2"/>
          <a:stretch>
            <a:fillRect/>
          </a:stretch>
        </p:blipFill>
        <p:spPr>
          <a:xfrm>
            <a:off x="3482788" y="295837"/>
            <a:ext cx="8583608" cy="6145304"/>
          </a:xfrm>
          <a:prstGeom prst="rect">
            <a:avLst/>
          </a:prstGeom>
        </p:spPr>
      </p:pic>
    </p:spTree>
    <p:extLst>
      <p:ext uri="{BB962C8B-B14F-4D97-AF65-F5344CB8AC3E}">
        <p14:creationId xmlns:p14="http://schemas.microsoft.com/office/powerpoint/2010/main" val="105744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8E276-9DE6-4AD1-B385-8ECAF0EBE05E}"/>
              </a:ext>
            </a:extLst>
          </p:cNvPr>
          <p:cNvSpPr>
            <a:spLocks noGrp="1"/>
          </p:cNvSpPr>
          <p:nvPr>
            <p:ph idx="1"/>
          </p:nvPr>
        </p:nvSpPr>
        <p:spPr>
          <a:xfrm>
            <a:off x="838200" y="1825625"/>
            <a:ext cx="10515600" cy="1603375"/>
          </a:xfrm>
        </p:spPr>
        <p:txBody>
          <a:bodyPr>
            <a:normAutofit/>
          </a:bodyPr>
          <a:lstStyle/>
          <a:p>
            <a:pPr marL="0" indent="0" algn="ctr">
              <a:buNone/>
            </a:pPr>
            <a:r>
              <a:rPr lang="en-US" sz="7200" dirty="0"/>
              <a:t>DATA PREPROCESSING</a:t>
            </a:r>
          </a:p>
        </p:txBody>
      </p:sp>
    </p:spTree>
    <p:extLst>
      <p:ext uri="{BB962C8B-B14F-4D97-AF65-F5344CB8AC3E}">
        <p14:creationId xmlns:p14="http://schemas.microsoft.com/office/powerpoint/2010/main" val="109965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9D5D-F0B8-4E89-AFDE-B95A5C4F5A8E}"/>
              </a:ext>
            </a:extLst>
          </p:cNvPr>
          <p:cNvSpPr>
            <a:spLocks noGrp="1"/>
          </p:cNvSpPr>
          <p:nvPr>
            <p:ph type="title"/>
          </p:nvPr>
        </p:nvSpPr>
        <p:spPr/>
        <p:txBody>
          <a:bodyPr/>
          <a:lstStyle/>
          <a:p>
            <a:r>
              <a:rPr lang="en-US" dirty="0"/>
              <a:t>COR-RELATIONAL DATA</a:t>
            </a:r>
          </a:p>
        </p:txBody>
      </p:sp>
      <p:sp>
        <p:nvSpPr>
          <p:cNvPr id="3" name="Content Placeholder 2">
            <a:extLst>
              <a:ext uri="{FF2B5EF4-FFF2-40B4-BE49-F238E27FC236}">
                <a16:creationId xmlns:a16="http://schemas.microsoft.com/office/drawing/2014/main" id="{F083AF0E-690C-40A6-A5AC-1777B837AC70}"/>
              </a:ext>
            </a:extLst>
          </p:cNvPr>
          <p:cNvSpPr>
            <a:spLocks noGrp="1"/>
          </p:cNvSpPr>
          <p:nvPr>
            <p:ph idx="1"/>
          </p:nvPr>
        </p:nvSpPr>
        <p:spPr>
          <a:xfrm>
            <a:off x="945600" y="1466700"/>
            <a:ext cx="11049000" cy="4876800"/>
          </a:xfrm>
        </p:spPr>
        <p:txBody>
          <a:bodyPr>
            <a:normAutofit/>
          </a:bodyPr>
          <a:lstStyle/>
          <a:p>
            <a:r>
              <a:rPr lang="en-IN" dirty="0"/>
              <a:t>The initial step to pre-process data is by understanding the importance it stands in affecting the output variable, which is namely provided by correlation.</a:t>
            </a:r>
          </a:p>
          <a:p>
            <a:r>
              <a:rPr lang="en-IN" dirty="0"/>
              <a:t>The correlation could be predicted in range of numbers, giving us a brief description of how correlated they are to each other. </a:t>
            </a:r>
          </a:p>
          <a:p>
            <a:r>
              <a:rPr lang="en-IN" dirty="0"/>
              <a:t>The highest number indicated against the column tells us that they are highly correlated and thereby the presence of the column acts as a duplicate to the column that it is being compared to and henceforth it could be dropped.</a:t>
            </a:r>
          </a:p>
          <a:p>
            <a:r>
              <a:rPr lang="en-IN" dirty="0"/>
              <a:t>Similarly, the smallest number indicates that they have the lowest correlation between each other</a:t>
            </a:r>
            <a:endParaRPr lang="en-US" dirty="0"/>
          </a:p>
        </p:txBody>
      </p:sp>
    </p:spTree>
    <p:extLst>
      <p:ext uri="{BB962C8B-B14F-4D97-AF65-F5344CB8AC3E}">
        <p14:creationId xmlns:p14="http://schemas.microsoft.com/office/powerpoint/2010/main" val="271254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63C8-0BA7-4361-AD6F-73021506AE8F}"/>
              </a:ext>
            </a:extLst>
          </p:cNvPr>
          <p:cNvSpPr>
            <a:spLocks noGrp="1"/>
          </p:cNvSpPr>
          <p:nvPr>
            <p:ph type="title"/>
          </p:nvPr>
        </p:nvSpPr>
        <p:spPr/>
        <p:txBody>
          <a:bodyPr/>
          <a:lstStyle/>
          <a:p>
            <a:r>
              <a:rPr lang="en-US" dirty="0"/>
              <a:t>IN OUR DATA SET…?</a:t>
            </a:r>
          </a:p>
        </p:txBody>
      </p:sp>
      <p:sp>
        <p:nvSpPr>
          <p:cNvPr id="3" name="Content Placeholder 2">
            <a:extLst>
              <a:ext uri="{FF2B5EF4-FFF2-40B4-BE49-F238E27FC236}">
                <a16:creationId xmlns:a16="http://schemas.microsoft.com/office/drawing/2014/main" id="{774AA434-96A3-4F91-BDBD-4177F2CF0D12}"/>
              </a:ext>
            </a:extLst>
          </p:cNvPr>
          <p:cNvSpPr>
            <a:spLocks noGrp="1"/>
          </p:cNvSpPr>
          <p:nvPr>
            <p:ph idx="1"/>
          </p:nvPr>
        </p:nvSpPr>
        <p:spPr>
          <a:xfrm>
            <a:off x="1477574" y="1564324"/>
            <a:ext cx="11001375" cy="4156075"/>
          </a:xfrm>
        </p:spPr>
        <p:txBody>
          <a:bodyPr/>
          <a:lstStyle/>
          <a:p>
            <a:pPr marL="0" indent="0">
              <a:buNone/>
            </a:pPr>
            <a:r>
              <a:rPr lang="en-US" dirty="0"/>
              <a:t>COLUMNS MODIFIED DUE TO THIS REASON ARE:</a:t>
            </a:r>
          </a:p>
          <a:p>
            <a:pPr marL="0" indent="0">
              <a:buNone/>
            </a:pPr>
            <a:r>
              <a:rPr lang="en-US" dirty="0"/>
              <a:t>1) Platform </a:t>
            </a:r>
          </a:p>
          <a:p>
            <a:pPr marL="0" indent="0">
              <a:buNone/>
            </a:pPr>
            <a:r>
              <a:rPr lang="en-US" dirty="0"/>
              <a:t>2) Census-</a:t>
            </a:r>
            <a:r>
              <a:rPr lang="en-US" dirty="0" err="1"/>
              <a:t>OSSkuName</a:t>
            </a:r>
            <a:r>
              <a:rPr lang="en-US" dirty="0"/>
              <a:t> </a:t>
            </a:r>
          </a:p>
          <a:p>
            <a:pPr marL="0" indent="0">
              <a:buNone/>
            </a:pPr>
            <a:r>
              <a:rPr lang="en-US" dirty="0"/>
              <a:t>3) Census-</a:t>
            </a:r>
            <a:r>
              <a:rPr lang="en-US" dirty="0" err="1"/>
              <a:t>OSInstallLanguageIdentifier</a:t>
            </a:r>
            <a:endParaRPr lang="en-US" dirty="0"/>
          </a:p>
          <a:p>
            <a:pPr marL="0" indent="0">
              <a:buNone/>
            </a:pPr>
            <a:r>
              <a:rPr lang="en-US" dirty="0"/>
              <a:t>4)  Processor</a:t>
            </a:r>
          </a:p>
        </p:txBody>
      </p:sp>
    </p:spTree>
    <p:extLst>
      <p:ext uri="{BB962C8B-B14F-4D97-AF65-F5344CB8AC3E}">
        <p14:creationId xmlns:p14="http://schemas.microsoft.com/office/powerpoint/2010/main" val="212222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DB6C-7484-421F-975D-6F567D6A1322}"/>
              </a:ext>
            </a:extLst>
          </p:cNvPr>
          <p:cNvSpPr>
            <a:spLocks noGrp="1"/>
          </p:cNvSpPr>
          <p:nvPr>
            <p:ph type="title"/>
          </p:nvPr>
        </p:nvSpPr>
        <p:spPr/>
        <p:txBody>
          <a:bodyPr>
            <a:normAutofit/>
          </a:bodyPr>
          <a:lstStyle/>
          <a:p>
            <a:r>
              <a:rPr lang="en-US" sz="6600" dirty="0"/>
              <a:t>MISSING DATA VALUES</a:t>
            </a:r>
          </a:p>
        </p:txBody>
      </p:sp>
      <p:sp>
        <p:nvSpPr>
          <p:cNvPr id="3" name="Content Placeholder 2">
            <a:extLst>
              <a:ext uri="{FF2B5EF4-FFF2-40B4-BE49-F238E27FC236}">
                <a16:creationId xmlns:a16="http://schemas.microsoft.com/office/drawing/2014/main" id="{626301FD-5E63-4E32-B4EA-FAC01CEFAC01}"/>
              </a:ext>
            </a:extLst>
          </p:cNvPr>
          <p:cNvSpPr>
            <a:spLocks noGrp="1"/>
          </p:cNvSpPr>
          <p:nvPr>
            <p:ph idx="1"/>
          </p:nvPr>
        </p:nvSpPr>
        <p:spPr/>
        <p:txBody>
          <a:bodyPr>
            <a:normAutofit/>
          </a:bodyPr>
          <a:lstStyle/>
          <a:p>
            <a:pPr marL="0" indent="0" algn="ctr">
              <a:buNone/>
            </a:pPr>
            <a:r>
              <a:rPr lang="en-US" sz="4800" u="sng" dirty="0"/>
              <a:t>THRESHOLD CONCEPT: </a:t>
            </a:r>
          </a:p>
          <a:p>
            <a:pPr marL="0" indent="0">
              <a:buNone/>
            </a:pPr>
            <a:r>
              <a:rPr lang="en-US" dirty="0"/>
              <a:t>  </a:t>
            </a:r>
            <a:r>
              <a:rPr lang="en-US" sz="4400" dirty="0"/>
              <a:t>if( NULL VALUE % &gt;75 percent)</a:t>
            </a:r>
          </a:p>
          <a:p>
            <a:pPr marL="0" indent="0">
              <a:buNone/>
            </a:pPr>
            <a:r>
              <a:rPr lang="en-US" sz="4400" dirty="0"/>
              <a:t>	  			– DROP COLUMN</a:t>
            </a:r>
          </a:p>
          <a:p>
            <a:pPr marL="0" indent="0">
              <a:buNone/>
            </a:pPr>
            <a:r>
              <a:rPr lang="en-US" sz="4400" dirty="0"/>
              <a:t>	else( DON’T DROP THE COLUMNS)</a:t>
            </a:r>
          </a:p>
        </p:txBody>
      </p:sp>
    </p:spTree>
    <p:extLst>
      <p:ext uri="{BB962C8B-B14F-4D97-AF65-F5344CB8AC3E}">
        <p14:creationId xmlns:p14="http://schemas.microsoft.com/office/powerpoint/2010/main" val="134725870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689</TotalTime>
  <Words>2293</Words>
  <Application>Microsoft Office PowerPoint</Application>
  <PresentationFormat>Widescreen</PresentationFormat>
  <Paragraphs>187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Gill Sans MT</vt:lpstr>
      <vt:lpstr>Impact</vt:lpstr>
      <vt:lpstr>Wingdings</vt:lpstr>
      <vt:lpstr>Badge</vt:lpstr>
      <vt:lpstr>PowerPoint Presentation</vt:lpstr>
      <vt:lpstr>Data Acquisition</vt:lpstr>
      <vt:lpstr>Introduction</vt:lpstr>
      <vt:lpstr>DATA DESCRIPTION</vt:lpstr>
      <vt:lpstr>Screenshot of dataset</vt:lpstr>
      <vt:lpstr>PowerPoint Presentation</vt:lpstr>
      <vt:lpstr>COR-RELATIONAL DATA</vt:lpstr>
      <vt:lpstr>IN OUR DATA SET…?</vt:lpstr>
      <vt:lpstr>MISSING DATA VALUES</vt:lpstr>
      <vt:lpstr>IN OUR DATASET  </vt:lpstr>
      <vt:lpstr>SKEWED FEATURE</vt:lpstr>
      <vt:lpstr>IN OUR DATASET…??</vt:lpstr>
      <vt:lpstr>UNRELATED DATA</vt:lpstr>
      <vt:lpstr>IN OUR DATA SET</vt:lpstr>
      <vt:lpstr>DEALING WITH CATEGORICAL DATA</vt:lpstr>
      <vt:lpstr>PowerPoint Presentation</vt:lpstr>
      <vt:lpstr>NULL VALUES</vt:lpstr>
      <vt:lpstr>FEATURE SCALING</vt:lpstr>
      <vt:lpstr>MODELS IMPLEMENTED…</vt:lpstr>
      <vt:lpstr> REGRESSION</vt:lpstr>
      <vt:lpstr>LOGISTIC REGRESSION</vt:lpstr>
      <vt:lpstr>HYPERPARAMETER TUNING</vt:lpstr>
      <vt:lpstr>PowerPoint Presentation</vt:lpstr>
      <vt:lpstr>PARAMETERS</vt:lpstr>
      <vt:lpstr>RESULT</vt:lpstr>
      <vt:lpstr>ACCURACY OBSERVED : 62 PERCENT</vt:lpstr>
      <vt:lpstr>NEXT IMPLEMENTED MODEL</vt:lpstr>
      <vt:lpstr>XGBOOST</vt:lpstr>
      <vt:lpstr>SCORE REPORTS</vt:lpstr>
      <vt:lpstr>PowerPoint Presentation</vt:lpstr>
      <vt:lpstr>MATRIX </vt:lpstr>
      <vt:lpstr>PowerPoint Presentation</vt:lpstr>
      <vt:lpstr>ROC CURVE</vt:lpstr>
      <vt:lpstr>PowerPoint Presentation</vt:lpstr>
      <vt:lpstr>PRECISION RECALL CURVE</vt:lpstr>
      <vt:lpstr>PowerPoint Presentation</vt:lpstr>
      <vt:lpstr>ARTIFICIAL NEURAL NETWORKS</vt:lpstr>
      <vt:lpstr>PowerPoint Presentation</vt:lpstr>
      <vt:lpstr>Once the basic model is constructed, we have to decide upon which activation function that is supposed to be used.</vt:lpstr>
      <vt:lpstr>RESULTS OBTAINED</vt:lpstr>
      <vt:lpstr>CONCLUDING ANALYSIS</vt:lpstr>
      <vt:lpstr>WHAT DID WE LEARN?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dc:title>
  <dc:creator>Arun Reddy</dc:creator>
  <cp:lastModifiedBy>SAI KUMAR MANCHIKANTI</cp:lastModifiedBy>
  <cp:revision>50</cp:revision>
  <dcterms:created xsi:type="dcterms:W3CDTF">2019-10-20T05:07:10Z</dcterms:created>
  <dcterms:modified xsi:type="dcterms:W3CDTF">2019-12-03T00:43:29Z</dcterms:modified>
</cp:coreProperties>
</file>