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YB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74f7f15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74f7f15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bd48e03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bd48e03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4f4546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4f4546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4"/>
          <p:cNvGrpSpPr/>
          <p:nvPr/>
        </p:nvGrpSpPr>
        <p:grpSpPr>
          <a:xfrm>
            <a:off x="146769" y="3406"/>
            <a:ext cx="1233214" cy="1384535"/>
            <a:chOff x="146769" y="3406"/>
            <a:chExt cx="1233214" cy="1384535"/>
          </a:xfrm>
        </p:grpSpPr>
        <p:grpSp>
          <p:nvGrpSpPr>
            <p:cNvPr id="58" name="Google Shape;58;p4"/>
            <p:cNvGrpSpPr/>
            <p:nvPr/>
          </p:nvGrpSpPr>
          <p:grpSpPr>
            <a:xfrm>
              <a:off x="1063183" y="3406"/>
              <a:ext cx="316800" cy="688513"/>
              <a:chOff x="1063183" y="3406"/>
              <a:chExt cx="316800" cy="688513"/>
            </a:xfrm>
          </p:grpSpPr>
          <p:sp>
            <p:nvSpPr>
              <p:cNvPr id="59" name="Google Shape;59;p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4"/>
            <p:cNvGrpSpPr/>
            <p:nvPr/>
          </p:nvGrpSpPr>
          <p:grpSpPr>
            <a:xfrm>
              <a:off x="604976" y="3406"/>
              <a:ext cx="316800" cy="1036524"/>
              <a:chOff x="604976" y="3406"/>
              <a:chExt cx="316800" cy="1036524"/>
            </a:xfrm>
          </p:grpSpPr>
          <p:sp>
            <p:nvSpPr>
              <p:cNvPr id="62" name="Google Shape;62;p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4"/>
            <p:cNvGrpSpPr/>
            <p:nvPr/>
          </p:nvGrpSpPr>
          <p:grpSpPr>
            <a:xfrm>
              <a:off x="146769" y="3406"/>
              <a:ext cx="316800" cy="1384535"/>
              <a:chOff x="146769" y="3406"/>
              <a:chExt cx="316800" cy="1384535"/>
            </a:xfrm>
          </p:grpSpPr>
          <p:sp>
            <p:nvSpPr>
              <p:cNvPr id="66" name="Google Shape;66;p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4"/>
          <p:cNvGrpSpPr/>
          <p:nvPr/>
        </p:nvGrpSpPr>
        <p:grpSpPr>
          <a:xfrm>
            <a:off x="6775084" y="2904008"/>
            <a:ext cx="2186147" cy="2239500"/>
            <a:chOff x="6775084" y="2904008"/>
            <a:chExt cx="2186147" cy="2239500"/>
          </a:xfrm>
        </p:grpSpPr>
        <p:grpSp>
          <p:nvGrpSpPr>
            <p:cNvPr id="71" name="Google Shape;71;p4"/>
            <p:cNvGrpSpPr/>
            <p:nvPr/>
          </p:nvGrpSpPr>
          <p:grpSpPr>
            <a:xfrm>
              <a:off x="6775084" y="4253708"/>
              <a:ext cx="409500" cy="889800"/>
              <a:chOff x="6775084" y="4253708"/>
              <a:chExt cx="409500" cy="889800"/>
            </a:xfrm>
          </p:grpSpPr>
          <p:sp>
            <p:nvSpPr>
              <p:cNvPr id="72" name="Google Shape;72;p4"/>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4"/>
            <p:cNvGrpSpPr/>
            <p:nvPr/>
          </p:nvGrpSpPr>
          <p:grpSpPr>
            <a:xfrm>
              <a:off x="7367299" y="3804008"/>
              <a:ext cx="409500" cy="1339500"/>
              <a:chOff x="7367299" y="3804008"/>
              <a:chExt cx="409500" cy="1339500"/>
            </a:xfrm>
          </p:grpSpPr>
          <p:sp>
            <p:nvSpPr>
              <p:cNvPr id="75" name="Google Shape;75;p4"/>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
            <p:cNvGrpSpPr/>
            <p:nvPr/>
          </p:nvGrpSpPr>
          <p:grpSpPr>
            <a:xfrm>
              <a:off x="7959516" y="3354008"/>
              <a:ext cx="409500" cy="1789500"/>
              <a:chOff x="7959516" y="3354008"/>
              <a:chExt cx="409500" cy="1789500"/>
            </a:xfrm>
          </p:grpSpPr>
          <p:sp>
            <p:nvSpPr>
              <p:cNvPr id="79" name="Google Shape;79;p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4"/>
            <p:cNvGrpSpPr/>
            <p:nvPr/>
          </p:nvGrpSpPr>
          <p:grpSpPr>
            <a:xfrm>
              <a:off x="8551731" y="2904008"/>
              <a:ext cx="409500" cy="2239500"/>
              <a:chOff x="8551731" y="2904008"/>
              <a:chExt cx="409500" cy="2239500"/>
            </a:xfrm>
          </p:grpSpPr>
          <p:sp>
            <p:nvSpPr>
              <p:cNvPr id="84" name="Google Shape;84;p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3500" y="418349"/>
            <a:ext cx="7182600" cy="293445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          PD</a:t>
            </a:r>
            <a:r>
              <a:rPr lang="en-US"/>
              <a:t>P(</a:t>
            </a:r>
            <a:r>
              <a:rPr lang="en-US"/>
              <a:t>PRODUCT DESIGN) </a:t>
            </a:r>
            <a:br>
              <a:rPr lang="en-US"/>
            </a:br>
            <a:r>
              <a:rPr lang="en-US"/>
              <a:t>        FLUORINE BREAKER</a:t>
            </a:r>
            <a:endParaRPr/>
          </a:p>
        </p:txBody>
      </p:sp>
      <p:sp>
        <p:nvSpPr>
          <p:cNvPr id="278" name="Google Shape;278;p1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a:t>B2-42</a:t>
            </a:r>
            <a:endParaRPr/>
          </a:p>
          <a:p>
            <a:pPr indent="0" lvl="0" marL="0" rtl="0" algn="l">
              <a:lnSpc>
                <a:spcPct val="100000"/>
              </a:lnSpc>
              <a:spcBef>
                <a:spcPts val="0"/>
              </a:spcBef>
              <a:spcAft>
                <a:spcPts val="0"/>
              </a:spcAft>
              <a:buSzPts val="1600"/>
              <a:buNone/>
            </a:pPr>
            <a:r>
              <a:rPr lang="en-US"/>
              <a:t>MANOJ-EDM18B033</a:t>
            </a:r>
            <a:endParaRPr/>
          </a:p>
          <a:p>
            <a:pPr indent="0" lvl="0" marL="0" rtl="0" algn="l">
              <a:lnSpc>
                <a:spcPct val="100000"/>
              </a:lnSpc>
              <a:spcBef>
                <a:spcPts val="0"/>
              </a:spcBef>
              <a:spcAft>
                <a:spcPts val="0"/>
              </a:spcAft>
              <a:buSzPts val="1600"/>
              <a:buNone/>
            </a:pPr>
            <a:r>
              <a:rPr lang="en-US"/>
              <a:t>KIRAN-EDM18B032</a:t>
            </a:r>
            <a:endParaRPr/>
          </a:p>
          <a:p>
            <a:pPr indent="0" lvl="0" marL="0" rtl="0" algn="l">
              <a:lnSpc>
                <a:spcPct val="100000"/>
              </a:lnSpc>
              <a:spcBef>
                <a:spcPts val="0"/>
              </a:spcBef>
              <a:spcAft>
                <a:spcPts val="0"/>
              </a:spcAft>
              <a:buSzPts val="1600"/>
              <a:buNone/>
            </a:pPr>
            <a:r>
              <a:rPr lang="en-US"/>
              <a:t>LOKESH-EDM18B031</a:t>
            </a:r>
            <a:endParaRPr/>
          </a:p>
          <a:p>
            <a:pPr indent="0" lvl="0" marL="0" rtl="0" algn="l">
              <a:lnSpc>
                <a:spcPct val="100000"/>
              </a:lnSpc>
              <a:spcBef>
                <a:spcPts val="0"/>
              </a:spcBef>
              <a:spcAft>
                <a:spcPts val="0"/>
              </a:spcAft>
              <a:buSzPts val="1600"/>
              <a:buNone/>
            </a:pPr>
            <a:r>
              <a:rPr lang="en-US"/>
              <a:t>SAI KUMAR-ESD18I007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260275"/>
            <a:ext cx="7030500" cy="57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37" name="Google Shape;337;p22"/>
          <p:cNvSpPr txBox="1"/>
          <p:nvPr>
            <p:ph idx="1" type="body"/>
          </p:nvPr>
        </p:nvSpPr>
        <p:spPr>
          <a:xfrm>
            <a:off x="1303800" y="929550"/>
            <a:ext cx="7030500" cy="360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38" name="Google Shape;338;p22"/>
          <p:cNvPicPr preferRelativeResize="0"/>
          <p:nvPr/>
        </p:nvPicPr>
        <p:blipFill rotWithShape="1">
          <a:blip r:embed="rId3">
            <a:alphaModFix/>
          </a:blip>
          <a:srcRect b="0" l="0" r="0" t="0"/>
          <a:stretch/>
        </p:blipFill>
        <p:spPr>
          <a:xfrm>
            <a:off x="1303800" y="260275"/>
            <a:ext cx="7173675" cy="478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668215" y="443132"/>
            <a:ext cx="7666085" cy="212861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Arial"/>
                <a:ea typeface="Arial"/>
                <a:cs typeface="Arial"/>
                <a:sym typeface="Arial"/>
              </a:rPr>
              <a:t>INTRODUCTION</a:t>
            </a:r>
            <a:br>
              <a:rPr lang="en-US">
                <a:latin typeface="Arial"/>
                <a:ea typeface="Arial"/>
                <a:cs typeface="Arial"/>
                <a:sym typeface="Arial"/>
              </a:rPr>
            </a:br>
            <a:r>
              <a:rPr b="0" i="0" lang="en-US" sz="1400">
                <a:solidFill>
                  <a:srgbClr val="000000"/>
                </a:solidFill>
                <a:latin typeface="Arial"/>
                <a:ea typeface="Arial"/>
                <a:cs typeface="Arial"/>
                <a:sym typeface="Arial"/>
              </a:rPr>
              <a:t>Fluoride is one of the very few chemicals that have been shown to cause significant effects in people through drinking water. Fluoride has beneficial effects on teeth at low concentrations in drinking water, but excessive exposure to fluoride in drinking water, or in combination with exposure to fluoride from other sources, can give rise to a number of adverse effects.</a:t>
            </a:r>
            <a:r>
              <a:rPr b="0" lang="en-US" sz="1200">
                <a:solidFill>
                  <a:srgbClr val="000000"/>
                </a:solidFill>
                <a:highlight>
                  <a:srgbClr val="FFFFFF"/>
                </a:highlight>
                <a:latin typeface="Arial"/>
                <a:ea typeface="Arial"/>
                <a:cs typeface="Arial"/>
                <a:sym typeface="Arial"/>
              </a:rPr>
              <a:t>A 1994 World Health Organization expert committee suggested a level of fluoride from 0.5 to 1.0 mg/L</a:t>
            </a:r>
            <a:br>
              <a:rPr lang="en-US" sz="1400">
                <a:latin typeface="Arial"/>
                <a:ea typeface="Arial"/>
                <a:cs typeface="Arial"/>
                <a:sym typeface="Arial"/>
              </a:rPr>
            </a:br>
            <a:br>
              <a:rPr lang="en-US" sz="1400">
                <a:latin typeface="Arial"/>
                <a:ea typeface="Arial"/>
                <a:cs typeface="Arial"/>
                <a:sym typeface="Arial"/>
              </a:rPr>
            </a:br>
            <a:br>
              <a:rPr lang="en-US">
                <a:latin typeface="Arial"/>
                <a:ea typeface="Arial"/>
                <a:cs typeface="Arial"/>
                <a:sym typeface="Arial"/>
              </a:rPr>
            </a:br>
            <a:r>
              <a:rPr lang="en-US">
                <a:latin typeface="Arial"/>
                <a:ea typeface="Arial"/>
                <a:cs typeface="Arial"/>
                <a:sym typeface="Arial"/>
              </a:rPr>
              <a:t>PROBLEM STATEMENT</a:t>
            </a:r>
            <a:endParaRPr>
              <a:latin typeface="Arial"/>
              <a:ea typeface="Arial"/>
              <a:cs typeface="Arial"/>
              <a:sym typeface="Arial"/>
            </a:endParaRPr>
          </a:p>
        </p:txBody>
      </p:sp>
      <p:sp>
        <p:nvSpPr>
          <p:cNvPr id="284" name="Google Shape;284;p14"/>
          <p:cNvSpPr txBox="1"/>
          <p:nvPr>
            <p:ph idx="1" type="body"/>
          </p:nvPr>
        </p:nvSpPr>
        <p:spPr>
          <a:xfrm>
            <a:off x="612800" y="2059400"/>
            <a:ext cx="7721700" cy="2843100"/>
          </a:xfrm>
          <a:prstGeom prst="rect">
            <a:avLst/>
          </a:prstGeom>
          <a:noFill/>
          <a:ln>
            <a:noFill/>
          </a:ln>
        </p:spPr>
        <p:txBody>
          <a:bodyPr anchorCtr="0" anchor="t" bIns="91425" lIns="91425" spcFirstLastPara="1" rIns="91425" wrap="square" tIns="91425">
            <a:noAutofit/>
          </a:bodyPr>
          <a:lstStyle/>
          <a:p>
            <a:pPr indent="-203200" lvl="0" marL="742950" rtl="0" algn="l">
              <a:lnSpc>
                <a:spcPct val="115000"/>
              </a:lnSpc>
              <a:spcBef>
                <a:spcPts val="0"/>
              </a:spcBef>
              <a:spcAft>
                <a:spcPts val="0"/>
              </a:spcAft>
              <a:buSzPts val="1300"/>
              <a:buNone/>
            </a:pPr>
            <a:r>
              <a:t/>
            </a:r>
            <a:endParaRPr>
              <a:latin typeface="Arial"/>
              <a:ea typeface="Arial"/>
              <a:cs typeface="Arial"/>
              <a:sym typeface="Arial"/>
            </a:endParaRPr>
          </a:p>
          <a:p>
            <a:pPr indent="-203200" lvl="0" marL="742950" rtl="0" algn="l">
              <a:lnSpc>
                <a:spcPct val="115000"/>
              </a:lnSpc>
              <a:spcBef>
                <a:spcPts val="1600"/>
              </a:spcBef>
              <a:spcAft>
                <a:spcPts val="0"/>
              </a:spcAft>
              <a:buSzPts val="1300"/>
              <a:buNone/>
            </a:pPr>
            <a:r>
              <a:t/>
            </a:r>
            <a:endParaRPr>
              <a:latin typeface="Arial"/>
              <a:ea typeface="Arial"/>
              <a:cs typeface="Arial"/>
              <a:sym typeface="Arial"/>
            </a:endParaRPr>
          </a:p>
          <a:p>
            <a:pPr indent="0" lvl="0" marL="0" rtl="0" algn="l">
              <a:lnSpc>
                <a:spcPct val="115000"/>
              </a:lnSpc>
              <a:spcBef>
                <a:spcPts val="1600"/>
              </a:spcBef>
              <a:spcAft>
                <a:spcPts val="0"/>
              </a:spcAft>
              <a:buNone/>
            </a:pPr>
            <a:r>
              <a:rPr lang="en-US">
                <a:latin typeface="Arial"/>
                <a:ea typeface="Arial"/>
                <a:cs typeface="Arial"/>
                <a:sym typeface="Arial"/>
              </a:rPr>
              <a:t>To find the amount of fluorine content present in the drinking water and to ensure that the content is in the permissible limits and safe to drink.</a:t>
            </a:r>
            <a:endParaRPr/>
          </a:p>
          <a:p>
            <a:pPr indent="0" lvl="0" marL="0" rtl="0" algn="l">
              <a:lnSpc>
                <a:spcPct val="115000"/>
              </a:lnSpc>
              <a:spcBef>
                <a:spcPts val="1600"/>
              </a:spcBef>
              <a:spcAft>
                <a:spcPts val="1600"/>
              </a:spcAft>
              <a:buSzPts val="1300"/>
              <a:buNone/>
            </a:pPr>
            <a:r>
              <a:rPr b="1" lang="en-US" sz="2000">
                <a:latin typeface="Arial"/>
                <a:ea typeface="Arial"/>
                <a:cs typeface="Arial"/>
                <a:sym typeface="Arial"/>
              </a:rPr>
              <a:t>PRODUCT DESCRIPTION:</a:t>
            </a:r>
            <a:endParaRPr sz="1500"/>
          </a:p>
        </p:txBody>
      </p:sp>
      <p:sp>
        <p:nvSpPr>
          <p:cNvPr id="285" name="Google Shape;285;p14"/>
          <p:cNvSpPr txBox="1"/>
          <p:nvPr/>
        </p:nvSpPr>
        <p:spPr>
          <a:xfrm>
            <a:off x="295425" y="3013776"/>
            <a:ext cx="69987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42424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6" name="Google Shape;286;p14"/>
          <p:cNvSpPr txBox="1"/>
          <p:nvPr/>
        </p:nvSpPr>
        <p:spPr>
          <a:xfrm>
            <a:off x="668215" y="3791243"/>
            <a:ext cx="7600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400" u="none" cap="none" strike="noStrike">
              <a:solidFill>
                <a:srgbClr val="000000"/>
              </a:solidFill>
              <a:latin typeface="Arial"/>
              <a:ea typeface="Arial"/>
              <a:cs typeface="Arial"/>
              <a:sym typeface="Arial"/>
            </a:endParaRPr>
          </a:p>
          <a:p>
            <a:pPr indent="0" lvl="0" marL="14605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FLUORINE BREAKER (Handheld Colorimeter) provides a simple, accurate and cost-effective way to measure fluoride.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MOST VIABLE PRODUCT</a:t>
            </a:r>
            <a:endParaRPr/>
          </a:p>
        </p:txBody>
      </p:sp>
      <p:sp>
        <p:nvSpPr>
          <p:cNvPr id="292" name="Google Shape;292;p15"/>
          <p:cNvSpPr txBox="1"/>
          <p:nvPr>
            <p:ph idx="1" type="body"/>
          </p:nvPr>
        </p:nvSpPr>
        <p:spPr>
          <a:xfrm>
            <a:off x="0" y="770750"/>
            <a:ext cx="6198300" cy="14247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t/>
            </a:r>
            <a:endParaRPr b="0" i="0">
              <a:solidFill>
                <a:schemeClr val="dk2"/>
              </a:solidFill>
              <a:latin typeface="Arial"/>
              <a:ea typeface="Arial"/>
              <a:cs typeface="Arial"/>
              <a:sym typeface="Arial"/>
            </a:endParaRPr>
          </a:p>
          <a:p>
            <a:pPr indent="0" lvl="0" marL="0" rtl="0" algn="l">
              <a:spcBef>
                <a:spcPts val="0"/>
              </a:spcBef>
              <a:spcAft>
                <a:spcPts val="0"/>
              </a:spcAft>
              <a:buNone/>
            </a:pPr>
            <a:r>
              <a:rPr lang="en-US" sz="1200">
                <a:solidFill>
                  <a:srgbClr val="000000"/>
                </a:solidFill>
                <a:highlight>
                  <a:srgbClr val="FFFFFF"/>
                </a:highlight>
                <a:latin typeface="Arial"/>
                <a:ea typeface="Arial"/>
                <a:cs typeface="Arial"/>
                <a:sym typeface="Arial"/>
              </a:rPr>
              <a:t>Our product bridges the gap between simple chemical test kits and professional instrumentation. Chemical test kits have limited accuracy and resolution since they rely upon the human eye to discern differences in color..Our Productuses a fixed wavelength LED and silicon photo detector to provide the accuracy of professional instrumentation at the affordable price of a chemical test kit.</a:t>
            </a:r>
            <a:endParaRPr sz="1200">
              <a:solidFill>
                <a:srgbClr val="000000"/>
              </a:solidFill>
              <a:highlight>
                <a:srgbClr val="FFFFFF"/>
              </a:highlight>
              <a:latin typeface="Arial"/>
              <a:ea typeface="Arial"/>
              <a:cs typeface="Arial"/>
              <a:sym typeface="Arial"/>
            </a:endParaRPr>
          </a:p>
          <a:p>
            <a:pPr indent="-304800" lvl="0" marL="457200" rtl="0" algn="l">
              <a:spcBef>
                <a:spcPts val="1300"/>
              </a:spcBef>
              <a:spcAft>
                <a:spcPts val="0"/>
              </a:spcAft>
              <a:buClr>
                <a:srgbClr val="303030"/>
              </a:buClr>
              <a:buSzPts val="1200"/>
              <a:buFont typeface="Arial"/>
              <a:buChar char="●"/>
            </a:pPr>
            <a:r>
              <a:rPr lang="en-US" sz="1200">
                <a:solidFill>
                  <a:srgbClr val="303030"/>
                </a:solidFill>
                <a:highlight>
                  <a:srgbClr val="FFFFFF"/>
                </a:highlight>
                <a:latin typeface="Arial"/>
                <a:ea typeface="Arial"/>
                <a:cs typeface="Arial"/>
                <a:sym typeface="Arial"/>
              </a:rPr>
              <a:t>Compact, Portable Design</a:t>
            </a:r>
            <a:endParaRPr sz="1200">
              <a:solidFill>
                <a:srgbClr val="303030"/>
              </a:solidFill>
              <a:highlight>
                <a:srgbClr val="FFFFFF"/>
              </a:highlight>
              <a:latin typeface="Arial"/>
              <a:ea typeface="Arial"/>
              <a:cs typeface="Arial"/>
              <a:sym typeface="Arial"/>
            </a:endParaRPr>
          </a:p>
          <a:p>
            <a:pPr indent="-304800" lvl="0" marL="457200" rtl="0" algn="l">
              <a:spcBef>
                <a:spcPts val="0"/>
              </a:spcBef>
              <a:spcAft>
                <a:spcPts val="0"/>
              </a:spcAft>
              <a:buClr>
                <a:srgbClr val="303030"/>
              </a:buClr>
              <a:buSzPts val="1200"/>
              <a:buFont typeface="Arial"/>
              <a:buChar char="●"/>
            </a:pPr>
            <a:r>
              <a:rPr lang="en-US" sz="1200">
                <a:solidFill>
                  <a:srgbClr val="303030"/>
                </a:solidFill>
                <a:highlight>
                  <a:srgbClr val="FFFFFF"/>
                </a:highlight>
                <a:latin typeface="Arial"/>
                <a:ea typeface="Arial"/>
                <a:cs typeface="Arial"/>
                <a:sym typeface="Arial"/>
              </a:rPr>
              <a:t>One-Button Operation</a:t>
            </a:r>
            <a:endParaRPr sz="1200">
              <a:solidFill>
                <a:srgbClr val="303030"/>
              </a:solidFill>
              <a:highlight>
                <a:srgbClr val="FFFFFF"/>
              </a:highlight>
              <a:latin typeface="Arial"/>
              <a:ea typeface="Arial"/>
              <a:cs typeface="Arial"/>
              <a:sym typeface="Arial"/>
            </a:endParaRPr>
          </a:p>
          <a:p>
            <a:pPr indent="-304800" lvl="0" marL="457200" rtl="0" algn="l">
              <a:spcBef>
                <a:spcPts val="0"/>
              </a:spcBef>
              <a:spcAft>
                <a:spcPts val="0"/>
              </a:spcAft>
              <a:buClr>
                <a:srgbClr val="636363"/>
              </a:buClr>
              <a:buSzPts val="1200"/>
              <a:buFont typeface="Arial"/>
              <a:buChar char="●"/>
            </a:pPr>
            <a:r>
              <a:rPr lang="en-US" sz="1200">
                <a:solidFill>
                  <a:srgbClr val="636363"/>
                </a:solidFill>
                <a:highlight>
                  <a:srgbClr val="FFFFFF"/>
                </a:highlight>
                <a:latin typeface="Arial"/>
                <a:ea typeface="Arial"/>
                <a:cs typeface="Arial"/>
                <a:sym typeface="Arial"/>
              </a:rPr>
              <a:t>Easier to use and more accurate than chemical test kits</a:t>
            </a:r>
            <a:endParaRPr sz="1200">
              <a:solidFill>
                <a:srgbClr val="636363"/>
              </a:solidFill>
              <a:highlight>
                <a:srgbClr val="FFFFFF"/>
              </a:highlight>
              <a:latin typeface="Arial"/>
              <a:ea typeface="Arial"/>
              <a:cs typeface="Arial"/>
              <a:sym typeface="Arial"/>
            </a:endParaRPr>
          </a:p>
          <a:p>
            <a:pPr indent="-304800" lvl="0" marL="457200" rtl="0" algn="l">
              <a:spcBef>
                <a:spcPts val="0"/>
              </a:spcBef>
              <a:spcAft>
                <a:spcPts val="0"/>
              </a:spcAft>
              <a:buClr>
                <a:srgbClr val="636363"/>
              </a:buClr>
              <a:buSzPts val="1200"/>
              <a:buFont typeface="Arial"/>
              <a:buChar char="●"/>
            </a:pPr>
            <a:r>
              <a:rPr lang="en-US" sz="1200">
                <a:solidFill>
                  <a:srgbClr val="636363"/>
                </a:solidFill>
                <a:highlight>
                  <a:srgbClr val="FFFFFF"/>
                </a:highlight>
                <a:latin typeface="Arial"/>
                <a:ea typeface="Arial"/>
                <a:cs typeface="Arial"/>
                <a:sym typeface="Arial"/>
              </a:rPr>
              <a:t>Small size, big convenience</a:t>
            </a:r>
            <a:endParaRPr sz="1200">
              <a:solidFill>
                <a:srgbClr val="636363"/>
              </a:solidFill>
              <a:highlight>
                <a:srgbClr val="FFFFFF"/>
              </a:highlight>
              <a:latin typeface="Arial"/>
              <a:ea typeface="Arial"/>
              <a:cs typeface="Arial"/>
              <a:sym typeface="Arial"/>
            </a:endParaRPr>
          </a:p>
          <a:p>
            <a:pPr indent="-304800" lvl="0" marL="457200" rtl="0" algn="l">
              <a:spcBef>
                <a:spcPts val="0"/>
              </a:spcBef>
              <a:spcAft>
                <a:spcPts val="0"/>
              </a:spcAft>
              <a:buClr>
                <a:srgbClr val="636363"/>
              </a:buClr>
              <a:buSzPts val="1200"/>
              <a:buFont typeface="Arial"/>
              <a:buChar char="●"/>
            </a:pPr>
            <a:r>
              <a:rPr lang="en-US" sz="1200">
                <a:solidFill>
                  <a:srgbClr val="636363"/>
                </a:solidFill>
                <a:highlight>
                  <a:srgbClr val="FFFFFF"/>
                </a:highlight>
                <a:latin typeface="Arial"/>
                <a:ea typeface="Arial"/>
                <a:cs typeface="Arial"/>
                <a:sym typeface="Arial"/>
              </a:rPr>
              <a:t>Ideal for: Drinking Water, Environmental, Industrial</a:t>
            </a:r>
            <a:endParaRPr sz="1200">
              <a:solidFill>
                <a:srgbClr val="636363"/>
              </a:solidFill>
              <a:highlight>
                <a:srgbClr val="FFFFFF"/>
              </a:highlight>
              <a:latin typeface="Arial"/>
              <a:ea typeface="Arial"/>
              <a:cs typeface="Arial"/>
              <a:sym typeface="Arial"/>
            </a:endParaRPr>
          </a:p>
          <a:p>
            <a:pPr indent="0" lvl="0" marL="0" rtl="0" algn="l">
              <a:lnSpc>
                <a:spcPct val="115000"/>
              </a:lnSpc>
              <a:spcBef>
                <a:spcPts val="3300"/>
              </a:spcBef>
              <a:spcAft>
                <a:spcPts val="0"/>
              </a:spcAft>
              <a:buSzPts val="1300"/>
              <a:buNone/>
            </a:pPr>
            <a:r>
              <a:rPr b="1" lang="en-US" sz="1400"/>
              <a:t>NOVELITY IN OUR PRODUCT</a:t>
            </a:r>
            <a:r>
              <a:rPr b="1" lang="en-US" sz="1200"/>
              <a:t>:</a:t>
            </a:r>
            <a:endParaRPr sz="900"/>
          </a:p>
        </p:txBody>
      </p:sp>
      <p:sp>
        <p:nvSpPr>
          <p:cNvPr id="293" name="Google Shape;293;p15"/>
          <p:cNvSpPr txBox="1"/>
          <p:nvPr/>
        </p:nvSpPr>
        <p:spPr>
          <a:xfrm>
            <a:off x="2571750" y="3727025"/>
            <a:ext cx="7343400" cy="185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Though there are many methods available for the estimation of fluorine, our aim is to develop</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an inexpensive and portable device , which can be used to estimate fluoride at field level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The conventional methods for fluoride estimation require sophisticated instruments , and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hence are expensive and not portable. Apart from this , if we want the device to work </a:t>
            </a:r>
            <a:r>
              <a:rPr b="0" i="0" lang="en-US" sz="1200" u="none" cap="none" strike="noStrike">
                <a:solidFill>
                  <a:srgbClr val="000000"/>
                </a:solidFill>
                <a:latin typeface="Arial"/>
                <a:ea typeface="Arial"/>
                <a:cs typeface="Arial"/>
                <a:sym typeface="Arial"/>
              </a:rPr>
              <a:t>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field level , it should be small in size.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Hence, our aim is to develop a simple colorimeter which gives fairly accurate results.</a:t>
            </a:r>
            <a:endParaRPr/>
          </a:p>
        </p:txBody>
      </p:sp>
      <p:pic>
        <p:nvPicPr>
          <p:cNvPr id="294" name="Google Shape;294;p15"/>
          <p:cNvPicPr preferRelativeResize="0"/>
          <p:nvPr/>
        </p:nvPicPr>
        <p:blipFill rotWithShape="1">
          <a:blip r:embed="rId3">
            <a:alphaModFix/>
          </a:blip>
          <a:srcRect b="0" l="0" r="0" t="0"/>
          <a:stretch/>
        </p:blipFill>
        <p:spPr>
          <a:xfrm>
            <a:off x="6349792" y="598574"/>
            <a:ext cx="2503433" cy="217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99150"/>
            <a:ext cx="7030500" cy="50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WORKING PRINCIPLE OF THE DEVICE:</a:t>
            </a:r>
            <a:endParaRPr/>
          </a:p>
        </p:txBody>
      </p:sp>
      <p:sp>
        <p:nvSpPr>
          <p:cNvPr id="300" name="Google Shape;300;p16"/>
          <p:cNvSpPr txBox="1"/>
          <p:nvPr>
            <p:ph idx="1" type="body"/>
          </p:nvPr>
        </p:nvSpPr>
        <p:spPr>
          <a:xfrm>
            <a:off x="917150" y="743650"/>
            <a:ext cx="7746300" cy="42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400"/>
              <a:t>The device is a low cost colorimeter, which detects the change in the fluoride concentration  of a solution depending upon the change in colour of the solution. The method is based on the principle of colorimetry.</a:t>
            </a:r>
            <a:endParaRPr/>
          </a:p>
          <a:p>
            <a:pPr indent="0" lvl="0" marL="0" rtl="0" algn="l">
              <a:lnSpc>
                <a:spcPct val="115000"/>
              </a:lnSpc>
              <a:spcBef>
                <a:spcPts val="1600"/>
              </a:spcBef>
              <a:spcAft>
                <a:spcPts val="0"/>
              </a:spcAft>
              <a:buSzPts val="1300"/>
              <a:buNone/>
            </a:pPr>
            <a:r>
              <a:rPr lang="en-US" sz="1400"/>
              <a:t>When light falls on a coloured system, a part of the light will be absorbed and reflected by it and rest is transmitted. We choose a coloured chemical system whose colour changes when water containing fluoride comes in contact with it. </a:t>
            </a:r>
            <a:endParaRPr/>
          </a:p>
          <a:p>
            <a:pPr indent="0" lvl="0" marL="0" rtl="0" algn="l">
              <a:lnSpc>
                <a:spcPct val="115000"/>
              </a:lnSpc>
              <a:spcBef>
                <a:spcPts val="1600"/>
              </a:spcBef>
              <a:spcAft>
                <a:spcPts val="0"/>
              </a:spcAft>
              <a:buSzPts val="1300"/>
              <a:buNone/>
            </a:pPr>
            <a:r>
              <a:rPr lang="en-US" sz="1400"/>
              <a:t>The itensity of the transmitted light depends on colour of the solution and hence the amount of fluorine present in the solution. The intensity can be measured using a detector and can be correlated with concentration of fluorine ions in the solution. </a:t>
            </a:r>
            <a:endParaRPr/>
          </a:p>
          <a:p>
            <a:pPr indent="0" lvl="0" marL="0" rtl="0" algn="l">
              <a:lnSpc>
                <a:spcPct val="115000"/>
              </a:lnSpc>
              <a:spcBef>
                <a:spcPts val="1600"/>
              </a:spcBef>
              <a:spcAft>
                <a:spcPts val="1600"/>
              </a:spcAft>
              <a:buSzPts val="1300"/>
              <a:buNone/>
            </a:pPr>
            <a:r>
              <a:rPr lang="en-US" sz="1400"/>
              <a:t>When the intensity of the transmitted light changes, the signal from the detector changes accordingly, and this in turn changes the output voltage. This change in voltage is measured and is correlated with concentration of fluorine.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496186"/>
            <a:ext cx="7030500" cy="110168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DESIGN OF THE PROTOTYPE</a:t>
            </a:r>
            <a:endParaRPr/>
          </a:p>
        </p:txBody>
      </p:sp>
      <p:sp>
        <p:nvSpPr>
          <p:cNvPr id="306" name="Google Shape;306;p17"/>
          <p:cNvSpPr txBox="1"/>
          <p:nvPr>
            <p:ph idx="1" type="body"/>
          </p:nvPr>
        </p:nvSpPr>
        <p:spPr>
          <a:xfrm>
            <a:off x="751367" y="1049079"/>
            <a:ext cx="7582933" cy="3898605"/>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US"/>
              <a:t>THE FLUORIDE CONTAINING SOLUTION IS PLACED IN BETWEEN THE LED AND PHOTOTRANSISTOR.LIGHT FROM THE LED PASSES THROUGH THE SOLUTION AND FALLS ON THE PHOTOTRANSISTOR WHICH GENERATES  A VOLTAGE ACROSS ITS TERMINALS.</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THE OUTPUT VOLTAGE OF THE PHOTOTRANSISTOR IS QUITE SMALL IN MAGNITUDE AND HENCE IS AMPLIFIED BY AN NON INVERTING AMPLIFIER.</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THE OUTPUT IS TAKEN ACROSS OPERATIONAL AMPLIFIER AND A REFERENCE GROUND AS THE OP-AMP IS BEING OPERATED BY A SINGLE POWER SUPPLY A REFERENCE GROUND IS CREATED ABOVE THE GROUND.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THE REFERENCE IS GENERATED THE ZENER DIODE CONNECTED TO A BATTERY. CAPACITIVE COUPLING IS ESSENTIAL TO PREVENT THE OUTPUT AND INPUT VOLTAGES TO EQUAL THE REFERENCE VALUE.</a:t>
            </a:r>
            <a:endParaRPr/>
          </a:p>
          <a:p>
            <a:pPr indent="-228600" lvl="0" marL="45720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8"/>
          <p:cNvPicPr preferRelativeResize="0"/>
          <p:nvPr/>
        </p:nvPicPr>
        <p:blipFill rotWithShape="1">
          <a:blip r:embed="rId3">
            <a:alphaModFix/>
          </a:blip>
          <a:srcRect b="0" l="0" r="7114" t="0"/>
          <a:stretch/>
        </p:blipFill>
        <p:spPr>
          <a:xfrm>
            <a:off x="4226750" y="1038213"/>
            <a:ext cx="4742251" cy="3067050"/>
          </a:xfrm>
          <a:prstGeom prst="rect">
            <a:avLst/>
          </a:prstGeom>
          <a:noFill/>
          <a:ln>
            <a:noFill/>
          </a:ln>
        </p:spPr>
      </p:pic>
      <p:pic>
        <p:nvPicPr>
          <p:cNvPr id="312" name="Google Shape;312;p18"/>
          <p:cNvPicPr preferRelativeResize="0"/>
          <p:nvPr/>
        </p:nvPicPr>
        <p:blipFill>
          <a:blip r:embed="rId4">
            <a:alphaModFix/>
          </a:blip>
          <a:stretch>
            <a:fillRect/>
          </a:stretch>
        </p:blipFill>
        <p:spPr>
          <a:xfrm>
            <a:off x="739400" y="516150"/>
            <a:ext cx="3555175" cy="41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185925" y="727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CIRCUIT DESIGN </a:t>
            </a:r>
            <a:endParaRPr/>
          </a:p>
        </p:txBody>
      </p:sp>
      <p:pic>
        <p:nvPicPr>
          <p:cNvPr id="318" name="Google Shape;318;p19"/>
          <p:cNvPicPr preferRelativeResize="0"/>
          <p:nvPr/>
        </p:nvPicPr>
        <p:blipFill>
          <a:blip r:embed="rId3">
            <a:alphaModFix/>
          </a:blip>
          <a:stretch>
            <a:fillRect/>
          </a:stretch>
        </p:blipFill>
        <p:spPr>
          <a:xfrm>
            <a:off x="1478750" y="1553775"/>
            <a:ext cx="6489824" cy="336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700"/>
              <a:t>COMPONENTS</a:t>
            </a:r>
            <a:endParaRPr sz="2700"/>
          </a:p>
        </p:txBody>
      </p:sp>
      <p:pic>
        <p:nvPicPr>
          <p:cNvPr id="324" name="Google Shape;324;p20"/>
          <p:cNvPicPr preferRelativeResize="0"/>
          <p:nvPr/>
        </p:nvPicPr>
        <p:blipFill>
          <a:blip r:embed="rId3">
            <a:alphaModFix/>
          </a:blip>
          <a:stretch>
            <a:fillRect/>
          </a:stretch>
        </p:blipFill>
        <p:spPr>
          <a:xfrm>
            <a:off x="623900" y="2143101"/>
            <a:ext cx="3571875" cy="2380150"/>
          </a:xfrm>
          <a:prstGeom prst="rect">
            <a:avLst/>
          </a:prstGeom>
          <a:noFill/>
          <a:ln>
            <a:noFill/>
          </a:ln>
        </p:spPr>
      </p:pic>
      <p:pic>
        <p:nvPicPr>
          <p:cNvPr id="325" name="Google Shape;325;p20"/>
          <p:cNvPicPr preferRelativeResize="0"/>
          <p:nvPr/>
        </p:nvPicPr>
        <p:blipFill>
          <a:blip r:embed="rId4">
            <a:alphaModFix/>
          </a:blip>
          <a:stretch>
            <a:fillRect/>
          </a:stretch>
        </p:blipFill>
        <p:spPr>
          <a:xfrm>
            <a:off x="4937500" y="1793150"/>
            <a:ext cx="3819525" cy="293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HARDWARE CIRCUIT</a:t>
            </a:r>
            <a:endParaRPr/>
          </a:p>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2684850" y="1512125"/>
            <a:ext cx="4268399" cy="3201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