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B0604020202020204" charset="0"/>
      <p:regular r:id="rId14"/>
      <p:bold r:id="rId15"/>
      <p:italic r:id="rId16"/>
      <p:boldItalic r:id="rId17"/>
    </p:embeddedFont>
    <p:embeddedFont>
      <p:font typeface="Caveat"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41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934086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31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cfd5b04e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cfd5b04e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139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cfd5b04e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cfd5b04e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24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cfd5b04e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cfd5b04e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26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413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82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cfd5b04e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cfd5b04e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54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cfd5b04e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cfd5b04e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26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cfd5b04e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cfd5b04e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13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cfd5b04e2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cfd5b04e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339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38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Uber Supply-Demand Gap</a:t>
            </a:r>
            <a:endParaRPr/>
          </a:p>
          <a:p>
            <a:pPr marL="0" lvl="0" indent="0" algn="l" rtl="0">
              <a:spcBef>
                <a:spcPts val="0"/>
              </a:spcBef>
              <a:spcAft>
                <a:spcPts val="0"/>
              </a:spcAft>
              <a:buNone/>
            </a:pPr>
            <a:r>
              <a:rPr lang="en"/>
              <a:t> Case Study</a:t>
            </a:r>
            <a:endParaRPr/>
          </a:p>
        </p:txBody>
      </p:sp>
      <p:sp>
        <p:nvSpPr>
          <p:cNvPr id="86" name="Google Shape;86;p13"/>
          <p:cNvSpPr txBox="1">
            <a:spLocks noGrp="1"/>
          </p:cNvSpPr>
          <p:nvPr>
            <p:ph type="subTitle" idx="1"/>
          </p:nvPr>
        </p:nvSpPr>
        <p:spPr>
          <a:xfrm>
            <a:off x="598088" y="3083313"/>
            <a:ext cx="8222100" cy="43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Submitted by:</a:t>
            </a:r>
            <a:endParaRPr/>
          </a:p>
          <a:p>
            <a:pPr marL="0" lvl="0" indent="0" algn="r" rtl="0">
              <a:spcBef>
                <a:spcPts val="0"/>
              </a:spcBef>
              <a:spcAft>
                <a:spcPts val="0"/>
              </a:spcAft>
              <a:buNone/>
            </a:pPr>
            <a:r>
              <a:rPr lang="en"/>
              <a:t>Sai Kumar Reddy Baraju</a:t>
            </a:r>
            <a:endParaRPr/>
          </a:p>
          <a:p>
            <a:pPr marL="0" lvl="0" indent="0" algn="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Solution</a:t>
            </a:r>
            <a:endParaRPr/>
          </a:p>
        </p:txBody>
      </p:sp>
      <p:sp>
        <p:nvSpPr>
          <p:cNvPr id="152" name="Google Shape;152;p22"/>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53" name="Google Shape;153;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Char char="●"/>
            </a:pPr>
            <a:r>
              <a:rPr lang="en" sz="1200"/>
              <a:t>Based on the data analysis performed, following recommendation can be used by Uber to bridge the gap between supply and demand: -</a:t>
            </a:r>
            <a:endParaRPr sz="1200"/>
          </a:p>
          <a:p>
            <a:pPr marL="457200" lvl="0" indent="-304800" algn="l" rtl="0">
              <a:spcBef>
                <a:spcPts val="0"/>
              </a:spcBef>
              <a:spcAft>
                <a:spcPts val="0"/>
              </a:spcAft>
              <a:buSzPts val="1200"/>
              <a:buChar char="●"/>
            </a:pPr>
            <a:r>
              <a:rPr lang="en" sz="1200"/>
              <a:t>For bridging the demand supply gap from airport to city, making a permanent stand in the airport itself where the cabs will be available at all times and the incomplete requests can come down significantly.</a:t>
            </a:r>
            <a:endParaRPr sz="1200"/>
          </a:p>
          <a:p>
            <a:pPr marL="457200" lvl="0" indent="-304800" algn="l" rtl="0">
              <a:spcBef>
                <a:spcPts val="0"/>
              </a:spcBef>
              <a:spcAft>
                <a:spcPts val="0"/>
              </a:spcAft>
              <a:buSzPts val="1200"/>
              <a:buChar char="●"/>
            </a:pPr>
            <a:r>
              <a:rPr lang="en" sz="1200"/>
              <a:t>Uber can provide some incentives to the driver who complete the trip from city to airport in the morning part. This might result the driver to not cancel the request from city to airport trips.</a:t>
            </a:r>
            <a:endParaRPr sz="1200"/>
          </a:p>
          <a:p>
            <a:pPr marL="457200" lvl="0" indent="-304800" algn="l" rtl="0">
              <a:spcBef>
                <a:spcPts val="0"/>
              </a:spcBef>
              <a:spcAft>
                <a:spcPts val="0"/>
              </a:spcAft>
              <a:buSzPts val="1200"/>
              <a:buChar char="●"/>
            </a:pPr>
            <a:r>
              <a:rPr lang="en" sz="1200"/>
              <a:t>Last but sure solution to bring down the gap is to increase the numbers of cab in its fleet.</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aveat"/>
                <a:ea typeface="Caveat"/>
                <a:cs typeface="Caveat"/>
                <a:sym typeface="Caveat"/>
              </a:rPr>
              <a:t>Thank You.</a:t>
            </a:r>
            <a:endParaRPr>
              <a:latin typeface="Caveat"/>
              <a:ea typeface="Caveat"/>
              <a:cs typeface="Caveat"/>
              <a:sym typeface="Caveat"/>
            </a:endParaRPr>
          </a:p>
        </p:txBody>
      </p:sp>
      <p:sp>
        <p:nvSpPr>
          <p:cNvPr id="159" name="Google Shape;159;p23"/>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Uber is an online cabs rental service provider. Uber is facing driver cancellation and non availability of cars issue for commutation from or to the Airport leading  impact on the business and loss of potential revenue.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deep-dive</a:t>
            </a:r>
            <a:endParaRPr/>
          </a:p>
        </p:txBody>
      </p:sp>
      <p:sp>
        <p:nvSpPr>
          <p:cNvPr id="98" name="Google Shape;98;p15"/>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99" name="Google Shape;99;p15"/>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00" name="Google Shape;100;p15"/>
          <p:cNvSpPr txBox="1">
            <a:spLocks noGrp="1"/>
          </p:cNvSpPr>
          <p:nvPr>
            <p:ph type="body" idx="4294967295"/>
          </p:nvPr>
        </p:nvSpPr>
        <p:spPr>
          <a:xfrm>
            <a:off x="432350" y="2070575"/>
            <a:ext cx="2471700" cy="29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Data Cleaning And Preparation</a:t>
            </a:r>
            <a:endParaRPr sz="1600" b="1"/>
          </a:p>
          <a:p>
            <a:pPr marL="457200" lvl="0" indent="-330200" algn="l" rtl="0">
              <a:spcBef>
                <a:spcPts val="800"/>
              </a:spcBef>
              <a:spcAft>
                <a:spcPts val="0"/>
              </a:spcAft>
              <a:buSzPts val="1600"/>
              <a:buChar char="●"/>
            </a:pPr>
            <a:r>
              <a:rPr lang="en" sz="1600"/>
              <a:t>Identify the data quality  issues and clean the data.</a:t>
            </a:r>
            <a:endParaRPr sz="1600"/>
          </a:p>
          <a:p>
            <a:pPr marL="457200" lvl="0" indent="-330200" algn="l" rtl="0">
              <a:spcBef>
                <a:spcPts val="0"/>
              </a:spcBef>
              <a:spcAft>
                <a:spcPts val="0"/>
              </a:spcAft>
              <a:buSzPts val="1600"/>
              <a:buChar char="●"/>
            </a:pPr>
            <a:r>
              <a:rPr lang="en" sz="1600"/>
              <a:t>Format date and time fields.</a:t>
            </a:r>
            <a:endParaRPr sz="1600"/>
          </a:p>
          <a:p>
            <a:pPr marL="457200" lvl="0" indent="-330200" algn="l" rtl="0">
              <a:spcBef>
                <a:spcPts val="0"/>
              </a:spcBef>
              <a:spcAft>
                <a:spcPts val="0"/>
              </a:spcAft>
              <a:buSzPts val="1600"/>
              <a:buChar char="●"/>
            </a:pPr>
            <a:r>
              <a:rPr lang="en" sz="1600"/>
              <a:t>Derive new variables needed for analysis.</a:t>
            </a:r>
            <a:endParaRPr sz="1600"/>
          </a:p>
          <a:p>
            <a:pPr marL="0" lvl="0" indent="0" algn="l" rtl="0">
              <a:spcBef>
                <a:spcPts val="800"/>
              </a:spcBef>
              <a:spcAft>
                <a:spcPts val="0"/>
              </a:spcAft>
              <a:buNone/>
            </a:pPr>
            <a:endParaRPr sz="1600"/>
          </a:p>
          <a:p>
            <a:pPr marL="0" lvl="0" indent="0" algn="l" rtl="0">
              <a:spcBef>
                <a:spcPts val="800"/>
              </a:spcBef>
              <a:spcAft>
                <a:spcPts val="800"/>
              </a:spcAft>
              <a:buNone/>
            </a:pPr>
            <a:endParaRPr sz="1600"/>
          </a:p>
        </p:txBody>
      </p:sp>
      <p:sp>
        <p:nvSpPr>
          <p:cNvPr id="101" name="Google Shape;101;p15"/>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2" name="Google Shape;102;p15"/>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03" name="Google Shape;103;p15"/>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Data Exploration And Analysis</a:t>
            </a:r>
            <a:endParaRPr sz="1600" b="1"/>
          </a:p>
          <a:p>
            <a:pPr marL="457200" lvl="0" indent="-330200" algn="l" rtl="0">
              <a:spcBef>
                <a:spcPts val="800"/>
              </a:spcBef>
              <a:spcAft>
                <a:spcPts val="0"/>
              </a:spcAft>
              <a:buSzPts val="1600"/>
              <a:buChar char="●"/>
            </a:pPr>
            <a:r>
              <a:rPr lang="en" sz="1600"/>
              <a:t>Analyze the data for different time slot.</a:t>
            </a:r>
            <a:endParaRPr sz="1600"/>
          </a:p>
          <a:p>
            <a:pPr marL="457200" lvl="0" indent="-330200" algn="l" rtl="0">
              <a:spcBef>
                <a:spcPts val="0"/>
              </a:spcBef>
              <a:spcAft>
                <a:spcPts val="0"/>
              </a:spcAft>
              <a:buSzPts val="1600"/>
              <a:buChar char="●"/>
            </a:pPr>
            <a:r>
              <a:rPr lang="en" sz="1600"/>
              <a:t>Identify type of requests and time slot that constitutes for  supply-demand gap.</a:t>
            </a:r>
            <a:endParaRPr sz="1600"/>
          </a:p>
        </p:txBody>
      </p:sp>
      <p:sp>
        <p:nvSpPr>
          <p:cNvPr id="104" name="Google Shape;104;p15"/>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5" name="Google Shape;105;p15"/>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06" name="Google Shape;106;p15"/>
          <p:cNvSpPr txBox="1">
            <a:spLocks noGrp="1"/>
          </p:cNvSpPr>
          <p:nvPr>
            <p:ph type="body" idx="4294967295"/>
          </p:nvPr>
        </p:nvSpPr>
        <p:spPr>
          <a:xfrm>
            <a:off x="6254225" y="2070575"/>
            <a:ext cx="2471700" cy="29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Graphical Analysis And Solution</a:t>
            </a:r>
            <a:endParaRPr sz="1600" b="1"/>
          </a:p>
          <a:p>
            <a:pPr marL="457200" lvl="0" indent="-330200" algn="l" rtl="0">
              <a:spcBef>
                <a:spcPts val="800"/>
              </a:spcBef>
              <a:spcAft>
                <a:spcPts val="0"/>
              </a:spcAft>
              <a:buSzPts val="1600"/>
              <a:buChar char="●"/>
            </a:pPr>
            <a:r>
              <a:rPr lang="en" sz="1600"/>
              <a:t>Visualize and present the hypothesis of problem.</a:t>
            </a:r>
            <a:endParaRPr sz="1600"/>
          </a:p>
          <a:p>
            <a:pPr marL="457200" lvl="0" indent="-330200" algn="l" rtl="0">
              <a:spcBef>
                <a:spcPts val="0"/>
              </a:spcBef>
              <a:spcAft>
                <a:spcPts val="0"/>
              </a:spcAft>
              <a:buSzPts val="1600"/>
              <a:buChar char="●"/>
            </a:pPr>
            <a:r>
              <a:rPr lang="en" sz="1600"/>
              <a:t>ways to resolve the supply demand gap.</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311700" y="1708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7"/>
          <p:cNvSpPr txBox="1">
            <a:spLocks noGrp="1"/>
          </p:cNvSpPr>
          <p:nvPr>
            <p:ph type="body" idx="1"/>
          </p:nvPr>
        </p:nvSpPr>
        <p:spPr>
          <a:xfrm>
            <a:off x="381900" y="7786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Mostly  no cars are available in the evening.</a:t>
            </a:r>
            <a:endParaRPr/>
          </a:p>
          <a:p>
            <a:pPr marL="457200" lvl="0" indent="-342900" algn="l" rtl="0">
              <a:spcBef>
                <a:spcPts val="0"/>
              </a:spcBef>
              <a:spcAft>
                <a:spcPts val="0"/>
              </a:spcAft>
              <a:buSzPts val="1800"/>
              <a:buChar char="●"/>
            </a:pPr>
            <a:r>
              <a:rPr lang="en"/>
              <a:t>Most cancelled trips are in the morning.</a:t>
            </a:r>
            <a:endParaRPr/>
          </a:p>
        </p:txBody>
      </p:sp>
      <p:pic>
        <p:nvPicPr>
          <p:cNvPr id="118" name="Google Shape;118;p17"/>
          <p:cNvPicPr preferRelativeResize="0"/>
          <p:nvPr/>
        </p:nvPicPr>
        <p:blipFill rotWithShape="1">
          <a:blip r:embed="rId3">
            <a:alphaModFix/>
          </a:blip>
          <a:srcRect l="8020" t="-1910" r="-8020" b="1909"/>
          <a:stretch/>
        </p:blipFill>
        <p:spPr>
          <a:xfrm>
            <a:off x="1450275" y="1544225"/>
            <a:ext cx="5945600" cy="311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252125" y="823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8"/>
          <p:cNvSpPr txBox="1">
            <a:spLocks noGrp="1"/>
          </p:cNvSpPr>
          <p:nvPr>
            <p:ph type="body" idx="1"/>
          </p:nvPr>
        </p:nvSpPr>
        <p:spPr>
          <a:xfrm>
            <a:off x="252125" y="69012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Mostly No Cars Available are in the Evening from Airport to City.</a:t>
            </a:r>
            <a:endParaRPr/>
          </a:p>
          <a:p>
            <a:pPr marL="457200" lvl="0" indent="-342900" algn="l" rtl="0">
              <a:spcBef>
                <a:spcPts val="0"/>
              </a:spcBef>
              <a:spcAft>
                <a:spcPts val="0"/>
              </a:spcAft>
              <a:buSzPts val="1800"/>
              <a:buChar char="●"/>
            </a:pPr>
            <a:r>
              <a:rPr lang="en"/>
              <a:t>Most Cancelled trips are in the Morning from City to Airport.</a:t>
            </a:r>
            <a:endParaRPr/>
          </a:p>
        </p:txBody>
      </p:sp>
      <p:pic>
        <p:nvPicPr>
          <p:cNvPr id="125" name="Google Shape;125;p18"/>
          <p:cNvPicPr preferRelativeResize="0"/>
          <p:nvPr/>
        </p:nvPicPr>
        <p:blipFill>
          <a:blip r:embed="rId3">
            <a:alphaModFix/>
          </a:blip>
          <a:stretch>
            <a:fillRect/>
          </a:stretch>
        </p:blipFill>
        <p:spPr>
          <a:xfrm>
            <a:off x="655350" y="1459650"/>
            <a:ext cx="7447150" cy="333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311700" y="1156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9"/>
          <p:cNvSpPr txBox="1">
            <a:spLocks noGrp="1"/>
          </p:cNvSpPr>
          <p:nvPr>
            <p:ph type="body" idx="1"/>
          </p:nvPr>
        </p:nvSpPr>
        <p:spPr>
          <a:xfrm>
            <a:off x="311700" y="792975"/>
            <a:ext cx="8520600" cy="3764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 Trip not completed is greater than Trip Completed.</a:t>
            </a:r>
            <a:endParaRPr/>
          </a:p>
        </p:txBody>
      </p:sp>
      <p:pic>
        <p:nvPicPr>
          <p:cNvPr id="132" name="Google Shape;132;p19"/>
          <p:cNvPicPr preferRelativeResize="0"/>
          <p:nvPr/>
        </p:nvPicPr>
        <p:blipFill>
          <a:blip r:embed="rId3">
            <a:alphaModFix/>
          </a:blip>
          <a:stretch>
            <a:fillRect/>
          </a:stretch>
        </p:blipFill>
        <p:spPr>
          <a:xfrm>
            <a:off x="814225" y="1638375"/>
            <a:ext cx="7067724" cy="306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00" y="294450"/>
            <a:ext cx="8520600" cy="607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number of requests that was completed and which was not, for the final analysis.</a:t>
            </a:r>
            <a:endParaRPr sz="1400"/>
          </a:p>
        </p:txBody>
      </p:sp>
      <p:sp>
        <p:nvSpPr>
          <p:cNvPr id="138" name="Google Shape;138;p20"/>
          <p:cNvSpPr txBox="1">
            <a:spLocks noGrp="1"/>
          </p:cNvSpPr>
          <p:nvPr>
            <p:ph type="body" idx="1"/>
          </p:nvPr>
        </p:nvSpPr>
        <p:spPr>
          <a:xfrm>
            <a:off x="311700" y="100135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9" name="Google Shape;139;p20"/>
          <p:cNvPicPr preferRelativeResize="0"/>
          <p:nvPr/>
        </p:nvPicPr>
        <p:blipFill>
          <a:blip r:embed="rId3">
            <a:alphaModFix/>
          </a:blip>
          <a:stretch>
            <a:fillRect/>
          </a:stretch>
        </p:blipFill>
        <p:spPr>
          <a:xfrm>
            <a:off x="237875" y="1090125"/>
            <a:ext cx="7611175" cy="3696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Hypothesis</a:t>
            </a:r>
            <a:endParaRPr/>
          </a:p>
        </p:txBody>
      </p:sp>
      <p:sp>
        <p:nvSpPr>
          <p:cNvPr id="145" name="Google Shape;145;p2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46" name="Google Shape;146;p21"/>
          <p:cNvSpPr txBox="1">
            <a:spLocks noGrp="1"/>
          </p:cNvSpPr>
          <p:nvPr>
            <p:ph type="body" idx="2"/>
          </p:nvPr>
        </p:nvSpPr>
        <p:spPr>
          <a:xfrm>
            <a:off x="4939500" y="297300"/>
            <a:ext cx="3837000" cy="45687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Char char="●"/>
            </a:pPr>
            <a:r>
              <a:rPr lang="en" sz="1400" b="1" u="sng"/>
              <a:t>Pickup Point - City</a:t>
            </a:r>
            <a:r>
              <a:rPr lang="en" sz="1400"/>
              <a:t> </a:t>
            </a:r>
            <a:r>
              <a:rPr lang="en" sz="1200"/>
              <a:t>:- As per the analysis, the morning time slot is most problematic where the requests are being cancelled. Most probably the requests are being cancelled by the drivers due to the morning rush as it being the office hours and seeing the destination as airport which would be too far, the driver would think to earn more for the shorter trips within the city.</a:t>
            </a:r>
            <a:endParaRPr sz="1200"/>
          </a:p>
          <a:p>
            <a:pPr marL="457200" lvl="0" indent="-304800" algn="l" rtl="0">
              <a:spcBef>
                <a:spcPts val="0"/>
              </a:spcBef>
              <a:spcAft>
                <a:spcPts val="0"/>
              </a:spcAft>
              <a:buSzPts val="1200"/>
              <a:buChar char="●"/>
            </a:pPr>
            <a:r>
              <a:rPr lang="en" sz="1400" b="1" u="sng"/>
              <a:t>Pickup Point - Airport</a:t>
            </a:r>
            <a:r>
              <a:rPr lang="en" sz="1400"/>
              <a:t> </a:t>
            </a:r>
            <a:r>
              <a:rPr lang="en" sz="1200"/>
              <a:t>:- Upon analysis, the evening time slot seems to be most problematic for pickup points as airport where the requests being No Cars Available. The reason seems to be that not enough cars are available to service the requests as cars might not be available at the airport due to the cars serving inside the city.</a:t>
            </a:r>
            <a:endParaRPr sz="12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461</Words>
  <Application>Microsoft Office PowerPoint</Application>
  <PresentationFormat>On-screen Show (16:9)</PresentationFormat>
  <Paragraphs>36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Roboto</vt:lpstr>
      <vt:lpstr>Caveat</vt:lpstr>
      <vt:lpstr>Arial</vt:lpstr>
      <vt:lpstr>Geometric</vt:lpstr>
      <vt:lpstr>Uber Supply-Demand Gap  Case Study</vt:lpstr>
      <vt:lpstr>The Problem:</vt:lpstr>
      <vt:lpstr>Challenges deep-dive</vt:lpstr>
      <vt:lpstr>Implementation</vt:lpstr>
      <vt:lpstr>PowerPoint Presentation</vt:lpstr>
      <vt:lpstr>PowerPoint Presentation</vt:lpstr>
      <vt:lpstr>PowerPoint Presentation</vt:lpstr>
      <vt:lpstr>number of requests that was completed and which was not, for the final analysis.</vt:lpstr>
      <vt:lpstr>Hypothesis</vt:lpstr>
      <vt:lpstr>Solution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Supply-Demand Gap  Case Study</dc:title>
  <cp:lastModifiedBy>Windows User</cp:lastModifiedBy>
  <cp:revision>1</cp:revision>
  <dcterms:modified xsi:type="dcterms:W3CDTF">2019-07-05T19:56:28Z</dcterms:modified>
</cp:coreProperties>
</file>