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6087FB-BAB4-49F5-80D2-1DAD42DA8983}">
  <a:tblStyle styleId="{426087FB-BAB4-49F5-80D2-1DAD42DA8983}"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fill>
          <a:solidFill>
            <a:srgbClr val="444654"/>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wi pasupuleti" userId="212d8f6db6f15130" providerId="LiveId" clId="{6839EA07-FBF8-411C-9A2D-F3144BFB45C4}"/>
    <pc:docChg chg="modSld">
      <pc:chgData name="Tejaswi pasupuleti" userId="212d8f6db6f15130" providerId="LiveId" clId="{6839EA07-FBF8-411C-9A2D-F3144BFB45C4}" dt="2023-04-29T00:21:18.714" v="71" actId="14734"/>
      <pc:docMkLst>
        <pc:docMk/>
      </pc:docMkLst>
      <pc:sldChg chg="modSp mod">
        <pc:chgData name="Tejaswi pasupuleti" userId="212d8f6db6f15130" providerId="LiveId" clId="{6839EA07-FBF8-411C-9A2D-F3144BFB45C4}" dt="2023-04-29T00:19:01.567" v="38" actId="20577"/>
        <pc:sldMkLst>
          <pc:docMk/>
          <pc:sldMk cId="0" sldId="257"/>
        </pc:sldMkLst>
        <pc:spChg chg="mod">
          <ac:chgData name="Tejaswi pasupuleti" userId="212d8f6db6f15130" providerId="LiveId" clId="{6839EA07-FBF8-411C-9A2D-F3144BFB45C4}" dt="2023-04-29T00:19:01.567" v="38" actId="20577"/>
          <ac:spMkLst>
            <pc:docMk/>
            <pc:sldMk cId="0" sldId="257"/>
            <ac:spMk id="61" creationId="{00000000-0000-0000-0000-000000000000}"/>
          </ac:spMkLst>
        </pc:spChg>
      </pc:sldChg>
      <pc:sldChg chg="modSp mod">
        <pc:chgData name="Tejaswi pasupuleti" userId="212d8f6db6f15130" providerId="LiveId" clId="{6839EA07-FBF8-411C-9A2D-F3144BFB45C4}" dt="2023-04-29T00:21:18.714" v="71" actId="14734"/>
        <pc:sldMkLst>
          <pc:docMk/>
          <pc:sldMk cId="0" sldId="258"/>
        </pc:sldMkLst>
        <pc:graphicFrameChg chg="mod modGraphic">
          <ac:chgData name="Tejaswi pasupuleti" userId="212d8f6db6f15130" providerId="LiveId" clId="{6839EA07-FBF8-411C-9A2D-F3144BFB45C4}" dt="2023-04-29T00:21:18.714" v="71" actId="14734"/>
          <ac:graphicFrameMkLst>
            <pc:docMk/>
            <pc:sldMk cId="0" sldId="258"/>
            <ac:graphicFrameMk id="67"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38a915b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38a915b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8a915b57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a915b57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38a915b57f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38a915b57f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8a915b57f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38a915b57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8a915b57f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8a915b57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8a915b57f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8a915b57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8a915b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8a915b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8a915b57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8a915b57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8a915b57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8a915b57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8a915b57f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a915b57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8a915b57f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a915b57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297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8a915b57f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a915b57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9669" y="1371600"/>
            <a:ext cx="3073631" cy="2383035"/>
          </a:xfrm>
        </p:spPr>
        <p:txBody>
          <a:bodyPr anchor="b">
            <a:normAutofit/>
          </a:bodyPr>
          <a:lstStyle>
            <a:lvl1pPr algn="l">
              <a:lnSpc>
                <a:spcPct val="80000"/>
              </a:lnSpc>
              <a:defRPr sz="405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469669" y="3886200"/>
            <a:ext cx="3073631" cy="514350"/>
          </a:xfrm>
        </p:spPr>
        <p:txBody>
          <a:bodyPr>
            <a:normAutofit/>
          </a:bodyPr>
          <a:lstStyle>
            <a:lvl1pPr marL="0" indent="0" algn="l">
              <a:buNone/>
              <a:defRPr sz="1500" cap="all" baseline="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891516" y="-1"/>
            <a:ext cx="5250103" cy="5143501"/>
          </a:xfrm>
          <a:prstGeom prst="rect">
            <a:avLst/>
          </a:prstGeom>
        </p:spPr>
      </p:pic>
    </p:spTree>
    <p:extLst>
      <p:ext uri="{BB962C8B-B14F-4D97-AF65-F5344CB8AC3E}">
        <p14:creationId xmlns:p14="http://schemas.microsoft.com/office/powerpoint/2010/main" val="409900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4/28/2023</a:t>
            </a:fld>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6131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7486650" y="0"/>
            <a:ext cx="1657350" cy="51435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50"/>
          </a:p>
        </p:txBody>
      </p:sp>
      <p:sp>
        <p:nvSpPr>
          <p:cNvPr id="2" name="Vertical Title 1"/>
          <p:cNvSpPr>
            <a:spLocks noGrp="1"/>
          </p:cNvSpPr>
          <p:nvPr>
            <p:ph type="title" orient="vert"/>
          </p:nvPr>
        </p:nvSpPr>
        <p:spPr>
          <a:xfrm>
            <a:off x="7543800" y="342901"/>
            <a:ext cx="1543051" cy="44577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457200" y="342901"/>
            <a:ext cx="6800850" cy="445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4/28/2023</a:t>
            </a:fld>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4395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724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4/28/2023</a:t>
            </a:fld>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3315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198834" y="171450"/>
            <a:ext cx="8743950" cy="48006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50"/>
          </a:p>
        </p:txBody>
      </p:sp>
      <p:sp>
        <p:nvSpPr>
          <p:cNvPr id="2" name="Title 1"/>
          <p:cNvSpPr>
            <a:spLocks noGrp="1"/>
          </p:cNvSpPr>
          <p:nvPr>
            <p:ph type="title"/>
          </p:nvPr>
        </p:nvSpPr>
        <p:spPr>
          <a:xfrm>
            <a:off x="800100" y="1371600"/>
            <a:ext cx="5829300" cy="2383035"/>
          </a:xfrm>
        </p:spPr>
        <p:txBody>
          <a:bodyPr anchor="b">
            <a:normAutofit/>
          </a:bodyPr>
          <a:lstStyle>
            <a:lvl1pPr>
              <a:lnSpc>
                <a:spcPct val="80000"/>
              </a:lnSpc>
              <a:defRPr sz="4050"/>
            </a:lvl1pPr>
          </a:lstStyle>
          <a:p>
            <a:r>
              <a:rPr lang="en-US"/>
              <a:t>Click to edit Master title style</a:t>
            </a:r>
            <a:endParaRPr/>
          </a:p>
        </p:txBody>
      </p:sp>
      <p:sp>
        <p:nvSpPr>
          <p:cNvPr id="3" name="Text Placeholder 2"/>
          <p:cNvSpPr>
            <a:spLocks noGrp="1"/>
          </p:cNvSpPr>
          <p:nvPr>
            <p:ph type="body" idx="1"/>
          </p:nvPr>
        </p:nvSpPr>
        <p:spPr>
          <a:xfrm>
            <a:off x="800100" y="3886200"/>
            <a:ext cx="5829300" cy="514350"/>
          </a:xfrm>
        </p:spPr>
        <p:txBody>
          <a:bodyPr>
            <a:normAutofit/>
          </a:bodyPr>
          <a:lstStyle>
            <a:lvl1pPr marL="0" indent="0">
              <a:buNone/>
              <a:defRPr sz="1500" cap="all" baseline="0">
                <a:solidFill>
                  <a:schemeClr val="bg1"/>
                </a:solidFill>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Tree>
    <p:extLst>
      <p:ext uri="{BB962C8B-B14F-4D97-AF65-F5344CB8AC3E}">
        <p14:creationId xmlns:p14="http://schemas.microsoft.com/office/powerpoint/2010/main" val="2004603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800100" y="1369219"/>
            <a:ext cx="3600450" cy="343138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43450" y="1369219"/>
            <a:ext cx="3600450" cy="343138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4/28/2023</a:t>
            </a:fld>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13113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800100" y="1371599"/>
            <a:ext cx="3600450" cy="571500"/>
          </a:xfrm>
        </p:spPr>
        <p:txBody>
          <a:bodyPr anchor="ctr">
            <a:noAutofit/>
          </a:bodyPr>
          <a:lstStyle>
            <a:lvl1pPr marL="0" indent="0">
              <a:buNone/>
              <a:defRPr sz="1800" b="0" cap="none" baseline="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0100" y="1943100"/>
            <a:ext cx="3600450" cy="2857525"/>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43450" y="1371599"/>
            <a:ext cx="3600450" cy="571500"/>
          </a:xfrm>
        </p:spPr>
        <p:txBody>
          <a:bodyPr anchor="ctr">
            <a:noAutofit/>
          </a:bodyPr>
          <a:lstStyle>
            <a:lvl1pPr marL="0" indent="0">
              <a:buNone/>
              <a:defRPr sz="1800" b="0" cap="none" baseline="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43450" y="1943100"/>
            <a:ext cx="3600450" cy="2857525"/>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4/28/2023</a:t>
            </a:fld>
            <a:endParaRP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546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4/28/2023</a:t>
            </a:fld>
            <a:endParaRP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313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4/28/2023</a:t>
            </a:fld>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533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5256609" y="0"/>
            <a:ext cx="3885010" cy="51435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50"/>
          </a:p>
        </p:txBody>
      </p:sp>
      <p:sp>
        <p:nvSpPr>
          <p:cNvPr id="9" name="Rectangle 8" descr="Rectangle"/>
          <p:cNvSpPr/>
          <p:nvPr/>
        </p:nvSpPr>
        <p:spPr>
          <a:xfrm>
            <a:off x="5441751" y="171450"/>
            <a:ext cx="3514725" cy="48006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50"/>
          </a:p>
        </p:txBody>
      </p:sp>
      <p:sp>
        <p:nvSpPr>
          <p:cNvPr id="2" name="Title 1"/>
          <p:cNvSpPr>
            <a:spLocks noGrp="1"/>
          </p:cNvSpPr>
          <p:nvPr>
            <p:ph type="title"/>
          </p:nvPr>
        </p:nvSpPr>
        <p:spPr>
          <a:xfrm>
            <a:off x="5724525" y="2400300"/>
            <a:ext cx="2949178" cy="1314450"/>
          </a:xfrm>
        </p:spPr>
        <p:txBody>
          <a:bodyPr anchor="b">
            <a:normAutofit/>
          </a:bodyPr>
          <a:lstStyle>
            <a:lvl1pPr>
              <a:defRPr sz="2700"/>
            </a:lvl1pPr>
          </a:lstStyle>
          <a:p>
            <a:r>
              <a:rPr lang="en-US"/>
              <a:t>Click to edit Master title style</a:t>
            </a:r>
            <a:endParaRPr/>
          </a:p>
        </p:txBody>
      </p:sp>
      <p:sp>
        <p:nvSpPr>
          <p:cNvPr id="3" name="Content Placeholder 2"/>
          <p:cNvSpPr>
            <a:spLocks noGrp="1"/>
          </p:cNvSpPr>
          <p:nvPr>
            <p:ph idx="1"/>
          </p:nvPr>
        </p:nvSpPr>
        <p:spPr>
          <a:xfrm>
            <a:off x="457200" y="342901"/>
            <a:ext cx="4457700" cy="445770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724525" y="3771900"/>
            <a:ext cx="2949178" cy="1028700"/>
          </a:xfrm>
        </p:spPr>
        <p:txBody>
          <a:bodyPr>
            <a:normAutofit/>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131409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5256609" y="0"/>
            <a:ext cx="3885010" cy="51435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50"/>
          </a:p>
        </p:txBody>
      </p:sp>
      <p:sp>
        <p:nvSpPr>
          <p:cNvPr id="9" name="Rectangle 8" descr="Rectangle"/>
          <p:cNvSpPr/>
          <p:nvPr/>
        </p:nvSpPr>
        <p:spPr>
          <a:xfrm>
            <a:off x="5441751" y="171450"/>
            <a:ext cx="3514725" cy="48006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50"/>
          </a:p>
        </p:txBody>
      </p:sp>
      <p:sp>
        <p:nvSpPr>
          <p:cNvPr id="2" name="Title 1"/>
          <p:cNvSpPr>
            <a:spLocks noGrp="1"/>
          </p:cNvSpPr>
          <p:nvPr>
            <p:ph type="title"/>
          </p:nvPr>
        </p:nvSpPr>
        <p:spPr>
          <a:xfrm>
            <a:off x="5726430" y="2400300"/>
            <a:ext cx="2949178" cy="1314450"/>
          </a:xfrm>
        </p:spPr>
        <p:txBody>
          <a:bodyPr anchor="b">
            <a:normAutofit/>
          </a:bodyPr>
          <a:lstStyle>
            <a:lvl1pPr>
              <a:defRPr sz="27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1"/>
            <a:ext cx="5256608" cy="5143499"/>
          </a:xfrm>
        </p:spPr>
        <p:txBody>
          <a:bodyPr tIns="457200">
            <a:normAutofit/>
          </a:bodyPr>
          <a:lstStyle>
            <a:lvl1pPr marL="0" indent="0" algn="ctr">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dirty="0"/>
          </a:p>
        </p:txBody>
      </p:sp>
      <p:sp>
        <p:nvSpPr>
          <p:cNvPr id="4" name="Text Placeholder 3"/>
          <p:cNvSpPr>
            <a:spLocks noGrp="1"/>
          </p:cNvSpPr>
          <p:nvPr>
            <p:ph type="body" sz="half" idx="2"/>
          </p:nvPr>
        </p:nvSpPr>
        <p:spPr>
          <a:xfrm>
            <a:off x="5726430" y="3771900"/>
            <a:ext cx="2949178" cy="1030986"/>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422640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9141618" cy="1143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50"/>
          </a:p>
        </p:txBody>
      </p:sp>
      <p:sp>
        <p:nvSpPr>
          <p:cNvPr id="2" name="Title Placeholder 1"/>
          <p:cNvSpPr>
            <a:spLocks noGrp="1"/>
          </p:cNvSpPr>
          <p:nvPr>
            <p:ph type="title"/>
          </p:nvPr>
        </p:nvSpPr>
        <p:spPr>
          <a:xfrm>
            <a:off x="800100" y="74416"/>
            <a:ext cx="7543800" cy="994172"/>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143000" y="1371600"/>
            <a:ext cx="6858000" cy="3429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800100" y="4861321"/>
            <a:ext cx="5886450" cy="179786"/>
          </a:xfrm>
          <a:prstGeom prst="rect">
            <a:avLst/>
          </a:prstGeom>
        </p:spPr>
        <p:txBody>
          <a:bodyPr vert="horz" lIns="91440" tIns="45720" rIns="91440" bIns="45720" rtlCol="0" anchor="ctr"/>
          <a:lstStyle>
            <a:lvl1pPr algn="l">
              <a:defRPr sz="825">
                <a:solidFill>
                  <a:schemeClr val="tx1"/>
                </a:solidFill>
              </a:defRPr>
            </a:lvl1pPr>
          </a:lstStyle>
          <a:p>
            <a:endParaRPr lang="en-US" dirty="0"/>
          </a:p>
        </p:txBody>
      </p:sp>
      <p:sp>
        <p:nvSpPr>
          <p:cNvPr id="4" name="Date Placeholder 3"/>
          <p:cNvSpPr>
            <a:spLocks noGrp="1"/>
          </p:cNvSpPr>
          <p:nvPr>
            <p:ph type="dt" sz="half" idx="2"/>
          </p:nvPr>
        </p:nvSpPr>
        <p:spPr>
          <a:xfrm>
            <a:off x="6800850" y="4849414"/>
            <a:ext cx="800100" cy="179786"/>
          </a:xfrm>
          <a:prstGeom prst="rect">
            <a:avLst/>
          </a:prstGeom>
        </p:spPr>
        <p:txBody>
          <a:bodyPr vert="horz" lIns="91440" tIns="45720" rIns="91440" bIns="45720" rtlCol="0" anchor="ctr"/>
          <a:lstStyle>
            <a:lvl1pPr algn="r">
              <a:defRPr sz="825">
                <a:solidFill>
                  <a:schemeClr val="tx1"/>
                </a:solidFill>
              </a:defRPr>
            </a:lvl1pPr>
          </a:lstStyle>
          <a:p>
            <a:fld id="{37CC0096-1860-4642-9CD2-0079EA5E7CD1}" type="datetimeFigureOut">
              <a:rPr lang="en-US" smtClean="0"/>
              <a:pPr/>
              <a:t>4/28/2023</a:t>
            </a:fld>
            <a:endParaRPr lang="en-US" dirty="0"/>
          </a:p>
        </p:txBody>
      </p:sp>
      <p:sp>
        <p:nvSpPr>
          <p:cNvPr id="6" name="Slide Number Placeholder 5"/>
          <p:cNvSpPr>
            <a:spLocks noGrp="1"/>
          </p:cNvSpPr>
          <p:nvPr>
            <p:ph type="sldNum" sz="quarter" idx="4"/>
          </p:nvPr>
        </p:nvSpPr>
        <p:spPr>
          <a:xfrm>
            <a:off x="7715250" y="4861321"/>
            <a:ext cx="628650" cy="179786"/>
          </a:xfrm>
          <a:prstGeom prst="rect">
            <a:avLst/>
          </a:prstGeom>
        </p:spPr>
        <p:txBody>
          <a:bodyPr vert="horz" lIns="91440" tIns="45720" rIns="91440" bIns="45720" rtlCol="0" anchor="ctr"/>
          <a:lstStyle>
            <a:lvl1pPr algn="r">
              <a:defRPr sz="825">
                <a:solidFill>
                  <a:schemeClr val="tx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6051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90000"/>
        </a:lnSpc>
        <a:spcBef>
          <a:spcPct val="0"/>
        </a:spcBef>
        <a:buNone/>
        <a:defRPr sz="2700"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1350"/>
        </a:spcBef>
        <a:buSzPct val="100000"/>
        <a:buFont typeface="Arial" pitchFamily="34" charset="0"/>
        <a:buChar char="▪"/>
        <a:defRPr sz="1800" kern="1200">
          <a:solidFill>
            <a:schemeClr val="tx1">
              <a:lumMod val="75000"/>
              <a:lumOff val="25000"/>
            </a:schemeClr>
          </a:solidFill>
          <a:latin typeface="+mn-lt"/>
          <a:ea typeface="+mn-ea"/>
          <a:cs typeface="+mn-cs"/>
        </a:defRPr>
      </a:lvl1pPr>
      <a:lvl2pPr marL="342900" indent="-171450" algn="l" defTabSz="685800" rtl="0" eaLnBrk="1" latinLnBrk="0" hangingPunct="1">
        <a:lnSpc>
          <a:spcPct val="90000"/>
        </a:lnSpc>
        <a:spcBef>
          <a:spcPts val="450"/>
        </a:spcBef>
        <a:buSzPct val="100000"/>
        <a:buFont typeface="Arial" pitchFamily="34" charset="0"/>
        <a:buChar char="▪"/>
        <a:defRPr sz="1650" kern="1200">
          <a:solidFill>
            <a:schemeClr val="tx1">
              <a:lumMod val="75000"/>
              <a:lumOff val="25000"/>
            </a:schemeClr>
          </a:solidFill>
          <a:latin typeface="+mn-lt"/>
          <a:ea typeface="+mn-ea"/>
          <a:cs typeface="+mn-cs"/>
        </a:defRPr>
      </a:lvl2pPr>
      <a:lvl3pPr marL="514350" indent="-137160" algn="l" defTabSz="685800" rtl="0" eaLnBrk="1" latinLnBrk="0" hangingPunct="1">
        <a:lnSpc>
          <a:spcPct val="90000"/>
        </a:lnSpc>
        <a:spcBef>
          <a:spcPts val="450"/>
        </a:spcBef>
        <a:buSzPct val="100000"/>
        <a:buFont typeface="Arial" pitchFamily="34" charset="0"/>
        <a:buChar char="▪"/>
        <a:defRPr sz="1500" kern="1200">
          <a:solidFill>
            <a:schemeClr val="tx1">
              <a:lumMod val="75000"/>
              <a:lumOff val="25000"/>
            </a:schemeClr>
          </a:solidFill>
          <a:latin typeface="+mn-lt"/>
          <a:ea typeface="+mn-ea"/>
          <a:cs typeface="+mn-cs"/>
        </a:defRPr>
      </a:lvl3pPr>
      <a:lvl4pPr marL="651510" indent="-136922" algn="l" defTabSz="685800" rtl="0" eaLnBrk="1" latinLnBrk="0" hangingPunct="1">
        <a:lnSpc>
          <a:spcPct val="90000"/>
        </a:lnSpc>
        <a:spcBef>
          <a:spcPts val="450"/>
        </a:spcBef>
        <a:buSzPct val="100000"/>
        <a:buFont typeface="Arial" pitchFamily="34" charset="0"/>
        <a:buChar char="▪"/>
        <a:defRPr sz="1350" kern="1200">
          <a:solidFill>
            <a:schemeClr val="tx1">
              <a:lumMod val="75000"/>
              <a:lumOff val="25000"/>
            </a:schemeClr>
          </a:solidFill>
          <a:latin typeface="+mn-lt"/>
          <a:ea typeface="+mn-ea"/>
          <a:cs typeface="+mn-cs"/>
        </a:defRPr>
      </a:lvl4pPr>
      <a:lvl5pPr marL="788670" indent="-137160" algn="l" defTabSz="685800" rtl="0" eaLnBrk="1" latinLnBrk="0" hangingPunct="1">
        <a:lnSpc>
          <a:spcPct val="90000"/>
        </a:lnSpc>
        <a:spcBef>
          <a:spcPts val="450"/>
        </a:spcBef>
        <a:buSzPct val="100000"/>
        <a:buFont typeface="Arial" pitchFamily="34" charset="0"/>
        <a:buChar char="▪"/>
        <a:defRPr sz="1200" kern="1200">
          <a:solidFill>
            <a:schemeClr val="tx1">
              <a:lumMod val="75000"/>
              <a:lumOff val="25000"/>
            </a:schemeClr>
          </a:solidFill>
          <a:latin typeface="+mn-lt"/>
          <a:ea typeface="+mn-ea"/>
          <a:cs typeface="+mn-cs"/>
        </a:defRPr>
      </a:lvl5pPr>
      <a:lvl6pPr marL="925830" indent="-137160" algn="l" defTabSz="685800" rtl="0" eaLnBrk="1" latinLnBrk="0" hangingPunct="1">
        <a:lnSpc>
          <a:spcPct val="90000"/>
        </a:lnSpc>
        <a:spcBef>
          <a:spcPts val="300"/>
        </a:spcBef>
        <a:buSzPct val="100000"/>
        <a:buFont typeface="Arial" pitchFamily="34" charset="0"/>
        <a:buChar char="▪"/>
        <a:defRPr sz="1200" kern="1200">
          <a:solidFill>
            <a:schemeClr val="tx1">
              <a:lumMod val="75000"/>
              <a:lumOff val="25000"/>
            </a:schemeClr>
          </a:solidFill>
          <a:latin typeface="+mn-lt"/>
          <a:ea typeface="+mn-ea"/>
          <a:cs typeface="+mn-cs"/>
        </a:defRPr>
      </a:lvl6pPr>
      <a:lvl7pPr marL="1062990" indent="-137160" algn="l" defTabSz="685800" rtl="0" eaLnBrk="1" latinLnBrk="0" hangingPunct="1">
        <a:lnSpc>
          <a:spcPct val="90000"/>
        </a:lnSpc>
        <a:spcBef>
          <a:spcPts val="300"/>
        </a:spcBef>
        <a:buSzPct val="100000"/>
        <a:buFont typeface="Arial" pitchFamily="34" charset="0"/>
        <a:buChar char="▪"/>
        <a:defRPr sz="1200" kern="1200">
          <a:solidFill>
            <a:schemeClr val="tx1">
              <a:lumMod val="75000"/>
              <a:lumOff val="25000"/>
            </a:schemeClr>
          </a:solidFill>
          <a:latin typeface="+mn-lt"/>
          <a:ea typeface="+mn-ea"/>
          <a:cs typeface="+mn-cs"/>
        </a:defRPr>
      </a:lvl7pPr>
      <a:lvl8pPr marL="1200150" indent="-137160" algn="l" defTabSz="685800" rtl="0" eaLnBrk="1" latinLnBrk="0" hangingPunct="1">
        <a:lnSpc>
          <a:spcPct val="90000"/>
        </a:lnSpc>
        <a:spcBef>
          <a:spcPts val="300"/>
        </a:spcBef>
        <a:buSzPct val="100000"/>
        <a:buFont typeface="Arial" pitchFamily="34" charset="0"/>
        <a:buChar char="▪"/>
        <a:defRPr sz="1200" kern="1200">
          <a:solidFill>
            <a:schemeClr val="tx1">
              <a:lumMod val="75000"/>
              <a:lumOff val="25000"/>
            </a:schemeClr>
          </a:solidFill>
          <a:latin typeface="+mn-lt"/>
          <a:ea typeface="+mn-ea"/>
          <a:cs typeface="+mn-cs"/>
        </a:defRPr>
      </a:lvl8pPr>
      <a:lvl9pPr marL="1337310" indent="-137160" algn="l" defTabSz="685800" rtl="0" eaLnBrk="1" latinLnBrk="0" hangingPunct="1">
        <a:lnSpc>
          <a:spcPct val="90000"/>
        </a:lnSpc>
        <a:spcBef>
          <a:spcPts val="300"/>
        </a:spcBef>
        <a:buSzPct val="100000"/>
        <a:buFont typeface="Arial" pitchFamily="34" charset="0"/>
        <a:buChar char="▪"/>
        <a:defRPr sz="1200" kern="1200">
          <a:solidFill>
            <a:schemeClr val="tx1">
              <a:lumMod val="75000"/>
              <a:lumOff val="25000"/>
            </a:schemeClr>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69668" y="964407"/>
            <a:ext cx="3073631" cy="2383035"/>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Stroke Prediction Using Machine Learning</a:t>
            </a:r>
            <a:endParaRPr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sp>
        <p:nvSpPr>
          <p:cNvPr id="103" name="Google Shape;103;p21"/>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4327" algn="just" rtl="0">
              <a:lnSpc>
                <a:spcPct val="150000"/>
              </a:lnSpc>
              <a:spcBef>
                <a:spcPts val="0"/>
              </a:spcBef>
              <a:spcAft>
                <a:spcPts val="0"/>
              </a:spcAft>
              <a:buSzPct val="100000"/>
              <a:buChar char="●"/>
            </a:pPr>
            <a:r>
              <a:rPr lang="en" sz="1500" dirty="0"/>
              <a:t>The study population consisted of patients admitted to a single hospital over a 5-year period. </a:t>
            </a:r>
            <a:endParaRPr sz="1500" dirty="0"/>
          </a:p>
          <a:p>
            <a:pPr marL="457200" lvl="0" indent="-334327" algn="just" rtl="0">
              <a:lnSpc>
                <a:spcPct val="150000"/>
              </a:lnSpc>
              <a:spcBef>
                <a:spcPts val="0"/>
              </a:spcBef>
              <a:spcAft>
                <a:spcPts val="0"/>
              </a:spcAft>
              <a:buSzPct val="100000"/>
              <a:buChar char="●"/>
            </a:pPr>
            <a:r>
              <a:rPr lang="en" sz="1500" dirty="0"/>
              <a:t>The final model included the following predictors: age, sex, race, history of stroke, history of heart attack, history of diabetes, history of hypertension, and serum albumin level. </a:t>
            </a:r>
            <a:endParaRPr sz="1500" dirty="0"/>
          </a:p>
          <a:p>
            <a:pPr marL="457200" lvl="0" indent="-334327" algn="just" rtl="0">
              <a:lnSpc>
                <a:spcPct val="150000"/>
              </a:lnSpc>
              <a:spcBef>
                <a:spcPts val="0"/>
              </a:spcBef>
              <a:spcAft>
                <a:spcPts val="0"/>
              </a:spcAft>
              <a:buSzPct val="100000"/>
              <a:buChar char="●"/>
            </a:pPr>
            <a:r>
              <a:rPr lang="en" sz="1500" dirty="0"/>
              <a:t>The Hosmer-Lemeshow goodness-of-fit statistic was used to assess the model’s fit. The model had a good fit (p=0.001). </a:t>
            </a:r>
            <a:endParaRPr sz="1500" dirty="0"/>
          </a:p>
          <a:p>
            <a:pPr marL="457200" lvl="0" indent="-334327" algn="just" rtl="0">
              <a:lnSpc>
                <a:spcPct val="150000"/>
              </a:lnSpc>
              <a:spcBef>
                <a:spcPts val="0"/>
              </a:spcBef>
              <a:spcAft>
                <a:spcPts val="0"/>
              </a:spcAft>
              <a:buSzPct val="100000"/>
              <a:buChar char="●"/>
            </a:pPr>
            <a:r>
              <a:rPr lang="en" sz="1500" dirty="0"/>
              <a:t>The area under the receiver operating characteristic curve was 0.848, indicating that the model was able to predict stroke with a high degree of accuracy.</a:t>
            </a:r>
            <a:endParaRPr sz="1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pic>
        <p:nvPicPr>
          <p:cNvPr id="109" name="Google Shape;109;p22"/>
          <p:cNvPicPr preferRelativeResize="0"/>
          <p:nvPr/>
        </p:nvPicPr>
        <p:blipFill>
          <a:blip r:embed="rId3">
            <a:alphaModFix/>
          </a:blip>
          <a:stretch>
            <a:fillRect/>
          </a:stretch>
        </p:blipFill>
        <p:spPr>
          <a:xfrm>
            <a:off x="152400" y="1170125"/>
            <a:ext cx="3200400" cy="2124075"/>
          </a:xfrm>
          <a:prstGeom prst="rect">
            <a:avLst/>
          </a:prstGeom>
          <a:noFill/>
          <a:ln>
            <a:noFill/>
          </a:ln>
        </p:spPr>
      </p:pic>
      <p:pic>
        <p:nvPicPr>
          <p:cNvPr id="110" name="Google Shape;110;p22"/>
          <p:cNvPicPr preferRelativeResize="0"/>
          <p:nvPr/>
        </p:nvPicPr>
        <p:blipFill rotWithShape="1">
          <a:blip r:embed="rId4">
            <a:alphaModFix/>
          </a:blip>
          <a:srcRect l="22758" r="23233" b="3325"/>
          <a:stretch/>
        </p:blipFill>
        <p:spPr>
          <a:xfrm>
            <a:off x="3505200" y="1170125"/>
            <a:ext cx="2438400" cy="2733675"/>
          </a:xfrm>
          <a:prstGeom prst="rect">
            <a:avLst/>
          </a:prstGeom>
          <a:noFill/>
          <a:ln>
            <a:noFill/>
          </a:ln>
        </p:spPr>
      </p:pic>
      <p:pic>
        <p:nvPicPr>
          <p:cNvPr id="111" name="Google Shape;111;p22"/>
          <p:cNvPicPr preferRelativeResize="0"/>
          <p:nvPr/>
        </p:nvPicPr>
        <p:blipFill rotWithShape="1">
          <a:blip r:embed="rId5">
            <a:alphaModFix/>
          </a:blip>
          <a:srcRect l="22917" r="22595" b="3493"/>
          <a:stretch/>
        </p:blipFill>
        <p:spPr>
          <a:xfrm>
            <a:off x="6096000" y="1170125"/>
            <a:ext cx="2628900" cy="2914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117" name="Google Shape;117;p23"/>
          <p:cNvSpPr txBox="1">
            <a:spLocks noGrp="1"/>
          </p:cNvSpPr>
          <p:nvPr>
            <p:ph type="body" idx="1"/>
          </p:nvPr>
        </p:nvSpPr>
        <p:spPr>
          <a:xfrm>
            <a:off x="311700" y="1152474"/>
            <a:ext cx="8520600" cy="3991025"/>
          </a:xfrm>
          <a:prstGeom prst="rect">
            <a:avLst/>
          </a:prstGeom>
        </p:spPr>
        <p:txBody>
          <a:bodyPr spcFirstLastPara="1" wrap="square" lIns="91425" tIns="91425" rIns="91425" bIns="91425" anchor="t" anchorCtr="0">
            <a:normAutofit fontScale="70000" lnSpcReduction="20000"/>
          </a:bodyPr>
          <a:lstStyle/>
          <a:p>
            <a:pPr marL="457200" lvl="0" indent="-300037" algn="l" rtl="0">
              <a:lnSpc>
                <a:spcPct val="150000"/>
              </a:lnSpc>
              <a:spcBef>
                <a:spcPts val="0"/>
              </a:spcBef>
              <a:spcAft>
                <a:spcPts val="0"/>
              </a:spcAft>
              <a:buSzPct val="100000"/>
              <a:buChar char="●"/>
            </a:pPr>
            <a:r>
              <a:rPr lang="en" dirty="0"/>
              <a:t>T. Liu, W. Fan, and C. Wu, “A hybrid machine learning approach to cerebral stroke prediction based on imbalanced medical dataset,” Artif. Intell. Med., vol. 101, no. September, p. 101723, 2019, doi:10.1016/j.artmed.2019.101723.</a:t>
            </a:r>
            <a:endParaRPr dirty="0"/>
          </a:p>
          <a:p>
            <a:pPr marL="457200" lvl="0" indent="-300037" algn="l" rtl="0">
              <a:lnSpc>
                <a:spcPct val="150000"/>
              </a:lnSpc>
              <a:spcBef>
                <a:spcPts val="0"/>
              </a:spcBef>
              <a:spcAft>
                <a:spcPts val="0"/>
              </a:spcAft>
              <a:buSzPct val="100000"/>
              <a:buChar char="●"/>
            </a:pPr>
            <a:r>
              <a:rPr lang="en" dirty="0"/>
              <a:t>J. K. Kim, Y. J. Choo, and M. C. Chang, “Prediction of Motor Function in Stroke Patients Using Machine Learning Algorithm: Development of Practical Models,” J. Stroke Cerebrovasc. Dis., vol.30, no. 8, p. 105856, 2021, doi:10.1016/j.jstrokecerebrovasdis.2021.105856.</a:t>
            </a:r>
            <a:endParaRPr dirty="0"/>
          </a:p>
          <a:p>
            <a:pPr marL="457200" lvl="0" indent="-300037" algn="l" rtl="0">
              <a:lnSpc>
                <a:spcPct val="150000"/>
              </a:lnSpc>
              <a:spcBef>
                <a:spcPts val="0"/>
              </a:spcBef>
              <a:spcAft>
                <a:spcPts val="0"/>
              </a:spcAft>
              <a:buSzPct val="100000"/>
              <a:buChar char="●"/>
            </a:pPr>
            <a:r>
              <a:rPr lang="en" dirty="0"/>
              <a:t>Y. Hbid, M. Fahey, C. D. A. Wolfe, M. Obaid, and A. Douiri, “Risk Prediction of Cognitive Decline after Stroke,” J. Stroke Cerebrovasc. Dis., vol. 30, no. 8, p. 105849, 2021, doi:10.1016/j.jstrokecerebrovasdis.2021.105849.</a:t>
            </a:r>
            <a:endParaRPr dirty="0"/>
          </a:p>
          <a:p>
            <a:pPr marL="457200" lvl="0" indent="-300037" algn="l" rtl="0">
              <a:lnSpc>
                <a:spcPct val="150000"/>
              </a:lnSpc>
              <a:spcBef>
                <a:spcPts val="0"/>
              </a:spcBef>
              <a:spcAft>
                <a:spcPts val="0"/>
              </a:spcAft>
              <a:buSzPct val="100000"/>
              <a:buChar char="●"/>
            </a:pPr>
            <a:r>
              <a:rPr lang="en" dirty="0"/>
              <a:t>A. Dey, “Machine Learning Algorithms: A Review,” Int. J. Comput. Sci. Inf. Technol., vol. 7, no. 3, pp. 1174–1179, 2016,</a:t>
            </a:r>
            <a:endParaRPr dirty="0"/>
          </a:p>
          <a:p>
            <a:pPr marL="457200" lvl="0" indent="-300037" algn="l" rtl="0">
              <a:lnSpc>
                <a:spcPct val="150000"/>
              </a:lnSpc>
              <a:spcBef>
                <a:spcPts val="0"/>
              </a:spcBef>
              <a:spcAft>
                <a:spcPts val="0"/>
              </a:spcAft>
              <a:buSzPct val="100000"/>
              <a:buChar char="●"/>
            </a:pPr>
            <a:r>
              <a:rPr lang="en" dirty="0"/>
              <a:t>S. B. Kotsiantis, I. D. Zaharakis, and P. E. Pintelas, “Machine learning: a review of classification and combining techniques,” Artif. Intell. Rev., vol. 26, no. 3, pp. 159–190, 2006, doi: 10.1007/s10462-007-9052-3.</a:t>
            </a:r>
            <a:endParaRPr dirty="0"/>
          </a:p>
          <a:p>
            <a:pPr marL="457200" lvl="0" indent="-300037" algn="l" rtl="0">
              <a:lnSpc>
                <a:spcPct val="150000"/>
              </a:lnSpc>
              <a:spcBef>
                <a:spcPts val="0"/>
              </a:spcBef>
              <a:spcAft>
                <a:spcPts val="0"/>
              </a:spcAft>
              <a:buSzPct val="100000"/>
              <a:buChar char="●"/>
            </a:pPr>
            <a:r>
              <a:rPr lang="en" dirty="0"/>
              <a:t>Z. Usmani, “What is Kaggle, Why I </a:t>
            </a:r>
            <a:r>
              <a:rPr lang="en" sz="1900" dirty="0"/>
              <a:t>Participate</a:t>
            </a:r>
            <a:r>
              <a:rPr lang="en" dirty="0"/>
              <a:t>, What is the Impact? | Data Science and Machine Learning,” p. 44916, 2017, Accessed: Jun. 06, 2021.</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Group Member Information</a:t>
            </a:r>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dirty="0"/>
          </a:p>
          <a:p>
            <a:pPr marL="0" lvl="0" indent="0" algn="l" rtl="0">
              <a:spcBef>
                <a:spcPts val="0"/>
              </a:spcBef>
              <a:spcAft>
                <a:spcPts val="1200"/>
              </a:spcAft>
              <a:buNone/>
            </a:pPr>
            <a:r>
              <a:rPr lang="en-IN" b="1" dirty="0" err="1">
                <a:sym typeface="Nunito"/>
              </a:rPr>
              <a:t>Aaqib</a:t>
            </a:r>
            <a:r>
              <a:rPr lang="en-IN" b="1" dirty="0">
                <a:sym typeface="Nunito"/>
              </a:rPr>
              <a:t> Ahmed Shaik </a:t>
            </a:r>
            <a:r>
              <a:rPr lang="en-IN" dirty="0">
                <a:sym typeface="Nunito"/>
              </a:rPr>
              <a:t>- </a:t>
            </a:r>
            <a:r>
              <a:rPr lang="en-IN" sz="1600" dirty="0">
                <a:sym typeface="Nunito"/>
              </a:rPr>
              <a:t>700740248</a:t>
            </a:r>
          </a:p>
          <a:p>
            <a:pPr marL="0" lvl="0" indent="0" algn="l" rtl="0">
              <a:spcBef>
                <a:spcPts val="0"/>
              </a:spcBef>
              <a:spcAft>
                <a:spcPts val="1200"/>
              </a:spcAft>
              <a:buNone/>
            </a:pPr>
            <a:r>
              <a:rPr lang="en-IN" b="1" dirty="0">
                <a:sym typeface="Nunito"/>
              </a:rPr>
              <a:t> Sai Venkata Krishna </a:t>
            </a:r>
            <a:r>
              <a:rPr lang="en-IN" b="1" dirty="0" err="1">
                <a:sym typeface="Nunito"/>
              </a:rPr>
              <a:t>Pydeti</a:t>
            </a:r>
            <a:r>
              <a:rPr lang="en-IN" b="1" dirty="0">
                <a:sym typeface="Nunito"/>
              </a:rPr>
              <a:t> </a:t>
            </a:r>
            <a:r>
              <a:rPr lang="en-IN" dirty="0">
                <a:sym typeface="Nunito"/>
              </a:rPr>
              <a:t>- </a:t>
            </a:r>
            <a:r>
              <a:rPr lang="en-IN" sz="1600" dirty="0">
                <a:sym typeface="Nunito"/>
              </a:rPr>
              <a:t>700745869</a:t>
            </a:r>
          </a:p>
          <a:p>
            <a:pPr marL="0" lvl="0" indent="0" algn="l" rtl="0">
              <a:spcBef>
                <a:spcPts val="0"/>
              </a:spcBef>
              <a:spcAft>
                <a:spcPts val="1200"/>
              </a:spcAft>
              <a:buNone/>
            </a:pPr>
            <a:r>
              <a:rPr lang="en-IN" dirty="0">
                <a:sym typeface="Nunito"/>
              </a:rPr>
              <a:t> </a:t>
            </a:r>
            <a:r>
              <a:rPr lang="en-IN" b="1" dirty="0">
                <a:sym typeface="Nunito"/>
              </a:rPr>
              <a:t>Tejaswi Pasupuleti </a:t>
            </a:r>
            <a:r>
              <a:rPr lang="en-IN" dirty="0">
                <a:sym typeface="Nunito"/>
              </a:rPr>
              <a:t>- </a:t>
            </a:r>
            <a:r>
              <a:rPr lang="en-IN" sz="1600" dirty="0">
                <a:sym typeface="Nunito"/>
              </a:rPr>
              <a:t>700746752</a:t>
            </a:r>
          </a:p>
          <a:p>
            <a:pPr marL="0" lvl="0" indent="0" algn="l" rtl="0">
              <a:spcBef>
                <a:spcPts val="0"/>
              </a:spcBef>
              <a:spcAft>
                <a:spcPts val="1200"/>
              </a:spcAft>
              <a:buNone/>
            </a:pPr>
            <a:r>
              <a:rPr lang="en-IN" dirty="0">
                <a:sym typeface="Nunito"/>
              </a:rPr>
              <a:t> </a:t>
            </a:r>
            <a:r>
              <a:rPr lang="en-IN" b="1" dirty="0">
                <a:sym typeface="Nunito"/>
              </a:rPr>
              <a:t>Sai Kumar Reddy </a:t>
            </a:r>
            <a:r>
              <a:rPr lang="en-IN" b="1" dirty="0" err="1">
                <a:sym typeface="Nunito"/>
              </a:rPr>
              <a:t>Kambam</a:t>
            </a:r>
            <a:r>
              <a:rPr lang="en-IN" b="1" dirty="0">
                <a:sym typeface="Nunito"/>
              </a:rPr>
              <a:t> </a:t>
            </a:r>
            <a:r>
              <a:rPr lang="en-IN" dirty="0"/>
              <a:t>- </a:t>
            </a:r>
            <a:r>
              <a:rPr lang="en-IN" sz="1600" dirty="0"/>
              <a:t>700739712</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Roles &amp; Responsibility</a:t>
            </a:r>
            <a:endParaRPr/>
          </a:p>
        </p:txBody>
      </p:sp>
      <p:graphicFrame>
        <p:nvGraphicFramePr>
          <p:cNvPr id="67" name="Google Shape;67;p15"/>
          <p:cNvGraphicFramePr/>
          <p:nvPr>
            <p:extLst>
              <p:ext uri="{D42A27DB-BD31-4B8C-83A1-F6EECF244321}">
                <p14:modId xmlns:p14="http://schemas.microsoft.com/office/powerpoint/2010/main" val="1988196244"/>
              </p:ext>
            </p:extLst>
          </p:nvPr>
        </p:nvGraphicFramePr>
        <p:xfrm>
          <a:off x="831819" y="1527599"/>
          <a:ext cx="7812119" cy="2744363"/>
        </p:xfrm>
        <a:graphic>
          <a:graphicData uri="http://schemas.openxmlformats.org/drawingml/2006/table">
            <a:tbl>
              <a:tblPr>
                <a:noFill/>
                <a:tableStyleId>{426087FB-BAB4-49F5-80D2-1DAD42DA8983}</a:tableStyleId>
              </a:tblPr>
              <a:tblGrid>
                <a:gridCol w="2926186">
                  <a:extLst>
                    <a:ext uri="{9D8B030D-6E8A-4147-A177-3AD203B41FA5}">
                      <a16:colId xmlns:a16="http://schemas.microsoft.com/office/drawing/2014/main" val="20000"/>
                    </a:ext>
                  </a:extLst>
                </a:gridCol>
                <a:gridCol w="2750346">
                  <a:extLst>
                    <a:ext uri="{9D8B030D-6E8A-4147-A177-3AD203B41FA5}">
                      <a16:colId xmlns:a16="http://schemas.microsoft.com/office/drawing/2014/main" val="20001"/>
                    </a:ext>
                  </a:extLst>
                </a:gridCol>
                <a:gridCol w="1149749">
                  <a:extLst>
                    <a:ext uri="{9D8B030D-6E8A-4147-A177-3AD203B41FA5}">
                      <a16:colId xmlns:a16="http://schemas.microsoft.com/office/drawing/2014/main" val="20002"/>
                    </a:ext>
                  </a:extLst>
                </a:gridCol>
                <a:gridCol w="985838">
                  <a:extLst>
                    <a:ext uri="{9D8B030D-6E8A-4147-A177-3AD203B41FA5}">
                      <a16:colId xmlns:a16="http://schemas.microsoft.com/office/drawing/2014/main" val="20003"/>
                    </a:ext>
                  </a:extLst>
                </a:gridCol>
              </a:tblGrid>
              <a:tr h="287159">
                <a:tc>
                  <a:txBody>
                    <a:bodyPr/>
                    <a:lstStyle/>
                    <a:p>
                      <a:pPr marL="0" lvl="0" indent="0" algn="ctr" rtl="0">
                        <a:lnSpc>
                          <a:spcPct val="150000"/>
                        </a:lnSpc>
                        <a:spcBef>
                          <a:spcPts val="0"/>
                        </a:spcBef>
                        <a:spcAft>
                          <a:spcPts val="0"/>
                        </a:spcAft>
                        <a:buNone/>
                      </a:pPr>
                      <a:r>
                        <a:rPr lang="en" sz="1400" b="1">
                          <a:solidFill>
                            <a:schemeClr val="dk1"/>
                          </a:solidFill>
                          <a:latin typeface="+mn-lt"/>
                          <a:ea typeface="Courier New"/>
                          <a:cs typeface="Courier New"/>
                          <a:sym typeface="Courier New"/>
                        </a:rPr>
                        <a:t>Task Description</a:t>
                      </a:r>
                      <a:endParaRPr sz="1400" b="1">
                        <a:solidFill>
                          <a:schemeClr val="dk1"/>
                        </a:solidFill>
                        <a:latin typeface="+mn-lt"/>
                        <a:ea typeface="Courier New"/>
                        <a:cs typeface="Courier New"/>
                        <a:sym typeface="Courier New"/>
                      </a:endParaRPr>
                    </a:p>
                  </a:txBody>
                  <a:tcPr marL="0" marR="0" marT="0" marB="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400" b="1">
                          <a:solidFill>
                            <a:schemeClr val="dk1"/>
                          </a:solidFill>
                          <a:latin typeface="+mn-lt"/>
                          <a:ea typeface="Courier New"/>
                          <a:cs typeface="Courier New"/>
                          <a:sym typeface="Courier New"/>
                        </a:rPr>
                        <a:t>Responsibility</a:t>
                      </a:r>
                      <a:endParaRPr sz="1400" b="1">
                        <a:solidFill>
                          <a:schemeClr val="dk1"/>
                        </a:solidFill>
                        <a:latin typeface="+mn-lt"/>
                        <a:ea typeface="Courier New"/>
                        <a:cs typeface="Courier New"/>
                        <a:sym typeface="Courier New"/>
                      </a:endParaRPr>
                    </a:p>
                  </a:txBody>
                  <a:tcPr marL="0" marR="0" marT="0" marB="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400" b="1">
                          <a:solidFill>
                            <a:schemeClr val="dk1"/>
                          </a:solidFill>
                          <a:latin typeface="+mn-lt"/>
                          <a:ea typeface="Courier New"/>
                          <a:cs typeface="Courier New"/>
                          <a:sym typeface="Courier New"/>
                        </a:rPr>
                        <a:t>Contributions</a:t>
                      </a:r>
                      <a:endParaRPr sz="1400" b="1">
                        <a:solidFill>
                          <a:schemeClr val="dk1"/>
                        </a:solidFill>
                        <a:latin typeface="+mn-lt"/>
                        <a:ea typeface="Courier New"/>
                        <a:cs typeface="Courier New"/>
                        <a:sym typeface="Courier New"/>
                      </a:endParaRPr>
                    </a:p>
                  </a:txBody>
                  <a:tcPr marL="0" marR="0" marT="0" marB="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400" b="1">
                          <a:solidFill>
                            <a:schemeClr val="dk1"/>
                          </a:solidFill>
                          <a:latin typeface="+mn-lt"/>
                          <a:ea typeface="Courier New"/>
                          <a:cs typeface="Courier New"/>
                          <a:sym typeface="Courier New"/>
                        </a:rPr>
                        <a:t>Status</a:t>
                      </a:r>
                      <a:endParaRPr sz="1400" b="1">
                        <a:solidFill>
                          <a:schemeClr val="dk1"/>
                        </a:solidFill>
                        <a:latin typeface="+mn-lt"/>
                        <a:ea typeface="Courier New"/>
                        <a:cs typeface="Courier New"/>
                        <a:sym typeface="Courier New"/>
                      </a:endParaRPr>
                    </a:p>
                  </a:txBody>
                  <a:tcPr marL="0" marR="0" marT="0" marB="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614301">
                <a:tc>
                  <a:txBody>
                    <a:bodyPr/>
                    <a:lstStyle/>
                    <a:p>
                      <a:pPr marL="0" lvl="0" indent="0" algn="ctr" rtl="0">
                        <a:lnSpc>
                          <a:spcPct val="150000"/>
                        </a:lnSpc>
                        <a:spcBef>
                          <a:spcPts val="0"/>
                        </a:spcBef>
                        <a:spcAft>
                          <a:spcPts val="0"/>
                        </a:spcAft>
                        <a:buNone/>
                      </a:pPr>
                      <a:r>
                        <a:rPr lang="en" sz="1400" dirty="0">
                          <a:solidFill>
                            <a:schemeClr val="dk1"/>
                          </a:solidFill>
                          <a:latin typeface="+mn-lt"/>
                          <a:ea typeface="Courier New"/>
                          <a:cs typeface="Courier New"/>
                          <a:sym typeface="Courier New"/>
                        </a:rPr>
                        <a:t>Data Collection and Cleaning</a:t>
                      </a:r>
                      <a:endParaRPr sz="1400" dirty="0">
                        <a:solidFill>
                          <a:schemeClr val="dk1"/>
                        </a:solidFill>
                        <a:latin typeface="+mn-lt"/>
                        <a:ea typeface="Courier New"/>
                        <a:cs typeface="Courier New"/>
                        <a:sym typeface="Courier New"/>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IN" sz="1400" b="1" dirty="0" err="1">
                          <a:sym typeface="Nunito"/>
                        </a:rPr>
                        <a:t>Aaqib</a:t>
                      </a:r>
                      <a:r>
                        <a:rPr lang="en-IN" sz="1400" b="1" dirty="0">
                          <a:sym typeface="Nunito"/>
                        </a:rPr>
                        <a:t> Ahmed Shaik </a:t>
                      </a:r>
                      <a:endParaRPr sz="1400" b="1" dirty="0">
                        <a:solidFill>
                          <a:schemeClr val="dk1"/>
                        </a:solidFill>
                        <a:latin typeface="+mn-lt"/>
                        <a:ea typeface="Courier New"/>
                        <a:cs typeface="Courier New"/>
                        <a:sym typeface="Courier New"/>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400">
                          <a:solidFill>
                            <a:schemeClr val="dk1"/>
                          </a:solidFill>
                          <a:latin typeface="+mn-lt"/>
                          <a:ea typeface="Courier New"/>
                          <a:cs typeface="Courier New"/>
                          <a:sym typeface="Courier New"/>
                        </a:rPr>
                        <a:t>25%</a:t>
                      </a:r>
                      <a:endParaRPr sz="1400">
                        <a:solidFill>
                          <a:schemeClr val="dk1"/>
                        </a:solidFill>
                        <a:latin typeface="+mn-lt"/>
                        <a:ea typeface="Courier New"/>
                        <a:cs typeface="Courier New"/>
                        <a:sym typeface="Courier New"/>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400">
                          <a:solidFill>
                            <a:schemeClr val="dk1"/>
                          </a:solidFill>
                          <a:latin typeface="+mn-lt"/>
                          <a:ea typeface="Courier New"/>
                          <a:cs typeface="Courier New"/>
                          <a:sym typeface="Courier New"/>
                        </a:rPr>
                        <a:t>Completed</a:t>
                      </a:r>
                      <a:endParaRPr sz="1400">
                        <a:solidFill>
                          <a:schemeClr val="dk1"/>
                        </a:solidFill>
                        <a:latin typeface="+mn-lt"/>
                        <a:ea typeface="Courier New"/>
                        <a:cs typeface="Courier New"/>
                        <a:sym typeface="Courier New"/>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14301">
                <a:tc>
                  <a:txBody>
                    <a:bodyPr/>
                    <a:lstStyle/>
                    <a:p>
                      <a:pPr marL="0" lvl="0" indent="0" algn="ctr" rtl="0">
                        <a:lnSpc>
                          <a:spcPct val="150000"/>
                        </a:lnSpc>
                        <a:spcBef>
                          <a:spcPts val="0"/>
                        </a:spcBef>
                        <a:spcAft>
                          <a:spcPts val="0"/>
                        </a:spcAft>
                        <a:buNone/>
                      </a:pPr>
                      <a:r>
                        <a:rPr lang="en" sz="1400" dirty="0">
                          <a:solidFill>
                            <a:schemeClr val="dk1"/>
                          </a:solidFill>
                          <a:latin typeface="+mn-lt"/>
                          <a:ea typeface="Courier New"/>
                          <a:cs typeface="Courier New"/>
                          <a:sym typeface="Courier New"/>
                        </a:rPr>
                        <a:t>Preprocessing and Feature Selection</a:t>
                      </a:r>
                      <a:endParaRPr sz="1400" dirty="0">
                        <a:solidFill>
                          <a:schemeClr val="dk1"/>
                        </a:solidFill>
                        <a:latin typeface="+mn-lt"/>
                        <a:ea typeface="Courier New"/>
                        <a:cs typeface="Courier New"/>
                        <a:sym typeface="Courier New"/>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IN" sz="1400" b="1" dirty="0">
                          <a:sym typeface="Nunito"/>
                        </a:rPr>
                        <a:t>Sai Venkata Krishna </a:t>
                      </a:r>
                      <a:r>
                        <a:rPr lang="en-IN" sz="1400" b="1" dirty="0" err="1">
                          <a:sym typeface="Nunito"/>
                        </a:rPr>
                        <a:t>Pydeti</a:t>
                      </a:r>
                      <a:r>
                        <a:rPr lang="en-IN" sz="1400" b="1" dirty="0">
                          <a:sym typeface="Nunito"/>
                        </a:rPr>
                        <a:t> </a:t>
                      </a:r>
                      <a:endParaRPr sz="1400" dirty="0">
                        <a:solidFill>
                          <a:schemeClr val="dk1"/>
                        </a:solidFill>
                        <a:latin typeface="+mn-lt"/>
                        <a:ea typeface="Courier New"/>
                        <a:cs typeface="Courier New"/>
                        <a:sym typeface="Courier New"/>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400" dirty="0">
                          <a:solidFill>
                            <a:schemeClr val="dk1"/>
                          </a:solidFill>
                          <a:latin typeface="+mn-lt"/>
                          <a:ea typeface="Courier New"/>
                          <a:cs typeface="Courier New"/>
                          <a:sym typeface="Courier New"/>
                        </a:rPr>
                        <a:t>25%</a:t>
                      </a:r>
                      <a:endParaRPr sz="1400" dirty="0">
                        <a:solidFill>
                          <a:schemeClr val="dk1"/>
                        </a:solidFill>
                        <a:latin typeface="+mn-lt"/>
                        <a:ea typeface="Courier New"/>
                        <a:cs typeface="Courier New"/>
                        <a:sym typeface="Courier New"/>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400" dirty="0">
                          <a:solidFill>
                            <a:schemeClr val="dk1"/>
                          </a:solidFill>
                          <a:latin typeface="+mn-lt"/>
                          <a:ea typeface="Courier New"/>
                          <a:cs typeface="Courier New"/>
                          <a:sym typeface="Courier New"/>
                        </a:rPr>
                        <a:t>Completed</a:t>
                      </a:r>
                      <a:endParaRPr sz="1400" dirty="0">
                        <a:solidFill>
                          <a:schemeClr val="dk1"/>
                        </a:solidFill>
                        <a:latin typeface="+mn-lt"/>
                        <a:ea typeface="Courier New"/>
                        <a:cs typeface="Courier New"/>
                        <a:sym typeface="Courier New"/>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14301">
                <a:tc>
                  <a:txBody>
                    <a:bodyPr/>
                    <a:lstStyle/>
                    <a:p>
                      <a:pPr marL="0" lvl="0" indent="0" algn="ctr" rtl="0">
                        <a:lnSpc>
                          <a:spcPct val="150000"/>
                        </a:lnSpc>
                        <a:spcBef>
                          <a:spcPts val="0"/>
                        </a:spcBef>
                        <a:spcAft>
                          <a:spcPts val="0"/>
                        </a:spcAft>
                        <a:buNone/>
                      </a:pPr>
                      <a:r>
                        <a:rPr lang="en" sz="1400">
                          <a:solidFill>
                            <a:schemeClr val="dk1"/>
                          </a:solidFill>
                          <a:latin typeface="+mn-lt"/>
                          <a:ea typeface="Courier New"/>
                          <a:cs typeface="Courier New"/>
                          <a:sym typeface="Courier New"/>
                        </a:rPr>
                        <a:t>Model Selection and Optimization</a:t>
                      </a:r>
                      <a:endParaRPr sz="1400">
                        <a:solidFill>
                          <a:schemeClr val="dk1"/>
                        </a:solidFill>
                        <a:latin typeface="+mn-lt"/>
                        <a:ea typeface="Courier New"/>
                        <a:cs typeface="Courier New"/>
                        <a:sym typeface="Courier New"/>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IN" sz="1400" b="1" dirty="0">
                          <a:sym typeface="Nunito"/>
                        </a:rPr>
                        <a:t>Tejaswi Pasupuleti </a:t>
                      </a:r>
                      <a:endParaRPr sz="1400" dirty="0">
                        <a:solidFill>
                          <a:schemeClr val="dk1"/>
                        </a:solidFill>
                        <a:latin typeface="+mn-lt"/>
                        <a:ea typeface="Courier New"/>
                        <a:cs typeface="Courier New"/>
                        <a:sym typeface="Courier New"/>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400" dirty="0">
                          <a:solidFill>
                            <a:schemeClr val="dk1"/>
                          </a:solidFill>
                          <a:latin typeface="+mn-lt"/>
                          <a:ea typeface="Courier New"/>
                          <a:cs typeface="Courier New"/>
                          <a:sym typeface="Courier New"/>
                        </a:rPr>
                        <a:t>25%</a:t>
                      </a:r>
                      <a:endParaRPr sz="1400" dirty="0">
                        <a:solidFill>
                          <a:schemeClr val="dk1"/>
                        </a:solidFill>
                        <a:latin typeface="+mn-lt"/>
                        <a:ea typeface="Courier New"/>
                        <a:cs typeface="Courier New"/>
                        <a:sym typeface="Courier New"/>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Clr>
                          <a:schemeClr val="dk1"/>
                        </a:buClr>
                        <a:buSzPts val="1100"/>
                        <a:buFont typeface="Arial"/>
                        <a:buNone/>
                      </a:pPr>
                      <a:r>
                        <a:rPr lang="en" sz="1400">
                          <a:solidFill>
                            <a:schemeClr val="dk1"/>
                          </a:solidFill>
                          <a:latin typeface="+mn-lt"/>
                          <a:ea typeface="Courier New"/>
                          <a:cs typeface="Courier New"/>
                          <a:sym typeface="Courier New"/>
                        </a:rPr>
                        <a:t>Completed</a:t>
                      </a:r>
                      <a:endParaRPr sz="1400">
                        <a:solidFill>
                          <a:schemeClr val="dk1"/>
                        </a:solidFill>
                        <a:latin typeface="+mn-lt"/>
                        <a:ea typeface="Courier New"/>
                        <a:cs typeface="Courier New"/>
                        <a:sym typeface="Courier New"/>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614301">
                <a:tc>
                  <a:txBody>
                    <a:bodyPr/>
                    <a:lstStyle/>
                    <a:p>
                      <a:pPr marL="0" lvl="0" indent="0" algn="ctr" rtl="0">
                        <a:lnSpc>
                          <a:spcPct val="150000"/>
                        </a:lnSpc>
                        <a:spcBef>
                          <a:spcPts val="0"/>
                        </a:spcBef>
                        <a:spcAft>
                          <a:spcPts val="0"/>
                        </a:spcAft>
                        <a:buNone/>
                      </a:pPr>
                      <a:r>
                        <a:rPr lang="en" sz="1400">
                          <a:solidFill>
                            <a:schemeClr val="dk1"/>
                          </a:solidFill>
                          <a:latin typeface="+mn-lt"/>
                          <a:ea typeface="Courier New"/>
                          <a:cs typeface="Courier New"/>
                          <a:sym typeface="Courier New"/>
                        </a:rPr>
                        <a:t>Model Evaluation and Report Writing</a:t>
                      </a:r>
                      <a:endParaRPr sz="1400">
                        <a:solidFill>
                          <a:schemeClr val="dk1"/>
                        </a:solidFill>
                        <a:latin typeface="+mn-lt"/>
                        <a:ea typeface="Courier New"/>
                        <a:cs typeface="Courier New"/>
                        <a:sym typeface="Courier New"/>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IN" sz="1400" b="1" dirty="0">
                          <a:sym typeface="Nunito"/>
                        </a:rPr>
                        <a:t>Sai Kumar Reddy </a:t>
                      </a:r>
                      <a:r>
                        <a:rPr lang="en-IN" sz="1400" b="1" dirty="0" err="1">
                          <a:sym typeface="Nunito"/>
                        </a:rPr>
                        <a:t>Kambam</a:t>
                      </a:r>
                      <a:r>
                        <a:rPr lang="en-IN" sz="1400" b="1" dirty="0">
                          <a:sym typeface="Nunito"/>
                        </a:rPr>
                        <a:t> </a:t>
                      </a:r>
                      <a:endParaRPr sz="1400" dirty="0">
                        <a:solidFill>
                          <a:schemeClr val="dk1"/>
                        </a:solidFill>
                        <a:latin typeface="+mn-lt"/>
                        <a:ea typeface="Courier New"/>
                        <a:cs typeface="Courier New"/>
                        <a:sym typeface="Courier New"/>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400" dirty="0">
                          <a:solidFill>
                            <a:schemeClr val="dk1"/>
                          </a:solidFill>
                          <a:latin typeface="+mn-lt"/>
                          <a:ea typeface="Courier New"/>
                          <a:cs typeface="Courier New"/>
                          <a:sym typeface="Courier New"/>
                        </a:rPr>
                        <a:t>25%</a:t>
                      </a:r>
                      <a:endParaRPr sz="1400" dirty="0">
                        <a:solidFill>
                          <a:schemeClr val="dk1"/>
                        </a:solidFill>
                        <a:latin typeface="+mn-lt"/>
                        <a:ea typeface="Courier New"/>
                        <a:cs typeface="Courier New"/>
                        <a:sym typeface="Courier New"/>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Clr>
                          <a:schemeClr val="dk1"/>
                        </a:buClr>
                        <a:buSzPts val="1100"/>
                        <a:buFont typeface="Arial"/>
                        <a:buNone/>
                      </a:pPr>
                      <a:r>
                        <a:rPr lang="en" sz="1400" dirty="0">
                          <a:solidFill>
                            <a:schemeClr val="dk1"/>
                          </a:solidFill>
                          <a:latin typeface="+mn-lt"/>
                          <a:ea typeface="Courier New"/>
                          <a:cs typeface="Courier New"/>
                          <a:sym typeface="Courier New"/>
                        </a:rPr>
                        <a:t>Completed</a:t>
                      </a:r>
                      <a:endParaRPr sz="1400" dirty="0">
                        <a:solidFill>
                          <a:schemeClr val="dk1"/>
                        </a:solidFill>
                        <a:latin typeface="+mn-lt"/>
                        <a:ea typeface="Courier New"/>
                        <a:cs typeface="Courier New"/>
                        <a:sym typeface="Courier New"/>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Motivation</a:t>
            </a:r>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rmAutofit fontScale="85000" lnSpcReduction="10000"/>
          </a:bodyPr>
          <a:lstStyle/>
          <a:p>
            <a:pPr marL="457200" lvl="0" indent="-317182" algn="just" rtl="0">
              <a:lnSpc>
                <a:spcPct val="150000"/>
              </a:lnSpc>
              <a:spcBef>
                <a:spcPts val="0"/>
              </a:spcBef>
              <a:spcAft>
                <a:spcPts val="0"/>
              </a:spcAft>
              <a:buSzPct val="100000"/>
              <a:buChar char="●"/>
            </a:pPr>
            <a:r>
              <a:rPr lang="en" dirty="0"/>
              <a:t>A stroke can occur when a blood vessel that carries oxygen and nutrients to the brain is blocked by a clot. When this happens, the brain cells in the immediate area begin to die. </a:t>
            </a:r>
            <a:endParaRPr dirty="0"/>
          </a:p>
          <a:p>
            <a:pPr marL="457200" lvl="0" indent="-317182" algn="just" rtl="0">
              <a:lnSpc>
                <a:spcPct val="150000"/>
              </a:lnSpc>
              <a:spcBef>
                <a:spcPts val="0"/>
              </a:spcBef>
              <a:spcAft>
                <a:spcPts val="0"/>
              </a:spcAft>
              <a:buSzPct val="100000"/>
              <a:buChar char="●"/>
            </a:pPr>
            <a:r>
              <a:rPr lang="en" dirty="0"/>
              <a:t>If the blockage is not cleared quickly, the cells in other parts of the brain can also be damaged. </a:t>
            </a:r>
            <a:endParaRPr dirty="0"/>
          </a:p>
          <a:p>
            <a:pPr marL="457200" lvl="0" indent="-317182" algn="just" rtl="0">
              <a:lnSpc>
                <a:spcPct val="150000"/>
              </a:lnSpc>
              <a:spcBef>
                <a:spcPts val="0"/>
              </a:spcBef>
              <a:spcAft>
                <a:spcPts val="0"/>
              </a:spcAft>
              <a:buSzPct val="100000"/>
              <a:buChar char="●"/>
            </a:pPr>
            <a:r>
              <a:rPr lang="en" dirty="0"/>
              <a:t>There are two types of stroke: ischemic, which is caused by a clot, and hemorrhagic, which is caused by a burst blood vessel. </a:t>
            </a:r>
            <a:endParaRPr dirty="0"/>
          </a:p>
          <a:p>
            <a:pPr marL="457200" lvl="0" indent="-317182" algn="just" rtl="0">
              <a:lnSpc>
                <a:spcPct val="150000"/>
              </a:lnSpc>
              <a:spcBef>
                <a:spcPts val="0"/>
              </a:spcBef>
              <a:spcAft>
                <a:spcPts val="0"/>
              </a:spcAft>
              <a:buSzPct val="100000"/>
              <a:buChar char="●"/>
            </a:pPr>
            <a:r>
              <a:rPr lang="en" dirty="0"/>
              <a:t>Ischemic stroke is the most common type. </a:t>
            </a:r>
            <a:endParaRPr dirty="0"/>
          </a:p>
          <a:p>
            <a:pPr marL="457200" lvl="0" indent="-317182" algn="just" rtl="0">
              <a:lnSpc>
                <a:spcPct val="150000"/>
              </a:lnSpc>
              <a:spcBef>
                <a:spcPts val="0"/>
              </a:spcBef>
              <a:spcAft>
                <a:spcPts val="0"/>
              </a:spcAft>
              <a:buSzPct val="100000"/>
              <a:buChar char="●"/>
            </a:pPr>
            <a:r>
              <a:rPr lang="en" dirty="0"/>
              <a:t>It can be caused by a blood clot that forms in the artery supplying blood to the brain or by a blood clot that travels to the brain from another part of the body. </a:t>
            </a:r>
            <a:endParaRPr dirty="0"/>
          </a:p>
          <a:p>
            <a:pPr marL="457200" lvl="0" indent="-317182" algn="just" rtl="0">
              <a:lnSpc>
                <a:spcPct val="150000"/>
              </a:lnSpc>
              <a:spcBef>
                <a:spcPts val="0"/>
              </a:spcBef>
              <a:spcAft>
                <a:spcPts val="0"/>
              </a:spcAft>
              <a:buSzPct val="100000"/>
              <a:buChar char="●"/>
            </a:pPr>
            <a:r>
              <a:rPr lang="en" dirty="0"/>
              <a:t>Hemorrhagic stroke is less common but is more likely to be fatal. </a:t>
            </a:r>
            <a:endParaRPr dirty="0"/>
          </a:p>
          <a:p>
            <a:pPr marL="457200" lvl="0" indent="-317182" algn="just" rtl="0">
              <a:lnSpc>
                <a:spcPct val="150000"/>
              </a:lnSpc>
              <a:spcBef>
                <a:spcPts val="0"/>
              </a:spcBef>
              <a:spcAft>
                <a:spcPts val="0"/>
              </a:spcAft>
              <a:buSzPct val="100000"/>
              <a:buChar char="●"/>
            </a:pPr>
            <a:r>
              <a:rPr lang="en" dirty="0"/>
              <a:t>It can be caused by a burst of blood vessels in the brain or by high blood pressure.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Problem statement</a:t>
            </a:r>
            <a:endParaRPr/>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just" rtl="0">
              <a:lnSpc>
                <a:spcPct val="150000"/>
              </a:lnSpc>
              <a:spcBef>
                <a:spcPts val="0"/>
              </a:spcBef>
              <a:spcAft>
                <a:spcPts val="0"/>
              </a:spcAft>
              <a:buSzPts val="1800"/>
              <a:buChar char="●"/>
            </a:pPr>
            <a:r>
              <a:rPr lang="en" sz="1500" dirty="0"/>
              <a:t>Stroke Prediction using machine learning is an attempt to use the power of computers to learn and predict patterns in data in order to improve health care. </a:t>
            </a:r>
            <a:endParaRPr sz="1500" dirty="0"/>
          </a:p>
          <a:p>
            <a:pPr marL="457200" lvl="0" indent="-342900" algn="just" rtl="0">
              <a:lnSpc>
                <a:spcPct val="150000"/>
              </a:lnSpc>
              <a:spcBef>
                <a:spcPts val="0"/>
              </a:spcBef>
              <a:spcAft>
                <a:spcPts val="0"/>
              </a:spcAft>
              <a:buSzPts val="1800"/>
              <a:buChar char="●"/>
            </a:pPr>
            <a:r>
              <a:rPr lang="en" sz="1500" dirty="0"/>
              <a:t>In the case of stroke, this would involve the use of data from patient’s medical records in order to predict who is at risk for a stroke and develop strategies to prevent them from having one. </a:t>
            </a:r>
            <a:endParaRPr sz="1500" dirty="0"/>
          </a:p>
          <a:p>
            <a:pPr marL="457200" lvl="0" indent="-342900" algn="just" rtl="0">
              <a:lnSpc>
                <a:spcPct val="150000"/>
              </a:lnSpc>
              <a:spcBef>
                <a:spcPts val="0"/>
              </a:spcBef>
              <a:spcAft>
                <a:spcPts val="0"/>
              </a:spcAft>
              <a:buSzPts val="1800"/>
              <a:buChar char="●"/>
            </a:pPr>
            <a:r>
              <a:rPr lang="en" sz="1500" dirty="0"/>
              <a:t>There are a number of factors that can increase someone’s risk for a stroke.</a:t>
            </a:r>
            <a:endParaRPr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Objectives</a:t>
            </a:r>
            <a:endParaRPr/>
          </a:p>
        </p:txBody>
      </p:sp>
      <p:sp>
        <p:nvSpPr>
          <p:cNvPr id="85" name="Google Shape;85;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just" rtl="0">
              <a:lnSpc>
                <a:spcPct val="150000"/>
              </a:lnSpc>
              <a:spcBef>
                <a:spcPts val="0"/>
              </a:spcBef>
              <a:spcAft>
                <a:spcPts val="0"/>
              </a:spcAft>
              <a:buSzPts val="1800"/>
              <a:buChar char="●"/>
            </a:pPr>
            <a:r>
              <a:rPr lang="en" sz="1500" dirty="0"/>
              <a:t>The aim of this study was to develop a machine-learning algorithm that can predict the risk of stroke in patients admitted to the hospital. </a:t>
            </a:r>
            <a:endParaRPr sz="1500" dirty="0"/>
          </a:p>
          <a:p>
            <a:pPr marL="457200" lvl="0" indent="-342900" algn="just" rtl="0">
              <a:lnSpc>
                <a:spcPct val="150000"/>
              </a:lnSpc>
              <a:spcBef>
                <a:spcPts val="0"/>
              </a:spcBef>
              <a:spcAft>
                <a:spcPts val="0"/>
              </a:spcAft>
              <a:buSzPts val="1800"/>
              <a:buChar char="●"/>
            </a:pPr>
            <a:r>
              <a:rPr lang="en" sz="1500" dirty="0"/>
              <a:t>The study included a data set of patients who were admitted to the hospital with a diagnosis of stroke. </a:t>
            </a:r>
            <a:endParaRPr sz="1500" dirty="0"/>
          </a:p>
          <a:p>
            <a:pPr marL="457200" lvl="0" indent="-342900" algn="just" rtl="0">
              <a:lnSpc>
                <a:spcPct val="150000"/>
              </a:lnSpc>
              <a:spcBef>
                <a:spcPts val="0"/>
              </a:spcBef>
              <a:spcAft>
                <a:spcPts val="0"/>
              </a:spcAft>
              <a:buSzPts val="1800"/>
              <a:buChar char="●"/>
            </a:pPr>
            <a:r>
              <a:rPr lang="en" sz="1500" dirty="0"/>
              <a:t>The machine learning algorithm will be trained on the training set and then tested on the testing set. </a:t>
            </a:r>
            <a:endParaRPr sz="1500" dirty="0"/>
          </a:p>
          <a:p>
            <a:pPr marL="457200" lvl="0" indent="-342900" algn="just" rtl="0">
              <a:lnSpc>
                <a:spcPct val="150000"/>
              </a:lnSpc>
              <a:spcBef>
                <a:spcPts val="0"/>
              </a:spcBef>
              <a:spcAft>
                <a:spcPts val="0"/>
              </a:spcAft>
              <a:buSzPts val="1800"/>
              <a:buChar char="●"/>
            </a:pPr>
            <a:r>
              <a:rPr lang="en" sz="1500" dirty="0"/>
              <a:t>The results of the study shows that the machine learning algorithm will be able to predict the risk of stroke in patients with a high degree of accuracy.</a:t>
            </a:r>
            <a:endParaRPr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Related work</a:t>
            </a:r>
            <a:endParaRPr/>
          </a:p>
        </p:txBody>
      </p:sp>
      <p:sp>
        <p:nvSpPr>
          <p:cNvPr id="91" name="Google Shape;91;p19"/>
          <p:cNvSpPr txBox="1">
            <a:spLocks noGrp="1"/>
          </p:cNvSpPr>
          <p:nvPr>
            <p:ph type="body" idx="1"/>
          </p:nvPr>
        </p:nvSpPr>
        <p:spPr>
          <a:xfrm>
            <a:off x="311700" y="1152474"/>
            <a:ext cx="8520600" cy="4212481"/>
          </a:xfrm>
          <a:prstGeom prst="rect">
            <a:avLst/>
          </a:prstGeom>
        </p:spPr>
        <p:txBody>
          <a:bodyPr spcFirstLastPara="1" wrap="square" lIns="91425" tIns="91425" rIns="91425" bIns="91425" anchor="t" anchorCtr="0">
            <a:noAutofit/>
          </a:bodyPr>
          <a:lstStyle/>
          <a:p>
            <a:pPr marL="457200" lvl="0" indent="-282892" algn="just" rtl="0">
              <a:lnSpc>
                <a:spcPct val="150000"/>
              </a:lnSpc>
              <a:spcBef>
                <a:spcPts val="0"/>
              </a:spcBef>
              <a:spcAft>
                <a:spcPts val="0"/>
              </a:spcAft>
              <a:buSzPct val="100000"/>
              <a:buChar char="●"/>
            </a:pPr>
            <a:r>
              <a:rPr lang="en" sz="1430" dirty="0"/>
              <a:t>The scientific community has been focusing on the development of tools and techniques to track and predict various diseases that significantly impact human health. </a:t>
            </a:r>
            <a:endParaRPr sz="1430" dirty="0"/>
          </a:p>
          <a:p>
            <a:pPr marL="457200" lvl="0" indent="-282892" algn="just" rtl="0">
              <a:lnSpc>
                <a:spcPct val="150000"/>
              </a:lnSpc>
              <a:spcBef>
                <a:spcPts val="0"/>
              </a:spcBef>
              <a:spcAft>
                <a:spcPts val="0"/>
              </a:spcAft>
              <a:buSzPct val="100000"/>
              <a:buChar char="●"/>
            </a:pPr>
            <a:r>
              <a:rPr lang="en" sz="1430" dirty="0"/>
              <a:t>These studies have used various techniques, such as naive Bayes, J48, K-nearest neighbor, and random forest, to diagnose stroke with an accuracy of up to 99.8%. </a:t>
            </a:r>
            <a:endParaRPr sz="1430" dirty="0"/>
          </a:p>
          <a:p>
            <a:pPr marL="457200" lvl="0" indent="-282892" algn="just" rtl="0">
              <a:lnSpc>
                <a:spcPct val="150000"/>
              </a:lnSpc>
              <a:spcBef>
                <a:spcPts val="0"/>
              </a:spcBef>
              <a:spcAft>
                <a:spcPts val="0"/>
              </a:spcAft>
              <a:buSzPct val="100000"/>
              <a:buChar char="●"/>
            </a:pPr>
            <a:r>
              <a:rPr lang="en" sz="1430" dirty="0"/>
              <a:t>Social media resources have also been utilized to identify symptoms related to stroke and preventative measures using spectral clustering, probabilistic neural networks, and support vector machines, achieving an accuracy of up to 89.90%. </a:t>
            </a:r>
            <a:endParaRPr sz="1430" dirty="0"/>
          </a:p>
          <a:p>
            <a:pPr marL="457200" lvl="0" indent="-282892" algn="just" rtl="0">
              <a:lnSpc>
                <a:spcPct val="150000"/>
              </a:lnSpc>
              <a:spcBef>
                <a:spcPts val="0"/>
              </a:spcBef>
              <a:spcAft>
                <a:spcPts val="0"/>
              </a:spcAft>
              <a:buSzPct val="100000"/>
              <a:buChar char="●"/>
            </a:pPr>
            <a:r>
              <a:rPr lang="en" sz="1430" dirty="0"/>
              <a:t>To categorize stroke types, machine learning and data mining techniques have been employed using support vector machines, decision trees, and artificial neural networks, with classification accuracy of up to 95%. </a:t>
            </a:r>
            <a:endParaRPr sz="1430" dirty="0"/>
          </a:p>
          <a:p>
            <a:pPr marL="457200" lvl="0" indent="-282892" algn="just" rtl="0">
              <a:lnSpc>
                <a:spcPct val="150000"/>
              </a:lnSpc>
              <a:spcBef>
                <a:spcPts val="0"/>
              </a:spcBef>
              <a:spcAft>
                <a:spcPts val="0"/>
              </a:spcAft>
              <a:buSzPct val="100000"/>
              <a:buChar char="●"/>
            </a:pPr>
            <a:r>
              <a:rPr lang="en" sz="1430" dirty="0"/>
              <a:t>Automated image processing methods have been used to assess DWI-FLAIR images of stroke patients within 24 hours of symptom onset. </a:t>
            </a:r>
            <a:endParaRPr sz="143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Related work</a:t>
            </a:r>
            <a:endParaRPr/>
          </a:p>
        </p:txBody>
      </p:sp>
      <p:sp>
        <p:nvSpPr>
          <p:cNvPr id="91" name="Google Shape;91;p19"/>
          <p:cNvSpPr txBox="1">
            <a:spLocks noGrp="1"/>
          </p:cNvSpPr>
          <p:nvPr>
            <p:ph type="body" idx="1"/>
          </p:nvPr>
        </p:nvSpPr>
        <p:spPr>
          <a:prstGeom prst="rect">
            <a:avLst/>
          </a:prstGeom>
        </p:spPr>
        <p:txBody>
          <a:bodyPr spcFirstLastPara="1" wrap="square" lIns="91425" tIns="91425" rIns="91425" bIns="91425" anchor="t" anchorCtr="0">
            <a:normAutofit fontScale="85000" lnSpcReduction="10000"/>
          </a:bodyPr>
          <a:lstStyle/>
          <a:p>
            <a:pPr marL="457200" lvl="0" indent="-282892" algn="just" rtl="0">
              <a:lnSpc>
                <a:spcPct val="150000"/>
              </a:lnSpc>
              <a:spcBef>
                <a:spcPts val="0"/>
              </a:spcBef>
              <a:spcAft>
                <a:spcPts val="0"/>
              </a:spcAft>
              <a:buSzPct val="100000"/>
              <a:buChar char="●"/>
            </a:pPr>
            <a:r>
              <a:rPr lang="en" dirty="0"/>
              <a:t>Various algorithms such as logistic regression, support vector machine, and random forest have been used to predict stroke onset with sensitivity and specificity for detecting patients within 4.5 hours. </a:t>
            </a:r>
            <a:endParaRPr dirty="0"/>
          </a:p>
          <a:p>
            <a:pPr marL="457200" lvl="0" indent="-282892" algn="just" rtl="0">
              <a:lnSpc>
                <a:spcPct val="150000"/>
              </a:lnSpc>
              <a:spcBef>
                <a:spcPts val="0"/>
              </a:spcBef>
              <a:spcAft>
                <a:spcPts val="0"/>
              </a:spcAft>
              <a:buSzPct val="100000"/>
              <a:buChar char="●"/>
            </a:pPr>
            <a:r>
              <a:rPr lang="en" dirty="0"/>
              <a:t>Cardiovascular Health Study dataset has been used to predict stroke using decision tree with C4.5 method, principal component analysis, artificial neural networks, and support vector machine with a maximum accuracy of 60%. </a:t>
            </a:r>
            <a:endParaRPr dirty="0"/>
          </a:p>
          <a:p>
            <a:pPr marL="457200" lvl="0" indent="-282892" algn="just" rtl="0">
              <a:lnSpc>
                <a:spcPct val="150000"/>
              </a:lnSpc>
              <a:spcBef>
                <a:spcPts val="0"/>
              </a:spcBef>
              <a:spcAft>
                <a:spcPts val="0"/>
              </a:spcAft>
              <a:buSzPct val="100000"/>
              <a:buChar char="●"/>
            </a:pPr>
            <a:r>
              <a:rPr lang="en" dirty="0"/>
              <a:t>To predict the likelihood of stroke, machine learning approaches such as C4.5, Jrip, and multi-layer perceptron have been used with an accuracy of around 95%. </a:t>
            </a:r>
            <a:endParaRPr dirty="0"/>
          </a:p>
          <a:p>
            <a:pPr marL="457200" lvl="0" indent="-282892" algn="just" rtl="0">
              <a:lnSpc>
                <a:spcPct val="150000"/>
              </a:lnSpc>
              <a:spcBef>
                <a:spcPts val="0"/>
              </a:spcBef>
              <a:spcAft>
                <a:spcPts val="0"/>
              </a:spcAft>
              <a:buSzPct val="100000"/>
              <a:buChar char="●"/>
            </a:pPr>
            <a:r>
              <a:rPr lang="en" dirty="0"/>
              <a:t>Three algorithms such as neural networks, decision trees, and naive Bayes have been utilized to predict the likelihood of stroke, and the decision tree has the best accuracy among them.</a:t>
            </a:r>
            <a:endParaRPr dirty="0"/>
          </a:p>
        </p:txBody>
      </p:sp>
    </p:spTree>
    <p:extLst>
      <p:ext uri="{BB962C8B-B14F-4D97-AF65-F5344CB8AC3E}">
        <p14:creationId xmlns:p14="http://schemas.microsoft.com/office/powerpoint/2010/main" val="3455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Proposed Solution</a:t>
            </a:r>
            <a:endParaRPr/>
          </a:p>
        </p:txBody>
      </p:sp>
      <p:sp>
        <p:nvSpPr>
          <p:cNvPr id="97" name="Google Shape;97;p20"/>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4327" algn="just" rtl="0">
              <a:lnSpc>
                <a:spcPct val="100000"/>
              </a:lnSpc>
              <a:spcBef>
                <a:spcPts val="0"/>
              </a:spcBef>
              <a:spcAft>
                <a:spcPts val="0"/>
              </a:spcAft>
              <a:buSzPct val="100000"/>
              <a:buChar char="●"/>
            </a:pPr>
            <a:r>
              <a:rPr lang="en" sz="1500" dirty="0"/>
              <a:t>Develop machine learning algorithms that can accurately predict stroke risk based on patient data.</a:t>
            </a:r>
            <a:endParaRPr sz="1500" dirty="0"/>
          </a:p>
          <a:p>
            <a:pPr marL="457200" lvl="0" indent="-334327" algn="just" rtl="0">
              <a:lnSpc>
                <a:spcPct val="100000"/>
              </a:lnSpc>
              <a:spcBef>
                <a:spcPts val="0"/>
              </a:spcBef>
              <a:spcAft>
                <a:spcPts val="0"/>
              </a:spcAft>
              <a:buSzPct val="100000"/>
              <a:buChar char="●"/>
            </a:pPr>
            <a:r>
              <a:rPr lang="en" sz="1500" dirty="0"/>
              <a:t>Implement Logistic Regression algorithm in healthcare systems to identify patients who are at high risk for stroke and recommend preventive measures.</a:t>
            </a:r>
            <a:endParaRPr sz="1500" dirty="0"/>
          </a:p>
          <a:p>
            <a:pPr marL="457200" lvl="0" indent="-334327" algn="just" rtl="0">
              <a:lnSpc>
                <a:spcPct val="100000"/>
              </a:lnSpc>
              <a:spcBef>
                <a:spcPts val="0"/>
              </a:spcBef>
              <a:spcAft>
                <a:spcPts val="0"/>
              </a:spcAft>
              <a:buSzPct val="100000"/>
              <a:buChar char="●"/>
            </a:pPr>
            <a:r>
              <a:rPr lang="en" sz="1500" dirty="0"/>
              <a:t>Continuously update and improve the algorithms as more data becomes available and as technology advances.</a:t>
            </a:r>
            <a:endParaRPr sz="1500" dirty="0"/>
          </a:p>
          <a:p>
            <a:pPr marL="457200" lvl="0" indent="-334327" algn="just" rtl="0">
              <a:lnSpc>
                <a:spcPct val="100000"/>
              </a:lnSpc>
              <a:spcBef>
                <a:spcPts val="0"/>
              </a:spcBef>
              <a:spcAft>
                <a:spcPts val="0"/>
              </a:spcAft>
              <a:buSzPct val="100000"/>
              <a:buChar char="●"/>
            </a:pPr>
            <a:r>
              <a:rPr lang="en" sz="1500" dirty="0"/>
              <a:t>Educate healthcare professionals on the use of machine learning for stroke prediction and prevention.</a:t>
            </a:r>
            <a:endParaRPr sz="1500" dirty="0"/>
          </a:p>
          <a:p>
            <a:pPr marL="457200" lvl="0" indent="-334327" algn="just" rtl="0">
              <a:lnSpc>
                <a:spcPct val="100000"/>
              </a:lnSpc>
              <a:spcBef>
                <a:spcPts val="0"/>
              </a:spcBef>
              <a:spcAft>
                <a:spcPts val="0"/>
              </a:spcAft>
              <a:buSzPct val="100000"/>
              <a:buChar char="●"/>
            </a:pPr>
            <a:r>
              <a:rPr lang="en" sz="1500" dirty="0"/>
              <a:t>Encourage patients to participate in screening and preventive measures based on their stroke risk.</a:t>
            </a:r>
            <a:endParaRPr sz="1500" dirty="0"/>
          </a:p>
          <a:p>
            <a:pPr marL="457200" lvl="0" indent="-334327" algn="just" rtl="0">
              <a:lnSpc>
                <a:spcPct val="100000"/>
              </a:lnSpc>
              <a:spcBef>
                <a:spcPts val="0"/>
              </a:spcBef>
              <a:spcAft>
                <a:spcPts val="0"/>
              </a:spcAft>
              <a:buSzPct val="100000"/>
              <a:buChar char="●"/>
            </a:pPr>
            <a:r>
              <a:rPr lang="en" sz="1500" dirty="0"/>
              <a:t>Conduct further research to understand the underlying causes of stroke and how machine learning can be used to improve preventive measures and treatments.</a:t>
            </a:r>
            <a:endParaRPr sz="1500" dirty="0"/>
          </a:p>
        </p:txBody>
      </p:sp>
    </p:spTree>
  </p:cSld>
  <p:clrMapOvr>
    <a:masterClrMapping/>
  </p:clrMapOvr>
</p:sld>
</file>

<file path=ppt/theme/theme1.xml><?xml version="1.0" encoding="utf-8"?>
<a:theme xmlns:a="http://schemas.openxmlformats.org/drawingml/2006/main" name="Theme1">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D41CDBAD-C4A6-41FB-9CBA-D9B2987776DF}" vid="{2A3838EE-3EEE-4006-BBED-A1A49277B2E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7</TotalTime>
  <Words>1247</Words>
  <Application>Microsoft Office PowerPoint</Application>
  <PresentationFormat>On-screen Show (16:9)</PresentationFormat>
  <Paragraphs>76</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Franklin Gothic Medium</vt:lpstr>
      <vt:lpstr>Nunito</vt:lpstr>
      <vt:lpstr>Theme1</vt:lpstr>
      <vt:lpstr>Stroke Prediction Using Machine Learning</vt:lpstr>
      <vt:lpstr>Group Member Information</vt:lpstr>
      <vt:lpstr>Roles &amp; Responsibility</vt:lpstr>
      <vt:lpstr>Motivation</vt:lpstr>
      <vt:lpstr> Problem statement</vt:lpstr>
      <vt:lpstr>Objectives</vt:lpstr>
      <vt:lpstr>Related work</vt:lpstr>
      <vt:lpstr>Related work</vt:lpstr>
      <vt:lpstr>Proposed Solution</vt:lpstr>
      <vt:lpstr>Results</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 Using Machine Learning</dc:title>
  <cp:lastModifiedBy>Tejaswi pasupuleti</cp:lastModifiedBy>
  <cp:revision>2</cp:revision>
  <dcterms:modified xsi:type="dcterms:W3CDTF">2023-04-29T00:21:22Z</dcterms:modified>
</cp:coreProperties>
</file>