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2" r:id="rId1"/>
  </p:sldMasterIdLst>
  <p:sldIdLst>
    <p:sldId id="256" r:id="rId2"/>
    <p:sldId id="260" r:id="rId3"/>
    <p:sldId id="259" r:id="rId4"/>
    <p:sldId id="261" r:id="rId5"/>
    <p:sldId id="263" r:id="rId6"/>
    <p:sldId id="264" r:id="rId7"/>
    <p:sldId id="293" r:id="rId8"/>
    <p:sldId id="294" r:id="rId9"/>
    <p:sldId id="265" r:id="rId10"/>
    <p:sldId id="266" r:id="rId11"/>
    <p:sldId id="267" r:id="rId12"/>
    <p:sldId id="269" r:id="rId13"/>
    <p:sldId id="295"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28"/>
  </p:normalViewPr>
  <p:slideViewPr>
    <p:cSldViewPr snapToGrid="0" snapToObjects="1">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ADD9-B762-BC4B-ACB2-2074E5C98F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58D365-B391-E642-8CBB-4E3FF2FAD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C7078D-5B22-E344-A9B9-131183FAB883}"/>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5" name="Footer Placeholder 4">
            <a:extLst>
              <a:ext uri="{FF2B5EF4-FFF2-40B4-BE49-F238E27FC236}">
                <a16:creationId xmlns:a16="http://schemas.microsoft.com/office/drawing/2014/main" id="{3CE3586B-D4B8-B74D-950E-AEC7EF67F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83ACF-A80E-774E-A3E6-B87113431E33}"/>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123261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CCD4-D55C-4C44-9EC7-6CB88A43DE7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1205ED-927E-5849-958B-67813BFA910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E6309B-5424-B345-8CDE-9EC1C233C15D}"/>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5" name="Footer Placeholder 4">
            <a:extLst>
              <a:ext uri="{FF2B5EF4-FFF2-40B4-BE49-F238E27FC236}">
                <a16:creationId xmlns:a16="http://schemas.microsoft.com/office/drawing/2014/main" id="{F4606B83-7DA7-E740-96E4-235629E50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CC175-A571-B047-9EE4-DF7A1C6DA1E4}"/>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79342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06595-102E-0F41-B3A3-902C276EEC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74B68E2-1F76-0C41-AFE1-F7FB39EB7A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6098A2-8CB6-444A-956C-953FF62D60CA}"/>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5" name="Footer Placeholder 4">
            <a:extLst>
              <a:ext uri="{FF2B5EF4-FFF2-40B4-BE49-F238E27FC236}">
                <a16:creationId xmlns:a16="http://schemas.microsoft.com/office/drawing/2014/main" id="{752B45A1-75DF-E844-816A-F5DB7F324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564DB-53E3-374A-95F1-B9069A3BE747}"/>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129544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B788-CD37-2641-9CD5-0D9E90E2759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F7E730-9641-504F-904C-A78957C1361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76ECFF-0D2F-6345-BCA3-3A958FD6A797}"/>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5" name="Footer Placeholder 4">
            <a:extLst>
              <a:ext uri="{FF2B5EF4-FFF2-40B4-BE49-F238E27FC236}">
                <a16:creationId xmlns:a16="http://schemas.microsoft.com/office/drawing/2014/main" id="{2EA788AD-EA8E-B245-9E05-948F363F8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1090D-AC57-3D4F-8E02-33B5025C61C0}"/>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347008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924D-C79F-494B-814D-9CC8EEC09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B18224C-B727-8740-A13A-216252E53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F2761F-BBE7-484C-ABFF-A78F2DC435B5}"/>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5" name="Footer Placeholder 4">
            <a:extLst>
              <a:ext uri="{FF2B5EF4-FFF2-40B4-BE49-F238E27FC236}">
                <a16:creationId xmlns:a16="http://schemas.microsoft.com/office/drawing/2014/main" id="{1BBC8E42-E9E3-7C4E-B573-82CAF5273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1CDD1-A9FF-8542-991F-416352A4CF04}"/>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29159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A987-6B5B-B648-A555-B41ECBC9AA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71DC58-1B90-C744-9A45-BB2BCFBD2B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99133F-5939-5442-B65C-A0977F7F61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4346AE4-A24D-D449-A528-22B4038494EB}"/>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6" name="Footer Placeholder 5">
            <a:extLst>
              <a:ext uri="{FF2B5EF4-FFF2-40B4-BE49-F238E27FC236}">
                <a16:creationId xmlns:a16="http://schemas.microsoft.com/office/drawing/2014/main" id="{0C4D8CD9-57C3-9343-A52C-135FF9091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525D4-8730-CA4D-A7E5-272EA5859804}"/>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171771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1EF1-F944-E940-86FC-2A93E2CE1D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1C89D9-5F48-AC40-95B3-B7B3CE161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AEE1AB-081F-0743-B4F2-A51347AE99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74EF4FB-913F-4146-A472-3A24881C3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B140D5-7219-6A43-B6F5-B3D83805C3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A606CD-F231-5442-82BA-B8A24A5184D9}"/>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8" name="Footer Placeholder 7">
            <a:extLst>
              <a:ext uri="{FF2B5EF4-FFF2-40B4-BE49-F238E27FC236}">
                <a16:creationId xmlns:a16="http://schemas.microsoft.com/office/drawing/2014/main" id="{FB57A861-E92F-9148-8A87-D8E30C0098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794976-B64E-7642-A2D1-ACE3038749AA}"/>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231094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BD11-F518-C146-9CF1-17BA46DF5C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BC3592-2754-8543-98B2-F7292FD4AB54}"/>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4" name="Footer Placeholder 3">
            <a:extLst>
              <a:ext uri="{FF2B5EF4-FFF2-40B4-BE49-F238E27FC236}">
                <a16:creationId xmlns:a16="http://schemas.microsoft.com/office/drawing/2014/main" id="{D6CD2907-BD2B-6C41-804C-98E3A551A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BA8D1C-ADA7-9443-879A-C5A48E087ADC}"/>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194351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EE59F-F848-B840-AC08-2B5BEE709BFA}"/>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3" name="Footer Placeholder 2">
            <a:extLst>
              <a:ext uri="{FF2B5EF4-FFF2-40B4-BE49-F238E27FC236}">
                <a16:creationId xmlns:a16="http://schemas.microsoft.com/office/drawing/2014/main" id="{1C0178C3-E479-644B-BC39-2BE73919F8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D2439-0FF0-1546-96DC-47D48B685CFA}"/>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328791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F643-EFE7-A74F-8719-FBFED6796F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E57A23-D0DC-924A-8397-96A1740D9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5E72D2-EF6F-5E4B-AD78-D29D740B3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09382F-7187-584A-B3A3-1A9F34CCDCC7}"/>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6" name="Footer Placeholder 5">
            <a:extLst>
              <a:ext uri="{FF2B5EF4-FFF2-40B4-BE49-F238E27FC236}">
                <a16:creationId xmlns:a16="http://schemas.microsoft.com/office/drawing/2014/main" id="{370C080B-541D-A64F-BED0-E28151B1B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0D503-F25D-2D4E-9A64-D4B937F2EFC3}"/>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179907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ECFA-46F5-5649-A2FA-9502CD69A1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7D422F-6E34-7645-80C0-008B80B1D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18CE95-6BE6-E54D-9B8A-9F0E3B4C9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F2974-D18A-4C40-BAB0-22B4E62C929B}"/>
              </a:ext>
            </a:extLst>
          </p:cNvPr>
          <p:cNvSpPr>
            <a:spLocks noGrp="1"/>
          </p:cNvSpPr>
          <p:nvPr>
            <p:ph type="dt" sz="half" idx="10"/>
          </p:nvPr>
        </p:nvSpPr>
        <p:spPr/>
        <p:txBody>
          <a:bodyPr/>
          <a:lstStyle/>
          <a:p>
            <a:fld id="{4C8255AB-DB88-8C4A-9BEA-FA47F23A870D}" type="datetimeFigureOut">
              <a:rPr lang="en-US" smtClean="0"/>
              <a:t>5/4/2024</a:t>
            </a:fld>
            <a:endParaRPr lang="en-US"/>
          </a:p>
        </p:txBody>
      </p:sp>
      <p:sp>
        <p:nvSpPr>
          <p:cNvPr id="6" name="Footer Placeholder 5">
            <a:extLst>
              <a:ext uri="{FF2B5EF4-FFF2-40B4-BE49-F238E27FC236}">
                <a16:creationId xmlns:a16="http://schemas.microsoft.com/office/drawing/2014/main" id="{901B5F2D-FCBD-2E43-BA62-7A63B30D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7B8A1-87E1-C543-B770-709C063A65DB}"/>
              </a:ext>
            </a:extLst>
          </p:cNvPr>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411528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98B8-505A-3E46-AFD6-93DDCA986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4CA478-C4B8-6D4F-8288-FB20F44F1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8B0637-1847-6C4B-8BC8-2234DBE08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255AB-DB88-8C4A-9BEA-FA47F23A870D}" type="datetimeFigureOut">
              <a:rPr lang="en-US" smtClean="0"/>
              <a:t>5/4/2024</a:t>
            </a:fld>
            <a:endParaRPr lang="en-US"/>
          </a:p>
        </p:txBody>
      </p:sp>
      <p:sp>
        <p:nvSpPr>
          <p:cNvPr id="5" name="Footer Placeholder 4">
            <a:extLst>
              <a:ext uri="{FF2B5EF4-FFF2-40B4-BE49-F238E27FC236}">
                <a16:creationId xmlns:a16="http://schemas.microsoft.com/office/drawing/2014/main" id="{20CE4764-340E-B24F-B8D6-48B2F39DB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395CB-A675-574D-AC4A-A2A6654ED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6552C-6236-C14E-AB62-483C260E0AAA}" type="slidenum">
              <a:rPr lang="en-US" smtClean="0"/>
              <a:t>‹#›</a:t>
            </a:fld>
            <a:endParaRPr lang="en-US"/>
          </a:p>
        </p:txBody>
      </p:sp>
    </p:spTree>
    <p:extLst>
      <p:ext uri="{BB962C8B-B14F-4D97-AF65-F5344CB8AC3E}">
        <p14:creationId xmlns:p14="http://schemas.microsoft.com/office/powerpoint/2010/main" val="115423327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lickr.com/photos/communityeyehealth/5726489956"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amira_a/8017019479"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571C59-F0FE-0B7C-3C0B-88F1B7C83DD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
        <p:nvSpPr>
          <p:cNvPr id="12" name="TextBox 11">
            <a:extLst>
              <a:ext uri="{FF2B5EF4-FFF2-40B4-BE49-F238E27FC236}">
                <a16:creationId xmlns:a16="http://schemas.microsoft.com/office/drawing/2014/main" id="{B1C01074-974C-A54B-F095-F3068BD0AFBF}"/>
              </a:ext>
            </a:extLst>
          </p:cNvPr>
          <p:cNvSpPr txBox="1"/>
          <p:nvPr/>
        </p:nvSpPr>
        <p:spPr>
          <a:xfrm>
            <a:off x="1219200" y="6657975"/>
            <a:ext cx="9753600" cy="230832"/>
          </a:xfrm>
          <a:prstGeom prst="rect">
            <a:avLst/>
          </a:prstGeom>
          <a:noFill/>
        </p:spPr>
        <p:txBody>
          <a:bodyPr wrap="square" rtlCol="0">
            <a:spAutoFit/>
          </a:bodyPr>
          <a:lstStyle/>
          <a:p>
            <a:r>
              <a:rPr lang="en-IN" sz="900">
                <a:hlinkClick r:id="rId3" tooltip="http://flickr.com/photos/communityeyehealth/5726489956"/>
              </a:rPr>
              <a:t>This Photo</a:t>
            </a:r>
            <a:r>
              <a:rPr lang="en-IN" sz="900"/>
              <a:t> by Unknown Author is licensed under </a:t>
            </a:r>
            <a:r>
              <a:rPr lang="en-IN" sz="900">
                <a:hlinkClick r:id="rId4" tooltip="https://creativecommons.org/licenses/by-nc/3.0/"/>
              </a:rPr>
              <a:t>CC BY-NC</a:t>
            </a:r>
            <a:endParaRPr lang="en-IN" sz="900"/>
          </a:p>
        </p:txBody>
      </p:sp>
      <p:sp>
        <p:nvSpPr>
          <p:cNvPr id="14" name="Title 13">
            <a:extLst>
              <a:ext uri="{FF2B5EF4-FFF2-40B4-BE49-F238E27FC236}">
                <a16:creationId xmlns:a16="http://schemas.microsoft.com/office/drawing/2014/main" id="{AA9C9C3C-C86A-07F6-8EB6-C615AEA0C359}"/>
              </a:ext>
            </a:extLst>
          </p:cNvPr>
          <p:cNvSpPr>
            <a:spLocks noGrp="1"/>
          </p:cNvSpPr>
          <p:nvPr>
            <p:ph type="ctrTitle"/>
          </p:nvPr>
        </p:nvSpPr>
        <p:spPr>
          <a:xfrm>
            <a:off x="1219200" y="1281953"/>
            <a:ext cx="9144000" cy="3269727"/>
          </a:xfrm>
        </p:spPr>
        <p:txBody>
          <a:bodyPr>
            <a:noAutofit/>
          </a:bodyPr>
          <a:lstStyle/>
          <a:p>
            <a:pPr>
              <a:lnSpc>
                <a:spcPct val="105000"/>
              </a:lnSpc>
              <a:spcAft>
                <a:spcPts val="800"/>
              </a:spcAft>
            </a:pPr>
            <a:r>
              <a:rPr lang="en-IN" b="1" kern="1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t>Assessing Impact of Digital Lens Usage</a:t>
            </a:r>
            <a:br>
              <a:rPr lang="en-IN" kern="1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br>
            <a:r>
              <a:rPr lang="en-IN" b="1" kern="1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t>        On Eye Dryness using Schirmer’s Effect</a:t>
            </a:r>
            <a:br>
              <a:rPr lang="en-IN" kern="1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br>
            <a:endParaRPr lang="en-IN" dirty="0">
              <a:solidFill>
                <a:schemeClr val="bg1"/>
              </a:solidFill>
              <a:latin typeface="Tw Cen MT" panose="020B0602020104020603" pitchFamily="34" charset="0"/>
            </a:endParaRPr>
          </a:p>
        </p:txBody>
      </p:sp>
      <p:sp>
        <p:nvSpPr>
          <p:cNvPr id="3" name="TextBox 2">
            <a:extLst>
              <a:ext uri="{FF2B5EF4-FFF2-40B4-BE49-F238E27FC236}">
                <a16:creationId xmlns:a16="http://schemas.microsoft.com/office/drawing/2014/main" id="{9ED1FD2C-242A-3946-0027-50C6FB2083CF}"/>
              </a:ext>
            </a:extLst>
          </p:cNvPr>
          <p:cNvSpPr txBox="1"/>
          <p:nvPr/>
        </p:nvSpPr>
        <p:spPr>
          <a:xfrm>
            <a:off x="0" y="5347782"/>
            <a:ext cx="4196080" cy="1569660"/>
          </a:xfrm>
          <a:prstGeom prst="rect">
            <a:avLst/>
          </a:prstGeom>
          <a:noFill/>
        </p:spPr>
        <p:txBody>
          <a:bodyPr wrap="square" rtlCol="0">
            <a:spAutoFit/>
          </a:bodyPr>
          <a:lstStyle/>
          <a:p>
            <a:r>
              <a:rPr lang="en-IN" sz="2400" dirty="0">
                <a:solidFill>
                  <a:schemeClr val="bg1"/>
                </a:solidFill>
              </a:rPr>
              <a:t>By:</a:t>
            </a:r>
          </a:p>
          <a:p>
            <a:r>
              <a:rPr lang="en-IN" sz="2400" dirty="0">
                <a:solidFill>
                  <a:schemeClr val="bg1"/>
                </a:solidFill>
              </a:rPr>
              <a:t>J.AJAY                      21R11A05G8</a:t>
            </a:r>
          </a:p>
          <a:p>
            <a:r>
              <a:rPr lang="en-IN" sz="2400" dirty="0">
                <a:solidFill>
                  <a:schemeClr val="bg1"/>
                </a:solidFill>
              </a:rPr>
              <a:t>L.REVANTH             21R11A05H4</a:t>
            </a:r>
          </a:p>
          <a:p>
            <a:r>
              <a:rPr lang="en-IN" sz="2400" dirty="0">
                <a:solidFill>
                  <a:schemeClr val="bg1"/>
                </a:solidFill>
              </a:rPr>
              <a:t>S.SAI KUMAR          21R11A05K6</a:t>
            </a:r>
          </a:p>
        </p:txBody>
      </p:sp>
    </p:spTree>
    <p:extLst>
      <p:ext uri="{BB962C8B-B14F-4D97-AF65-F5344CB8AC3E}">
        <p14:creationId xmlns:p14="http://schemas.microsoft.com/office/powerpoint/2010/main" val="421001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00747"/>
            <a:ext cx="3957918" cy="4924518"/>
          </a:xfrm>
        </p:spPr>
        <p:txBody>
          <a:bodyPr>
            <a:normAutofit fontScale="92500" lnSpcReduction="10000"/>
          </a:bodyPr>
          <a:lstStyle/>
          <a:p>
            <a:r>
              <a:rPr lang="en-US" sz="3000" b="1" dirty="0"/>
              <a:t>Outlier Analysis:</a:t>
            </a:r>
          </a:p>
          <a:p>
            <a:pPr lvl="1" algn="just"/>
            <a:r>
              <a:rPr lang="en-US" dirty="0"/>
              <a:t>Outliers are detected and they are removed</a:t>
            </a:r>
          </a:p>
          <a:p>
            <a:pPr lvl="1"/>
            <a:endParaRPr lang="en-US" sz="2000" dirty="0"/>
          </a:p>
          <a:p>
            <a:r>
              <a:rPr lang="en-US" sz="3000" b="1" dirty="0"/>
              <a:t>Cleaning NULL values</a:t>
            </a:r>
            <a:r>
              <a:rPr lang="en-US" sz="3000" dirty="0"/>
              <a:t>:</a:t>
            </a:r>
          </a:p>
          <a:p>
            <a:pPr lvl="1" algn="just"/>
            <a:r>
              <a:rPr lang="en-US" dirty="0"/>
              <a:t>Null values are detected and filled with mean fill method.</a:t>
            </a:r>
          </a:p>
          <a:p>
            <a:pPr lvl="1"/>
            <a:endParaRPr lang="en-US" dirty="0"/>
          </a:p>
          <a:p>
            <a:r>
              <a:rPr lang="en-US" sz="3000" b="1" dirty="0"/>
              <a:t>Train &amp; Test datasets:</a:t>
            </a:r>
          </a:p>
          <a:p>
            <a:pPr lvl="1" algn="just"/>
            <a:r>
              <a:rPr lang="en-IN" sz="2600" kern="100" dirty="0">
                <a:effectLst/>
                <a:ea typeface="Calibri" panose="020F0502020204030204" pitchFamily="34" charset="0"/>
                <a:cs typeface="Times New Roman" panose="02020603050405020304" pitchFamily="18" charset="0"/>
              </a:rPr>
              <a:t>We split the data for model building as train data(70%) and test data(30%).</a:t>
            </a:r>
          </a:p>
          <a:p>
            <a:pPr lvl="1"/>
            <a:endParaRPr lang="en-US"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F52A4E83-4FEA-CD4F-9722-EE4D98CE1BCD}"/>
              </a:ext>
            </a:extLst>
          </p:cNvPr>
          <p:cNvSpPr txBox="1">
            <a:spLocks/>
          </p:cNvSpPr>
          <p:nvPr/>
        </p:nvSpPr>
        <p:spPr>
          <a:xfrm>
            <a:off x="838200" y="301131"/>
            <a:ext cx="11353800"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METHODOLOGY</a:t>
            </a:r>
          </a:p>
        </p:txBody>
      </p:sp>
      <p:pic>
        <p:nvPicPr>
          <p:cNvPr id="5" name="Picture 4">
            <a:extLst>
              <a:ext uri="{FF2B5EF4-FFF2-40B4-BE49-F238E27FC236}">
                <a16:creationId xmlns:a16="http://schemas.microsoft.com/office/drawing/2014/main" id="{04449582-979C-02F5-1012-7CF5CEAA6662}"/>
              </a:ext>
            </a:extLst>
          </p:cNvPr>
          <p:cNvPicPr>
            <a:picLocks noChangeAspect="1"/>
          </p:cNvPicPr>
          <p:nvPr/>
        </p:nvPicPr>
        <p:blipFill rotWithShape="1">
          <a:blip r:embed="rId2">
            <a:extLst>
              <a:ext uri="{28A0092B-C50C-407E-A947-70E740481C1C}">
                <a14:useLocalDpi xmlns:a14="http://schemas.microsoft.com/office/drawing/2010/main" val="0"/>
              </a:ext>
            </a:extLst>
          </a:blip>
          <a:srcRect t="38866" r="29179"/>
          <a:stretch/>
        </p:blipFill>
        <p:spPr bwMode="auto">
          <a:xfrm>
            <a:off x="5111377" y="2126756"/>
            <a:ext cx="2436905" cy="3420782"/>
          </a:xfrm>
          <a:prstGeom prst="rect">
            <a:avLst/>
          </a:prstGeom>
          <a:noFill/>
          <a:ln>
            <a:noFill/>
          </a:ln>
        </p:spPr>
      </p:pic>
      <p:pic>
        <p:nvPicPr>
          <p:cNvPr id="6" name="Picture 5">
            <a:extLst>
              <a:ext uri="{FF2B5EF4-FFF2-40B4-BE49-F238E27FC236}">
                <a16:creationId xmlns:a16="http://schemas.microsoft.com/office/drawing/2014/main" id="{2E4B3EB0-A4A6-E690-3735-A01C935EA641}"/>
              </a:ext>
            </a:extLst>
          </p:cNvPr>
          <p:cNvPicPr>
            <a:picLocks noChangeAspect="1"/>
          </p:cNvPicPr>
          <p:nvPr/>
        </p:nvPicPr>
        <p:blipFill rotWithShape="1">
          <a:blip r:embed="rId3">
            <a:extLst>
              <a:ext uri="{28A0092B-C50C-407E-A947-70E740481C1C}">
                <a14:useLocalDpi xmlns:a14="http://schemas.microsoft.com/office/drawing/2010/main" val="0"/>
              </a:ext>
            </a:extLst>
          </a:blip>
          <a:srcRect t="38113" r="38873"/>
          <a:stretch/>
        </p:blipFill>
        <p:spPr bwMode="auto">
          <a:xfrm>
            <a:off x="7991288" y="2332010"/>
            <a:ext cx="3151841" cy="3010274"/>
          </a:xfrm>
          <a:prstGeom prst="rect">
            <a:avLst/>
          </a:prstGeom>
          <a:noFill/>
          <a:ln>
            <a:noFill/>
          </a:ln>
        </p:spPr>
      </p:pic>
    </p:spTree>
    <p:extLst>
      <p:ext uri="{BB962C8B-B14F-4D97-AF65-F5344CB8AC3E}">
        <p14:creationId xmlns:p14="http://schemas.microsoft.com/office/powerpoint/2010/main" val="186715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513347" y="1914015"/>
            <a:ext cx="11117179" cy="4390532"/>
          </a:xfrm>
        </p:spPr>
        <p:txBody>
          <a:bodyPr>
            <a:normAutofit fontScale="92500" lnSpcReduction="10000"/>
          </a:bodyPr>
          <a:lstStyle/>
          <a:p>
            <a:pPr marL="0" indent="0" algn="just">
              <a:buNone/>
            </a:pPr>
            <a:r>
              <a:rPr lang="en-IN" sz="3000" b="1" kern="100" dirty="0">
                <a:effectLst/>
                <a:ea typeface="Calibri" panose="020F0502020204030204" pitchFamily="34" charset="0"/>
                <a:cs typeface="Times New Roman" panose="02020603050405020304" pitchFamily="18" charset="0"/>
              </a:rPr>
              <a:t>Accuracy of different algorithms:</a:t>
            </a:r>
          </a:p>
          <a:p>
            <a:pPr marL="0" indent="0" algn="just">
              <a:buNone/>
            </a:pPr>
            <a:r>
              <a:rPr lang="en-IN" sz="3000" kern="100" dirty="0">
                <a:effectLst/>
                <a:ea typeface="Calibri" panose="020F0502020204030204" pitchFamily="34" charset="0"/>
                <a:cs typeface="Times New Roman" panose="02020603050405020304" pitchFamily="18" charset="0"/>
              </a:rPr>
              <a:t>1. Random Forest Regressor :   83.20%</a:t>
            </a:r>
          </a:p>
          <a:p>
            <a:pPr marL="0" indent="0" algn="just">
              <a:buNone/>
            </a:pPr>
            <a:r>
              <a:rPr lang="en-IN" sz="3000" kern="100" dirty="0">
                <a:effectLst/>
                <a:ea typeface="Calibri" panose="020F0502020204030204" pitchFamily="34" charset="0"/>
                <a:cs typeface="Times New Roman" panose="02020603050405020304" pitchFamily="18" charset="0"/>
              </a:rPr>
              <a:t>2.Linear Regression                :   84.69%</a:t>
            </a:r>
          </a:p>
          <a:p>
            <a:pPr marL="0" indent="0" algn="just">
              <a:buNone/>
            </a:pPr>
            <a:r>
              <a:rPr lang="en-IN" sz="3000" kern="100" dirty="0">
                <a:effectLst/>
                <a:ea typeface="Calibri" panose="020F0502020204030204" pitchFamily="34" charset="0"/>
                <a:cs typeface="Times New Roman" panose="02020603050405020304" pitchFamily="18" charset="0"/>
              </a:rPr>
              <a:t>3.Ridge Regression                 :   84.87%</a:t>
            </a:r>
          </a:p>
          <a:p>
            <a:pPr marL="0" indent="0" algn="just">
              <a:buNone/>
            </a:pPr>
            <a:r>
              <a:rPr lang="en-IN" sz="3000" kern="100" dirty="0">
                <a:effectLst/>
                <a:ea typeface="Calibri" panose="020F0502020204030204" pitchFamily="34" charset="0"/>
                <a:cs typeface="Times New Roman" panose="02020603050405020304" pitchFamily="18" charset="0"/>
              </a:rPr>
              <a:t>4.Lasso Regression                 :   81.26%</a:t>
            </a:r>
            <a:endParaRPr lang="en-US" sz="3000" dirty="0"/>
          </a:p>
          <a:p>
            <a:pPr marL="457200" lvl="1" indent="0">
              <a:buNone/>
            </a:pPr>
            <a:endParaRPr lang="en-US" dirty="0"/>
          </a:p>
          <a:p>
            <a:pPr algn="just">
              <a:lnSpc>
                <a:spcPct val="115000"/>
              </a:lnSpc>
              <a:spcAft>
                <a:spcPts val="800"/>
              </a:spcAft>
            </a:pPr>
            <a:r>
              <a:rPr lang="en-IN" sz="2600" kern="100" dirty="0">
                <a:effectLst/>
                <a:ea typeface="Calibri" panose="020F0502020204030204" pitchFamily="34" charset="0"/>
                <a:cs typeface="Times New Roman" panose="02020603050405020304" pitchFamily="18" charset="0"/>
              </a:rPr>
              <a:t>From the above models the most accuracy is for Ridge followed by Linear regression.</a:t>
            </a:r>
          </a:p>
          <a:p>
            <a:pPr algn="just">
              <a:lnSpc>
                <a:spcPct val="115000"/>
              </a:lnSpc>
              <a:spcAft>
                <a:spcPts val="800"/>
              </a:spcAft>
            </a:pPr>
            <a:r>
              <a:rPr lang="en-IN" sz="2600" kern="100" dirty="0">
                <a:effectLst/>
                <a:ea typeface="Calibri" panose="020F0502020204030204" pitchFamily="34" charset="0"/>
                <a:cs typeface="Times New Roman" panose="02020603050405020304" pitchFamily="18" charset="0"/>
              </a:rPr>
              <a:t>But these have pathetic MSE and R^2 values so we will use Random Forest Regression which has good accuracy score , MSE,R^2 and also Md-APE value.</a:t>
            </a:r>
          </a:p>
          <a:p>
            <a:pPr marL="457200" lvl="1" indent="0">
              <a:buNone/>
            </a:pPr>
            <a:endParaRPr lang="en-US" dirty="0"/>
          </a:p>
          <a:p>
            <a:endParaRPr lang="en-US" sz="2400" dirty="0"/>
          </a:p>
          <a:p>
            <a:pPr lvl="1"/>
            <a:endParaRPr lang="en-US" sz="18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9467"/>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AFE87E-D60A-F541-9DBF-8B7D853FFC5C}"/>
              </a:ext>
            </a:extLst>
          </p:cNvPr>
          <p:cNvSpPr txBox="1">
            <a:spLocks/>
          </p:cNvSpPr>
          <p:nvPr/>
        </p:nvSpPr>
        <p:spPr>
          <a:xfrm>
            <a:off x="838200" y="301131"/>
            <a:ext cx="11353800"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ALGORITHMS</a:t>
            </a:r>
          </a:p>
        </p:txBody>
      </p:sp>
    </p:spTree>
    <p:extLst>
      <p:ext uri="{BB962C8B-B14F-4D97-AF65-F5344CB8AC3E}">
        <p14:creationId xmlns:p14="http://schemas.microsoft.com/office/powerpoint/2010/main" val="87114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33482"/>
            <a:ext cx="10515600" cy="4924518"/>
          </a:xfrm>
        </p:spPr>
        <p:txBody>
          <a:bodyPr>
            <a:normAutofit/>
          </a:bodyPr>
          <a:lstStyle/>
          <a:p>
            <a:pPr marL="0" indent="0">
              <a:buNone/>
            </a:pPr>
            <a:r>
              <a:rPr lang="en-US" sz="2400" dirty="0"/>
              <a:t>We built an app to predict </a:t>
            </a:r>
            <a:r>
              <a:rPr lang="en-US" sz="2400" dirty="0" err="1"/>
              <a:t>schrimer’s</a:t>
            </a:r>
            <a:r>
              <a:rPr lang="en-US" sz="2400" dirty="0"/>
              <a:t> test results for both eyes.</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91F8B2D-F9CE-E64C-8EF4-32DF66F9BE61}"/>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p:txBody>
      </p:sp>
      <p:pic>
        <p:nvPicPr>
          <p:cNvPr id="6" name="Picture 5">
            <a:extLst>
              <a:ext uri="{FF2B5EF4-FFF2-40B4-BE49-F238E27FC236}">
                <a16:creationId xmlns:a16="http://schemas.microsoft.com/office/drawing/2014/main" id="{BA13C333-477B-EDA5-E87F-98B9FCCA5968}"/>
              </a:ext>
            </a:extLst>
          </p:cNvPr>
          <p:cNvPicPr>
            <a:picLocks noChangeAspect="1"/>
          </p:cNvPicPr>
          <p:nvPr/>
        </p:nvPicPr>
        <p:blipFill rotWithShape="1">
          <a:blip r:embed="rId2"/>
          <a:srcRect r="48837"/>
          <a:stretch/>
        </p:blipFill>
        <p:spPr>
          <a:xfrm>
            <a:off x="256674" y="2470484"/>
            <a:ext cx="3882189" cy="4387516"/>
          </a:xfrm>
          <a:prstGeom prst="rect">
            <a:avLst/>
          </a:prstGeom>
        </p:spPr>
      </p:pic>
      <p:pic>
        <p:nvPicPr>
          <p:cNvPr id="8" name="Picture 7">
            <a:extLst>
              <a:ext uri="{FF2B5EF4-FFF2-40B4-BE49-F238E27FC236}">
                <a16:creationId xmlns:a16="http://schemas.microsoft.com/office/drawing/2014/main" id="{B52B999C-09CF-6667-41F0-8AAF6E394657}"/>
              </a:ext>
            </a:extLst>
          </p:cNvPr>
          <p:cNvPicPr>
            <a:picLocks noChangeAspect="1"/>
          </p:cNvPicPr>
          <p:nvPr/>
        </p:nvPicPr>
        <p:blipFill rotWithShape="1">
          <a:blip r:embed="rId3"/>
          <a:srcRect r="24872"/>
          <a:stretch/>
        </p:blipFill>
        <p:spPr>
          <a:xfrm>
            <a:off x="5540271" y="2470484"/>
            <a:ext cx="3357354" cy="4254782"/>
          </a:xfrm>
          <a:prstGeom prst="rect">
            <a:avLst/>
          </a:prstGeom>
        </p:spPr>
      </p:pic>
    </p:spTree>
    <p:extLst>
      <p:ext uri="{BB962C8B-B14F-4D97-AF65-F5344CB8AC3E}">
        <p14:creationId xmlns:p14="http://schemas.microsoft.com/office/powerpoint/2010/main" val="429317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414213" y="1803829"/>
            <a:ext cx="10515600" cy="4924518"/>
          </a:xfrm>
        </p:spPr>
        <p:txBody>
          <a:bodyPr>
            <a:normAutofit/>
          </a:bodyPr>
          <a:lstStyle/>
          <a:p>
            <a:pPr marL="0" indent="0">
              <a:buNone/>
            </a:pPr>
            <a:r>
              <a:rPr lang="en-US" sz="2400" dirty="0"/>
              <a:t>The prediction result is as follows:</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91F8B2D-F9CE-E64C-8EF4-32DF66F9BE61}"/>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p:txBody>
      </p:sp>
      <p:pic>
        <p:nvPicPr>
          <p:cNvPr id="7" name="Picture 6">
            <a:extLst>
              <a:ext uri="{FF2B5EF4-FFF2-40B4-BE49-F238E27FC236}">
                <a16:creationId xmlns:a16="http://schemas.microsoft.com/office/drawing/2014/main" id="{8D71D5DD-9734-739A-1F38-192436595F02}"/>
              </a:ext>
            </a:extLst>
          </p:cNvPr>
          <p:cNvPicPr>
            <a:picLocks noChangeAspect="1"/>
          </p:cNvPicPr>
          <p:nvPr/>
        </p:nvPicPr>
        <p:blipFill>
          <a:blip r:embed="rId2"/>
          <a:stretch>
            <a:fillRect/>
          </a:stretch>
        </p:blipFill>
        <p:spPr>
          <a:xfrm>
            <a:off x="670167" y="2472530"/>
            <a:ext cx="6343650" cy="3587115"/>
          </a:xfrm>
          <a:prstGeom prst="rect">
            <a:avLst/>
          </a:prstGeom>
        </p:spPr>
      </p:pic>
    </p:spTree>
    <p:extLst>
      <p:ext uri="{BB962C8B-B14F-4D97-AF65-F5344CB8AC3E}">
        <p14:creationId xmlns:p14="http://schemas.microsoft.com/office/powerpoint/2010/main" val="255102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00747"/>
            <a:ext cx="10515600" cy="4630533"/>
          </a:xfrm>
        </p:spPr>
        <p:txBody>
          <a:bodyPr>
            <a:normAutofit/>
          </a:bodyPr>
          <a:lstStyle/>
          <a:p>
            <a:pPr algn="just"/>
            <a:r>
              <a:rPr lang="en-IN" sz="2400" kern="100" dirty="0">
                <a:effectLst/>
                <a:ea typeface="Calibri" panose="020F0502020204030204" pitchFamily="34" charset="0"/>
                <a:cs typeface="Times New Roman" panose="02020603050405020304" pitchFamily="18" charset="0"/>
              </a:rPr>
              <a:t>This projects aims at predicting the Schirmer’s test result by using the inputs given by the user.</a:t>
            </a:r>
          </a:p>
          <a:p>
            <a:pPr algn="just"/>
            <a:r>
              <a:rPr lang="en-IN" sz="2400" kern="100" dirty="0">
                <a:effectLst/>
                <a:ea typeface="Calibri" panose="020F0502020204030204" pitchFamily="34" charset="0"/>
                <a:cs typeface="Times New Roman" panose="02020603050405020304" pitchFamily="18" charset="0"/>
              </a:rPr>
              <a:t>For this project we have used Random Forest Regression as our model and used stream lit to deploy a web app locally.</a:t>
            </a:r>
          </a:p>
          <a:p>
            <a:pPr algn="just"/>
            <a:r>
              <a:rPr lang="en-IN" sz="2400" dirty="0">
                <a:effectLst/>
                <a:ea typeface="Calibri" panose="020F0502020204030204" pitchFamily="34" charset="0"/>
              </a:rPr>
              <a:t>Addressing these risk factors through educational interventions promoting healthy screen habits and ergonomic practices is essential to mitigate the adverse effects of prolonged digital screen use on the visual health of undergraduates.</a:t>
            </a:r>
          </a:p>
          <a:p>
            <a:pPr algn="just"/>
            <a:r>
              <a:rPr lang="en-IN" sz="2400" kern="100" dirty="0">
                <a:effectLst/>
                <a:ea typeface="Calibri" panose="020F0502020204030204" pitchFamily="34" charset="0"/>
                <a:cs typeface="Times New Roman" panose="02020603050405020304" pitchFamily="18" charset="0"/>
              </a:rPr>
              <a:t>Further research is warranted to explore effective strategies for preventing and managing digital screen-related eye problems in this population.</a:t>
            </a:r>
          </a:p>
          <a:p>
            <a:pPr algn="just"/>
            <a:r>
              <a:rPr lang="en-IN" sz="2400" kern="100" dirty="0">
                <a:effectLst/>
                <a:ea typeface="Calibri" panose="020F0502020204030204" pitchFamily="34" charset="0"/>
                <a:cs typeface="Times New Roman" panose="02020603050405020304" pitchFamily="18" charset="0"/>
              </a:rPr>
              <a:t>Further research is warranted to explore effective strategies for preventing and managing digital screen-related eye problems in this population.</a:t>
            </a:r>
            <a:endParaRPr lang="en-US" sz="2400" dirty="0"/>
          </a:p>
          <a:p>
            <a:pPr algn="just"/>
            <a:endParaRPr lang="en-US" sz="2400" dirty="0"/>
          </a:p>
          <a:p>
            <a:pPr lvl="1"/>
            <a:endParaRPr lang="en-US" sz="18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CONCLUSION</a:t>
            </a:r>
          </a:p>
        </p:txBody>
      </p:sp>
    </p:spTree>
    <p:extLst>
      <p:ext uri="{BB962C8B-B14F-4D97-AF65-F5344CB8AC3E}">
        <p14:creationId xmlns:p14="http://schemas.microsoft.com/office/powerpoint/2010/main" val="312740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9145BD-1A5E-3BC7-2BC4-CE26BA97663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3" y="1"/>
            <a:ext cx="12193475" cy="6858000"/>
          </a:xfrm>
          <a:prstGeom prst="rect">
            <a:avLst/>
          </a:prstGeom>
        </p:spPr>
      </p:pic>
      <p:sp>
        <p:nvSpPr>
          <p:cNvPr id="8" name="Rectangle 7">
            <a:extLst>
              <a:ext uri="{FF2B5EF4-FFF2-40B4-BE49-F238E27FC236}">
                <a16:creationId xmlns:a16="http://schemas.microsoft.com/office/drawing/2014/main" id="{008811A5-3D41-6349-A2F1-A4DE8BA6052D}"/>
              </a:ext>
            </a:extLst>
          </p:cNvPr>
          <p:cNvSpPr/>
          <p:nvPr/>
        </p:nvSpPr>
        <p:spPr>
          <a:xfrm>
            <a:off x="447367" y="375409"/>
            <a:ext cx="11297265" cy="6105833"/>
          </a:xfrm>
          <a:prstGeom prst="rect">
            <a:avLst/>
          </a:prstGeom>
          <a:solidFill>
            <a:schemeClr val="tx1">
              <a:alpha val="4755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7B9A10AF-4476-7E45-9D48-1671FBA1ACE1}"/>
              </a:ext>
            </a:extLst>
          </p:cNvPr>
          <p:cNvSpPr txBox="1">
            <a:spLocks/>
          </p:cNvSpPr>
          <p:nvPr/>
        </p:nvSpPr>
        <p:spPr>
          <a:xfrm>
            <a:off x="1229032" y="1129257"/>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OUTLINE</a:t>
            </a:r>
          </a:p>
        </p:txBody>
      </p:sp>
      <p:sp>
        <p:nvSpPr>
          <p:cNvPr id="14" name="Content Placeholder 2">
            <a:extLst>
              <a:ext uri="{FF2B5EF4-FFF2-40B4-BE49-F238E27FC236}">
                <a16:creationId xmlns:a16="http://schemas.microsoft.com/office/drawing/2014/main" id="{F1AC84E3-A2A7-1F4E-B80E-0E4F24D9896D}"/>
              </a:ext>
            </a:extLst>
          </p:cNvPr>
          <p:cNvSpPr txBox="1">
            <a:spLocks/>
          </p:cNvSpPr>
          <p:nvPr/>
        </p:nvSpPr>
        <p:spPr>
          <a:xfrm>
            <a:off x="1229032" y="2501489"/>
            <a:ext cx="10515600" cy="4731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Abstract</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Introduction</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Problem statement</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Objectives</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Methodology</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Algorithms</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Results </a:t>
            </a:r>
          </a:p>
          <a:p>
            <a:pPr marL="342900" indent="-342900" algn="l">
              <a:buFont typeface="Arial" panose="020B0604020202020204" pitchFamily="34" charset="0"/>
              <a:buChar char="•"/>
            </a:pPr>
            <a:r>
              <a:rPr lang="en-US" sz="2800" dirty="0">
                <a:solidFill>
                  <a:schemeClr val="bg1"/>
                </a:solidFill>
                <a:latin typeface="Tw Cen MT" panose="020B0602020104020603" pitchFamily="34" charset="77"/>
              </a:rPr>
              <a:t>Conclusion</a:t>
            </a:r>
          </a:p>
        </p:txBody>
      </p:sp>
    </p:spTree>
    <p:extLst>
      <p:ext uri="{BB962C8B-B14F-4D97-AF65-F5344CB8AC3E}">
        <p14:creationId xmlns:p14="http://schemas.microsoft.com/office/powerpoint/2010/main" val="37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25625"/>
            <a:ext cx="10515600" cy="4731244"/>
          </a:xfrm>
        </p:spPr>
        <p:txBody>
          <a:bodyPr>
            <a:normAutofit/>
          </a:bodyPr>
          <a:lstStyle/>
          <a:p>
            <a:pPr algn="just"/>
            <a:r>
              <a:rPr lang="en-IN" sz="2400" dirty="0">
                <a:effectLst/>
                <a:ea typeface="Calibri" panose="020F0502020204030204" pitchFamily="34" charset="0"/>
              </a:rPr>
              <a:t>This study investigates the prevalence and risk factors of prolonged digital screen use on the eyes among undergraduate students</a:t>
            </a:r>
            <a:endParaRPr lang="en-US" sz="2400" dirty="0"/>
          </a:p>
          <a:p>
            <a:pPr algn="just"/>
            <a:r>
              <a:rPr lang="en-IN" sz="2400" dirty="0">
                <a:effectLst/>
                <a:ea typeface="Calibri" panose="020F0502020204030204" pitchFamily="34" charset="0"/>
              </a:rPr>
              <a:t>A cross-sectional survey was conducted to assess demographics, daily screen exposure, device types, visual symptoms, and preventive measures.</a:t>
            </a:r>
            <a:endParaRPr lang="en-US" sz="2400" dirty="0"/>
          </a:p>
          <a:p>
            <a:pPr algn="just"/>
            <a:r>
              <a:rPr lang="en-IN" sz="2400" dirty="0">
                <a:effectLst/>
                <a:ea typeface="Calibri" panose="020F0502020204030204" pitchFamily="34" charset="0"/>
              </a:rPr>
              <a:t>Statistical analysis identified significant risk factors, including longer screen exposure, frequent smartphone and computer use, inadequate breaks, and poor ergonomic practices.</a:t>
            </a:r>
            <a:endParaRPr lang="en-US" sz="2400" dirty="0"/>
          </a:p>
          <a:p>
            <a:pPr algn="just"/>
            <a:r>
              <a:rPr lang="en-IN" sz="2400" dirty="0">
                <a:effectLst/>
                <a:ea typeface="Calibri" panose="020F0502020204030204" pitchFamily="34" charset="0"/>
              </a:rPr>
              <a:t>Results highlighted a high prevalence of prolonged screen use among undergraduates, with many reporting eye strain, dryness, and discomfort</a:t>
            </a:r>
            <a:r>
              <a:rPr lang="en-US" sz="2400" dirty="0"/>
              <a:t>.</a:t>
            </a:r>
          </a:p>
          <a:p>
            <a:pPr lvl="1"/>
            <a:endParaRPr lang="en-US" sz="16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ABSTRACT</a:t>
            </a:r>
          </a:p>
        </p:txBody>
      </p:sp>
    </p:spTree>
    <p:extLst>
      <p:ext uri="{BB962C8B-B14F-4D97-AF65-F5344CB8AC3E}">
        <p14:creationId xmlns:p14="http://schemas.microsoft.com/office/powerpoint/2010/main" val="238404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94021"/>
            <a:ext cx="10515600" cy="4731244"/>
          </a:xfrm>
        </p:spPr>
        <p:txBody>
          <a:bodyPr>
            <a:normAutofit/>
          </a:bodyPr>
          <a:lstStyle/>
          <a:p>
            <a:pPr algn="just"/>
            <a:r>
              <a:rPr lang="en-IN" sz="2400" dirty="0">
                <a:effectLst/>
                <a:ea typeface="Calibri" panose="020F0502020204030204" pitchFamily="34" charset="0"/>
              </a:rPr>
              <a:t>In recent years, the prevalence of digital screens in everyday life has surged dramatically, particularly among the undergraduate population. </a:t>
            </a:r>
            <a:r>
              <a:rPr lang="en-MY" sz="2400" dirty="0"/>
              <a:t> </a:t>
            </a:r>
          </a:p>
          <a:p>
            <a:pPr algn="just"/>
            <a:r>
              <a:rPr lang="en-IN" sz="2400" dirty="0">
                <a:effectLst/>
                <a:ea typeface="Calibri" panose="020F0502020204030204" pitchFamily="34" charset="0"/>
              </a:rPr>
              <a:t>Understanding the prevalence and risk factors associated with prolonged digital screen use among undergraduates is crucial for developing effective preventive measures.</a:t>
            </a:r>
            <a:endParaRPr lang="en-MY" sz="2400" dirty="0"/>
          </a:p>
          <a:p>
            <a:pPr algn="just"/>
            <a:r>
              <a:rPr lang="en-IN" sz="2400" spc="-40" dirty="0">
                <a:solidFill>
                  <a:srgbClr val="000000"/>
                </a:solidFill>
                <a:effectLst/>
                <a:ea typeface="Calibri" panose="020F0502020204030204" pitchFamily="34" charset="0"/>
                <a:cs typeface="Times New Roman" panose="02020603050405020304" pitchFamily="18" charset="0"/>
              </a:rPr>
              <a:t>The Schirmer test is a diagnostic test used by ophthalmologists and optometrists to evaluate tear production in the eyes. </a:t>
            </a:r>
            <a:endParaRPr lang="en-MY" sz="2400" spc="-40" dirty="0">
              <a:solidFill>
                <a:srgbClr val="000000"/>
              </a:solidFill>
              <a:effectLst/>
              <a:ea typeface="Calibri" panose="020F0502020204030204" pitchFamily="34" charset="0"/>
              <a:cs typeface="Times New Roman" panose="02020603050405020304" pitchFamily="18" charset="0"/>
            </a:endParaRPr>
          </a:p>
          <a:p>
            <a:pPr algn="just"/>
            <a:r>
              <a:rPr lang="en-IN" sz="2400" kern="1800" spc="-40" dirty="0">
                <a:solidFill>
                  <a:srgbClr val="000000"/>
                </a:solidFill>
                <a:effectLst/>
                <a:ea typeface="Times New Roman" panose="02020603050405020304" pitchFamily="18" charset="0"/>
                <a:cs typeface="Times New Roman" panose="02020603050405020304" pitchFamily="18" charset="0"/>
              </a:rPr>
              <a:t>Normal tear production typically ranges between 10 to 20 milli-meters of wetting of the filter paper within five minutes.</a:t>
            </a:r>
            <a:endParaRPr lang="en-US" sz="2400" dirty="0"/>
          </a:p>
          <a:p>
            <a:pPr lvl="1" algn="just"/>
            <a:endParaRPr lang="en-US" dirty="0"/>
          </a:p>
          <a:p>
            <a:pPr lvl="1" algn="just"/>
            <a:endParaRPr lang="en-US" dirty="0"/>
          </a:p>
          <a:p>
            <a:pPr algn="just"/>
            <a:endParaRPr lang="en-US" sz="2400" dirty="0"/>
          </a:p>
          <a:p>
            <a:pPr lvl="1" algn="just"/>
            <a:endParaRPr lang="en-US" sz="18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INTRODUCTION</a:t>
            </a:r>
          </a:p>
        </p:txBody>
      </p:sp>
    </p:spTree>
    <p:extLst>
      <p:ext uri="{BB962C8B-B14F-4D97-AF65-F5344CB8AC3E}">
        <p14:creationId xmlns:p14="http://schemas.microsoft.com/office/powerpoint/2010/main" val="389903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598413"/>
            <a:ext cx="10515600" cy="5333506"/>
          </a:xfrm>
        </p:spPr>
        <p:txBody>
          <a:bodyPr>
            <a:normAutofit/>
          </a:bodyPr>
          <a:lstStyle/>
          <a:p>
            <a:pPr algn="just">
              <a:lnSpc>
                <a:spcPct val="115000"/>
              </a:lnSpc>
              <a:spcAft>
                <a:spcPts val="800"/>
              </a:spcAft>
            </a:pPr>
            <a:r>
              <a:rPr lang="en-IN" sz="2400" kern="100" dirty="0">
                <a:effectLst/>
                <a:ea typeface="Calibri" panose="020F0502020204030204" pitchFamily="34" charset="0"/>
                <a:cs typeface="Times New Roman" panose="02020603050405020304" pitchFamily="18" charset="0"/>
              </a:rPr>
              <a:t>Understanding the impact of digital screen usage on eye health and associated symptoms involves analysing various factors like age, duration of screen time, online platforms, nature of activities, screen illumination, years of exposure, daily screen hours, types of devices used, distance from the screen, nighttime usage, blinking frequency, difficulty in focusing, frequency and severity of complaints, observed ocular symptoms, and specific eye examination results.</a:t>
            </a:r>
          </a:p>
          <a:p>
            <a:pPr algn="just">
              <a:lnSpc>
                <a:spcPct val="115000"/>
              </a:lnSpc>
              <a:spcAft>
                <a:spcPts val="800"/>
              </a:spcAft>
            </a:pPr>
            <a:r>
              <a:rPr lang="en-IN" sz="2400" kern="100" dirty="0">
                <a:effectLst/>
                <a:ea typeface="Calibri" panose="020F0502020204030204" pitchFamily="34" charset="0"/>
                <a:cs typeface="Times New Roman" panose="02020603050405020304" pitchFamily="18" charset="0"/>
              </a:rPr>
              <a:t>By examining these variables, we aim to uncover patterns and correlations to develop strategies for maintaining optimal eye health in the digital</a:t>
            </a:r>
            <a:r>
              <a:rPr lang="en-IN" sz="2400" b="1" kern="10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age.</a:t>
            </a:r>
          </a:p>
          <a:p>
            <a:pPr marL="0" indent="0" algn="just">
              <a:lnSpc>
                <a:spcPct val="115000"/>
              </a:lnSpc>
              <a:spcAft>
                <a:spcPts val="800"/>
              </a:spcAft>
              <a:buNone/>
            </a:pPr>
            <a:endParaRPr lang="en-US" sz="2400" dirty="0"/>
          </a:p>
          <a:p>
            <a:pPr lvl="1"/>
            <a:endParaRPr lang="en-US" sz="2000" dirty="0"/>
          </a:p>
          <a:p>
            <a:endParaRPr lang="en-US" sz="2000" dirty="0"/>
          </a:p>
          <a:p>
            <a:pPr lvl="1"/>
            <a:endParaRPr lang="en-US" sz="16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PROBLEM STATEMENT</a:t>
            </a:r>
          </a:p>
        </p:txBody>
      </p:sp>
    </p:spTree>
    <p:extLst>
      <p:ext uri="{BB962C8B-B14F-4D97-AF65-F5344CB8AC3E}">
        <p14:creationId xmlns:p14="http://schemas.microsoft.com/office/powerpoint/2010/main" val="32447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25625"/>
            <a:ext cx="10515600" cy="4731244"/>
          </a:xfrm>
        </p:spPr>
        <p:txBody>
          <a:bodyPr>
            <a:normAutofit/>
          </a:bodyPr>
          <a:lstStyle/>
          <a:p>
            <a:r>
              <a:rPr lang="en-IN" sz="3000" b="1" dirty="0">
                <a:effectLst/>
                <a:ea typeface="Calibri" panose="020F0502020204030204" pitchFamily="34" charset="0"/>
              </a:rPr>
              <a:t>Problem Definition and Scope</a:t>
            </a:r>
            <a:endParaRPr lang="en-US" sz="3000" b="1" dirty="0">
              <a:effectLst/>
              <a:ea typeface="Calibri" panose="020F0502020204030204" pitchFamily="34" charset="0"/>
            </a:endParaRPr>
          </a:p>
          <a:p>
            <a:r>
              <a:rPr lang="en-IN" sz="3000" b="1" kern="100" dirty="0">
                <a:effectLst/>
                <a:ea typeface="Calibri" panose="020F0502020204030204" pitchFamily="34" charset="0"/>
                <a:cs typeface="Times New Roman" panose="02020603050405020304" pitchFamily="18" charset="0"/>
              </a:rPr>
              <a:t>Data Collection and Preprocessing</a:t>
            </a:r>
            <a:endParaRPr lang="en-IN" sz="3000" kern="100" dirty="0">
              <a:effectLst/>
              <a:ea typeface="Calibri" panose="020F0502020204030204" pitchFamily="34" charset="0"/>
              <a:cs typeface="Times New Roman" panose="02020603050405020304" pitchFamily="18" charset="0"/>
            </a:endParaRPr>
          </a:p>
          <a:p>
            <a:r>
              <a:rPr lang="en-IN" sz="3000" b="1" dirty="0">
                <a:effectLst/>
                <a:ea typeface="Calibri" panose="020F0502020204030204" pitchFamily="34" charset="0"/>
              </a:rPr>
              <a:t>Model Building and Evaluation</a:t>
            </a:r>
            <a:endParaRPr lang="en-US" sz="3000" b="1" dirty="0">
              <a:ea typeface="Calibri" panose="020F0502020204030204" pitchFamily="34" charset="0"/>
            </a:endParaRPr>
          </a:p>
          <a:p>
            <a:r>
              <a:rPr lang="en-IN" sz="3000" b="1" dirty="0">
                <a:effectLst/>
                <a:ea typeface="Calibri" panose="020F0502020204030204" pitchFamily="34" charset="0"/>
              </a:rPr>
              <a:t>Interpretation, Deployment, and Reporting</a:t>
            </a:r>
            <a:endParaRPr lang="en-US" sz="3000" dirty="0"/>
          </a:p>
          <a:p>
            <a:pPr marL="0" indent="0">
              <a:buNone/>
            </a:pPr>
            <a:endParaRPr lang="en-US" sz="2400" dirty="0"/>
          </a:p>
          <a:p>
            <a:pPr lvl="1"/>
            <a:endParaRPr lang="en-US" sz="18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11353800"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OBJECTIVES</a:t>
            </a:r>
          </a:p>
        </p:txBody>
      </p:sp>
    </p:spTree>
    <p:extLst>
      <p:ext uri="{BB962C8B-B14F-4D97-AF65-F5344CB8AC3E}">
        <p14:creationId xmlns:p14="http://schemas.microsoft.com/office/powerpoint/2010/main" val="260005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25625"/>
            <a:ext cx="10515600" cy="4731244"/>
          </a:xfrm>
        </p:spPr>
        <p:txBody>
          <a:bodyPr>
            <a:normAutofit/>
          </a:bodyPr>
          <a:lstStyle/>
          <a:p>
            <a:pPr algn="just"/>
            <a:r>
              <a:rPr lang="en-US" sz="2400" dirty="0"/>
              <a:t>The data comprised of 28 features and 300 observations.</a:t>
            </a:r>
          </a:p>
          <a:p>
            <a:pPr algn="just"/>
            <a:r>
              <a:rPr lang="en-IN" sz="3000" b="1" dirty="0">
                <a:effectLst/>
                <a:ea typeface="Calibri" panose="020F0502020204030204" pitchFamily="34" charset="0"/>
              </a:rPr>
              <a:t>Exploratory Data Analysis</a:t>
            </a:r>
            <a:r>
              <a:rPr lang="en-US" sz="3000" b="1" dirty="0">
                <a:effectLst/>
                <a:ea typeface="Calibri" panose="020F0502020204030204" pitchFamily="34" charset="0"/>
              </a:rPr>
              <a:t>(EDA): </a:t>
            </a:r>
          </a:p>
          <a:p>
            <a:pPr lvl="1" algn="just"/>
            <a:r>
              <a:rPr lang="en-IN" kern="100" dirty="0">
                <a:effectLst/>
                <a:ea typeface="Calibri" panose="020F0502020204030204" pitchFamily="34" charset="0"/>
                <a:cs typeface="Times New Roman" panose="02020603050405020304" pitchFamily="18" charset="0"/>
              </a:rPr>
              <a:t>By performing EDA, we can identify any missing or erroneous data, outliers, and inconsistencies in the data, which can be addressed before training any machine learning models. </a:t>
            </a:r>
          </a:p>
          <a:p>
            <a:pPr lvl="1" algn="just"/>
            <a:r>
              <a:rPr lang="en-IN" dirty="0">
                <a:ea typeface="Calibri" panose="020F0502020204030204" pitchFamily="34" charset="0"/>
              </a:rPr>
              <a:t>T</a:t>
            </a:r>
            <a:r>
              <a:rPr lang="en-IN" dirty="0">
                <a:effectLst/>
                <a:ea typeface="Calibri" panose="020F0502020204030204" pitchFamily="34" charset="0"/>
              </a:rPr>
              <a:t>here is 27 numerical columns and 1 categorical column in the given dataset.</a:t>
            </a:r>
          </a:p>
          <a:p>
            <a:pPr lvl="1" algn="just"/>
            <a:r>
              <a:rPr lang="en-IN" dirty="0">
                <a:effectLst/>
                <a:ea typeface="Calibri" panose="020F0502020204030204" pitchFamily="34" charset="0"/>
              </a:rPr>
              <a:t>We can clearly ignore ‘Name’ column in the dataset as they only represent name of the undergraduates</a:t>
            </a:r>
            <a:r>
              <a:rPr lang="en-IN" sz="1800" dirty="0">
                <a:effectLst/>
                <a:latin typeface="Times New Roman" panose="02020603050405020304" pitchFamily="18" charset="0"/>
                <a:ea typeface="Calibri" panose="020F0502020204030204" pitchFamily="34" charset="0"/>
              </a:rPr>
              <a:t>.</a:t>
            </a:r>
            <a:endParaRPr lang="en-US" sz="2800" b="1" dirty="0">
              <a:ea typeface="Calibri" panose="020F0502020204030204" pitchFamily="34" charset="0"/>
            </a:endParaRP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11353800"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METHODOLOGY</a:t>
            </a:r>
          </a:p>
        </p:txBody>
      </p:sp>
      <p:pic>
        <p:nvPicPr>
          <p:cNvPr id="5" name="Picture 4">
            <a:extLst>
              <a:ext uri="{FF2B5EF4-FFF2-40B4-BE49-F238E27FC236}">
                <a16:creationId xmlns:a16="http://schemas.microsoft.com/office/drawing/2014/main" id="{37151911-7D2B-C6B8-8876-A79995A90984}"/>
              </a:ext>
            </a:extLst>
          </p:cNvPr>
          <p:cNvPicPr>
            <a:picLocks noChangeAspect="1"/>
          </p:cNvPicPr>
          <p:nvPr/>
        </p:nvPicPr>
        <p:blipFill rotWithShape="1">
          <a:blip r:embed="rId2">
            <a:extLst>
              <a:ext uri="{28A0092B-C50C-407E-A947-70E740481C1C}">
                <a14:useLocalDpi xmlns:a14="http://schemas.microsoft.com/office/drawing/2010/main" val="0"/>
              </a:ext>
            </a:extLst>
          </a:blip>
          <a:srcRect b="67615"/>
          <a:stretch/>
        </p:blipFill>
        <p:spPr bwMode="auto">
          <a:xfrm>
            <a:off x="2774950" y="5044440"/>
            <a:ext cx="6642100" cy="1512428"/>
          </a:xfrm>
          <a:prstGeom prst="rect">
            <a:avLst/>
          </a:prstGeom>
          <a:noFill/>
          <a:ln>
            <a:noFill/>
          </a:ln>
        </p:spPr>
      </p:pic>
    </p:spTree>
    <p:extLst>
      <p:ext uri="{BB962C8B-B14F-4D97-AF65-F5344CB8AC3E}">
        <p14:creationId xmlns:p14="http://schemas.microsoft.com/office/powerpoint/2010/main" val="157634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670167" y="1668012"/>
            <a:ext cx="10515600" cy="4888857"/>
          </a:xfrm>
        </p:spPr>
        <p:txBody>
          <a:bodyPr>
            <a:normAutofit fontScale="85000" lnSpcReduction="20000"/>
          </a:bodyPr>
          <a:lstStyle/>
          <a:p>
            <a:r>
              <a:rPr lang="en-US" sz="3000" b="1" dirty="0"/>
              <a:t>Data Visualization:</a:t>
            </a:r>
          </a:p>
          <a:p>
            <a:pPr lvl="1"/>
            <a:r>
              <a:rPr lang="en-US" sz="2600" dirty="0"/>
              <a:t>Count plot for target variables:</a:t>
            </a:r>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lgn="just">
              <a:buNone/>
            </a:pPr>
            <a:endParaRPr lang="en-IN" kern="100" dirty="0">
              <a:effectLst/>
              <a:ea typeface="Calibri" panose="020F0502020204030204" pitchFamily="34" charset="0"/>
              <a:cs typeface="Times New Roman" panose="02020603050405020304" pitchFamily="18" charset="0"/>
            </a:endParaRPr>
          </a:p>
          <a:p>
            <a:pPr lvl="1" algn="just"/>
            <a:endParaRPr lang="en-IN" kern="100" dirty="0">
              <a:effectLst/>
              <a:ea typeface="Calibri" panose="020F0502020204030204" pitchFamily="34" charset="0"/>
              <a:cs typeface="Times New Roman" panose="02020603050405020304" pitchFamily="18" charset="0"/>
            </a:endParaRPr>
          </a:p>
          <a:p>
            <a:pPr lvl="1" algn="just"/>
            <a:endParaRPr lang="en-IN" kern="100" dirty="0">
              <a:effectLst/>
              <a:ea typeface="Calibri" panose="020F0502020204030204" pitchFamily="34" charset="0"/>
              <a:cs typeface="Times New Roman" panose="02020603050405020304" pitchFamily="18" charset="0"/>
            </a:endParaRPr>
          </a:p>
          <a:p>
            <a:pPr lvl="1" algn="just"/>
            <a:r>
              <a:rPr lang="en-IN" sz="2800" kern="100" dirty="0">
                <a:effectLst/>
                <a:ea typeface="Calibri" panose="020F0502020204030204" pitchFamily="34" charset="0"/>
                <a:cs typeface="Times New Roman" panose="02020603050405020304" pitchFamily="18" charset="0"/>
              </a:rPr>
              <a:t>Since the values in the target variables are continuous then we don’t need to do any balancing for these columns.</a:t>
            </a:r>
          </a:p>
          <a:p>
            <a:pPr lvl="1" algn="just"/>
            <a:r>
              <a:rPr lang="en-IN" sz="2800" kern="100" dirty="0">
                <a:effectLst/>
                <a:ea typeface="Calibri" panose="020F0502020204030204" pitchFamily="34" charset="0"/>
                <a:cs typeface="Times New Roman" panose="02020603050405020304" pitchFamily="18" charset="0"/>
              </a:rPr>
              <a:t>Test of Normality is done and not much variation is observed(Normal).</a:t>
            </a:r>
            <a:endParaRPr lang="en-US" sz="2800" dirty="0"/>
          </a:p>
          <a:p>
            <a:pPr marL="457200" lvl="1" indent="0">
              <a:buNone/>
            </a:pPr>
            <a:endParaRPr lang="en-US" sz="3000" b="1"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11353800"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METHODOLOGY</a:t>
            </a:r>
          </a:p>
        </p:txBody>
      </p:sp>
      <p:pic>
        <p:nvPicPr>
          <p:cNvPr id="5" name="Picture 4">
            <a:extLst>
              <a:ext uri="{FF2B5EF4-FFF2-40B4-BE49-F238E27FC236}">
                <a16:creationId xmlns:a16="http://schemas.microsoft.com/office/drawing/2014/main" id="{C376920F-919F-2D4B-626B-AD8022799B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3045" y="2406015"/>
            <a:ext cx="6645910" cy="2636520"/>
          </a:xfrm>
          <a:prstGeom prst="rect">
            <a:avLst/>
          </a:prstGeom>
          <a:noFill/>
          <a:ln>
            <a:noFill/>
          </a:ln>
        </p:spPr>
      </p:pic>
    </p:spTree>
    <p:extLst>
      <p:ext uri="{BB962C8B-B14F-4D97-AF65-F5344CB8AC3E}">
        <p14:creationId xmlns:p14="http://schemas.microsoft.com/office/powerpoint/2010/main" val="293308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63694A-1AD3-8A4E-8298-231A1B992490}"/>
              </a:ext>
            </a:extLst>
          </p:cNvPr>
          <p:cNvSpPr/>
          <p:nvPr/>
        </p:nvSpPr>
        <p:spPr>
          <a:xfrm>
            <a:off x="0" y="0"/>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fontScale="90000"/>
          </a:bodyPr>
          <a:lstStyle/>
          <a:p>
            <a:r>
              <a:rPr lang="en-US" sz="6600" dirty="0">
                <a:solidFill>
                  <a:schemeClr val="bg1"/>
                </a:solidFill>
              </a:rPr>
              <a:t>METHODOLOGY</a:t>
            </a:r>
            <a:r>
              <a:rPr lang="en-US" sz="6600" b="1" dirty="0">
                <a:solidFill>
                  <a:schemeClr val="bg1"/>
                </a:solidFill>
                <a:latin typeface="Tw Cen MT Condensed" panose="020B0606020104020203" pitchFamily="34" charset="77"/>
              </a:rPr>
              <a:t>) </a:t>
            </a:r>
            <a:br>
              <a:rPr lang="en-US" sz="6600" b="1" dirty="0">
                <a:solidFill>
                  <a:schemeClr val="bg1"/>
                </a:solidFill>
                <a:latin typeface="Tw Cen MT Condensed" panose="020B0606020104020203" pitchFamily="34" charset="77"/>
              </a:rPr>
            </a:br>
            <a:endParaRPr lang="en-US" sz="6600" dirty="0">
              <a:solidFill>
                <a:schemeClr val="bg1"/>
              </a:solidFill>
            </a:endParaRP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335280" y="1933484"/>
            <a:ext cx="6659078" cy="4623386"/>
          </a:xfrm>
        </p:spPr>
        <p:txBody>
          <a:bodyPr>
            <a:normAutofit/>
          </a:bodyPr>
          <a:lstStyle/>
          <a:p>
            <a:pPr lvl="2"/>
            <a:r>
              <a:rPr lang="en-US" sz="3000" b="1" dirty="0"/>
              <a:t>Correlation Heat Map:</a:t>
            </a:r>
          </a:p>
          <a:p>
            <a:pPr lvl="1"/>
            <a:endParaRPr lang="en-US" sz="2000" dirty="0"/>
          </a:p>
          <a:p>
            <a:pPr algn="just"/>
            <a:r>
              <a:rPr lang="en-IN" sz="2400" kern="100" dirty="0">
                <a:effectLst/>
                <a:ea typeface="Calibri" panose="020F0502020204030204" pitchFamily="34" charset="0"/>
                <a:cs typeface="Times New Roman" panose="02020603050405020304" pitchFamily="18" charset="0"/>
              </a:rPr>
              <a:t>A positive correlation is shown in shades of red, with a deeper red indicating a stronger positive correlation.</a:t>
            </a:r>
          </a:p>
          <a:p>
            <a:pPr algn="just"/>
            <a:r>
              <a:rPr lang="en-IN" sz="2400" kern="100" dirty="0">
                <a:effectLst/>
                <a:ea typeface="Calibri" panose="020F0502020204030204" pitchFamily="34" charset="0"/>
                <a:cs typeface="Times New Roman" panose="02020603050405020304" pitchFamily="18" charset="0"/>
              </a:rPr>
              <a:t>A negative correlation is shown in shades of blue, with a deeper blue indicating a stronger negative correlation.</a:t>
            </a:r>
            <a:endParaRPr lang="en-US" sz="2400" dirty="0"/>
          </a:p>
          <a:p>
            <a:pPr lvl="2"/>
            <a:endParaRPr lang="en-US" sz="2400" dirty="0"/>
          </a:p>
          <a:p>
            <a:pPr lvl="2"/>
            <a:endParaRPr lang="en-US" sz="1800" dirty="0"/>
          </a:p>
          <a:p>
            <a:pPr lvl="1"/>
            <a:endParaRPr lang="en-US" dirty="0"/>
          </a:p>
          <a:p>
            <a:pPr lvl="1"/>
            <a:endParaRPr lang="en-US" dirty="0"/>
          </a:p>
          <a:p>
            <a:endParaRPr lang="en-US" sz="2400" dirty="0"/>
          </a:p>
          <a:p>
            <a:pPr lvl="1"/>
            <a:endParaRPr lang="en-US" sz="1800" dirty="0"/>
          </a:p>
        </p:txBody>
      </p:sp>
      <p:sp>
        <p:nvSpPr>
          <p:cNvPr id="16" name="Title 1">
            <a:extLst>
              <a:ext uri="{FF2B5EF4-FFF2-40B4-BE49-F238E27FC236}">
                <a16:creationId xmlns:a16="http://schemas.microsoft.com/office/drawing/2014/main" id="{B4E71630-AF17-D243-A3AC-591AD96090DE}"/>
              </a:ext>
            </a:extLst>
          </p:cNvPr>
          <p:cNvSpPr txBox="1">
            <a:spLocks/>
          </p:cNvSpPr>
          <p:nvPr/>
        </p:nvSpPr>
        <p:spPr>
          <a:xfrm>
            <a:off x="838200" y="301131"/>
            <a:ext cx="11353800"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400" b="1" dirty="0">
              <a:solidFill>
                <a:schemeClr val="bg1"/>
              </a:solidFill>
              <a:latin typeface="Tw Cen MT Condensed" panose="020B0606020104020203" pitchFamily="34" charset="77"/>
            </a:endParaRPr>
          </a:p>
        </p:txBody>
      </p:sp>
      <p:pic>
        <p:nvPicPr>
          <p:cNvPr id="5" name="Picture 4">
            <a:extLst>
              <a:ext uri="{FF2B5EF4-FFF2-40B4-BE49-F238E27FC236}">
                <a16:creationId xmlns:a16="http://schemas.microsoft.com/office/drawing/2014/main" id="{615B2E2D-31B9-1F2E-BAC8-4CA09CA3B5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0613" y="2101879"/>
            <a:ext cx="4542155" cy="4623386"/>
          </a:xfrm>
          <a:prstGeom prst="rect">
            <a:avLst/>
          </a:prstGeom>
          <a:noFill/>
          <a:ln>
            <a:noFill/>
          </a:ln>
        </p:spPr>
      </p:pic>
    </p:spTree>
    <p:extLst>
      <p:ext uri="{BB962C8B-B14F-4D97-AF65-F5344CB8AC3E}">
        <p14:creationId xmlns:p14="http://schemas.microsoft.com/office/powerpoint/2010/main" val="37148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TotalTime>
  <Words>808</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Tw Cen MT</vt:lpstr>
      <vt:lpstr>Tw Cen MT Condensed</vt:lpstr>
      <vt:lpstr>Office Theme</vt:lpstr>
      <vt:lpstr>Assessing Impact of Digital Lens Usage         On Eye Dryness using Schirmer’s Effect </vt:lpstr>
      <vt:lpstr>PowerPoint Presentation</vt:lpstr>
      <vt:lpstr>Outline</vt:lpstr>
      <vt:lpstr>Outline</vt:lpstr>
      <vt:lpstr>Outline</vt:lpstr>
      <vt:lpstr>Outline</vt:lpstr>
      <vt:lpstr>Outline</vt:lpstr>
      <vt:lpstr>Outline</vt:lpstr>
      <vt:lpstr>METHODOLOGY)  </vt:lpstr>
      <vt:lpstr>Outline</vt:lpstr>
      <vt:lpstr>Outline</vt:lpstr>
      <vt:lpstr>Outline</vt:lpstr>
      <vt:lpstr>Outline</vt:lpstr>
      <vt:lpstr>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sai kumar sende</cp:lastModifiedBy>
  <cp:revision>207</cp:revision>
  <dcterms:created xsi:type="dcterms:W3CDTF">2022-01-04T01:00:05Z</dcterms:created>
  <dcterms:modified xsi:type="dcterms:W3CDTF">2024-05-04T06:30:43Z</dcterms:modified>
</cp:coreProperties>
</file>