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2" r:id="rId1"/>
  </p:sldMasterIdLst>
  <p:sldIdLst>
    <p:sldId id="256" r:id="rId2"/>
    <p:sldId id="260" r:id="rId3"/>
    <p:sldId id="259" r:id="rId4"/>
    <p:sldId id="261" r:id="rId5"/>
    <p:sldId id="263" r:id="rId6"/>
    <p:sldId id="264" r:id="rId7"/>
    <p:sldId id="293" r:id="rId8"/>
    <p:sldId id="294" r:id="rId9"/>
    <p:sldId id="265" r:id="rId10"/>
    <p:sldId id="266" r:id="rId11"/>
    <p:sldId id="267" r:id="rId12"/>
    <p:sldId id="296" r:id="rId13"/>
    <p:sldId id="269" r:id="rId14"/>
    <p:sldId id="295" r:id="rId15"/>
    <p:sldId id="297" r:id="rId16"/>
    <p:sldId id="29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28"/>
  </p:normalViewPr>
  <p:slideViewPr>
    <p:cSldViewPr snapToGrid="0" snapToObjects="1">
      <p:cViewPr varScale="1">
        <p:scale>
          <a:sx n="48" d="100"/>
          <a:sy n="48" d="100"/>
        </p:scale>
        <p:origin x="53" y="8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ADD9-B762-BC4B-ACB2-2074E5C98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8D365-B391-E642-8CBB-4E3FF2FAD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7078D-5B22-E344-A9B9-131183FAB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5AB-DB88-8C4A-9BEA-FA47F23A870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3586B-D4B8-B74D-950E-AEC7EF67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83ACF-A80E-774E-A3E6-B8711343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52C-6236-C14E-AB62-483C260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1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CCD4-D55C-4C44-9EC7-6CB88A43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205ED-927E-5849-958B-67813BFA9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6309B-5424-B345-8CDE-9EC1C233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5AB-DB88-8C4A-9BEA-FA47F23A870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06B83-7DA7-E740-96E4-235629E5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C175-A571-B047-9EE4-DF7A1C6D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52C-6236-C14E-AB62-483C260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2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06595-102E-0F41-B3A3-902C276EE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4B68E2-1F76-0C41-AFE1-F7FB39EB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098A2-8CB6-444A-956C-953FF62D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5AB-DB88-8C4A-9BEA-FA47F23A870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B45A1-75DF-E844-816A-F5DB7F324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64DB-53E3-374A-95F1-B9069A3BE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52C-6236-C14E-AB62-483C260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4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B788-CD37-2641-9CD5-0D9E90E27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7E730-9641-504F-904C-A78957C1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6ECFF-0D2F-6345-BCA3-3A958FD6A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5AB-DB88-8C4A-9BEA-FA47F23A870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788AD-EA8E-B245-9E05-948F363F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090D-AC57-3D4F-8E02-33B5025C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52C-6236-C14E-AB62-483C260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924D-C79F-494B-814D-9CC8EEC0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8224C-B727-8740-A13A-216252E53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2761F-BBE7-484C-ABFF-A78F2DC4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5AB-DB88-8C4A-9BEA-FA47F23A870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C8E42-E9E3-7C4E-B573-82CAF527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1CDD1-A9FF-8542-991F-416352A4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52C-6236-C14E-AB62-483C260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A987-6B5B-B648-A555-B41ECBC9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DC58-1B90-C744-9A45-BB2BCFBD2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9133F-5939-5442-B65C-A0977F7F6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46AE4-A24D-D449-A528-22B40384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5AB-DB88-8C4A-9BEA-FA47F23A870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D8CD9-57C3-9343-A52C-135FF909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525D4-8730-CA4D-A7E5-272EA585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52C-6236-C14E-AB62-483C260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1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1EF1-F944-E940-86FC-2A93E2CE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C89D9-5F48-AC40-95B3-B7B3CE161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EE1AB-081F-0743-B4F2-A51347AE9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EF4FB-913F-4146-A472-3A24881C3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B140D5-7219-6A43-B6F5-B3D83805C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606CD-F231-5442-82BA-B8A24A51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5AB-DB88-8C4A-9BEA-FA47F23A870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7A861-E92F-9148-8A87-D8E30C00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794976-B64E-7642-A2D1-ACE30387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52C-6236-C14E-AB62-483C260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4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BD11-F518-C146-9CF1-17BA46DF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C3592-2754-8543-98B2-F7292FD4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5AB-DB88-8C4A-9BEA-FA47F23A870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D2907-BD2B-6C41-804C-98E3A551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A8D1C-ADA7-9443-879A-C5A48E08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52C-6236-C14E-AB62-483C260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15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EE59F-F848-B840-AC08-2B5BEE70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5AB-DB88-8C4A-9BEA-FA47F23A870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0178C3-E479-644B-BC39-2BE73919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D2439-0FF0-1546-96DC-47D48B68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52C-6236-C14E-AB62-483C260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10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F643-EFE7-A74F-8719-FBFED679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7A23-D0DC-924A-8397-96A1740D9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E72D2-EF6F-5E4B-AD78-D29D740B3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9382F-7187-584A-B3A3-1A9F34CC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5AB-DB88-8C4A-9BEA-FA47F23A870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C080B-541D-A64F-BED0-E28151B1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D503-F25D-2D4E-9A64-D4B937F2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52C-6236-C14E-AB62-483C260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7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ECFA-46F5-5649-A2FA-9502CD69A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D422F-6E34-7645-80C0-008B80B1D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8CE95-6BE6-E54D-9B8A-9F0E3B4C9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F2974-D18A-4C40-BAB0-22B4E62C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55AB-DB88-8C4A-9BEA-FA47F23A870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B5F2D-FCBD-2E43-BA62-7A63B30D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7B8A1-87E1-C543-B770-709C063A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6552C-6236-C14E-AB62-483C260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8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E98B8-505A-3E46-AFD6-93DDCA986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CA478-C4B8-6D4F-8288-FB20F44F1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B0637-1847-6C4B-8BC8-2234DBE08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55AB-DB88-8C4A-9BEA-FA47F23A870D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E4764-340E-B24F-B8D6-48B2F39DBA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395CB-A675-574D-AC4A-A2A6654ED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6552C-6236-C14E-AB62-483C260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3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onomictimes.indiatimes.com/markets/stocks/live-blog/bse-sensex-today-live-nifty-stock-market-updates-25-april-2024/liveblog/msid-109577601.cm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1571D-740A-CF2E-C3AB-497B2F6A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D1FD2C-242A-3946-0027-50C6FB2083CF}"/>
              </a:ext>
            </a:extLst>
          </p:cNvPr>
          <p:cNvSpPr txBox="1"/>
          <p:nvPr/>
        </p:nvSpPr>
        <p:spPr>
          <a:xfrm>
            <a:off x="0" y="5288340"/>
            <a:ext cx="5319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By: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J.AJAY                      21R11A05G8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L.REVANTH             21R11A05H4</a:t>
            </a:r>
          </a:p>
          <a:p>
            <a:r>
              <a:rPr lang="en-IN" sz="2400" b="1" dirty="0">
                <a:solidFill>
                  <a:schemeClr val="bg1"/>
                </a:solidFill>
              </a:rPr>
              <a:t>S.SAI KUMAR          21R11A05K6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7DAD49-57EA-F852-ED30-8308A610A9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Data Visualization and Inference Modelling-   The Case of Nifty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014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056-A789-9147-AA6C-9B96526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7" y="132735"/>
            <a:ext cx="9720072" cy="149961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5393-84A6-864C-AC25-D8C720CE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" y="1800747"/>
            <a:ext cx="6529137" cy="4924518"/>
          </a:xfrm>
        </p:spPr>
        <p:txBody>
          <a:bodyPr>
            <a:normAutofit/>
          </a:bodyPr>
          <a:lstStyle/>
          <a:p>
            <a:r>
              <a:rPr lang="en-US" sz="3000" b="1" dirty="0"/>
              <a:t>Outlier Analysis:</a:t>
            </a:r>
          </a:p>
          <a:p>
            <a:pPr lvl="1" algn="just"/>
            <a:r>
              <a:rPr lang="en-IN" kern="100" dirty="0">
                <a:effectLst/>
                <a:latin typeface="Calibri (Body)"/>
                <a:ea typeface="Calibri" panose="020F0502020204030204" pitchFamily="34" charset="0"/>
                <a:cs typeface="Times New Roman" panose="02020603050405020304" pitchFamily="18" charset="0"/>
              </a:rPr>
              <a:t>From this we can clearly interpret that there are outliers in the dataset and we have removed them and created a new cleaned dataset.</a:t>
            </a:r>
            <a:endParaRPr lang="en-US" dirty="0">
              <a:latin typeface="Calibri (Body)"/>
            </a:endParaRPr>
          </a:p>
          <a:p>
            <a:r>
              <a:rPr lang="en-US" sz="3000" b="1" dirty="0"/>
              <a:t>Train &amp; Test datasets:</a:t>
            </a:r>
          </a:p>
          <a:p>
            <a:pPr lvl="1" algn="just"/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split the data for model building as train data(70%) and test data(30%).</a:t>
            </a:r>
          </a:p>
          <a:p>
            <a:pPr lvl="1" algn="just"/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split the data for model building as train data(75%) and test data(25%).</a:t>
            </a:r>
          </a:p>
          <a:p>
            <a:pPr lvl="1" algn="just"/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split the data for model building as train data(80%) and test data(20%).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3694A-1AD3-8A4E-8298-231A1B992490}"/>
              </a:ext>
            </a:extLst>
          </p:cNvPr>
          <p:cNvSpPr/>
          <p:nvPr/>
        </p:nvSpPr>
        <p:spPr>
          <a:xfrm>
            <a:off x="0" y="-1"/>
            <a:ext cx="12192000" cy="1499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52A4E83-4FEA-CD4F-9722-EE4D98CE1BCD}"/>
              </a:ext>
            </a:extLst>
          </p:cNvPr>
          <p:cNvSpPr txBox="1">
            <a:spLocks/>
          </p:cNvSpPr>
          <p:nvPr/>
        </p:nvSpPr>
        <p:spPr>
          <a:xfrm>
            <a:off x="838200" y="301131"/>
            <a:ext cx="11353800" cy="99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AC03A4-79C7-52F8-56D7-553D7BD34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684" y="1465676"/>
            <a:ext cx="5454315" cy="53923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715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056-A789-9147-AA6C-9B96526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7" y="132735"/>
            <a:ext cx="9720072" cy="149961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5393-84A6-864C-AC25-D8C720CE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914015"/>
            <a:ext cx="11117179" cy="43905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3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Accuracy of different algorithms:</a:t>
            </a:r>
          </a:p>
          <a:p>
            <a:pPr marL="0" indent="0" algn="just">
              <a:buNone/>
            </a:pPr>
            <a:r>
              <a:rPr lang="en-IN" sz="3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1.Linear Regression  </a:t>
            </a:r>
          </a:p>
          <a:p>
            <a:pPr marL="0" indent="0" algn="just">
              <a:buNone/>
            </a:pPr>
            <a:r>
              <a:rPr lang="en-IN" sz="3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2.Ridge Regression </a:t>
            </a:r>
          </a:p>
          <a:p>
            <a:pPr marL="0" indent="0" algn="just">
              <a:buNone/>
            </a:pPr>
            <a:r>
              <a:rPr lang="en-IN" sz="3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3.Lasso Regression</a:t>
            </a:r>
          </a:p>
          <a:p>
            <a:pPr marL="0" indent="0" algn="just">
              <a:buNone/>
            </a:pPr>
            <a:r>
              <a:rPr lang="en-IN" sz="3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4. Elastic net Regression</a:t>
            </a:r>
            <a:endParaRPr lang="en-US" sz="3000" dirty="0"/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endParaRPr lang="en-IN" sz="26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sz="2400" dirty="0"/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3694A-1AD3-8A4E-8298-231A1B992490}"/>
              </a:ext>
            </a:extLst>
          </p:cNvPr>
          <p:cNvSpPr/>
          <p:nvPr/>
        </p:nvSpPr>
        <p:spPr>
          <a:xfrm>
            <a:off x="0" y="19467"/>
            <a:ext cx="12192000" cy="1499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AFE87E-D60A-F541-9DBF-8B7D853FFC5C}"/>
              </a:ext>
            </a:extLst>
          </p:cNvPr>
          <p:cNvSpPr txBox="1">
            <a:spLocks/>
          </p:cNvSpPr>
          <p:nvPr/>
        </p:nvSpPr>
        <p:spPr>
          <a:xfrm>
            <a:off x="838200" y="301131"/>
            <a:ext cx="11353800" cy="99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871149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056-A789-9147-AA6C-9B96526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7" y="132735"/>
            <a:ext cx="9720072" cy="149961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5393-84A6-864C-AC25-D8C720CE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914015"/>
            <a:ext cx="5887453" cy="4642854"/>
          </a:xfrm>
        </p:spPr>
        <p:txBody>
          <a:bodyPr>
            <a:normAutofit/>
          </a:bodyPr>
          <a:lstStyle/>
          <a:p>
            <a:pPr algn="just"/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From the above table we can safely say that lasso regression model with 80% split size and parameters as given will perform better than all the models with different split sizes(89.73% accuracy)</a:t>
            </a:r>
            <a:r>
              <a:rPr lang="en-IN" sz="24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effectLst/>
                <a:ea typeface="Calibri" panose="020F0502020204030204" pitchFamily="34" charset="0"/>
              </a:rPr>
              <a:t>Here the accuracy is calculated with 100- MDAPE</a:t>
            </a:r>
            <a:endParaRPr lang="en-IN" sz="24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Then, We have created a pipeline which has  </a:t>
            </a:r>
            <a:r>
              <a:rPr lang="en-IN" sz="24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StandardScaler</a:t>
            </a: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 and lasso regression model  from </a:t>
            </a:r>
            <a:r>
              <a:rPr lang="en-IN" sz="24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sklearn</a:t>
            </a: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library to fit them in </a:t>
            </a:r>
            <a:r>
              <a:rPr lang="en-IN" sz="24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GridSearchCV</a:t>
            </a: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for training and predictions.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sz="2400" dirty="0"/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3694A-1AD3-8A4E-8298-231A1B992490}"/>
              </a:ext>
            </a:extLst>
          </p:cNvPr>
          <p:cNvSpPr/>
          <p:nvPr/>
        </p:nvSpPr>
        <p:spPr>
          <a:xfrm>
            <a:off x="0" y="19467"/>
            <a:ext cx="12192000" cy="1499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AFE87E-D60A-F541-9DBF-8B7D853FFC5C}"/>
              </a:ext>
            </a:extLst>
          </p:cNvPr>
          <p:cNvSpPr txBox="1">
            <a:spLocks/>
          </p:cNvSpPr>
          <p:nvPr/>
        </p:nvSpPr>
        <p:spPr>
          <a:xfrm>
            <a:off x="838200" y="301131"/>
            <a:ext cx="11353800" cy="99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ALGORITHMS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A49847-5656-24C0-DB37-A8232353F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351008"/>
              </p:ext>
            </p:extLst>
          </p:nvPr>
        </p:nvGraphicFramePr>
        <p:xfrm>
          <a:off x="6526948" y="1519084"/>
          <a:ext cx="5728126" cy="53194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7693">
                  <a:extLst>
                    <a:ext uri="{9D8B030D-6E8A-4147-A177-3AD203B41FA5}">
                      <a16:colId xmlns:a16="http://schemas.microsoft.com/office/drawing/2014/main" val="3269078564"/>
                    </a:ext>
                  </a:extLst>
                </a:gridCol>
                <a:gridCol w="530714">
                  <a:extLst>
                    <a:ext uri="{9D8B030D-6E8A-4147-A177-3AD203B41FA5}">
                      <a16:colId xmlns:a16="http://schemas.microsoft.com/office/drawing/2014/main" val="335187020"/>
                    </a:ext>
                  </a:extLst>
                </a:gridCol>
                <a:gridCol w="623953">
                  <a:extLst>
                    <a:ext uri="{9D8B030D-6E8A-4147-A177-3AD203B41FA5}">
                      <a16:colId xmlns:a16="http://schemas.microsoft.com/office/drawing/2014/main" val="2498744150"/>
                    </a:ext>
                  </a:extLst>
                </a:gridCol>
                <a:gridCol w="978076">
                  <a:extLst>
                    <a:ext uri="{9D8B030D-6E8A-4147-A177-3AD203B41FA5}">
                      <a16:colId xmlns:a16="http://schemas.microsoft.com/office/drawing/2014/main" val="270482918"/>
                    </a:ext>
                  </a:extLst>
                </a:gridCol>
                <a:gridCol w="1085443">
                  <a:extLst>
                    <a:ext uri="{9D8B030D-6E8A-4147-A177-3AD203B41FA5}">
                      <a16:colId xmlns:a16="http://schemas.microsoft.com/office/drawing/2014/main" val="515652387"/>
                    </a:ext>
                  </a:extLst>
                </a:gridCol>
                <a:gridCol w="1085443">
                  <a:extLst>
                    <a:ext uri="{9D8B030D-6E8A-4147-A177-3AD203B41FA5}">
                      <a16:colId xmlns:a16="http://schemas.microsoft.com/office/drawing/2014/main" val="864094668"/>
                    </a:ext>
                  </a:extLst>
                </a:gridCol>
                <a:gridCol w="836804">
                  <a:extLst>
                    <a:ext uri="{9D8B030D-6E8A-4147-A177-3AD203B41FA5}">
                      <a16:colId xmlns:a16="http://schemas.microsoft.com/office/drawing/2014/main" val="3127665525"/>
                    </a:ext>
                  </a:extLst>
                </a:gridCol>
              </a:tblGrid>
              <a:tr h="368694"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S.no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Model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Split Size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MSE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MDAPE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Accuracy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Param_grids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extLst>
                  <a:ext uri="{0D108BD9-81ED-4DB2-BD59-A6C34878D82A}">
                    <a16:rowId xmlns:a16="http://schemas.microsoft.com/office/drawing/2014/main" val="1301597120"/>
                  </a:ext>
                </a:extLst>
              </a:tr>
              <a:tr h="156902">
                <a:tc rowSpan="3"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 dirty="0">
                          <a:effectLst/>
                        </a:rPr>
                        <a:t>1.</a:t>
                      </a:r>
                      <a:endParaRPr lang="en-IN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Linear Regression</a:t>
                      </a:r>
                      <a:endParaRPr lang="en-IN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80%:20%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4.80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17.08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82.91%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none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extLst>
                  <a:ext uri="{0D108BD9-81ED-4DB2-BD59-A6C34878D82A}">
                    <a16:rowId xmlns:a16="http://schemas.microsoft.com/office/drawing/2014/main" val="4052350654"/>
                  </a:ext>
                </a:extLst>
              </a:tr>
              <a:tr h="4358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75%:25%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42.23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34.86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65.13%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73601"/>
                  </a:ext>
                </a:extLst>
              </a:tr>
              <a:tr h="4358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 </a:t>
                      </a:r>
                      <a:endParaRPr lang="en-IN" sz="800" kern="100" dirty="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70%:30%</a:t>
                      </a:r>
                      <a:endParaRPr lang="en-IN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39.23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38.11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61.88%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239269"/>
                  </a:ext>
                </a:extLst>
              </a:tr>
              <a:tr h="435805">
                <a:tc rowSpan="3"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 dirty="0">
                          <a:effectLst/>
                        </a:rPr>
                        <a:t>2.</a:t>
                      </a:r>
                      <a:endParaRPr lang="en-IN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Ridge Regression</a:t>
                      </a:r>
                      <a:endParaRPr lang="en-IN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80%:20%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2.29</a:t>
                      </a:r>
                      <a:endParaRPr lang="en-IN" sz="800" kern="100" dirty="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 </a:t>
                      </a:r>
                      <a:endParaRPr lang="en-IN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13.02</a:t>
                      </a:r>
                      <a:endParaRPr lang="en-IN" sz="800" kern="100" dirty="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 </a:t>
                      </a:r>
                      <a:endParaRPr lang="en-IN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86.97%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 err="1">
                          <a:effectLst/>
                        </a:rPr>
                        <a:t>model__alpha</a:t>
                      </a:r>
                      <a:r>
                        <a:rPr lang="en-IN" sz="900" kern="100" dirty="0">
                          <a:effectLst/>
                        </a:rPr>
                        <a:t>: [0.1, 1.0, 10.0]</a:t>
                      </a:r>
                      <a:endParaRPr lang="en-IN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extLst>
                  <a:ext uri="{0D108BD9-81ED-4DB2-BD59-A6C34878D82A}">
                    <a16:rowId xmlns:a16="http://schemas.microsoft.com/office/drawing/2014/main" val="2314385456"/>
                  </a:ext>
                </a:extLst>
              </a:tr>
              <a:tr h="4358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75%:25%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10.52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16.82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83.17%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15580"/>
                  </a:ext>
                </a:extLst>
              </a:tr>
              <a:tr h="4358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70%:30%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8.79</a:t>
                      </a:r>
                      <a:endParaRPr lang="en-IN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22.69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77.30%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11249"/>
                  </a:ext>
                </a:extLst>
              </a:tr>
              <a:tr h="435805">
                <a:tc rowSpan="3"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3.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 rowSpan="3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Lasso Regression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80%:20%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2.09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10.26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89.73%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model__alpha: [0.1, 1.0, 10.0]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extLst>
                  <a:ext uri="{0D108BD9-81ED-4DB2-BD59-A6C34878D82A}">
                    <a16:rowId xmlns:a16="http://schemas.microsoft.com/office/drawing/2014/main" val="1708812608"/>
                  </a:ext>
                </a:extLst>
              </a:tr>
              <a:tr h="4358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75%:25%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4.68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12.35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87.64%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933628"/>
                  </a:ext>
                </a:extLst>
              </a:tr>
              <a:tr h="4358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70%:30%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92.33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43.46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56.53%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extLst>
                  <a:ext uri="{0D108BD9-81ED-4DB2-BD59-A6C34878D82A}">
                    <a16:rowId xmlns:a16="http://schemas.microsoft.com/office/drawing/2014/main" val="613705410"/>
                  </a:ext>
                </a:extLst>
              </a:tr>
              <a:tr h="435805">
                <a:tc rowSpan="3"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500" kern="100">
                          <a:effectLst/>
                        </a:rPr>
                        <a:t>4.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Elastic Net Regression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80%:20%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21.31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27.68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72.31%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model__alpha : [0.1, 1.0, 10.0]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extLst>
                  <a:ext uri="{0D108BD9-81ED-4DB2-BD59-A6C34878D82A}">
                    <a16:rowId xmlns:a16="http://schemas.microsoft.com/office/drawing/2014/main" val="404466698"/>
                  </a:ext>
                </a:extLst>
              </a:tr>
              <a:tr h="4358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75%:25%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11.19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16.15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83.84%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11078"/>
                  </a:ext>
                </a:extLst>
              </a:tr>
              <a:tr h="43580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 </a:t>
                      </a:r>
                      <a:endParaRPr lang="en-IN" sz="800" kern="100">
                        <a:effectLst/>
                      </a:endParaRPr>
                    </a:p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70%:30%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13.50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27.89</a:t>
                      </a:r>
                      <a:endParaRPr lang="en-IN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5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72.10%</a:t>
                      </a:r>
                      <a:endParaRPr lang="en-IN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0858" marR="50858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525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158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056-A789-9147-AA6C-9B96526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7" y="132735"/>
            <a:ext cx="9720072" cy="149961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5393-84A6-864C-AC25-D8C720CE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482"/>
            <a:ext cx="10515600" cy="4924518"/>
          </a:xfrm>
        </p:spPr>
        <p:txBody>
          <a:bodyPr>
            <a:normAutofit/>
          </a:bodyPr>
          <a:lstStyle/>
          <a:p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have created a web app using </a:t>
            </a:r>
            <a:r>
              <a:rPr lang="en-IN" sz="24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library in python.</a:t>
            </a:r>
          </a:p>
          <a:p>
            <a:endParaRPr lang="en-IN" sz="24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Web UI has 2 modes one is Plot Annual Returns  and Input Monthly Returns.</a:t>
            </a:r>
          </a:p>
          <a:p>
            <a:pPr>
              <a:lnSpc>
                <a:spcPct val="105000"/>
              </a:lnSpc>
              <a:spcAft>
                <a:spcPts val="800"/>
              </a:spcAft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Currently the Web UI is in  Plot Annual Returns  which shows Time Series Plot.</a:t>
            </a:r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3694A-1AD3-8A4E-8298-231A1B992490}"/>
              </a:ext>
            </a:extLst>
          </p:cNvPr>
          <p:cNvSpPr/>
          <p:nvPr/>
        </p:nvSpPr>
        <p:spPr>
          <a:xfrm>
            <a:off x="0" y="-1"/>
            <a:ext cx="12192000" cy="1499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1F8B2D-F9CE-E64C-8EF4-32DF66F9BE61}"/>
              </a:ext>
            </a:extLst>
          </p:cNvPr>
          <p:cNvSpPr txBox="1">
            <a:spLocks/>
          </p:cNvSpPr>
          <p:nvPr/>
        </p:nvSpPr>
        <p:spPr>
          <a:xfrm>
            <a:off x="838200" y="301131"/>
            <a:ext cx="9667626" cy="99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A690E-28C4-5F23-9C69-7FECF70DEB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406315"/>
            <a:ext cx="6648450" cy="3007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172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056-A789-9147-AA6C-9B96526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7" y="132735"/>
            <a:ext cx="9720072" cy="149961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3694A-1AD3-8A4E-8298-231A1B992490}"/>
              </a:ext>
            </a:extLst>
          </p:cNvPr>
          <p:cNvSpPr/>
          <p:nvPr/>
        </p:nvSpPr>
        <p:spPr>
          <a:xfrm>
            <a:off x="0" y="-1"/>
            <a:ext cx="12192000" cy="1499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1F8B2D-F9CE-E64C-8EF4-32DF66F9BE61}"/>
              </a:ext>
            </a:extLst>
          </p:cNvPr>
          <p:cNvSpPr txBox="1">
            <a:spLocks/>
          </p:cNvSpPr>
          <p:nvPr/>
        </p:nvSpPr>
        <p:spPr>
          <a:xfrm>
            <a:off x="838200" y="301131"/>
            <a:ext cx="9667626" cy="99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D8E2F0-0C5E-40CE-B7A0-21F68D0CC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93" y="1632351"/>
            <a:ext cx="6650502" cy="35492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885156-4178-A0DA-4388-53C85C4F120C}"/>
              </a:ext>
            </a:extLst>
          </p:cNvPr>
          <p:cNvSpPr txBox="1"/>
          <p:nvPr/>
        </p:nvSpPr>
        <p:spPr>
          <a:xfrm>
            <a:off x="1134745" y="5225649"/>
            <a:ext cx="11421978" cy="1932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Then we can change app mode  using the selection bar which is marked in the picture. </a:t>
            </a:r>
          </a:p>
          <a:p>
            <a:pPr marL="342900" indent="-342900" algn="just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Now, In Plot Annual Returns mode we can see that there are input bars.</a:t>
            </a:r>
          </a:p>
          <a:p>
            <a:pPr marL="342900" indent="-342900" algn="just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 these bars, we have to enter our return by month.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51026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056-A789-9147-AA6C-9B96526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7" y="132735"/>
            <a:ext cx="9720072" cy="149961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3694A-1AD3-8A4E-8298-231A1B992490}"/>
              </a:ext>
            </a:extLst>
          </p:cNvPr>
          <p:cNvSpPr/>
          <p:nvPr/>
        </p:nvSpPr>
        <p:spPr>
          <a:xfrm>
            <a:off x="0" y="-1"/>
            <a:ext cx="12192000" cy="1499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91F8B2D-F9CE-E64C-8EF4-32DF66F9BE61}"/>
              </a:ext>
            </a:extLst>
          </p:cNvPr>
          <p:cNvSpPr txBox="1">
            <a:spLocks/>
          </p:cNvSpPr>
          <p:nvPr/>
        </p:nvSpPr>
        <p:spPr>
          <a:xfrm>
            <a:off x="838200" y="301131"/>
            <a:ext cx="9667626" cy="99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1B850FF-01FA-93BF-8838-0EA009993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After entering the returns, We have to click on Predict button to predict the annual returns.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1FBA9A-ECC2-6766-89B6-D9775ABF1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46" y="2574804"/>
            <a:ext cx="8430802" cy="39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83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056-A789-9147-AA6C-9B96526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7" y="132735"/>
            <a:ext cx="9720072" cy="149961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5393-84A6-864C-AC25-D8C720CE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747"/>
            <a:ext cx="10515600" cy="4630533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effectLst/>
                <a:ea typeface="Calibri" panose="020F0502020204030204" pitchFamily="34" charset="0"/>
              </a:rPr>
              <a:t>This project focuses on predicting annual Nifty returns based on monthly returns data provided by the user.</a:t>
            </a:r>
          </a:p>
          <a:p>
            <a:pPr algn="just"/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Utilizing Lasso  Regression model as the predictive model and </a:t>
            </a:r>
            <a:r>
              <a:rPr lang="en-IN" sz="24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for deploying a local web app, the aim is to provide users with insights into potential annual returns.</a:t>
            </a:r>
          </a:p>
          <a:p>
            <a:pPr algn="just"/>
            <a:r>
              <a:rPr lang="en-IN" sz="2400" dirty="0">
                <a:effectLst/>
                <a:ea typeface="Calibri" panose="020F0502020204030204" pitchFamily="34" charset="0"/>
              </a:rPr>
              <a:t>Future scope includes conducting larger-scale surveys to collect more extensive datasets for machine learning applications.</a:t>
            </a:r>
          </a:p>
          <a:p>
            <a:pPr algn="just"/>
            <a:r>
              <a:rPr lang="en-IN" sz="2400" dirty="0">
                <a:effectLst/>
                <a:latin typeface="Calibri (Body)"/>
                <a:ea typeface="Calibri" panose="020F0502020204030204" pitchFamily="34" charset="0"/>
              </a:rPr>
              <a:t>Analysed 20 years of Nifty index data, focusing particularly on the year 2020, a year marked by significant volatility and uncertainty due to the COVID-19 pandemic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3694A-1AD3-8A4E-8298-231A1B992490}"/>
              </a:ext>
            </a:extLst>
          </p:cNvPr>
          <p:cNvSpPr/>
          <p:nvPr/>
        </p:nvSpPr>
        <p:spPr>
          <a:xfrm>
            <a:off x="0" y="-1"/>
            <a:ext cx="12192000" cy="1499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14BE2C-2BB2-7848-ABC8-62EC9035BBB6}"/>
              </a:ext>
            </a:extLst>
          </p:cNvPr>
          <p:cNvSpPr txBox="1">
            <a:spLocks/>
          </p:cNvSpPr>
          <p:nvPr/>
        </p:nvSpPr>
        <p:spPr>
          <a:xfrm>
            <a:off x="838200" y="301131"/>
            <a:ext cx="9667626" cy="99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2740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7F8ED-3D67-52EE-1441-512AFEDF5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08811A5-3D41-6349-A2F1-A4DE8BA6052D}"/>
              </a:ext>
            </a:extLst>
          </p:cNvPr>
          <p:cNvSpPr/>
          <p:nvPr/>
        </p:nvSpPr>
        <p:spPr>
          <a:xfrm>
            <a:off x="447367" y="375409"/>
            <a:ext cx="11297265" cy="6105833"/>
          </a:xfrm>
          <a:prstGeom prst="rect">
            <a:avLst/>
          </a:prstGeom>
          <a:solidFill>
            <a:schemeClr val="tx1">
              <a:alpha val="4755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B9A10AF-4476-7E45-9D48-1671FBA1ACE1}"/>
              </a:ext>
            </a:extLst>
          </p:cNvPr>
          <p:cNvSpPr txBox="1">
            <a:spLocks/>
          </p:cNvSpPr>
          <p:nvPr/>
        </p:nvSpPr>
        <p:spPr>
          <a:xfrm>
            <a:off x="1229032" y="1129257"/>
            <a:ext cx="9667626" cy="99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OUTLINE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1AC84E3-A2A7-1F4E-B80E-0E4F24D9896D}"/>
              </a:ext>
            </a:extLst>
          </p:cNvPr>
          <p:cNvSpPr txBox="1">
            <a:spLocks/>
          </p:cNvSpPr>
          <p:nvPr/>
        </p:nvSpPr>
        <p:spPr>
          <a:xfrm>
            <a:off x="1229032" y="2501489"/>
            <a:ext cx="10515600" cy="4731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77"/>
              </a:rPr>
              <a:t>Abstract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77"/>
              </a:rPr>
              <a:t>Introduction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77"/>
              </a:rPr>
              <a:t>Problem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77"/>
              </a:rPr>
              <a:t>Objectives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77"/>
              </a:rPr>
              <a:t>Methodology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77"/>
              </a:rPr>
              <a:t>Algorithms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77"/>
              </a:rPr>
              <a:t>Results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Tw Cen MT" panose="020B0602020104020603" pitchFamily="34" charset="7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95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056-A789-9147-AA6C-9B96526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7" y="132735"/>
            <a:ext cx="9720072" cy="149961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5393-84A6-864C-AC25-D8C720CE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244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effectLst/>
                <a:ea typeface="Calibri" panose="020F0502020204030204" pitchFamily="34" charset="0"/>
              </a:rPr>
              <a:t>The Capstone Project focuses on the analysis of stock market data, particularly the Nifty index, over a span of 20 years with a specific emphasis on the year 2020. </a:t>
            </a:r>
          </a:p>
          <a:p>
            <a:pPr algn="just"/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dataset includes monthly and yearly returns, providing valuable insights into the performance of the stock market during various economic conditions, including the COVID-19 pandemic.</a:t>
            </a:r>
            <a:endParaRPr lang="en-IN" sz="2400" dirty="0">
              <a:effectLst/>
              <a:ea typeface="Calibri" panose="020F0502020204030204" pitchFamily="34" charset="0"/>
            </a:endParaRPr>
          </a:p>
          <a:p>
            <a:pPr algn="just"/>
            <a:r>
              <a:rPr lang="en-IN" sz="2400" dirty="0">
                <a:effectLst/>
                <a:ea typeface="Calibri" panose="020F0502020204030204" pitchFamily="34" charset="0"/>
              </a:rPr>
              <a:t>Through exploratory data analysis, the project aims to uncover interesting observations and insights regarding the behaviour of the Nifty index</a:t>
            </a:r>
            <a:endParaRPr lang="en-US" sz="2400" dirty="0"/>
          </a:p>
          <a:p>
            <a:pPr algn="just"/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provides valuable information for investors and analysts in making informed decisions in the stock market.</a:t>
            </a:r>
            <a:endParaRPr lang="en-US" sz="2400" dirty="0"/>
          </a:p>
          <a:p>
            <a:pPr lvl="1" algn="just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3694A-1AD3-8A4E-8298-231A1B992490}"/>
              </a:ext>
            </a:extLst>
          </p:cNvPr>
          <p:cNvSpPr/>
          <p:nvPr/>
        </p:nvSpPr>
        <p:spPr>
          <a:xfrm>
            <a:off x="0" y="-1"/>
            <a:ext cx="12192000" cy="1499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14BE2C-2BB2-7848-ABC8-62EC9035BBB6}"/>
              </a:ext>
            </a:extLst>
          </p:cNvPr>
          <p:cNvSpPr txBox="1">
            <a:spLocks/>
          </p:cNvSpPr>
          <p:nvPr/>
        </p:nvSpPr>
        <p:spPr>
          <a:xfrm>
            <a:off x="838200" y="301131"/>
            <a:ext cx="9667626" cy="99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238404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056-A789-9147-AA6C-9B96526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7" y="132735"/>
            <a:ext cx="9720072" cy="149961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5393-84A6-864C-AC25-D8C720CE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4021"/>
            <a:ext cx="10515600" cy="4731244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effectLst/>
                <a:latin typeface="+mj-lt"/>
                <a:ea typeface="Calibri" panose="020F0502020204030204" pitchFamily="34" charset="0"/>
              </a:rPr>
              <a:t>Stock market analysis plays a crucial role in investment decision-making, enabling investors to identify trends, patterns, and potential opportunities. </a:t>
            </a:r>
            <a:endParaRPr lang="en-MY" sz="2400" dirty="0">
              <a:latin typeface="+mj-lt"/>
            </a:endParaRPr>
          </a:p>
          <a:p>
            <a:pPr algn="just"/>
            <a:r>
              <a:rPr lang="en-IN" sz="2400" dirty="0">
                <a:effectLst/>
                <a:latin typeface="+mj-lt"/>
                <a:ea typeface="Calibri" panose="020F0502020204030204" pitchFamily="34" charset="0"/>
              </a:rPr>
              <a:t>The Nifty index, comprising the top 50 companies listed on the National Stock Exchange of India, serves as a benchmark for the Indian equity market.</a:t>
            </a:r>
            <a:endParaRPr lang="en-IN" sz="2400" spc="-40" dirty="0">
              <a:solidFill>
                <a:srgbClr val="00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Understanding the historical performance of the Nifty index can provide valuable insights into market behaviour, economic trends, and investor sentiment.</a:t>
            </a:r>
            <a:endParaRPr lang="en-IN" sz="2400" kern="1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Through exploratory data analysis (EDA), we aim to uncover patterns, trends, and anomalies in the monthly and yearly returns of the Nifty index.</a:t>
            </a:r>
          </a:p>
          <a:p>
            <a:pPr marL="0" indent="0" algn="just">
              <a:lnSpc>
                <a:spcPct val="105000"/>
              </a:lnSpc>
              <a:spcAft>
                <a:spcPts val="800"/>
              </a:spcAft>
              <a:buNone/>
            </a:pPr>
            <a:endParaRPr lang="en-US" sz="2400" dirty="0">
              <a:latin typeface="+mj-lt"/>
            </a:endParaRPr>
          </a:p>
          <a:p>
            <a:pPr lvl="1" algn="just"/>
            <a:endParaRPr lang="en-US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3694A-1AD3-8A4E-8298-231A1B992490}"/>
              </a:ext>
            </a:extLst>
          </p:cNvPr>
          <p:cNvSpPr/>
          <p:nvPr/>
        </p:nvSpPr>
        <p:spPr>
          <a:xfrm>
            <a:off x="0" y="-1"/>
            <a:ext cx="12192000" cy="1499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14BE2C-2BB2-7848-ABC8-62EC9035BBB6}"/>
              </a:ext>
            </a:extLst>
          </p:cNvPr>
          <p:cNvSpPr txBox="1">
            <a:spLocks/>
          </p:cNvSpPr>
          <p:nvPr/>
        </p:nvSpPr>
        <p:spPr>
          <a:xfrm>
            <a:off x="838200" y="301131"/>
            <a:ext cx="9667626" cy="99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9903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056-A789-9147-AA6C-9B96526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7" y="132735"/>
            <a:ext cx="9720072" cy="149961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5393-84A6-864C-AC25-D8C720CE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747"/>
            <a:ext cx="10515600" cy="4924518"/>
          </a:xfrm>
        </p:spPr>
        <p:txBody>
          <a:bodyPr>
            <a:norm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400" dirty="0">
                <a:effectLst/>
                <a:ea typeface="Calibri" panose="020F0502020204030204" pitchFamily="34" charset="0"/>
              </a:rPr>
              <a:t>An important aspect of portfolio management is to know when to enter or exit a stock. This is the key to make maximum profit from the investment we make in stock market. Stock market data is widely analysed for educational, business and personal interests</a:t>
            </a:r>
            <a:r>
              <a:rPr lang="en-IN" sz="24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effectLst/>
                <a:ea typeface="Calibri" panose="020F0502020204030204" pitchFamily="34" charset="0"/>
              </a:rPr>
              <a:t> This project deals with the analysis of the stock market Data. This dataset contains 20 years of stock price related data of Nifty monthly returns  yearly returns data </a:t>
            </a:r>
            <a:endParaRPr lang="en-IN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400" dirty="0">
                <a:effectLst/>
                <a:ea typeface="Calibri" panose="020F0502020204030204" pitchFamily="34" charset="0"/>
              </a:rPr>
              <a:t>The dataset is analysed to identify any interesting patterns and see how the stock varied during covid times. Though this has 20 year data on a whole, more emphasis is placed on the year 2020 data. </a:t>
            </a:r>
            <a:endParaRPr lang="en-US" sz="2400" dirty="0"/>
          </a:p>
          <a:p>
            <a:pPr lvl="1" algn="just"/>
            <a:endParaRPr lang="en-US" dirty="0"/>
          </a:p>
          <a:p>
            <a:pPr algn="just"/>
            <a:endParaRPr lang="en-US" sz="2400" dirty="0"/>
          </a:p>
          <a:p>
            <a:pPr lvl="1" algn="just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3694A-1AD3-8A4E-8298-231A1B992490}"/>
              </a:ext>
            </a:extLst>
          </p:cNvPr>
          <p:cNvSpPr/>
          <p:nvPr/>
        </p:nvSpPr>
        <p:spPr>
          <a:xfrm>
            <a:off x="0" y="-1"/>
            <a:ext cx="12192000" cy="1499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14BE2C-2BB2-7848-ABC8-62EC9035BBB6}"/>
              </a:ext>
            </a:extLst>
          </p:cNvPr>
          <p:cNvSpPr txBox="1">
            <a:spLocks/>
          </p:cNvSpPr>
          <p:nvPr/>
        </p:nvSpPr>
        <p:spPr>
          <a:xfrm>
            <a:off x="838200" y="301131"/>
            <a:ext cx="9667626" cy="99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324479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056-A789-9147-AA6C-9B96526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7" y="132735"/>
            <a:ext cx="9720072" cy="149961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5393-84A6-864C-AC25-D8C720CE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1244"/>
          </a:xfrm>
        </p:spPr>
        <p:txBody>
          <a:bodyPr>
            <a:normAutofit/>
          </a:bodyPr>
          <a:lstStyle/>
          <a:p>
            <a:r>
              <a:rPr lang="en-IN" sz="3000" b="1" dirty="0">
                <a:effectLst/>
                <a:ea typeface="Calibri" panose="020F0502020204030204" pitchFamily="34" charset="0"/>
              </a:rPr>
              <a:t>Problem Definition and Scope</a:t>
            </a:r>
            <a:endParaRPr lang="en-US" sz="3000" b="1" dirty="0">
              <a:effectLst/>
              <a:ea typeface="Calibri" panose="020F0502020204030204" pitchFamily="34" charset="0"/>
            </a:endParaRPr>
          </a:p>
          <a:p>
            <a:r>
              <a:rPr lang="en-IN" sz="30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Collection and Preprocessing</a:t>
            </a:r>
            <a:endParaRPr lang="en-IN" sz="3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000" b="1" dirty="0">
                <a:effectLst/>
                <a:ea typeface="Calibri" panose="020F0502020204030204" pitchFamily="34" charset="0"/>
              </a:rPr>
              <a:t>Model Building and Evaluation</a:t>
            </a:r>
            <a:endParaRPr lang="en-US" sz="3000" b="1" dirty="0">
              <a:ea typeface="Calibri" panose="020F0502020204030204" pitchFamily="34" charset="0"/>
            </a:endParaRPr>
          </a:p>
          <a:p>
            <a:r>
              <a:rPr lang="en-IN" sz="3000" b="1" dirty="0">
                <a:effectLst/>
                <a:ea typeface="Calibri" panose="020F0502020204030204" pitchFamily="34" charset="0"/>
              </a:rPr>
              <a:t>Interpretation, Deployment, and Reporting</a:t>
            </a:r>
            <a:endParaRPr lang="en-US" sz="30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3694A-1AD3-8A4E-8298-231A1B992490}"/>
              </a:ext>
            </a:extLst>
          </p:cNvPr>
          <p:cNvSpPr/>
          <p:nvPr/>
        </p:nvSpPr>
        <p:spPr>
          <a:xfrm>
            <a:off x="0" y="-1"/>
            <a:ext cx="12192000" cy="1499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14BE2C-2BB2-7848-ABC8-62EC9035BBB6}"/>
              </a:ext>
            </a:extLst>
          </p:cNvPr>
          <p:cNvSpPr txBox="1">
            <a:spLocks/>
          </p:cNvSpPr>
          <p:nvPr/>
        </p:nvSpPr>
        <p:spPr>
          <a:xfrm>
            <a:off x="838200" y="301131"/>
            <a:ext cx="11353800" cy="99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260005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056-A789-9147-AA6C-9B96526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7" y="132735"/>
            <a:ext cx="9720072" cy="149961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5393-84A6-864C-AC25-D8C720CE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8413"/>
            <a:ext cx="10515600" cy="512685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data comprised of 14 features and 23 observations.</a:t>
            </a:r>
          </a:p>
          <a:p>
            <a:pPr algn="just"/>
            <a:r>
              <a:rPr lang="en-IN" sz="3000" b="1" dirty="0">
                <a:effectLst/>
                <a:ea typeface="Calibri" panose="020F0502020204030204" pitchFamily="34" charset="0"/>
              </a:rPr>
              <a:t>Exploratory Data Analysis</a:t>
            </a:r>
            <a:r>
              <a:rPr lang="en-US" sz="3000" b="1" dirty="0">
                <a:effectLst/>
                <a:ea typeface="Calibri" panose="020F0502020204030204" pitchFamily="34" charset="0"/>
              </a:rPr>
              <a:t>(EDA): </a:t>
            </a:r>
          </a:p>
          <a:p>
            <a:pPr lvl="1" algn="just"/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By performing EDA, we can identify any missing or erroneous data, outliers, and inconsistencies in the data, which can be addressed before training any machine learning models. </a:t>
            </a:r>
          </a:p>
          <a:p>
            <a:pPr lvl="1" algn="just"/>
            <a:r>
              <a:rPr lang="en-IN" dirty="0">
                <a:effectLst/>
                <a:ea typeface="Calibri" panose="020F0502020204030204" pitchFamily="34" charset="0"/>
              </a:rPr>
              <a:t>As we can see there is 14 numerical columns in the given dataset.</a:t>
            </a:r>
          </a:p>
          <a:p>
            <a:pPr lvl="1" algn="just">
              <a:lnSpc>
                <a:spcPct val="115000"/>
              </a:lnSpc>
              <a:spcAft>
                <a:spcPts val="800"/>
              </a:spcAf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 can also see that there are no missing values present in the dataset.</a:t>
            </a:r>
          </a:p>
          <a:p>
            <a:pPr lvl="1" algn="just"/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here are 0 duplicate values in the dataset.</a:t>
            </a:r>
          </a:p>
          <a:p>
            <a:pPr lvl="1" algn="just"/>
            <a:endParaRPr lang="en-IN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 algn="just">
              <a:buNone/>
            </a:pPr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of Normality is done and not much variation is observed(Normal).</a:t>
            </a:r>
          </a:p>
          <a:p>
            <a:pPr marL="457200" lvl="1" indent="0" algn="just">
              <a:buNone/>
            </a:pPr>
            <a:endParaRPr lang="en-IN" dirty="0">
              <a:effectLst/>
              <a:ea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3694A-1AD3-8A4E-8298-231A1B992490}"/>
              </a:ext>
            </a:extLst>
          </p:cNvPr>
          <p:cNvSpPr/>
          <p:nvPr/>
        </p:nvSpPr>
        <p:spPr>
          <a:xfrm>
            <a:off x="0" y="-1"/>
            <a:ext cx="12192000" cy="1499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14BE2C-2BB2-7848-ABC8-62EC9035BBB6}"/>
              </a:ext>
            </a:extLst>
          </p:cNvPr>
          <p:cNvSpPr txBox="1">
            <a:spLocks/>
          </p:cNvSpPr>
          <p:nvPr/>
        </p:nvSpPr>
        <p:spPr>
          <a:xfrm>
            <a:off x="838200" y="301131"/>
            <a:ext cx="11353800" cy="99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45D2E-179B-2A49-0142-C79DF234A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856" y="4875797"/>
            <a:ext cx="2832100" cy="895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634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5056-A789-9147-AA6C-9B96526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7" y="132735"/>
            <a:ext cx="9720072" cy="1499616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5393-84A6-864C-AC25-D8C720CE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67" y="1668012"/>
            <a:ext cx="10515600" cy="5057253"/>
          </a:xfrm>
        </p:spPr>
        <p:txBody>
          <a:bodyPr>
            <a:normAutofit/>
          </a:bodyPr>
          <a:lstStyle/>
          <a:p>
            <a:r>
              <a:rPr lang="en-US" sz="3000" b="1" dirty="0"/>
              <a:t>Data Visualization:</a:t>
            </a:r>
          </a:p>
          <a:p>
            <a:pPr lvl="1"/>
            <a:r>
              <a:rPr lang="en-US" sz="2800" dirty="0"/>
              <a:t>Time series plot: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 algn="just"/>
            <a:r>
              <a:rPr lang="en-IN" dirty="0">
                <a:effectLst/>
                <a:ea typeface="Calibri" panose="020F0502020204030204" pitchFamily="34" charset="0"/>
              </a:rPr>
              <a:t>From this graph, we can observe that in the years 2009, 2003 the annual returns are high and in year 2008, 2011 the annual returns are low</a:t>
            </a:r>
            <a:r>
              <a:rPr lang="en-IN" dirty="0">
                <a:effectLst/>
                <a:latin typeface="+mj-lt"/>
                <a:ea typeface="Calibri" panose="020F0502020204030204" pitchFamily="34" charset="0"/>
              </a:rPr>
              <a:t>.</a:t>
            </a:r>
            <a:endParaRPr lang="en-IN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endParaRPr lang="en-IN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endParaRPr lang="en-US" sz="3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63694A-1AD3-8A4E-8298-231A1B992490}"/>
              </a:ext>
            </a:extLst>
          </p:cNvPr>
          <p:cNvSpPr/>
          <p:nvPr/>
        </p:nvSpPr>
        <p:spPr>
          <a:xfrm>
            <a:off x="0" y="-1"/>
            <a:ext cx="12192000" cy="1499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14BE2C-2BB2-7848-ABC8-62EC9035BBB6}"/>
              </a:ext>
            </a:extLst>
          </p:cNvPr>
          <p:cNvSpPr txBox="1">
            <a:spLocks/>
          </p:cNvSpPr>
          <p:nvPr/>
        </p:nvSpPr>
        <p:spPr>
          <a:xfrm>
            <a:off x="838200" y="301131"/>
            <a:ext cx="11353800" cy="99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CD963C-7A1A-1B55-199B-687B4CD7F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248" y="2656595"/>
            <a:ext cx="6645910" cy="30800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308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63694A-1AD3-8A4E-8298-231A1B992490}"/>
              </a:ext>
            </a:extLst>
          </p:cNvPr>
          <p:cNvSpPr/>
          <p:nvPr/>
        </p:nvSpPr>
        <p:spPr>
          <a:xfrm>
            <a:off x="0" y="0"/>
            <a:ext cx="12192000" cy="14996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85056-A789-9147-AA6C-9B96526F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7" y="132735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METHODOLOGY</a:t>
            </a:r>
            <a:r>
              <a:rPr lang="en-US" sz="6600" b="1" dirty="0">
                <a:solidFill>
                  <a:schemeClr val="bg1"/>
                </a:solidFill>
                <a:latin typeface="Tw Cen MT Condensed" panose="020B0606020104020203" pitchFamily="34" charset="77"/>
              </a:rPr>
              <a:t>) </a:t>
            </a:r>
            <a:br>
              <a:rPr lang="en-US" sz="6600" b="1" dirty="0">
                <a:solidFill>
                  <a:schemeClr val="bg1"/>
                </a:solidFill>
                <a:latin typeface="Tw Cen MT Condensed" panose="020B0606020104020203" pitchFamily="34" charset="77"/>
              </a:rPr>
            </a:b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5393-84A6-864C-AC25-D8C720CE3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933484"/>
            <a:ext cx="6659078" cy="4623386"/>
          </a:xfrm>
        </p:spPr>
        <p:txBody>
          <a:bodyPr>
            <a:normAutofit/>
          </a:bodyPr>
          <a:lstStyle/>
          <a:p>
            <a:pPr lvl="2"/>
            <a:r>
              <a:rPr lang="en-US" sz="3000" b="1" dirty="0"/>
              <a:t>Correlation Heat Map:</a:t>
            </a:r>
          </a:p>
          <a:p>
            <a:pPr lvl="1"/>
            <a:endParaRPr lang="en-US" sz="2000" dirty="0"/>
          </a:p>
          <a:p>
            <a:pPr algn="just"/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positive correlation is shown in shades of red, with a deeper red indicating a stronger positive correlation.</a:t>
            </a:r>
          </a:p>
          <a:p>
            <a:pPr algn="just"/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negative correlation is shown in shades of blue, with a deeper blue indicating a stronger negative correlation.</a:t>
            </a:r>
            <a:endParaRPr lang="en-US" sz="2400" dirty="0"/>
          </a:p>
          <a:p>
            <a:pPr lvl="2"/>
            <a:endParaRPr lang="en-US" sz="2400" dirty="0"/>
          </a:p>
          <a:p>
            <a:pPr lvl="2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sz="2400" dirty="0"/>
          </a:p>
          <a:p>
            <a:pPr lvl="1"/>
            <a:endParaRPr lang="en-US" sz="18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E71630-AF17-D243-A3AC-591AD96090DE}"/>
              </a:ext>
            </a:extLst>
          </p:cNvPr>
          <p:cNvSpPr txBox="1">
            <a:spLocks/>
          </p:cNvSpPr>
          <p:nvPr/>
        </p:nvSpPr>
        <p:spPr>
          <a:xfrm>
            <a:off x="838200" y="301131"/>
            <a:ext cx="11353800" cy="996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400" b="1" dirty="0">
              <a:solidFill>
                <a:schemeClr val="bg1"/>
              </a:solidFill>
              <a:latin typeface="Tw Cen MT Condensed" panose="020B0606020104020203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94937-2D91-9068-9621-438F1912E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357" y="1499617"/>
            <a:ext cx="5181755" cy="53583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8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1143</Words>
  <Application>Microsoft Office PowerPoint</Application>
  <PresentationFormat>Widescreen</PresentationFormat>
  <Paragraphs>207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(Body)</vt:lpstr>
      <vt:lpstr>Calibri Light</vt:lpstr>
      <vt:lpstr>Times New Roman</vt:lpstr>
      <vt:lpstr>Tw Cen MT</vt:lpstr>
      <vt:lpstr>Tw Cen MT Condensed</vt:lpstr>
      <vt:lpstr>Office Theme</vt:lpstr>
      <vt:lpstr>Data Visualization and Inference Modelling-   The Case of Nifty</vt:lpstr>
      <vt:lpstr>PowerPoint Presentation</vt:lpstr>
      <vt:lpstr>Outline</vt:lpstr>
      <vt:lpstr>Outline</vt:lpstr>
      <vt:lpstr>Outline</vt:lpstr>
      <vt:lpstr>Outline</vt:lpstr>
      <vt:lpstr>Outline</vt:lpstr>
      <vt:lpstr>Outline</vt:lpstr>
      <vt:lpstr>METHODOLOGY)  </vt:lpstr>
      <vt:lpstr>Outline</vt:lpstr>
      <vt:lpstr>Outline</vt:lpstr>
      <vt:lpstr>Outline</vt:lpstr>
      <vt:lpstr>Outline</vt:lpstr>
      <vt:lpstr>Outline</vt:lpstr>
      <vt:lpstr>Outline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Sunkannagari Venkatesh</cp:lastModifiedBy>
  <cp:revision>206</cp:revision>
  <dcterms:created xsi:type="dcterms:W3CDTF">2022-01-04T01:00:05Z</dcterms:created>
  <dcterms:modified xsi:type="dcterms:W3CDTF">2024-05-03T19:48:56Z</dcterms:modified>
</cp:coreProperties>
</file>