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7" r:id="rId2"/>
    <p:sldId id="258" r:id="rId3"/>
    <p:sldId id="259" r:id="rId4"/>
    <p:sldId id="278" r:id="rId5"/>
    <p:sldId id="282" r:id="rId6"/>
    <p:sldId id="283" r:id="rId7"/>
    <p:sldId id="279" r:id="rId8"/>
    <p:sldId id="280" r:id="rId9"/>
    <p:sldId id="284" r:id="rId10"/>
    <p:sldId id="289" r:id="rId11"/>
    <p:sldId id="287" r:id="rId12"/>
    <p:sldId id="285" r:id="rId13"/>
    <p:sldId id="290" r:id="rId14"/>
    <p:sldId id="288" r:id="rId15"/>
    <p:sldId id="291" r:id="rId16"/>
    <p:sldId id="292" r:id="rId17"/>
    <p:sldId id="286" r:id="rId18"/>
    <p:sldId id="270" r:id="rId19"/>
    <p:sldId id="281"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81" d="100"/>
          <a:sy n="81" d="100"/>
        </p:scale>
        <p:origin x="89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227855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EECD6-99A2-4B2A-94F0-6A8331EBD68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318136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1165021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2716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2908005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37383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4183971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3023732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420198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184228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871347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CEECD6-99A2-4B2A-94F0-6A8331EBD68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667982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CEECD6-99A2-4B2A-94F0-6A8331EBD684}" type="datetimeFigureOut">
              <a:rPr lang="en-IN" smtClean="0"/>
              <a:t>29-03-2025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1046374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880192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2077460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CCEECD6-99A2-4B2A-94F0-6A8331EBD684}" type="datetimeFigureOut">
              <a:rPr lang="en-IN" smtClean="0"/>
              <a:t>29-03-2025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3503848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CEECD6-99A2-4B2A-94F0-6A8331EBD684}" type="datetimeFigureOut">
              <a:rPr lang="en-IN" smtClean="0"/>
              <a:t>29-03-2025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23886F-1859-4084-8BCA-10F7BA52DD10}" type="slidenum">
              <a:rPr lang="en-IN" smtClean="0"/>
              <a:t>‹#›</a:t>
            </a:fld>
            <a:endParaRPr lang="en-IN"/>
          </a:p>
        </p:txBody>
      </p:sp>
    </p:spTree>
    <p:extLst>
      <p:ext uri="{BB962C8B-B14F-4D97-AF65-F5344CB8AC3E}">
        <p14:creationId xmlns:p14="http://schemas.microsoft.com/office/powerpoint/2010/main" val="635803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CCEECD6-99A2-4B2A-94F0-6A8331EBD684}" type="datetimeFigureOut">
              <a:rPr lang="en-IN" smtClean="0"/>
              <a:t>29-03-2025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C23886F-1859-4084-8BCA-10F7BA52DD10}" type="slidenum">
              <a:rPr lang="en-IN" smtClean="0"/>
              <a:t>‹#›</a:t>
            </a:fld>
            <a:endParaRPr lang="en-IN"/>
          </a:p>
        </p:txBody>
      </p:sp>
    </p:spTree>
    <p:extLst>
      <p:ext uri="{BB962C8B-B14F-4D97-AF65-F5344CB8AC3E}">
        <p14:creationId xmlns:p14="http://schemas.microsoft.com/office/powerpoint/2010/main" val="1866446548"/>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igitalspy.com/tv/a45787754/death-in-paradise-spin-off-australia/" TargetMode="External"/><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38F2-8860-2D06-DE28-956C97EDE349}"/>
              </a:ext>
            </a:extLst>
          </p:cNvPr>
          <p:cNvSpPr>
            <a:spLocks noGrp="1"/>
          </p:cNvSpPr>
          <p:nvPr>
            <p:ph type="title"/>
          </p:nvPr>
        </p:nvSpPr>
        <p:spPr>
          <a:xfrm>
            <a:off x="617483" y="2711670"/>
            <a:ext cx="10515600" cy="2333296"/>
          </a:xfrm>
        </p:spPr>
        <p:txBody>
          <a:bodyPr>
            <a:normAutofit/>
          </a:bodyPr>
          <a:lstStyle/>
          <a:p>
            <a:pPr algn="ctr"/>
            <a:r>
              <a:rPr lang="en-IN" sz="2800" b="1" dirty="0">
                <a:effectLst>
                  <a:outerShdw blurRad="38100" dist="38100" dir="2700000" algn="tl">
                    <a:srgbClr val="000000">
                      <a:alpha val="43137"/>
                    </a:srgbClr>
                  </a:outerShdw>
                </a:effectLst>
                <a:latin typeface="Bodoni MT" panose="02070603080606020203" pitchFamily="18" charset="0"/>
              </a:rPr>
              <a:t>UNDER THE GUIDANCE OF </a:t>
            </a:r>
            <a:br>
              <a:rPr lang="en-IN" b="1" dirty="0">
                <a:latin typeface="Bodoni MT" panose="02070603080606020203" pitchFamily="18" charset="0"/>
              </a:rPr>
            </a:br>
            <a:r>
              <a:rPr lang="en-IN" sz="2400" dirty="0">
                <a:solidFill>
                  <a:schemeClr val="tx1"/>
                </a:solidFill>
                <a:effectLst>
                  <a:outerShdw blurRad="38100" dist="38100" dir="2700000" algn="tl">
                    <a:srgbClr val="000000">
                      <a:alpha val="43137"/>
                    </a:srgbClr>
                  </a:outerShdw>
                </a:effectLst>
                <a:latin typeface="Bodoni MT" panose="02070603080606020203" pitchFamily="18" charset="0"/>
              </a:rPr>
              <a:t>V. SRAVANTHI</a:t>
            </a:r>
            <a:br>
              <a:rPr lang="en-IN" sz="3200" dirty="0">
                <a:solidFill>
                  <a:schemeClr val="tx1"/>
                </a:solidFill>
                <a:effectLst>
                  <a:outerShdw blurRad="38100" dist="38100" dir="2700000" algn="tl">
                    <a:srgbClr val="000000">
                      <a:alpha val="43137"/>
                    </a:srgbClr>
                  </a:outerShdw>
                </a:effectLst>
                <a:latin typeface="Bodoni MT" panose="02070603080606020203" pitchFamily="18" charset="0"/>
              </a:rPr>
            </a:br>
            <a:r>
              <a:rPr lang="en-IN" sz="2000" dirty="0">
                <a:solidFill>
                  <a:schemeClr val="tx1"/>
                </a:solidFill>
                <a:effectLst>
                  <a:outerShdw blurRad="38100" dist="38100" dir="2700000" algn="tl">
                    <a:srgbClr val="000000">
                      <a:alpha val="43137"/>
                    </a:srgbClr>
                  </a:outerShdw>
                </a:effectLst>
                <a:latin typeface="Bodoni MT" panose="02070603080606020203" pitchFamily="18" charset="0"/>
              </a:rPr>
              <a:t>Assistant Professor(CSE)</a:t>
            </a:r>
          </a:p>
        </p:txBody>
      </p:sp>
      <p:sp>
        <p:nvSpPr>
          <p:cNvPr id="3" name="Content Placeholder 2">
            <a:extLst>
              <a:ext uri="{FF2B5EF4-FFF2-40B4-BE49-F238E27FC236}">
                <a16:creationId xmlns:a16="http://schemas.microsoft.com/office/drawing/2014/main" id="{ACCFCEF8-05B9-32B5-B798-E5F9C6346395}"/>
              </a:ext>
            </a:extLst>
          </p:cNvPr>
          <p:cNvSpPr>
            <a:spLocks noGrp="1"/>
          </p:cNvSpPr>
          <p:nvPr>
            <p:ph idx="1"/>
          </p:nvPr>
        </p:nvSpPr>
        <p:spPr>
          <a:xfrm>
            <a:off x="1233651" y="4307218"/>
            <a:ext cx="9724697" cy="3370701"/>
          </a:xfrm>
        </p:spPr>
        <p:txBody>
          <a:bodyPr/>
          <a:lstStyle/>
          <a:p>
            <a:pPr marL="0" indent="0">
              <a:buNone/>
            </a:pPr>
            <a:r>
              <a:rPr lang="en-IN" b="1" dirty="0">
                <a:effectLst>
                  <a:outerShdw blurRad="38100" dist="38100" dir="2700000" algn="tl">
                    <a:srgbClr val="000000">
                      <a:alpha val="43137"/>
                    </a:srgbClr>
                  </a:outerShdw>
                </a:effectLst>
                <a:latin typeface="Bodoni MT" panose="02070603080606020203" pitchFamily="18" charset="0"/>
              </a:rPr>
              <a:t>TEAM MEMBERS:</a:t>
            </a:r>
          </a:p>
          <a:p>
            <a:r>
              <a:rPr lang="en-IN" dirty="0">
                <a:latin typeface="Bodoni MT" panose="02070603080606020203" pitchFamily="18" charset="0"/>
              </a:rPr>
              <a:t>L . REVANTH      21R11A05H4 </a:t>
            </a:r>
          </a:p>
          <a:p>
            <a:r>
              <a:rPr lang="en-IN" dirty="0">
                <a:latin typeface="Bodoni MT" panose="02070603080606020203" pitchFamily="18" charset="0"/>
              </a:rPr>
              <a:t>S. SAI KUMAR    21R11A05K6</a:t>
            </a:r>
          </a:p>
          <a:p>
            <a:r>
              <a:rPr lang="en-IN" dirty="0">
                <a:latin typeface="Bodoni MT" panose="02070603080606020203" pitchFamily="18" charset="0"/>
              </a:rPr>
              <a:t>G. MOKSHITH    21R11A05G5</a:t>
            </a:r>
          </a:p>
        </p:txBody>
      </p:sp>
      <p:sp>
        <p:nvSpPr>
          <p:cNvPr id="4" name="TextBox 3">
            <a:extLst>
              <a:ext uri="{FF2B5EF4-FFF2-40B4-BE49-F238E27FC236}">
                <a16:creationId xmlns:a16="http://schemas.microsoft.com/office/drawing/2014/main" id="{A365C921-03B8-C04C-FEDC-AE95CE6F854B}"/>
              </a:ext>
            </a:extLst>
          </p:cNvPr>
          <p:cNvSpPr txBox="1"/>
          <p:nvPr/>
        </p:nvSpPr>
        <p:spPr>
          <a:xfrm>
            <a:off x="1508115" y="865431"/>
            <a:ext cx="9624968" cy="1569660"/>
          </a:xfrm>
          <a:prstGeom prst="rect">
            <a:avLst/>
          </a:prstGeom>
          <a:noFill/>
        </p:spPr>
        <p:txBody>
          <a:bodyPr wrap="square" rtlCol="0">
            <a:spAutoFit/>
          </a:bodyPr>
          <a:lstStyle/>
          <a:p>
            <a:r>
              <a:rPr lang="en-US" sz="4800" b="1" dirty="0">
                <a:solidFill>
                  <a:schemeClr val="tx1"/>
                </a:solidFill>
                <a:effectLst>
                  <a:outerShdw blurRad="38100" dist="38100" dir="2700000" algn="tl">
                    <a:srgbClr val="000000">
                      <a:alpha val="43137"/>
                    </a:srgbClr>
                  </a:outerShdw>
                </a:effectLst>
                <a:latin typeface="Bodoni MT" panose="02070603080606020203" pitchFamily="18" charset="0"/>
              </a:rPr>
              <a:t>Suicidal Tendencies Detection Using CNN and Random Forest Algorithm</a:t>
            </a:r>
            <a:endParaRPr lang="en-IN" sz="4800" dirty="0"/>
          </a:p>
        </p:txBody>
      </p:sp>
    </p:spTree>
    <p:extLst>
      <p:ext uri="{BB962C8B-B14F-4D97-AF65-F5344CB8AC3E}">
        <p14:creationId xmlns:p14="http://schemas.microsoft.com/office/powerpoint/2010/main" val="391112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163D4B-6F92-FFBB-8087-217D0B735AFB}"/>
              </a:ext>
            </a:extLst>
          </p:cNvPr>
          <p:cNvSpPr txBox="1"/>
          <p:nvPr/>
        </p:nvSpPr>
        <p:spPr>
          <a:xfrm>
            <a:off x="1076960" y="335845"/>
            <a:ext cx="9367520" cy="6186309"/>
          </a:xfrm>
          <a:prstGeom prst="rect">
            <a:avLst/>
          </a:prstGeom>
          <a:noFill/>
        </p:spPr>
        <p:txBody>
          <a:bodyPr wrap="square" rtlCol="0">
            <a:spAutoFit/>
          </a:bodyPr>
          <a:lstStyle/>
          <a:p>
            <a:r>
              <a:rPr lang="en-IN" sz="3600" b="1" dirty="0">
                <a:latin typeface="Bodoni MT" panose="02070603080606020203" pitchFamily="18" charset="0"/>
              </a:rPr>
              <a:t>Functional Requirements</a:t>
            </a:r>
          </a:p>
          <a:p>
            <a:endParaRPr lang="en-IN" sz="3600" b="1" dirty="0">
              <a:latin typeface="Bodoni MT" panose="02070603080606020203" pitchFamily="18" charset="0"/>
            </a:endParaRP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Detect </a:t>
            </a:r>
            <a:r>
              <a:rPr lang="en-IN" sz="2400" b="1" dirty="0">
                <a:latin typeface="Times New Roman" panose="02020603050405020304" pitchFamily="18" charset="0"/>
                <a:cs typeface="Times New Roman" panose="02020603050405020304" pitchFamily="18" charset="0"/>
              </a:rPr>
              <a:t>suicidal intent</a:t>
            </a:r>
            <a:r>
              <a:rPr lang="en-IN" sz="2400" dirty="0">
                <a:latin typeface="Times New Roman" panose="02020603050405020304" pitchFamily="18" charset="0"/>
                <a:cs typeface="Times New Roman" panose="02020603050405020304" pitchFamily="18" charset="0"/>
              </a:rPr>
              <a:t> using </a:t>
            </a:r>
            <a:r>
              <a:rPr lang="en-IN" sz="2400" b="1" dirty="0">
                <a:latin typeface="Times New Roman" panose="02020603050405020304" pitchFamily="18" charset="0"/>
                <a:cs typeface="Times New Roman" panose="02020603050405020304" pitchFamily="18" charset="0"/>
              </a:rPr>
              <a:t>text, speech, and facial expressions</a:t>
            </a:r>
            <a:r>
              <a:rPr lang="en-IN"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Use </a:t>
            </a:r>
            <a:r>
              <a:rPr lang="en-IN" sz="2400" b="1" dirty="0">
                <a:latin typeface="Times New Roman" panose="02020603050405020304" pitchFamily="18" charset="0"/>
                <a:cs typeface="Times New Roman" panose="02020603050405020304" pitchFamily="18" charset="0"/>
              </a:rPr>
              <a:t>Natural Language Processing (NLP)</a:t>
            </a:r>
            <a:r>
              <a:rPr lang="en-IN" sz="2400" dirty="0">
                <a:latin typeface="Times New Roman" panose="02020603050405020304" pitchFamily="18" charset="0"/>
                <a:cs typeface="Times New Roman" panose="02020603050405020304" pitchFamily="18" charset="0"/>
              </a:rPr>
              <a:t> for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messages.</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Use </a:t>
            </a:r>
            <a:r>
              <a:rPr lang="en-IN" sz="2400" b="1" dirty="0">
                <a:latin typeface="Times New Roman" panose="02020603050405020304" pitchFamily="18" charset="0"/>
                <a:cs typeface="Times New Roman" panose="02020603050405020304" pitchFamily="18" charset="0"/>
              </a:rPr>
              <a:t>Convolutional Neural Networks (CNN)</a:t>
            </a:r>
            <a:r>
              <a:rPr lang="en-IN" sz="2400" dirty="0">
                <a:latin typeface="Times New Roman" panose="02020603050405020304" pitchFamily="18" charset="0"/>
                <a:cs typeface="Times New Roman" panose="02020603050405020304" pitchFamily="18" charset="0"/>
              </a:rPr>
              <a:t> for facial recognition.</a:t>
            </a:r>
          </a:p>
          <a:p>
            <a:pPr marL="342900" indent="-3429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Implement </a:t>
            </a:r>
            <a:r>
              <a:rPr lang="en-IN" sz="2400" b="1" dirty="0">
                <a:latin typeface="Times New Roman" panose="02020603050405020304" pitchFamily="18" charset="0"/>
                <a:cs typeface="Times New Roman" panose="02020603050405020304" pitchFamily="18" charset="0"/>
              </a:rPr>
              <a:t>voice pattern analysis</a:t>
            </a:r>
            <a:r>
              <a:rPr lang="en-IN" sz="2400" dirty="0">
                <a:latin typeface="Times New Roman" panose="02020603050405020304" pitchFamily="18" charset="0"/>
                <a:cs typeface="Times New Roman" panose="02020603050405020304" pitchFamily="18" charset="0"/>
              </a:rPr>
              <a:t> to detect emotional distress.</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br>
              <a:rPr lang="en-IN" dirty="0"/>
            </a:br>
            <a:r>
              <a:rPr lang="en-US" sz="3600" b="1" dirty="0">
                <a:latin typeface="Bodoni MT" panose="02070603080606020203" pitchFamily="18" charset="0"/>
              </a:rPr>
              <a:t>Non-Functional Requirements</a:t>
            </a:r>
          </a:p>
          <a:p>
            <a:endParaRPr lang="en-US" sz="3600" b="1" dirty="0">
              <a:latin typeface="Bodoni MT" panose="02070603080606020203"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System should be </a:t>
            </a:r>
            <a:r>
              <a:rPr lang="en-US" sz="2400" b="1" dirty="0">
                <a:latin typeface="Times New Roman" panose="02020603050405020304" pitchFamily="18" charset="0"/>
                <a:cs typeface="Times New Roman" panose="02020603050405020304" pitchFamily="18" charset="0"/>
              </a:rPr>
              <a:t>fast and accurate</a:t>
            </a:r>
            <a:r>
              <a:rPr lang="en-US" sz="2400" dirty="0">
                <a:latin typeface="Times New Roman" panose="02020603050405020304" pitchFamily="18" charset="0"/>
                <a:cs typeface="Times New Roman" panose="02020603050405020304" pitchFamily="18" charset="0"/>
              </a:rPr>
              <a:t> in detection.</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Ensure </a:t>
            </a:r>
            <a:r>
              <a:rPr lang="en-US" sz="2400" b="1" dirty="0">
                <a:latin typeface="Times New Roman" panose="02020603050405020304" pitchFamily="18" charset="0"/>
                <a:cs typeface="Times New Roman" panose="02020603050405020304" pitchFamily="18" charset="0"/>
              </a:rPr>
              <a:t>privacy and security</a:t>
            </a:r>
            <a:r>
              <a:rPr lang="en-US" sz="2400" dirty="0">
                <a:latin typeface="Times New Roman" panose="02020603050405020304" pitchFamily="18" charset="0"/>
                <a:cs typeface="Times New Roman" panose="02020603050405020304" pitchFamily="18" charset="0"/>
              </a:rPr>
              <a:t> of user data.</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Should work </a:t>
            </a:r>
            <a:r>
              <a:rPr lang="en-US" sz="2400" b="1" dirty="0">
                <a:latin typeface="Times New Roman" panose="02020603050405020304" pitchFamily="18" charset="0"/>
                <a:cs typeface="Times New Roman" panose="02020603050405020304" pitchFamily="18" charset="0"/>
              </a:rPr>
              <a:t>in real-time</a:t>
            </a:r>
            <a:r>
              <a:rPr lang="en-US" sz="2400" dirty="0">
                <a:latin typeface="Times New Roman" panose="02020603050405020304" pitchFamily="18" charset="0"/>
                <a:cs typeface="Times New Roman" panose="02020603050405020304" pitchFamily="18" charset="0"/>
              </a:rPr>
              <a:t> for timely intervention.</a:t>
            </a:r>
          </a:p>
          <a:p>
            <a:endParaRPr lang="en-IN" dirty="0"/>
          </a:p>
        </p:txBody>
      </p:sp>
    </p:spTree>
    <p:extLst>
      <p:ext uri="{BB962C8B-B14F-4D97-AF65-F5344CB8AC3E}">
        <p14:creationId xmlns:p14="http://schemas.microsoft.com/office/powerpoint/2010/main" val="133777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99295-CAA4-7AD9-588E-C997C2C772F6}"/>
              </a:ext>
            </a:extLst>
          </p:cNvPr>
          <p:cNvSpPr>
            <a:spLocks noGrp="1"/>
          </p:cNvSpPr>
          <p:nvPr>
            <p:ph type="title"/>
          </p:nvPr>
        </p:nvSpPr>
        <p:spPr>
          <a:xfrm>
            <a:off x="867037" y="747358"/>
            <a:ext cx="9404723" cy="929042"/>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cs typeface="Times New Roman" panose="02020603050405020304" pitchFamily="18" charset="0"/>
              </a:rPr>
              <a:t>FEASIBILITY</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STUDY</a:t>
            </a:r>
          </a:p>
        </p:txBody>
      </p:sp>
      <p:sp>
        <p:nvSpPr>
          <p:cNvPr id="6" name="TextBox 5">
            <a:extLst>
              <a:ext uri="{FF2B5EF4-FFF2-40B4-BE49-F238E27FC236}">
                <a16:creationId xmlns:a16="http://schemas.microsoft.com/office/drawing/2014/main" id="{9ED3F7AE-700E-8693-3D16-D19FD99B6A21}"/>
              </a:ext>
            </a:extLst>
          </p:cNvPr>
          <p:cNvSpPr txBox="1"/>
          <p:nvPr/>
        </p:nvSpPr>
        <p:spPr>
          <a:xfrm>
            <a:off x="1422400" y="2275840"/>
            <a:ext cx="8849360" cy="2677656"/>
          </a:xfrm>
          <a:prstGeom prst="rect">
            <a:avLst/>
          </a:prstGeom>
          <a:noFill/>
        </p:spPr>
        <p:txBody>
          <a:bodyPr wrap="square" rtlCol="0">
            <a:spAutoFit/>
          </a:bodyPr>
          <a:lstStyle/>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Technical Feasibility: Uses existing ML models (CNN, SVM, LSTM), making it practically implementable.</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Economic Feasibility: Low-cost implementation using open-source tools like </a:t>
            </a:r>
            <a:r>
              <a:rPr lang="en-US" sz="2400" dirty="0" err="1">
                <a:latin typeface="Times New Roman" panose="02020603050405020304" pitchFamily="18" charset="0"/>
                <a:cs typeface="Times New Roman" panose="02020603050405020304" pitchFamily="18" charset="0"/>
              </a:rPr>
              <a:t>PyTorch</a:t>
            </a:r>
            <a:r>
              <a:rPr lang="en-US" sz="2400" dirty="0">
                <a:latin typeface="Times New Roman" panose="02020603050405020304" pitchFamily="18" charset="0"/>
                <a:cs typeface="Times New Roman" panose="02020603050405020304" pitchFamily="18" charset="0"/>
              </a:rPr>
              <a:t>, TensorFlow, OpenCV.</a:t>
            </a:r>
          </a:p>
          <a:p>
            <a:pPr marL="285750" indent="-28575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Operational Feasibility: Can be integrated into smartphones, mental health apps, or chatbot systems.</a:t>
            </a:r>
          </a:p>
          <a:p>
            <a:pPr marL="285750" indent="-28575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82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8E24-B745-469D-64F7-752E19B961E6}"/>
              </a:ext>
            </a:extLst>
          </p:cNvPr>
          <p:cNvSpPr>
            <a:spLocks noGrp="1"/>
          </p:cNvSpPr>
          <p:nvPr>
            <p:ph type="title"/>
          </p:nvPr>
        </p:nvSpPr>
        <p:spPr>
          <a:xfrm>
            <a:off x="646111" y="452718"/>
            <a:ext cx="9404723" cy="913627"/>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SYSTEM ARCHITECTURE</a:t>
            </a:r>
            <a:endParaRPr lang="en-IN" b="1"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F2838180-A370-F658-F616-4E4074DC8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812" y="1525866"/>
            <a:ext cx="11382375" cy="4879416"/>
          </a:xfrm>
          <a:prstGeom prst="rect">
            <a:avLst/>
          </a:prstGeom>
        </p:spPr>
      </p:pic>
    </p:spTree>
    <p:extLst>
      <p:ext uri="{BB962C8B-B14F-4D97-AF65-F5344CB8AC3E}">
        <p14:creationId xmlns:p14="http://schemas.microsoft.com/office/powerpoint/2010/main" val="327697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1C6490-001E-DE61-B3D7-5AA6E5580E66}"/>
              </a:ext>
            </a:extLst>
          </p:cNvPr>
          <p:cNvGrpSpPr/>
          <p:nvPr/>
        </p:nvGrpSpPr>
        <p:grpSpPr>
          <a:xfrm>
            <a:off x="141402" y="216816"/>
            <a:ext cx="11802359" cy="6485642"/>
            <a:chOff x="-9" y="-7"/>
            <a:chExt cx="18687" cy="10711"/>
          </a:xfrm>
        </p:grpSpPr>
        <p:pic>
          <p:nvPicPr>
            <p:cNvPr id="3" name="Picture 2">
              <a:extLst>
                <a:ext uri="{FF2B5EF4-FFF2-40B4-BE49-F238E27FC236}">
                  <a16:creationId xmlns:a16="http://schemas.microsoft.com/office/drawing/2014/main" id="{82B4632B-574E-EA45-58AC-95C324C07E6D}"/>
                </a:ext>
              </a:extLst>
            </p:cNvPr>
            <p:cNvPicPr>
              <a:picLocks noChangeAspect="1"/>
            </p:cNvPicPr>
            <p:nvPr/>
          </p:nvPicPr>
          <p:blipFill>
            <a:blip r:embed="rId2"/>
            <a:stretch>
              <a:fillRect/>
            </a:stretch>
          </p:blipFill>
          <p:spPr>
            <a:xfrm>
              <a:off x="1090" y="8681"/>
              <a:ext cx="2326" cy="1046"/>
            </a:xfrm>
            <a:prstGeom prst="rect">
              <a:avLst/>
            </a:prstGeom>
          </p:spPr>
        </p:pic>
        <p:pic>
          <p:nvPicPr>
            <p:cNvPr id="4" name="Picture 3">
              <a:extLst>
                <a:ext uri="{FF2B5EF4-FFF2-40B4-BE49-F238E27FC236}">
                  <a16:creationId xmlns:a16="http://schemas.microsoft.com/office/drawing/2014/main" id="{61699CA6-35B7-17D0-F0D0-7FF8DC085544}"/>
                </a:ext>
              </a:extLst>
            </p:cNvPr>
            <p:cNvPicPr>
              <a:picLocks noChangeAspect="1"/>
            </p:cNvPicPr>
            <p:nvPr/>
          </p:nvPicPr>
          <p:blipFill>
            <a:blip r:embed="rId3"/>
            <a:srcRect l="8417" t="8118" r="8471" b="6924"/>
            <a:stretch>
              <a:fillRect/>
            </a:stretch>
          </p:blipFill>
          <p:spPr>
            <a:xfrm>
              <a:off x="1987" y="1420"/>
              <a:ext cx="1191" cy="1218"/>
            </a:xfrm>
            <a:prstGeom prst="rect">
              <a:avLst/>
            </a:prstGeom>
          </p:spPr>
        </p:pic>
        <p:pic>
          <p:nvPicPr>
            <p:cNvPr id="5" name="Picture 4">
              <a:extLst>
                <a:ext uri="{FF2B5EF4-FFF2-40B4-BE49-F238E27FC236}">
                  <a16:creationId xmlns:a16="http://schemas.microsoft.com/office/drawing/2014/main" id="{82B7B2DC-6FAB-9682-B70A-A7429D1BCA8A}"/>
                </a:ext>
              </a:extLst>
            </p:cNvPr>
            <p:cNvPicPr>
              <a:picLocks noChangeAspect="1"/>
            </p:cNvPicPr>
            <p:nvPr/>
          </p:nvPicPr>
          <p:blipFill>
            <a:blip r:embed="rId4"/>
            <a:srcRect l="4642" t="5036" r="5147" b="5021"/>
            <a:stretch>
              <a:fillRect/>
            </a:stretch>
          </p:blipFill>
          <p:spPr>
            <a:xfrm>
              <a:off x="1887" y="4769"/>
              <a:ext cx="1257" cy="1253"/>
            </a:xfrm>
            <a:prstGeom prst="rect">
              <a:avLst/>
            </a:prstGeom>
          </p:spPr>
        </p:pic>
        <p:pic>
          <p:nvPicPr>
            <p:cNvPr id="6" name="Picture 5">
              <a:extLst>
                <a:ext uri="{FF2B5EF4-FFF2-40B4-BE49-F238E27FC236}">
                  <a16:creationId xmlns:a16="http://schemas.microsoft.com/office/drawing/2014/main" id="{67D14156-4974-4759-F8A0-5EBB88794467}"/>
                </a:ext>
              </a:extLst>
            </p:cNvPr>
            <p:cNvPicPr>
              <a:picLocks noChangeAspect="1"/>
            </p:cNvPicPr>
            <p:nvPr/>
          </p:nvPicPr>
          <p:blipFill>
            <a:blip r:embed="rId5"/>
            <a:stretch>
              <a:fillRect/>
            </a:stretch>
          </p:blipFill>
          <p:spPr>
            <a:xfrm>
              <a:off x="-9" y="4686"/>
              <a:ext cx="903" cy="903"/>
            </a:xfrm>
            <a:prstGeom prst="rect">
              <a:avLst/>
            </a:prstGeom>
          </p:spPr>
        </p:pic>
        <p:sp>
          <p:nvSpPr>
            <p:cNvPr id="7" name="Text Box 11">
              <a:extLst>
                <a:ext uri="{FF2B5EF4-FFF2-40B4-BE49-F238E27FC236}">
                  <a16:creationId xmlns:a16="http://schemas.microsoft.com/office/drawing/2014/main" id="{52F3C3FC-F500-2871-9972-8FD347E3FDAD}"/>
                </a:ext>
              </a:extLst>
            </p:cNvPr>
            <p:cNvSpPr txBox="1"/>
            <p:nvPr/>
          </p:nvSpPr>
          <p:spPr>
            <a:xfrm>
              <a:off x="3207" y="63"/>
              <a:ext cx="1824" cy="586"/>
            </a:xfrm>
            <a:prstGeom prst="rect">
              <a:avLst/>
            </a:prstGeom>
            <a:noFill/>
          </p:spPr>
          <p:txBody>
            <a:bodyPr wrap="square" rtlCol="0">
              <a:spAutoFit/>
            </a:bodyPr>
            <a:lstStyle/>
            <a:p>
              <a:r>
                <a:rPr lang="en-US" altLang="en-GB" b="1">
                  <a:latin typeface="Baskerville Old Face" panose="02020602080505020303" charset="0"/>
                  <a:cs typeface="Baskerville Old Face" panose="02020602080505020303" charset="0"/>
                </a:rPr>
                <a:t>Emotions</a:t>
              </a:r>
            </a:p>
          </p:txBody>
        </p:sp>
        <p:sp>
          <p:nvSpPr>
            <p:cNvPr id="8" name="Text Box 12">
              <a:extLst>
                <a:ext uri="{FF2B5EF4-FFF2-40B4-BE49-F238E27FC236}">
                  <a16:creationId xmlns:a16="http://schemas.microsoft.com/office/drawing/2014/main" id="{58376D2C-CB1C-9F37-CEFC-908A6D2CA352}"/>
                </a:ext>
              </a:extLst>
            </p:cNvPr>
            <p:cNvSpPr txBox="1"/>
            <p:nvPr/>
          </p:nvSpPr>
          <p:spPr>
            <a:xfrm>
              <a:off x="3178" y="4823"/>
              <a:ext cx="1824" cy="586"/>
            </a:xfrm>
            <a:prstGeom prst="rect">
              <a:avLst/>
            </a:prstGeom>
            <a:noFill/>
          </p:spPr>
          <p:txBody>
            <a:bodyPr wrap="square" rtlCol="0">
              <a:spAutoFit/>
            </a:bodyPr>
            <a:lstStyle/>
            <a:p>
              <a:r>
                <a:rPr lang="en-US" altLang="en-GB" b="1">
                  <a:latin typeface="Baskerville Old Face" panose="02020602080505020303" charset="0"/>
                  <a:cs typeface="Baskerville Old Face" panose="02020602080505020303" charset="0"/>
                </a:rPr>
                <a:t>Messages</a:t>
              </a:r>
            </a:p>
          </p:txBody>
        </p:sp>
        <p:grpSp>
          <p:nvGrpSpPr>
            <p:cNvPr id="9" name="Group 8">
              <a:extLst>
                <a:ext uri="{FF2B5EF4-FFF2-40B4-BE49-F238E27FC236}">
                  <a16:creationId xmlns:a16="http://schemas.microsoft.com/office/drawing/2014/main" id="{B44771A0-6161-C2EC-9064-103C5CA41D7D}"/>
                </a:ext>
              </a:extLst>
            </p:cNvPr>
            <p:cNvGrpSpPr/>
            <p:nvPr/>
          </p:nvGrpSpPr>
          <p:grpSpPr>
            <a:xfrm>
              <a:off x="5947" y="573"/>
              <a:ext cx="7637" cy="2805"/>
              <a:chOff x="4111" y="573"/>
              <a:chExt cx="7637" cy="2805"/>
            </a:xfrm>
          </p:grpSpPr>
          <p:grpSp>
            <p:nvGrpSpPr>
              <p:cNvPr id="41" name="Group 40">
                <a:extLst>
                  <a:ext uri="{FF2B5EF4-FFF2-40B4-BE49-F238E27FC236}">
                    <a16:creationId xmlns:a16="http://schemas.microsoft.com/office/drawing/2014/main" id="{2A93B3B3-2EEF-73C3-090C-7A70A6945314}"/>
                  </a:ext>
                </a:extLst>
              </p:cNvPr>
              <p:cNvGrpSpPr/>
              <p:nvPr/>
            </p:nvGrpSpPr>
            <p:grpSpPr>
              <a:xfrm>
                <a:off x="4152" y="573"/>
                <a:ext cx="7139" cy="2299"/>
                <a:chOff x="4356" y="930"/>
                <a:chExt cx="7139" cy="2299"/>
              </a:xfrm>
            </p:grpSpPr>
            <p:pic>
              <p:nvPicPr>
                <p:cNvPr id="43" name="Picture 42">
                  <a:extLst>
                    <a:ext uri="{FF2B5EF4-FFF2-40B4-BE49-F238E27FC236}">
                      <a16:creationId xmlns:a16="http://schemas.microsoft.com/office/drawing/2014/main" id="{EF5B850A-F5D6-10EF-2EA1-7DAC5ED3F45E}"/>
                    </a:ext>
                  </a:extLst>
                </p:cNvPr>
                <p:cNvPicPr>
                  <a:picLocks noChangeAspect="1"/>
                </p:cNvPicPr>
                <p:nvPr/>
              </p:nvPicPr>
              <p:blipFill>
                <a:blip r:embed="rId6"/>
                <a:stretch>
                  <a:fillRect/>
                </a:stretch>
              </p:blipFill>
              <p:spPr>
                <a:xfrm>
                  <a:off x="8302" y="1054"/>
                  <a:ext cx="3193" cy="2141"/>
                </a:xfrm>
                <a:prstGeom prst="rect">
                  <a:avLst/>
                </a:prstGeom>
              </p:spPr>
            </p:pic>
            <p:pic>
              <p:nvPicPr>
                <p:cNvPr id="44" name="Picture 43">
                  <a:extLst>
                    <a:ext uri="{FF2B5EF4-FFF2-40B4-BE49-F238E27FC236}">
                      <a16:creationId xmlns:a16="http://schemas.microsoft.com/office/drawing/2014/main" id="{8E53DBD5-AC35-B1E2-2221-B1D945289E6F}"/>
                    </a:ext>
                  </a:extLst>
                </p:cNvPr>
                <p:cNvPicPr/>
                <p:nvPr/>
              </p:nvPicPr>
              <p:blipFill>
                <a:blip r:embed="rId7"/>
                <a:srcRect r="30642"/>
                <a:stretch>
                  <a:fillRect/>
                </a:stretch>
              </p:blipFill>
              <p:spPr>
                <a:xfrm>
                  <a:off x="4356" y="930"/>
                  <a:ext cx="3432" cy="2299"/>
                </a:xfrm>
                <a:prstGeom prst="rect">
                  <a:avLst/>
                </a:prstGeom>
              </p:spPr>
            </p:pic>
            <p:sp>
              <p:nvSpPr>
                <p:cNvPr id="45" name="Text Box 19">
                  <a:extLst>
                    <a:ext uri="{FF2B5EF4-FFF2-40B4-BE49-F238E27FC236}">
                      <a16:creationId xmlns:a16="http://schemas.microsoft.com/office/drawing/2014/main" id="{97860E92-7574-8A91-4627-DD9636366D9F}"/>
                    </a:ext>
                  </a:extLst>
                </p:cNvPr>
                <p:cNvSpPr txBox="1"/>
                <p:nvPr/>
              </p:nvSpPr>
              <p:spPr>
                <a:xfrm>
                  <a:off x="7785" y="1639"/>
                  <a:ext cx="688" cy="1027"/>
                </a:xfrm>
                <a:prstGeom prst="rect">
                  <a:avLst/>
                </a:prstGeom>
                <a:noFill/>
              </p:spPr>
              <p:txBody>
                <a:bodyPr wrap="square" rtlCol="0">
                  <a:spAutoFit/>
                </a:bodyPr>
                <a:lstStyle/>
                <a:p>
                  <a:r>
                    <a:rPr lang="en-US" altLang="en-GB" sz="3600"/>
                    <a:t>+</a:t>
                  </a:r>
                </a:p>
              </p:txBody>
            </p:sp>
          </p:grpSp>
          <p:sp>
            <p:nvSpPr>
              <p:cNvPr id="42" name="Rectangles 20">
                <a:extLst>
                  <a:ext uri="{FF2B5EF4-FFF2-40B4-BE49-F238E27FC236}">
                    <a16:creationId xmlns:a16="http://schemas.microsoft.com/office/drawing/2014/main" id="{248F3667-23F0-70C3-C6E3-D88EB9AA88DC}"/>
                  </a:ext>
                </a:extLst>
              </p:cNvPr>
              <p:cNvSpPr/>
              <p:nvPr/>
            </p:nvSpPr>
            <p:spPr>
              <a:xfrm>
                <a:off x="4111" y="643"/>
                <a:ext cx="7637" cy="2735"/>
              </a:xfrm>
              <a:prstGeom prst="rect">
                <a:avLst/>
              </a:prstGeom>
              <a:ln w="28575">
                <a:solidFill>
                  <a:schemeClr val="accent2"/>
                </a:solidFill>
              </a:ln>
            </p:spPr>
            <p:style>
              <a:lnRef idx="3">
                <a:schemeClr val="accent1"/>
              </a:lnRef>
              <a:fillRef idx="0">
                <a:srgbClr val="FFFFFF"/>
              </a:fillRef>
              <a:effectRef idx="0">
                <a:srgbClr val="FFFFFF"/>
              </a:effectRef>
              <a:fontRef idx="minor">
                <a:schemeClr val="tx1"/>
              </a:fontRef>
            </p:style>
            <p:txBody>
              <a:bodyPr rtlCol="0" anchor="ctr"/>
              <a:lstStyle/>
              <a:p>
                <a:pPr algn="ctr"/>
                <a:endParaRPr lang="en-GB" altLang="en-US"/>
              </a:p>
            </p:txBody>
          </p:sp>
        </p:grpSp>
        <p:pic>
          <p:nvPicPr>
            <p:cNvPr id="10" name="Picture 9">
              <a:extLst>
                <a:ext uri="{FF2B5EF4-FFF2-40B4-BE49-F238E27FC236}">
                  <a16:creationId xmlns:a16="http://schemas.microsoft.com/office/drawing/2014/main" id="{D4C6570B-88AD-E808-5709-E630D62DDF2E}"/>
                </a:ext>
              </a:extLst>
            </p:cNvPr>
            <p:cNvPicPr>
              <a:picLocks noChangeAspect="1"/>
            </p:cNvPicPr>
            <p:nvPr/>
          </p:nvPicPr>
          <p:blipFill>
            <a:blip r:embed="rId8"/>
            <a:stretch>
              <a:fillRect/>
            </a:stretch>
          </p:blipFill>
          <p:spPr>
            <a:xfrm>
              <a:off x="7024" y="4342"/>
              <a:ext cx="4648" cy="2513"/>
            </a:xfrm>
            <a:prstGeom prst="rect">
              <a:avLst/>
            </a:prstGeom>
          </p:spPr>
        </p:pic>
        <p:sp>
          <p:nvSpPr>
            <p:cNvPr id="11" name="Text Box 23">
              <a:extLst>
                <a:ext uri="{FF2B5EF4-FFF2-40B4-BE49-F238E27FC236}">
                  <a16:creationId xmlns:a16="http://schemas.microsoft.com/office/drawing/2014/main" id="{D4AF7BDB-0451-85A5-729C-C02692126191}"/>
                </a:ext>
              </a:extLst>
            </p:cNvPr>
            <p:cNvSpPr txBox="1"/>
            <p:nvPr/>
          </p:nvSpPr>
          <p:spPr>
            <a:xfrm>
              <a:off x="7336" y="-7"/>
              <a:ext cx="2364" cy="586"/>
            </a:xfrm>
            <a:prstGeom prst="rect">
              <a:avLst/>
            </a:prstGeom>
            <a:noFill/>
          </p:spPr>
          <p:txBody>
            <a:bodyPr wrap="square" rtlCol="0">
              <a:spAutoFit/>
            </a:bodyPr>
            <a:lstStyle/>
            <a:p>
              <a:r>
                <a:rPr lang="en-US" altLang="en-GB" b="1">
                  <a:latin typeface="Baskerville Old Face" panose="02020602080505020303" charset="0"/>
                  <a:cs typeface="Baskerville Old Face" panose="02020602080505020303" charset="0"/>
                </a:rPr>
                <a:t>CNN + ANN</a:t>
              </a:r>
            </a:p>
          </p:txBody>
        </p:sp>
        <p:sp>
          <p:nvSpPr>
            <p:cNvPr id="12" name="Text Box 24">
              <a:extLst>
                <a:ext uri="{FF2B5EF4-FFF2-40B4-BE49-F238E27FC236}">
                  <a16:creationId xmlns:a16="http://schemas.microsoft.com/office/drawing/2014/main" id="{F7989B4E-717D-4C69-6DAD-E73605FF5F24}"/>
                </a:ext>
              </a:extLst>
            </p:cNvPr>
            <p:cNvSpPr txBox="1"/>
            <p:nvPr/>
          </p:nvSpPr>
          <p:spPr>
            <a:xfrm>
              <a:off x="7767" y="3670"/>
              <a:ext cx="2364" cy="586"/>
            </a:xfrm>
            <a:prstGeom prst="rect">
              <a:avLst/>
            </a:prstGeom>
            <a:noFill/>
          </p:spPr>
          <p:txBody>
            <a:bodyPr wrap="square" rtlCol="0">
              <a:spAutoFit/>
            </a:bodyPr>
            <a:lstStyle/>
            <a:p>
              <a:r>
                <a:rPr lang="en-US" altLang="en-GB" b="1">
                  <a:latin typeface="Baskerville Old Face" panose="02020602080505020303" charset="0"/>
                  <a:cs typeface="Baskerville Old Face" panose="02020602080505020303" charset="0"/>
                </a:rPr>
                <a:t>LSTM</a:t>
              </a:r>
            </a:p>
          </p:txBody>
        </p:sp>
        <p:sp>
          <p:nvSpPr>
            <p:cNvPr id="13" name="Right Arrow 29">
              <a:extLst>
                <a:ext uri="{FF2B5EF4-FFF2-40B4-BE49-F238E27FC236}">
                  <a16:creationId xmlns:a16="http://schemas.microsoft.com/office/drawing/2014/main" id="{6086C02C-9DBF-8247-A5CC-4B24D3238354}"/>
                </a:ext>
              </a:extLst>
            </p:cNvPr>
            <p:cNvSpPr/>
            <p:nvPr/>
          </p:nvSpPr>
          <p:spPr>
            <a:xfrm>
              <a:off x="5417" y="1330"/>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4" name="Right Arrow 30">
              <a:extLst>
                <a:ext uri="{FF2B5EF4-FFF2-40B4-BE49-F238E27FC236}">
                  <a16:creationId xmlns:a16="http://schemas.microsoft.com/office/drawing/2014/main" id="{3FFFA727-08BC-B233-EB86-E7062B63510E}"/>
                </a:ext>
              </a:extLst>
            </p:cNvPr>
            <p:cNvSpPr/>
            <p:nvPr/>
          </p:nvSpPr>
          <p:spPr>
            <a:xfrm>
              <a:off x="5687" y="5127"/>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5" name="Right Arrow 31">
              <a:extLst>
                <a:ext uri="{FF2B5EF4-FFF2-40B4-BE49-F238E27FC236}">
                  <a16:creationId xmlns:a16="http://schemas.microsoft.com/office/drawing/2014/main" id="{540AC115-A7C3-041A-76D2-B2061EE7660E}"/>
                </a:ext>
              </a:extLst>
            </p:cNvPr>
            <p:cNvSpPr/>
            <p:nvPr/>
          </p:nvSpPr>
          <p:spPr>
            <a:xfrm>
              <a:off x="4922" y="9015"/>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6" name="Rectangles 34">
              <a:extLst>
                <a:ext uri="{FF2B5EF4-FFF2-40B4-BE49-F238E27FC236}">
                  <a16:creationId xmlns:a16="http://schemas.microsoft.com/office/drawing/2014/main" id="{50184EF7-19A6-8171-2AB1-F46A179A7287}"/>
                </a:ext>
              </a:extLst>
            </p:cNvPr>
            <p:cNvSpPr/>
            <p:nvPr/>
          </p:nvSpPr>
          <p:spPr>
            <a:xfrm>
              <a:off x="6763" y="4321"/>
              <a:ext cx="5024" cy="2555"/>
            </a:xfrm>
            <a:prstGeom prst="rect">
              <a:avLst/>
            </a:prstGeom>
            <a:ln w="28575">
              <a:solidFill>
                <a:schemeClr val="accent2"/>
              </a:solidFill>
            </a:ln>
          </p:spPr>
          <p:style>
            <a:lnRef idx="3">
              <a:schemeClr val="accent1"/>
            </a:lnRef>
            <a:fillRef idx="0">
              <a:srgbClr val="FFFFFF"/>
            </a:fillRef>
            <a:effectRef idx="0">
              <a:srgbClr val="FFFFFF"/>
            </a:effectRef>
            <a:fontRef idx="minor">
              <a:schemeClr val="tx1"/>
            </a:fontRef>
          </p:style>
          <p:txBody>
            <a:bodyPr rtlCol="0" anchor="ctr"/>
            <a:lstStyle/>
            <a:p>
              <a:pPr algn="ctr"/>
              <a:endParaRPr lang="en-GB" altLang="en-US"/>
            </a:p>
          </p:txBody>
        </p:sp>
        <p:sp>
          <p:nvSpPr>
            <p:cNvPr id="17" name="Right Arrow 38">
              <a:extLst>
                <a:ext uri="{FF2B5EF4-FFF2-40B4-BE49-F238E27FC236}">
                  <a16:creationId xmlns:a16="http://schemas.microsoft.com/office/drawing/2014/main" id="{E4139A53-D1B5-BEDB-8E56-BC0E9BCA5092}"/>
                </a:ext>
              </a:extLst>
            </p:cNvPr>
            <p:cNvSpPr/>
            <p:nvPr/>
          </p:nvSpPr>
          <p:spPr>
            <a:xfrm>
              <a:off x="13794" y="1330"/>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8" name="Right Arrow 39">
              <a:extLst>
                <a:ext uri="{FF2B5EF4-FFF2-40B4-BE49-F238E27FC236}">
                  <a16:creationId xmlns:a16="http://schemas.microsoft.com/office/drawing/2014/main" id="{060889C4-E2A8-D245-8912-1A11AB7A36D6}"/>
                </a:ext>
              </a:extLst>
            </p:cNvPr>
            <p:cNvSpPr/>
            <p:nvPr/>
          </p:nvSpPr>
          <p:spPr>
            <a:xfrm>
              <a:off x="12100" y="5291"/>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19" name="Rounded Rectangle 41">
              <a:extLst>
                <a:ext uri="{FF2B5EF4-FFF2-40B4-BE49-F238E27FC236}">
                  <a16:creationId xmlns:a16="http://schemas.microsoft.com/office/drawing/2014/main" id="{328E7B31-74DF-7054-C2A1-3669951400BB}"/>
                </a:ext>
              </a:extLst>
            </p:cNvPr>
            <p:cNvSpPr/>
            <p:nvPr/>
          </p:nvSpPr>
          <p:spPr>
            <a:xfrm rot="16200000">
              <a:off x="13578" y="1180"/>
              <a:ext cx="2150" cy="918"/>
            </a:xfrm>
            <a:prstGeom prst="roundRec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GB" b="1">
                  <a:solidFill>
                    <a:schemeClr val="tx1"/>
                  </a:solidFill>
                  <a:latin typeface="Baskerville Old Face" panose="02020602080505020303" charset="0"/>
                  <a:cs typeface="Baskerville Old Face" panose="02020602080505020303" charset="0"/>
                </a:rPr>
                <a:t>Predictions</a:t>
              </a:r>
            </a:p>
          </p:txBody>
        </p:sp>
        <p:sp>
          <p:nvSpPr>
            <p:cNvPr id="20" name="Rounded Rectangle 46">
              <a:extLst>
                <a:ext uri="{FF2B5EF4-FFF2-40B4-BE49-F238E27FC236}">
                  <a16:creationId xmlns:a16="http://schemas.microsoft.com/office/drawing/2014/main" id="{B5B1171D-D40D-9643-696B-4DDC94DF4A17}"/>
                </a:ext>
              </a:extLst>
            </p:cNvPr>
            <p:cNvSpPr/>
            <p:nvPr/>
          </p:nvSpPr>
          <p:spPr>
            <a:xfrm rot="16200000">
              <a:off x="11962" y="5130"/>
              <a:ext cx="2150" cy="918"/>
            </a:xfrm>
            <a:prstGeom prst="roundRect">
              <a:avLst/>
            </a:prstGeom>
            <a:solidFill>
              <a:schemeClr val="accent3"/>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GB" b="1">
                  <a:solidFill>
                    <a:schemeClr val="tx1"/>
                  </a:solidFill>
                  <a:latin typeface="Baskerville Old Face" panose="02020602080505020303" charset="0"/>
                  <a:cs typeface="Baskerville Old Face" panose="02020602080505020303" charset="0"/>
                </a:rPr>
                <a:t>Predictions</a:t>
              </a:r>
            </a:p>
          </p:txBody>
        </p:sp>
        <p:grpSp>
          <p:nvGrpSpPr>
            <p:cNvPr id="21" name="Group 20">
              <a:extLst>
                <a:ext uri="{FF2B5EF4-FFF2-40B4-BE49-F238E27FC236}">
                  <a16:creationId xmlns:a16="http://schemas.microsoft.com/office/drawing/2014/main" id="{1FBB2AFB-5B35-2B04-1C4F-8C45758B48F0}"/>
                </a:ext>
              </a:extLst>
            </p:cNvPr>
            <p:cNvGrpSpPr/>
            <p:nvPr/>
          </p:nvGrpSpPr>
          <p:grpSpPr>
            <a:xfrm>
              <a:off x="5481" y="7818"/>
              <a:ext cx="9643" cy="2886"/>
              <a:chOff x="5481" y="7818"/>
              <a:chExt cx="9643" cy="2886"/>
            </a:xfrm>
          </p:grpSpPr>
          <p:sp>
            <p:nvSpPr>
              <p:cNvPr id="34" name="Text Box 28">
                <a:extLst>
                  <a:ext uri="{FF2B5EF4-FFF2-40B4-BE49-F238E27FC236}">
                    <a16:creationId xmlns:a16="http://schemas.microsoft.com/office/drawing/2014/main" id="{C9A48A38-7349-D8D5-589C-91B41245670A}"/>
                  </a:ext>
                </a:extLst>
              </p:cNvPr>
              <p:cNvSpPr txBox="1"/>
              <p:nvPr/>
            </p:nvSpPr>
            <p:spPr>
              <a:xfrm>
                <a:off x="7401" y="7818"/>
                <a:ext cx="5404" cy="586"/>
              </a:xfrm>
              <a:prstGeom prst="rect">
                <a:avLst/>
              </a:prstGeom>
              <a:noFill/>
            </p:spPr>
            <p:txBody>
              <a:bodyPr wrap="square" rtlCol="0">
                <a:spAutoFit/>
              </a:bodyPr>
              <a:lstStyle/>
              <a:p>
                <a:r>
                  <a:rPr lang="en-US" b="1">
                    <a:solidFill>
                      <a:schemeClr val="tx1"/>
                    </a:solidFill>
                    <a:latin typeface="Baskerville Old Face" panose="02020602080505020303" charset="0"/>
                    <a:ea typeface="monospace"/>
                    <a:cs typeface="Baskerville Old Face" panose="02020602080505020303" charset="0"/>
                    <a:sym typeface="+mn-ea"/>
                  </a:rPr>
                  <a:t>SPECTROGRAM</a:t>
                </a:r>
                <a:endParaRPr lang="en-US" altLang="en-GB" b="1">
                  <a:solidFill>
                    <a:schemeClr val="tx1"/>
                  </a:solidFill>
                  <a:latin typeface="Baskerville Old Face" panose="02020602080505020303" charset="0"/>
                  <a:ea typeface="monospace"/>
                  <a:cs typeface="Baskerville Old Face" panose="02020602080505020303" charset="0"/>
                  <a:sym typeface="+mn-ea"/>
                </a:endParaRPr>
              </a:p>
            </p:txBody>
          </p:sp>
          <p:grpSp>
            <p:nvGrpSpPr>
              <p:cNvPr id="35" name="Group 34">
                <a:extLst>
                  <a:ext uri="{FF2B5EF4-FFF2-40B4-BE49-F238E27FC236}">
                    <a16:creationId xmlns:a16="http://schemas.microsoft.com/office/drawing/2014/main" id="{3CDB34B9-6A4E-C64F-0F48-F9C08821A8B4}"/>
                  </a:ext>
                </a:extLst>
              </p:cNvPr>
              <p:cNvGrpSpPr/>
              <p:nvPr/>
            </p:nvGrpSpPr>
            <p:grpSpPr>
              <a:xfrm>
                <a:off x="5607" y="8325"/>
                <a:ext cx="7985" cy="2317"/>
                <a:chOff x="3975" y="7691"/>
                <a:chExt cx="7985" cy="2317"/>
              </a:xfrm>
            </p:grpSpPr>
            <p:pic>
              <p:nvPicPr>
                <p:cNvPr id="39" name="Picture 38">
                  <a:extLst>
                    <a:ext uri="{FF2B5EF4-FFF2-40B4-BE49-F238E27FC236}">
                      <a16:creationId xmlns:a16="http://schemas.microsoft.com/office/drawing/2014/main" id="{6C5C9CDB-94F2-7A87-71F8-513A2DEE5B1E}"/>
                    </a:ext>
                  </a:extLst>
                </p:cNvPr>
                <p:cNvPicPr>
                  <a:picLocks noChangeAspect="1"/>
                </p:cNvPicPr>
                <p:nvPr/>
              </p:nvPicPr>
              <p:blipFill>
                <a:blip r:embed="rId9"/>
                <a:srcRect l="7910" r="14116"/>
                <a:stretch>
                  <a:fillRect/>
                </a:stretch>
              </p:blipFill>
              <p:spPr>
                <a:xfrm>
                  <a:off x="3975" y="8027"/>
                  <a:ext cx="2529" cy="1522"/>
                </a:xfrm>
                <a:prstGeom prst="rect">
                  <a:avLst/>
                </a:prstGeom>
              </p:spPr>
            </p:pic>
            <p:pic>
              <p:nvPicPr>
                <p:cNvPr id="40" name="Picture 39">
                  <a:extLst>
                    <a:ext uri="{FF2B5EF4-FFF2-40B4-BE49-F238E27FC236}">
                      <a16:creationId xmlns:a16="http://schemas.microsoft.com/office/drawing/2014/main" id="{DBA13211-6FF2-DE6A-18E7-474C6420DA3F}"/>
                    </a:ext>
                  </a:extLst>
                </p:cNvPr>
                <p:cNvPicPr>
                  <a:picLocks noChangeAspect="1"/>
                </p:cNvPicPr>
                <p:nvPr/>
              </p:nvPicPr>
              <p:blipFill>
                <a:blip r:embed="rId10"/>
                <a:stretch>
                  <a:fillRect/>
                </a:stretch>
              </p:blipFill>
              <p:spPr>
                <a:xfrm>
                  <a:off x="6480" y="7691"/>
                  <a:ext cx="5480" cy="2317"/>
                </a:xfrm>
                <a:prstGeom prst="rect">
                  <a:avLst/>
                </a:prstGeom>
              </p:spPr>
            </p:pic>
          </p:grpSp>
          <p:sp>
            <p:nvSpPr>
              <p:cNvPr id="36" name="Rectangles 35">
                <a:extLst>
                  <a:ext uri="{FF2B5EF4-FFF2-40B4-BE49-F238E27FC236}">
                    <a16:creationId xmlns:a16="http://schemas.microsoft.com/office/drawing/2014/main" id="{9376DEA6-E50A-7967-7A81-95B3B2A121A7}"/>
                  </a:ext>
                </a:extLst>
              </p:cNvPr>
              <p:cNvSpPr/>
              <p:nvPr/>
            </p:nvSpPr>
            <p:spPr>
              <a:xfrm>
                <a:off x="5481" y="8358"/>
                <a:ext cx="8052" cy="2346"/>
              </a:xfrm>
              <a:prstGeom prst="rect">
                <a:avLst/>
              </a:prstGeom>
              <a:ln w="28575">
                <a:solidFill>
                  <a:schemeClr val="accent2"/>
                </a:solidFill>
              </a:ln>
            </p:spPr>
            <p:style>
              <a:lnRef idx="3">
                <a:schemeClr val="accent1"/>
              </a:lnRef>
              <a:fillRef idx="0">
                <a:srgbClr val="FFFFFF"/>
              </a:fillRef>
              <a:effectRef idx="0">
                <a:srgbClr val="FFFFFF"/>
              </a:effectRef>
              <a:fontRef idx="minor">
                <a:schemeClr val="tx1"/>
              </a:fontRef>
            </p:style>
            <p:txBody>
              <a:bodyPr rtlCol="0" anchor="ctr"/>
              <a:lstStyle/>
              <a:p>
                <a:pPr algn="ctr"/>
                <a:endParaRPr lang="en-GB" altLang="en-US"/>
              </a:p>
            </p:txBody>
          </p:sp>
          <p:sp>
            <p:nvSpPr>
              <p:cNvPr id="37" name="Right Arrow 40">
                <a:extLst>
                  <a:ext uri="{FF2B5EF4-FFF2-40B4-BE49-F238E27FC236}">
                    <a16:creationId xmlns:a16="http://schemas.microsoft.com/office/drawing/2014/main" id="{799F7012-7207-9AB1-9762-5BF9048C8BFF}"/>
                  </a:ext>
                </a:extLst>
              </p:cNvPr>
              <p:cNvSpPr/>
              <p:nvPr/>
            </p:nvSpPr>
            <p:spPr>
              <a:xfrm>
                <a:off x="13766" y="9162"/>
                <a:ext cx="320" cy="752"/>
              </a:xfrm>
              <a:prstGeom prst="rightArrow">
                <a:avLst/>
              </a:prstGeom>
              <a:solidFill>
                <a:schemeClr val="accent2">
                  <a:lumMod val="75000"/>
                </a:schemeClr>
              </a:solidFill>
              <a:ln>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GB" altLang="en-US"/>
              </a:p>
            </p:txBody>
          </p:sp>
          <p:sp>
            <p:nvSpPr>
              <p:cNvPr id="38" name="Rounded Rectangle 47">
                <a:extLst>
                  <a:ext uri="{FF2B5EF4-FFF2-40B4-BE49-F238E27FC236}">
                    <a16:creationId xmlns:a16="http://schemas.microsoft.com/office/drawing/2014/main" id="{B32FEF0E-D610-38F0-E5AE-E41037C23ED8}"/>
                  </a:ext>
                </a:extLst>
              </p:cNvPr>
              <p:cNvSpPr/>
              <p:nvPr/>
            </p:nvSpPr>
            <p:spPr>
              <a:xfrm rot="16200000">
                <a:off x="13590" y="8619"/>
                <a:ext cx="2150" cy="918"/>
              </a:xfrm>
              <a:prstGeom prst="round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GB" b="1">
                    <a:solidFill>
                      <a:schemeClr val="tx1"/>
                    </a:solidFill>
                    <a:latin typeface="Baskerville Old Face" panose="02020602080505020303" charset="0"/>
                    <a:cs typeface="Baskerville Old Face" panose="02020602080505020303" charset="0"/>
                  </a:rPr>
                  <a:t>Predictions</a:t>
                </a:r>
              </a:p>
            </p:txBody>
          </p:sp>
        </p:grpSp>
        <p:sp>
          <p:nvSpPr>
            <p:cNvPr id="22" name="Text Box 48">
              <a:extLst>
                <a:ext uri="{FF2B5EF4-FFF2-40B4-BE49-F238E27FC236}">
                  <a16:creationId xmlns:a16="http://schemas.microsoft.com/office/drawing/2014/main" id="{71DF2013-AD1C-65CD-8396-576FCA0F5A19}"/>
                </a:ext>
              </a:extLst>
            </p:cNvPr>
            <p:cNvSpPr txBox="1"/>
            <p:nvPr/>
          </p:nvSpPr>
          <p:spPr>
            <a:xfrm>
              <a:off x="3520" y="697"/>
              <a:ext cx="2084" cy="2497"/>
            </a:xfrm>
            <a:prstGeom prst="rect">
              <a:avLst/>
            </a:prstGeom>
          </p:spPr>
          <p:txBody>
            <a:bodyPr wrap="square">
              <a:spAutoFit/>
            </a:bodyPr>
            <a:lstStyle/>
            <a:p>
              <a:pPr algn="just">
                <a:lnSpc>
                  <a:spcPct val="100000"/>
                </a:lnSpc>
              </a:pPr>
              <a:r>
                <a:rPr sz="1600">
                  <a:solidFill>
                    <a:schemeClr val="tx1"/>
                  </a:solidFill>
                  <a:latin typeface="Baskerville Old Face" panose="02020602080505020303" charset="0"/>
                  <a:ea typeface="monospace"/>
                  <a:cs typeface="Baskerville Old Face" panose="02020602080505020303" charset="0"/>
                </a:rPr>
                <a:t>Anger</a:t>
              </a:r>
            </a:p>
            <a:p>
              <a:pPr algn="just">
                <a:lnSpc>
                  <a:spcPct val="100000"/>
                </a:lnSpc>
              </a:pPr>
              <a:r>
                <a:rPr lang="en-US" altLang="en-GB" sz="1600">
                  <a:solidFill>
                    <a:schemeClr val="tx1"/>
                  </a:solidFill>
                  <a:latin typeface="Baskerville Old Face" panose="02020602080505020303" charset="0"/>
                  <a:ea typeface="monospace"/>
                  <a:cs typeface="Baskerville Old Face" panose="02020602080505020303" charset="0"/>
                </a:rPr>
                <a:t>Disgust</a:t>
              </a:r>
            </a:p>
            <a:p>
              <a:pPr algn="just">
                <a:lnSpc>
                  <a:spcPct val="100000"/>
                </a:lnSpc>
              </a:pPr>
              <a:r>
                <a:rPr lang="en-US" altLang="en-GB" sz="1600">
                  <a:solidFill>
                    <a:schemeClr val="tx1"/>
                  </a:solidFill>
                  <a:latin typeface="Baskerville Old Face" panose="02020602080505020303" charset="0"/>
                  <a:ea typeface="monospace"/>
                  <a:cs typeface="Baskerville Old Face" panose="02020602080505020303" charset="0"/>
                </a:rPr>
                <a:t>Fear</a:t>
              </a:r>
            </a:p>
            <a:p>
              <a:pPr algn="just">
                <a:lnSpc>
                  <a:spcPct val="100000"/>
                </a:lnSpc>
              </a:pPr>
              <a:r>
                <a:rPr lang="en-US" altLang="en-GB" sz="1600">
                  <a:solidFill>
                    <a:schemeClr val="tx1"/>
                  </a:solidFill>
                  <a:latin typeface="Baskerville Old Face" panose="02020602080505020303" charset="0"/>
                  <a:ea typeface="monospace"/>
                  <a:cs typeface="Baskerville Old Face" panose="02020602080505020303" charset="0"/>
                </a:rPr>
                <a:t>Happiness</a:t>
              </a:r>
            </a:p>
            <a:p>
              <a:pPr algn="just">
                <a:lnSpc>
                  <a:spcPct val="100000"/>
                </a:lnSpc>
              </a:pPr>
              <a:r>
                <a:rPr lang="en-US" altLang="en-GB" sz="1600">
                  <a:solidFill>
                    <a:schemeClr val="tx1"/>
                  </a:solidFill>
                  <a:latin typeface="Baskerville Old Face" panose="02020602080505020303" charset="0"/>
                  <a:ea typeface="monospace"/>
                  <a:cs typeface="Baskerville Old Face" panose="02020602080505020303" charset="0"/>
                </a:rPr>
                <a:t>Sadness</a:t>
              </a:r>
            </a:p>
            <a:p>
              <a:pPr algn="just">
                <a:lnSpc>
                  <a:spcPct val="100000"/>
                </a:lnSpc>
              </a:pPr>
              <a:r>
                <a:rPr lang="en-US" altLang="en-GB" sz="1600">
                  <a:solidFill>
                    <a:schemeClr val="tx1"/>
                  </a:solidFill>
                  <a:latin typeface="Baskerville Old Face" panose="02020602080505020303" charset="0"/>
                  <a:ea typeface="monospace"/>
                  <a:cs typeface="Baskerville Old Face" panose="02020602080505020303" charset="0"/>
                </a:rPr>
                <a:t>Surprise</a:t>
              </a:r>
            </a:p>
          </p:txBody>
        </p:sp>
        <p:sp>
          <p:nvSpPr>
            <p:cNvPr id="23" name="Text Box 52">
              <a:extLst>
                <a:ext uri="{FF2B5EF4-FFF2-40B4-BE49-F238E27FC236}">
                  <a16:creationId xmlns:a16="http://schemas.microsoft.com/office/drawing/2014/main" id="{E5440863-6F21-8782-E71A-98044B24194A}"/>
                </a:ext>
              </a:extLst>
            </p:cNvPr>
            <p:cNvSpPr txBox="1"/>
            <p:nvPr/>
          </p:nvSpPr>
          <p:spPr>
            <a:xfrm>
              <a:off x="3212" y="5302"/>
              <a:ext cx="2084" cy="929"/>
            </a:xfrm>
            <a:prstGeom prst="rect">
              <a:avLst/>
            </a:prstGeom>
          </p:spPr>
          <p:txBody>
            <a:bodyPr wrap="square">
              <a:spAutoFit/>
            </a:bodyPr>
            <a:lstStyle/>
            <a:p>
              <a:pPr algn="just">
                <a:lnSpc>
                  <a:spcPct val="100000"/>
                </a:lnSpc>
              </a:pPr>
              <a:r>
                <a:rPr lang="en-US" sz="1600">
                  <a:solidFill>
                    <a:schemeClr val="tx1"/>
                  </a:solidFill>
                  <a:latin typeface="Baskerville Old Face" panose="02020602080505020303" charset="0"/>
                  <a:ea typeface="monospace"/>
                  <a:cs typeface="Baskerville Old Face" panose="02020602080505020303" charset="0"/>
                </a:rPr>
                <a:t>Suicide</a:t>
              </a:r>
            </a:p>
            <a:p>
              <a:pPr algn="just">
                <a:lnSpc>
                  <a:spcPct val="100000"/>
                </a:lnSpc>
              </a:pPr>
              <a:r>
                <a:rPr lang="en-US" sz="1600">
                  <a:solidFill>
                    <a:schemeClr val="tx1"/>
                  </a:solidFill>
                  <a:latin typeface="Baskerville Old Face" panose="02020602080505020303" charset="0"/>
                  <a:ea typeface="monospace"/>
                  <a:cs typeface="Baskerville Old Face" panose="02020602080505020303" charset="0"/>
                </a:rPr>
                <a:t>Non-Suicide</a:t>
              </a:r>
            </a:p>
          </p:txBody>
        </p:sp>
        <p:cxnSp>
          <p:nvCxnSpPr>
            <p:cNvPr id="24" name="Straight Arrow Connector 23">
              <a:extLst>
                <a:ext uri="{FF2B5EF4-FFF2-40B4-BE49-F238E27FC236}">
                  <a16:creationId xmlns:a16="http://schemas.microsoft.com/office/drawing/2014/main" id="{B9688DB7-131C-742F-E1D8-B7FCEA660A88}"/>
                </a:ext>
              </a:extLst>
            </p:cNvPr>
            <p:cNvCxnSpPr/>
            <p:nvPr/>
          </p:nvCxnSpPr>
          <p:spPr>
            <a:xfrm flipV="1">
              <a:off x="969" y="5352"/>
              <a:ext cx="969" cy="0"/>
            </a:xfrm>
            <a:prstGeom prst="straightConnector1">
              <a:avLst/>
            </a:prstGeom>
            <a:ln w="38100">
              <a:solidFill>
                <a:schemeClr val="accent2"/>
              </a:solidFill>
              <a:tailEnd type="arrow" w="med" len="med"/>
            </a:ln>
          </p:spPr>
          <p:style>
            <a:lnRef idx="3">
              <a:schemeClr val="accent1"/>
            </a:lnRef>
            <a:fillRef idx="0">
              <a:srgbClr val="FFFFFF"/>
            </a:fillRef>
            <a:effectRef idx="0">
              <a:srgbClr val="FFFFFF"/>
            </a:effectRef>
            <a:fontRef idx="minor">
              <a:schemeClr val="tx1"/>
            </a:fontRef>
          </p:style>
        </p:cxnSp>
        <p:cxnSp>
          <p:nvCxnSpPr>
            <p:cNvPr id="25" name="Curved Connector 54">
              <a:extLst>
                <a:ext uri="{FF2B5EF4-FFF2-40B4-BE49-F238E27FC236}">
                  <a16:creationId xmlns:a16="http://schemas.microsoft.com/office/drawing/2014/main" id="{A52B0D37-5C9B-262C-8D26-5242746F1965}"/>
                </a:ext>
              </a:extLst>
            </p:cNvPr>
            <p:cNvCxnSpPr>
              <a:endCxn id="4" idx="2"/>
            </p:cNvCxnSpPr>
            <p:nvPr/>
          </p:nvCxnSpPr>
          <p:spPr>
            <a:xfrm rot="16200000">
              <a:off x="450" y="3153"/>
              <a:ext cx="2647" cy="1617"/>
            </a:xfrm>
            <a:prstGeom prst="curvedConnector3">
              <a:avLst>
                <a:gd name="adj1" fmla="val 49981"/>
              </a:avLst>
            </a:prstGeom>
            <a:ln w="57150">
              <a:solidFill>
                <a:schemeClr val="accent2"/>
              </a:solidFill>
              <a:tailEnd type="arrow"/>
            </a:ln>
          </p:spPr>
          <p:style>
            <a:lnRef idx="2">
              <a:schemeClr val="accent1"/>
            </a:lnRef>
            <a:fillRef idx="0">
              <a:srgbClr val="FFFFFF"/>
            </a:fillRef>
            <a:effectRef idx="0">
              <a:srgbClr val="FFFFFF"/>
            </a:effectRef>
            <a:fontRef idx="minor">
              <a:schemeClr val="tx1"/>
            </a:fontRef>
          </p:style>
        </p:cxnSp>
        <p:cxnSp>
          <p:nvCxnSpPr>
            <p:cNvPr id="26" name="Curved Connector 55">
              <a:extLst>
                <a:ext uri="{FF2B5EF4-FFF2-40B4-BE49-F238E27FC236}">
                  <a16:creationId xmlns:a16="http://schemas.microsoft.com/office/drawing/2014/main" id="{D69EB476-78FC-EA17-2383-D1127B1BD4B9}"/>
                </a:ext>
              </a:extLst>
            </p:cNvPr>
            <p:cNvCxnSpPr/>
            <p:nvPr/>
          </p:nvCxnSpPr>
          <p:spPr>
            <a:xfrm rot="5400000" flipV="1">
              <a:off x="46" y="6323"/>
              <a:ext cx="3485" cy="1679"/>
            </a:xfrm>
            <a:prstGeom prst="curvedConnector3">
              <a:avLst>
                <a:gd name="adj1" fmla="val 50014"/>
              </a:avLst>
            </a:prstGeom>
            <a:ln w="57150">
              <a:solidFill>
                <a:schemeClr val="accent2"/>
              </a:solidFill>
              <a:tailEnd type="arrow"/>
            </a:ln>
          </p:spPr>
          <p:style>
            <a:lnRef idx="2">
              <a:schemeClr val="accent1"/>
            </a:lnRef>
            <a:fillRef idx="0">
              <a:srgbClr val="FFFFFF"/>
            </a:fillRef>
            <a:effectRef idx="0">
              <a:srgbClr val="FFFFFF"/>
            </a:effectRef>
            <a:fontRef idx="minor">
              <a:schemeClr val="tx1"/>
            </a:fontRef>
          </p:style>
        </p:cxnSp>
        <p:sp>
          <p:nvSpPr>
            <p:cNvPr id="27" name="Text Box 57">
              <a:extLst>
                <a:ext uri="{FF2B5EF4-FFF2-40B4-BE49-F238E27FC236}">
                  <a16:creationId xmlns:a16="http://schemas.microsoft.com/office/drawing/2014/main" id="{5CBABF42-B023-74D2-971A-A3F9C6360A62}"/>
                </a:ext>
              </a:extLst>
            </p:cNvPr>
            <p:cNvSpPr txBox="1"/>
            <p:nvPr/>
          </p:nvSpPr>
          <p:spPr>
            <a:xfrm>
              <a:off x="3375" y="8661"/>
              <a:ext cx="2084" cy="1321"/>
            </a:xfrm>
            <a:prstGeom prst="rect">
              <a:avLst/>
            </a:prstGeom>
          </p:spPr>
          <p:txBody>
            <a:bodyPr wrap="square">
              <a:spAutoFit/>
            </a:bodyPr>
            <a:lstStyle/>
            <a:p>
              <a:pPr algn="just">
                <a:lnSpc>
                  <a:spcPct val="100000"/>
                </a:lnSpc>
              </a:pPr>
              <a:r>
                <a:rPr lang="en-US" sz="1600">
                  <a:solidFill>
                    <a:schemeClr val="tx1"/>
                  </a:solidFill>
                  <a:latin typeface="Baskerville Old Face" panose="02020602080505020303" charset="0"/>
                  <a:ea typeface="monospace"/>
                  <a:cs typeface="Baskerville Old Face" panose="02020602080505020303" charset="0"/>
                </a:rPr>
                <a:t>Positive</a:t>
              </a:r>
            </a:p>
            <a:p>
              <a:pPr algn="just">
                <a:lnSpc>
                  <a:spcPct val="100000"/>
                </a:lnSpc>
              </a:pPr>
              <a:r>
                <a:rPr lang="en-US" sz="1600">
                  <a:solidFill>
                    <a:schemeClr val="tx1"/>
                  </a:solidFill>
                  <a:latin typeface="Baskerville Old Face" panose="02020602080505020303" charset="0"/>
                  <a:ea typeface="monospace"/>
                  <a:cs typeface="Baskerville Old Face" panose="02020602080505020303" charset="0"/>
                </a:rPr>
                <a:t>Neutral</a:t>
              </a:r>
            </a:p>
            <a:p>
              <a:pPr algn="just">
                <a:lnSpc>
                  <a:spcPct val="100000"/>
                </a:lnSpc>
              </a:pPr>
              <a:r>
                <a:rPr lang="en-US" sz="1600">
                  <a:solidFill>
                    <a:schemeClr val="tx1"/>
                  </a:solidFill>
                  <a:latin typeface="Baskerville Old Face" panose="02020602080505020303" charset="0"/>
                  <a:ea typeface="monospace"/>
                  <a:cs typeface="Baskerville Old Face" panose="02020602080505020303" charset="0"/>
                </a:rPr>
                <a:t>Negative</a:t>
              </a:r>
            </a:p>
          </p:txBody>
        </p:sp>
        <p:sp>
          <p:nvSpPr>
            <p:cNvPr id="28" name="Text Box 58">
              <a:extLst>
                <a:ext uri="{FF2B5EF4-FFF2-40B4-BE49-F238E27FC236}">
                  <a16:creationId xmlns:a16="http://schemas.microsoft.com/office/drawing/2014/main" id="{724CB899-78AF-E0A6-A1AE-0DB92944C2E5}"/>
                </a:ext>
              </a:extLst>
            </p:cNvPr>
            <p:cNvSpPr txBox="1"/>
            <p:nvPr/>
          </p:nvSpPr>
          <p:spPr>
            <a:xfrm>
              <a:off x="3399" y="8152"/>
              <a:ext cx="1824" cy="586"/>
            </a:xfrm>
            <a:prstGeom prst="rect">
              <a:avLst/>
            </a:prstGeom>
            <a:noFill/>
          </p:spPr>
          <p:txBody>
            <a:bodyPr wrap="square" rtlCol="0">
              <a:spAutoFit/>
            </a:bodyPr>
            <a:lstStyle/>
            <a:p>
              <a:r>
                <a:rPr lang="en-US" altLang="en-GB" b="1">
                  <a:latin typeface="Baskerville Old Face" panose="02020602080505020303" charset="0"/>
                  <a:cs typeface="Baskerville Old Face" panose="02020602080505020303" charset="0"/>
                </a:rPr>
                <a:t>Audio</a:t>
              </a:r>
            </a:p>
          </p:txBody>
        </p:sp>
        <p:cxnSp>
          <p:nvCxnSpPr>
            <p:cNvPr id="29" name="Curved Connector 59">
              <a:extLst>
                <a:ext uri="{FF2B5EF4-FFF2-40B4-BE49-F238E27FC236}">
                  <a16:creationId xmlns:a16="http://schemas.microsoft.com/office/drawing/2014/main" id="{1A52DAB0-DA0E-DD9E-4D91-310CFDF6C184}"/>
                </a:ext>
              </a:extLst>
            </p:cNvPr>
            <p:cNvCxnSpPr>
              <a:stCxn id="19" idx="1"/>
            </p:cNvCxnSpPr>
            <p:nvPr/>
          </p:nvCxnSpPr>
          <p:spPr>
            <a:xfrm rot="5400000" flipV="1">
              <a:off x="13853" y="3513"/>
              <a:ext cx="2775" cy="1176"/>
            </a:xfrm>
            <a:prstGeom prst="curvedConnector3">
              <a:avLst>
                <a:gd name="adj1" fmla="val 50000"/>
              </a:avLst>
            </a:prstGeom>
            <a:ln w="57150">
              <a:solidFill>
                <a:schemeClr val="accent5"/>
              </a:solidFill>
              <a:tailEnd type="arrow" w="med" len="med"/>
            </a:ln>
          </p:spPr>
          <p:style>
            <a:lnRef idx="3">
              <a:schemeClr val="accent1"/>
            </a:lnRef>
            <a:fillRef idx="0">
              <a:srgbClr val="FFFFFF"/>
            </a:fillRef>
            <a:effectRef idx="0">
              <a:srgbClr val="FFFFFF"/>
            </a:effectRef>
            <a:fontRef idx="minor">
              <a:schemeClr val="tx1"/>
            </a:fontRef>
          </p:style>
        </p:cxnSp>
        <p:cxnSp>
          <p:nvCxnSpPr>
            <p:cNvPr id="30" name="Curved Connector 60">
              <a:extLst>
                <a:ext uri="{FF2B5EF4-FFF2-40B4-BE49-F238E27FC236}">
                  <a16:creationId xmlns:a16="http://schemas.microsoft.com/office/drawing/2014/main" id="{BC53B77C-D763-0058-32C8-A11241D4347E}"/>
                </a:ext>
              </a:extLst>
            </p:cNvPr>
            <p:cNvCxnSpPr>
              <a:stCxn id="38" idx="3"/>
            </p:cNvCxnSpPr>
            <p:nvPr/>
          </p:nvCxnSpPr>
          <p:spPr>
            <a:xfrm rot="16200000">
              <a:off x="14151" y="6411"/>
              <a:ext cx="2106" cy="1079"/>
            </a:xfrm>
            <a:prstGeom prst="curvedConnector3">
              <a:avLst>
                <a:gd name="adj1" fmla="val 49976"/>
              </a:avLst>
            </a:prstGeom>
            <a:ln w="57150">
              <a:solidFill>
                <a:schemeClr val="accent5"/>
              </a:solidFill>
              <a:tailEnd type="arrow" w="med" len="med"/>
            </a:ln>
          </p:spPr>
          <p:style>
            <a:lnRef idx="3">
              <a:schemeClr val="accent1"/>
            </a:lnRef>
            <a:fillRef idx="0">
              <a:srgbClr val="FFFFFF"/>
            </a:fillRef>
            <a:effectRef idx="0">
              <a:srgbClr val="FFFFFF"/>
            </a:effectRef>
            <a:fontRef idx="minor">
              <a:schemeClr val="tx1"/>
            </a:fontRef>
          </p:style>
        </p:cxnSp>
        <p:cxnSp>
          <p:nvCxnSpPr>
            <p:cNvPr id="31" name="Straight Arrow Connector 30">
              <a:extLst>
                <a:ext uri="{FF2B5EF4-FFF2-40B4-BE49-F238E27FC236}">
                  <a16:creationId xmlns:a16="http://schemas.microsoft.com/office/drawing/2014/main" id="{3E1BDC8B-3EDC-BF03-1D85-187955EE5716}"/>
                </a:ext>
              </a:extLst>
            </p:cNvPr>
            <p:cNvCxnSpPr/>
            <p:nvPr/>
          </p:nvCxnSpPr>
          <p:spPr>
            <a:xfrm flipV="1">
              <a:off x="13618" y="5608"/>
              <a:ext cx="2268" cy="0"/>
            </a:xfrm>
            <a:prstGeom prst="straightConnector1">
              <a:avLst/>
            </a:prstGeom>
            <a:ln w="57150">
              <a:solidFill>
                <a:schemeClr val="accent5"/>
              </a:solidFill>
              <a:tailEnd type="arrow" w="med" len="med"/>
            </a:ln>
          </p:spPr>
          <p:style>
            <a:lnRef idx="3">
              <a:schemeClr val="accent1"/>
            </a:lnRef>
            <a:fillRef idx="0">
              <a:srgbClr val="FFFFFF"/>
            </a:fillRef>
            <a:effectRef idx="0">
              <a:srgbClr val="FFFFFF"/>
            </a:effectRef>
            <a:fontRef idx="minor">
              <a:schemeClr val="tx1"/>
            </a:fontRef>
          </p:style>
        </p:cxnSp>
        <p:sp>
          <p:nvSpPr>
            <p:cNvPr id="32" name="Text Box 63">
              <a:extLst>
                <a:ext uri="{FF2B5EF4-FFF2-40B4-BE49-F238E27FC236}">
                  <a16:creationId xmlns:a16="http://schemas.microsoft.com/office/drawing/2014/main" id="{DA50B512-EAAC-C244-D348-C4D6535EB147}"/>
                </a:ext>
              </a:extLst>
            </p:cNvPr>
            <p:cNvSpPr txBox="1"/>
            <p:nvPr/>
          </p:nvSpPr>
          <p:spPr>
            <a:xfrm>
              <a:off x="15906" y="4848"/>
              <a:ext cx="2772" cy="1468"/>
            </a:xfrm>
            <a:prstGeom prst="rect">
              <a:avLst/>
            </a:prstGeom>
            <a:noFill/>
          </p:spPr>
          <p:txBody>
            <a:bodyPr wrap="square" rtlCol="0">
              <a:spAutoFit/>
            </a:bodyPr>
            <a:lstStyle/>
            <a:p>
              <a:pPr algn="ctr"/>
              <a:r>
                <a:rPr lang="en-US" altLang="en-GB" b="1">
                  <a:latin typeface="Baskerville Old Face" panose="02020602080505020303" charset="0"/>
                  <a:cs typeface="Baskerville Old Face" panose="02020602080505020303" charset="0"/>
                </a:rPr>
                <a:t>Probability of commiting a suicide </a:t>
              </a:r>
            </a:p>
          </p:txBody>
        </p:sp>
        <p:sp>
          <p:nvSpPr>
            <p:cNvPr id="33" name="Rounded Rectangle 64">
              <a:extLst>
                <a:ext uri="{FF2B5EF4-FFF2-40B4-BE49-F238E27FC236}">
                  <a16:creationId xmlns:a16="http://schemas.microsoft.com/office/drawing/2014/main" id="{ABA028AA-B5BA-D9E1-9A1F-F41AAA1BDCAA}"/>
                </a:ext>
              </a:extLst>
            </p:cNvPr>
            <p:cNvSpPr/>
            <p:nvPr/>
          </p:nvSpPr>
          <p:spPr>
            <a:xfrm>
              <a:off x="16185" y="3821"/>
              <a:ext cx="2150" cy="1002"/>
            </a:xfrm>
            <a:prstGeom prst="roundRect">
              <a:avLst/>
            </a:prstGeom>
            <a:solidFill>
              <a:schemeClr val="accent2">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en-GB" b="1">
                  <a:solidFill>
                    <a:schemeClr val="tx1"/>
                  </a:solidFill>
                  <a:latin typeface="Baskerville Old Face" panose="02020602080505020303" charset="0"/>
                  <a:cs typeface="Baskerville Old Face" panose="02020602080505020303" charset="0"/>
                </a:rPr>
                <a:t>Final output </a:t>
              </a:r>
            </a:p>
          </p:txBody>
        </p:sp>
      </p:grpSp>
    </p:spTree>
    <p:extLst>
      <p:ext uri="{BB962C8B-B14F-4D97-AF65-F5344CB8AC3E}">
        <p14:creationId xmlns:p14="http://schemas.microsoft.com/office/powerpoint/2010/main" val="3162507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EF33-F680-D580-9F29-3023E6E26727}"/>
              </a:ext>
            </a:extLst>
          </p:cNvPr>
          <p:cNvSpPr>
            <a:spLocks noGrp="1"/>
          </p:cNvSpPr>
          <p:nvPr>
            <p:ph type="title"/>
          </p:nvPr>
        </p:nvSpPr>
        <p:spPr>
          <a:xfrm>
            <a:off x="635951" y="330798"/>
            <a:ext cx="9404723" cy="786802"/>
          </a:xfrm>
        </p:spPr>
        <p:txBody>
          <a:bodyPr/>
          <a:lstStyle/>
          <a:p>
            <a:pPr algn="ctr"/>
            <a:r>
              <a:rPr lang="en-IN" b="1" dirty="0">
                <a:latin typeface="Bodoni MT" panose="02070603080606020203" pitchFamily="18" charset="0"/>
              </a:rPr>
              <a:t>USECASE DIAGRAM</a:t>
            </a:r>
          </a:p>
        </p:txBody>
      </p:sp>
      <p:pic>
        <p:nvPicPr>
          <p:cNvPr id="5" name="Picture 4">
            <a:extLst>
              <a:ext uri="{FF2B5EF4-FFF2-40B4-BE49-F238E27FC236}">
                <a16:creationId xmlns:a16="http://schemas.microsoft.com/office/drawing/2014/main" id="{11E3A221-FE57-84D3-F020-1235DB2F5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180" y="1362074"/>
            <a:ext cx="9125146" cy="4755921"/>
          </a:xfrm>
          <a:prstGeom prst="rect">
            <a:avLst/>
          </a:prstGeom>
        </p:spPr>
      </p:pic>
    </p:spTree>
    <p:extLst>
      <p:ext uri="{BB962C8B-B14F-4D97-AF65-F5344CB8AC3E}">
        <p14:creationId xmlns:p14="http://schemas.microsoft.com/office/powerpoint/2010/main" val="1678982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8B9B-1754-6C06-C9A4-30A55BF4E959}"/>
              </a:ext>
            </a:extLst>
          </p:cNvPr>
          <p:cNvSpPr>
            <a:spLocks noGrp="1"/>
          </p:cNvSpPr>
          <p:nvPr>
            <p:ph type="title"/>
          </p:nvPr>
        </p:nvSpPr>
        <p:spPr>
          <a:xfrm>
            <a:off x="1310221" y="405584"/>
            <a:ext cx="9404723" cy="1400530"/>
          </a:xfrm>
        </p:spPr>
        <p:txBody>
          <a:bodyPr/>
          <a:lstStyle/>
          <a:p>
            <a:pPr algn="ctr"/>
            <a:r>
              <a:rPr lang="en-IN" sz="4000" b="1" dirty="0">
                <a:latin typeface="Bodoni MT" panose="02070603080606020203" pitchFamily="18" charset="0"/>
              </a:rPr>
              <a:t>METHODOLOGY</a:t>
            </a:r>
          </a:p>
        </p:txBody>
      </p:sp>
      <p:sp>
        <p:nvSpPr>
          <p:cNvPr id="3" name="TextBox 2">
            <a:extLst>
              <a:ext uri="{FF2B5EF4-FFF2-40B4-BE49-F238E27FC236}">
                <a16:creationId xmlns:a16="http://schemas.microsoft.com/office/drawing/2014/main" id="{89E82716-A25A-8653-CB51-24BE10ED3893}"/>
              </a:ext>
            </a:extLst>
          </p:cNvPr>
          <p:cNvSpPr txBox="1"/>
          <p:nvPr/>
        </p:nvSpPr>
        <p:spPr>
          <a:xfrm>
            <a:off x="244517" y="1461154"/>
            <a:ext cx="3327662" cy="4801314"/>
          </a:xfrm>
          <a:prstGeom prst="rect">
            <a:avLst/>
          </a:prstGeom>
          <a:noFill/>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Image Emotion Classification</a:t>
            </a:r>
          </a:p>
          <a:p>
            <a:pPr algn="ctr"/>
            <a:endParaRPr lang="en-IN" sz="22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FER2013</a:t>
            </a:r>
          </a:p>
          <a:p>
            <a:r>
              <a:rPr lang="en-IN" sz="2000" b="1" dirty="0">
                <a:latin typeface="Times New Roman" panose="02020603050405020304" pitchFamily="18" charset="0"/>
                <a:cs typeface="Times New Roman" panose="02020603050405020304" pitchFamily="18" charset="0"/>
              </a:rPr>
              <a:t>Model: </a:t>
            </a:r>
            <a:r>
              <a:rPr lang="en-IN" sz="2000" dirty="0">
                <a:latin typeface="Times New Roman" panose="02020603050405020304" pitchFamily="18" charset="0"/>
                <a:cs typeface="Times New Roman" panose="02020603050405020304" pitchFamily="18" charset="0"/>
              </a:rPr>
              <a:t>CNN-based deep learning architecture</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Load grayscale images.</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Convert to RGB and resize.</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pixel values.</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Pass through CNN model.</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Output emotion prediction.</a:t>
            </a:r>
          </a:p>
        </p:txBody>
      </p:sp>
      <p:sp>
        <p:nvSpPr>
          <p:cNvPr id="4" name="TextBox 3">
            <a:extLst>
              <a:ext uri="{FF2B5EF4-FFF2-40B4-BE49-F238E27FC236}">
                <a16:creationId xmlns:a16="http://schemas.microsoft.com/office/drawing/2014/main" id="{523E1F24-B6BC-9CC0-A271-58FBC7E89181}"/>
              </a:ext>
            </a:extLst>
          </p:cNvPr>
          <p:cNvSpPr txBox="1"/>
          <p:nvPr/>
        </p:nvSpPr>
        <p:spPr>
          <a:xfrm>
            <a:off x="4556144" y="1461154"/>
            <a:ext cx="3195686" cy="4801314"/>
          </a:xfrm>
          <a:prstGeom prst="rect">
            <a:avLst/>
          </a:prstGeom>
          <a:noFill/>
        </p:spPr>
        <p:txBody>
          <a:bodyPr wrap="square" rtlCol="0">
            <a:spAutoFit/>
          </a:bodyPr>
          <a:lstStyle/>
          <a:p>
            <a:pPr algn="ctr">
              <a:buNone/>
            </a:pPr>
            <a:r>
              <a:rPr lang="en-IN" sz="2200" b="1" dirty="0">
                <a:latin typeface="Times New Roman" panose="02020603050405020304" pitchFamily="18" charset="0"/>
                <a:cs typeface="Times New Roman" panose="02020603050405020304" pitchFamily="18" charset="0"/>
              </a:rPr>
              <a:t> Audio Sentiment Analysis</a:t>
            </a:r>
          </a:p>
          <a:p>
            <a:pPr algn="ctr">
              <a:buNone/>
            </a:pPr>
            <a:endParaRPr lang="en-IN" sz="22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Speech sentiment dataset from Kaggle.</a:t>
            </a:r>
          </a:p>
          <a:p>
            <a:r>
              <a:rPr lang="en-IN" sz="2000" b="1" dirty="0">
                <a:latin typeface="Times New Roman" panose="02020603050405020304" pitchFamily="18" charset="0"/>
                <a:cs typeface="Times New Roman" panose="02020603050405020304" pitchFamily="18" charset="0"/>
              </a:rPr>
              <a:t>Model: </a:t>
            </a:r>
            <a:r>
              <a:rPr lang="en-IN" sz="2000" dirty="0">
                <a:latin typeface="Times New Roman" panose="02020603050405020304" pitchFamily="18" charset="0"/>
                <a:cs typeface="Times New Roman" panose="02020603050405020304" pitchFamily="18" charset="0"/>
              </a:rPr>
              <a:t>CNN/LSTM-based classification model.</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Extract MFCC features.</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Normalize input.</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Pass through deep learning model.</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Output sentiment prediction.</a:t>
            </a:r>
          </a:p>
          <a:p>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FAD98F-4605-FA2A-62F7-53F76F017A1F}"/>
              </a:ext>
            </a:extLst>
          </p:cNvPr>
          <p:cNvSpPr txBox="1"/>
          <p:nvPr/>
        </p:nvSpPr>
        <p:spPr>
          <a:xfrm>
            <a:off x="8735795" y="1461154"/>
            <a:ext cx="3026004" cy="4493538"/>
          </a:xfrm>
          <a:prstGeom prst="rect">
            <a:avLst/>
          </a:prstGeom>
          <a:noFill/>
        </p:spPr>
        <p:txBody>
          <a:bodyPr wrap="square" rtlCol="0">
            <a:spAutoFit/>
          </a:bodyPr>
          <a:lstStyle/>
          <a:p>
            <a:pPr algn="ctr">
              <a:buNone/>
            </a:pPr>
            <a:r>
              <a:rPr lang="en-IN" sz="2200" b="1" dirty="0">
                <a:latin typeface="Times New Roman" panose="02020603050405020304" pitchFamily="18" charset="0"/>
                <a:cs typeface="Times New Roman" panose="02020603050405020304" pitchFamily="18" charset="0"/>
              </a:rPr>
              <a:t>Text Sentiment Analysis</a:t>
            </a:r>
          </a:p>
          <a:p>
            <a:pPr algn="ctr">
              <a:buNone/>
            </a:pPr>
            <a:endParaRPr lang="en-IN" sz="22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Suicide Watch dataset from Kaggle.</a:t>
            </a:r>
          </a:p>
          <a:p>
            <a:r>
              <a:rPr lang="en-IN" sz="2000" b="1" dirty="0">
                <a:latin typeface="Times New Roman" panose="02020603050405020304" pitchFamily="18" charset="0"/>
                <a:cs typeface="Times New Roman" panose="02020603050405020304" pitchFamily="18" charset="0"/>
              </a:rPr>
              <a:t>Model: </a:t>
            </a:r>
            <a:r>
              <a:rPr lang="en-IN" sz="2000" dirty="0">
                <a:latin typeface="Times New Roman" panose="02020603050405020304" pitchFamily="18" charset="0"/>
                <a:cs typeface="Times New Roman" panose="02020603050405020304" pitchFamily="18" charset="0"/>
              </a:rPr>
              <a:t>LSTM-based NLP model.</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Tokenize and pad input text.</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Pass through LSTM.</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Predict probability of suicidal tendency.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389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B7544902-0F9F-D62E-5A4E-EEB69D01C09C}"/>
              </a:ext>
            </a:extLst>
          </p:cNvPr>
          <p:cNvPicPr>
            <a:picLocks noChangeAspect="1"/>
          </p:cNvPicPr>
          <p:nvPr/>
        </p:nvPicPr>
        <p:blipFill>
          <a:blip r:embed="rId2"/>
          <a:stretch>
            <a:fillRect/>
          </a:stretch>
        </p:blipFill>
        <p:spPr>
          <a:xfrm>
            <a:off x="776779" y="328915"/>
            <a:ext cx="10638442" cy="6200169"/>
          </a:xfrm>
          <a:prstGeom prst="rect">
            <a:avLst/>
          </a:prstGeom>
        </p:spPr>
      </p:pic>
    </p:spTree>
    <p:extLst>
      <p:ext uri="{BB962C8B-B14F-4D97-AF65-F5344CB8AC3E}">
        <p14:creationId xmlns:p14="http://schemas.microsoft.com/office/powerpoint/2010/main" val="1980506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4B6B-3594-FFC3-104B-2A9150562E15}"/>
              </a:ext>
            </a:extLst>
          </p:cNvPr>
          <p:cNvSpPr>
            <a:spLocks noGrp="1"/>
          </p:cNvSpPr>
          <p:nvPr>
            <p:ph type="title"/>
          </p:nvPr>
        </p:nvSpPr>
        <p:spPr/>
        <p:txBody>
          <a:bodyPr/>
          <a:lstStyle/>
          <a:p>
            <a:pPr algn="ctr"/>
            <a:r>
              <a:rPr lang="en-US" sz="4000" b="1" dirty="0">
                <a:effectLst>
                  <a:outerShdw blurRad="38100" dist="38100" dir="2700000" algn="tl">
                    <a:srgbClr val="000000">
                      <a:alpha val="43137"/>
                    </a:srgbClr>
                  </a:outerShdw>
                </a:effectLst>
                <a:latin typeface="Bodoni MT" panose="02070603080606020203" pitchFamily="18" charset="0"/>
                <a:cs typeface="Times New Roman" panose="02020603050405020304" pitchFamily="18" charset="0"/>
              </a:rPr>
              <a:t>USER INTERFACE</a:t>
            </a:r>
            <a:br>
              <a:rPr lang="en-US" sz="4000" b="1" dirty="0">
                <a:effectLst>
                  <a:outerShdw blurRad="38100" dist="38100" dir="2700000" algn="tl">
                    <a:srgbClr val="000000">
                      <a:alpha val="43137"/>
                    </a:srgbClr>
                  </a:outerShdw>
                </a:effectLst>
                <a:latin typeface="Bodoni MT" panose="02070603080606020203"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Bodoni MT" panose="02070603080606020203"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536297-14DD-B8A6-3614-AF2F549E8A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107" y="1329178"/>
            <a:ext cx="10058401" cy="5293151"/>
          </a:xfrm>
          <a:prstGeom prst="rect">
            <a:avLst/>
          </a:prstGeom>
        </p:spPr>
      </p:pic>
    </p:spTree>
    <p:extLst>
      <p:ext uri="{BB962C8B-B14F-4D97-AF65-F5344CB8AC3E}">
        <p14:creationId xmlns:p14="http://schemas.microsoft.com/office/powerpoint/2010/main" val="1617291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B3F04-D2BF-5F44-B8FC-F5060227A4EF}"/>
              </a:ext>
            </a:extLst>
          </p:cNvPr>
          <p:cNvSpPr>
            <a:spLocks noGrp="1"/>
          </p:cNvSpPr>
          <p:nvPr>
            <p:ph type="title"/>
          </p:nvPr>
        </p:nvSpPr>
        <p:spPr>
          <a:xfrm>
            <a:off x="493988" y="609601"/>
            <a:ext cx="9819606" cy="1250731"/>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CONCLUSION</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3E8227-FBF3-25C6-6890-0504837CB5CE}"/>
              </a:ext>
            </a:extLst>
          </p:cNvPr>
          <p:cNvSpPr>
            <a:spLocks noGrp="1"/>
          </p:cNvSpPr>
          <p:nvPr>
            <p:ph idx="1"/>
          </p:nvPr>
        </p:nvSpPr>
        <p:spPr>
          <a:xfrm>
            <a:off x="1103312" y="2052918"/>
            <a:ext cx="9404723" cy="419548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This project introduces an advanced system for detecting suicidal tendencies by integrating facial gesture detection, speech recognition, and messaging behavior analysis. Using machine learning techniques like CNN and Random Forest, the system processes data from multiple sources to ensure accurate and reliable predictions. Unlike traditional methods that rely on a single aspect, this model employs a </a:t>
            </a:r>
            <a:r>
              <a:rPr lang="en-US">
                <a:latin typeface="Times New Roman" panose="02020603050405020304" pitchFamily="18" charset="0"/>
                <a:cs typeface="Times New Roman" panose="02020603050405020304" pitchFamily="18" charset="0"/>
              </a:rPr>
              <a:t>correlation  </a:t>
            </a:r>
            <a:r>
              <a:rPr lang="en-US" dirty="0">
                <a:latin typeface="Times New Roman" panose="02020603050405020304" pitchFamily="18" charset="0"/>
                <a:cs typeface="Times New Roman" panose="02020603050405020304" pitchFamily="18" charset="0"/>
              </a:rPr>
              <a:t>to combine diverse inputs, significantly enhancing detection capabilities. The ultimate objective is to provide timely alerts to families and healthcare providers, enabling early intervention to prevent potential suicides.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07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D477-6A04-0762-619A-AEA456BE127A}"/>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REFERENCES</a:t>
            </a:r>
            <a:br>
              <a:rPr lang="en-IN" b="1" dirty="0">
                <a:effectLst>
                  <a:outerShdw blurRad="38100" dist="38100" dir="2700000" algn="tl">
                    <a:srgbClr val="000000">
                      <a:alpha val="43137"/>
                    </a:srgbClr>
                  </a:outerShdw>
                </a:effectLst>
                <a:latin typeface="Bodoni MT" panose="02070603080606020203" pitchFamily="18" charset="0"/>
              </a:rPr>
            </a:b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F772F1C-BFB6-4D9B-F3DB-4E942D85D527}"/>
              </a:ext>
            </a:extLst>
          </p:cNvPr>
          <p:cNvSpPr txBox="1"/>
          <p:nvPr/>
        </p:nvSpPr>
        <p:spPr>
          <a:xfrm>
            <a:off x="1082386" y="1717845"/>
            <a:ext cx="10027228" cy="3785652"/>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1. World Health Organization (WHO). “Suicide statistics and prevention strategies.”  </a:t>
            </a:r>
          </a:p>
          <a:p>
            <a:pPr algn="just"/>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Lecrubier</a:t>
            </a:r>
            <a:r>
              <a:rPr lang="en-IN" sz="2000" dirty="0">
                <a:latin typeface="Times New Roman" panose="02020603050405020304" pitchFamily="18" charset="0"/>
                <a:cs typeface="Times New Roman" panose="02020603050405020304" pitchFamily="18" charset="0"/>
              </a:rPr>
              <a:t>, Yves. “The burden of depression and anxiety in general medicine.” *Journal of Clinical Psychiatry*, 2001.  </a:t>
            </a:r>
          </a:p>
          <a:p>
            <a:pPr algn="just"/>
            <a:r>
              <a:rPr lang="en-IN" sz="2000" dirty="0">
                <a:latin typeface="Times New Roman" panose="02020603050405020304" pitchFamily="18" charset="0"/>
                <a:cs typeface="Times New Roman" panose="02020603050405020304" pitchFamily="18" charset="0"/>
              </a:rPr>
              <a:t>3. Ekman, P., &amp; Friesen, W. V. “Facial Action Coding System (FACS).” 1978.  </a:t>
            </a:r>
          </a:p>
          <a:p>
            <a:pPr algn="just"/>
            <a:r>
              <a:rPr lang="en-IN" sz="2000" dirty="0">
                <a:latin typeface="Times New Roman" panose="02020603050405020304" pitchFamily="18" charset="0"/>
                <a:cs typeface="Times New Roman" panose="02020603050405020304" pitchFamily="18" charset="0"/>
              </a:rPr>
              <a:t>4. Pennebaker, J. W., &amp; King, L. A. “Linguistic styles: Language use as an individual difference.” *Journal of Personality and Social Psychology*, 1999.  </a:t>
            </a:r>
          </a:p>
          <a:p>
            <a:pPr algn="just"/>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Breiman</a:t>
            </a:r>
            <a:r>
              <a:rPr lang="en-IN" sz="2000" dirty="0">
                <a:latin typeface="Times New Roman" panose="02020603050405020304" pitchFamily="18" charset="0"/>
                <a:cs typeface="Times New Roman" panose="02020603050405020304" pitchFamily="18" charset="0"/>
              </a:rPr>
              <a:t>, L. “Random Forests.” *Machine Learning*, 2001.  </a:t>
            </a:r>
          </a:p>
          <a:p>
            <a:pPr algn="just"/>
            <a:r>
              <a:rPr lang="en-IN" sz="2000" dirty="0">
                <a:latin typeface="Times New Roman" panose="02020603050405020304" pitchFamily="18" charset="0"/>
                <a:cs typeface="Times New Roman" panose="02020603050405020304" pitchFamily="18" charset="0"/>
              </a:rPr>
              <a:t>6. </a:t>
            </a:r>
            <a:r>
              <a:rPr lang="en-IN" sz="2000" dirty="0" err="1">
                <a:latin typeface="Times New Roman" panose="02020603050405020304" pitchFamily="18" charset="0"/>
                <a:cs typeface="Times New Roman" panose="02020603050405020304" pitchFamily="18" charset="0"/>
              </a:rPr>
              <a:t>Krizhevsky</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Sutskever</a:t>
            </a:r>
            <a:r>
              <a:rPr lang="en-IN" sz="2000" dirty="0">
                <a:latin typeface="Times New Roman" panose="02020603050405020304" pitchFamily="18" charset="0"/>
                <a:cs typeface="Times New Roman" panose="02020603050405020304" pitchFamily="18" charset="0"/>
              </a:rPr>
              <a:t>, I., &amp; Hinton, G. E. “ImageNet classification with deep convolutional neural networks.” *Advances in Neural Information Processing Systems (</a:t>
            </a:r>
            <a:r>
              <a:rPr lang="en-IN" sz="2000" dirty="0" err="1">
                <a:latin typeface="Times New Roman" panose="02020603050405020304" pitchFamily="18" charset="0"/>
                <a:cs typeface="Times New Roman" panose="02020603050405020304" pitchFamily="18" charset="0"/>
              </a:rPr>
              <a:t>NeurIPS</a:t>
            </a:r>
            <a:r>
              <a:rPr lang="en-IN" sz="2000" dirty="0">
                <a:latin typeface="Times New Roman" panose="02020603050405020304" pitchFamily="18" charset="0"/>
                <a:cs typeface="Times New Roman" panose="02020603050405020304" pitchFamily="18" charset="0"/>
              </a:rPr>
              <a:t>)*, 2012.  </a:t>
            </a:r>
          </a:p>
          <a:p>
            <a:pPr algn="just"/>
            <a:r>
              <a:rPr lang="en-IN" sz="2000" dirty="0">
                <a:latin typeface="Times New Roman" panose="02020603050405020304" pitchFamily="18" charset="0"/>
                <a:cs typeface="Times New Roman" panose="02020603050405020304" pitchFamily="18" charset="0"/>
              </a:rPr>
              <a:t>7. Xu, T., &amp; Shen, H. “Natural language processing for mental health applications.” *IEEE Transactions on Neural Systems and Rehabilitation Engineering*, 2017. </a:t>
            </a:r>
          </a:p>
        </p:txBody>
      </p:sp>
    </p:spTree>
    <p:extLst>
      <p:ext uri="{BB962C8B-B14F-4D97-AF65-F5344CB8AC3E}">
        <p14:creationId xmlns:p14="http://schemas.microsoft.com/office/powerpoint/2010/main" val="272446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D14AE-AD14-F1AF-0387-6E785AAA19A5}"/>
              </a:ext>
            </a:extLst>
          </p:cNvPr>
          <p:cNvSpPr>
            <a:spLocks noGrp="1"/>
          </p:cNvSpPr>
          <p:nvPr>
            <p:ph type="title"/>
          </p:nvPr>
        </p:nvSpPr>
        <p:spPr>
          <a:xfrm>
            <a:off x="838199" y="365125"/>
            <a:ext cx="10134601" cy="1325563"/>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AGENDA</a:t>
            </a:r>
          </a:p>
        </p:txBody>
      </p:sp>
      <p:sp>
        <p:nvSpPr>
          <p:cNvPr id="3" name="Content Placeholder 2">
            <a:extLst>
              <a:ext uri="{FF2B5EF4-FFF2-40B4-BE49-F238E27FC236}">
                <a16:creationId xmlns:a16="http://schemas.microsoft.com/office/drawing/2014/main" id="{7D5AE1DF-FBBC-E4BB-9D36-F5AFFC2A056F}"/>
              </a:ext>
            </a:extLst>
          </p:cNvPr>
          <p:cNvSpPr>
            <a:spLocks noGrp="1"/>
          </p:cNvSpPr>
          <p:nvPr>
            <p:ph idx="1"/>
          </p:nvPr>
        </p:nvSpPr>
        <p:spPr>
          <a:xfrm>
            <a:off x="1408385" y="1447252"/>
            <a:ext cx="9724697" cy="4351338"/>
          </a:xfrm>
        </p:spPr>
        <p:txBody>
          <a:bodyPr>
            <a:normAutofit fontScale="92500" lnSpcReduction="20000"/>
          </a:bodyPr>
          <a:lstStyle/>
          <a:p>
            <a:pPr marL="0" indent="0">
              <a:buNone/>
            </a:pPr>
            <a:endParaRPr lang="en-IN" dirty="0">
              <a:latin typeface="Bodoni MT" panose="02070603080606020203" pitchFamily="18" charset="0"/>
            </a:endParaRPr>
          </a:p>
          <a:p>
            <a:r>
              <a:rPr lang="en-IN" dirty="0">
                <a:latin typeface="Bodoni MT" panose="02070603080606020203" pitchFamily="18" charset="0"/>
              </a:rPr>
              <a:t>ABSTRACT</a:t>
            </a:r>
          </a:p>
          <a:p>
            <a:r>
              <a:rPr lang="en-IN" dirty="0">
                <a:latin typeface="Bodoni MT" panose="02070603080606020203" pitchFamily="18" charset="0"/>
              </a:rPr>
              <a:t>PROBLEM STATEMENT</a:t>
            </a:r>
          </a:p>
          <a:p>
            <a:r>
              <a:rPr lang="en-IN" dirty="0">
                <a:latin typeface="Bodoni MT" panose="02070603080606020203" pitchFamily="18" charset="0"/>
              </a:rPr>
              <a:t>LITERATURE OVERVIEW</a:t>
            </a:r>
          </a:p>
          <a:p>
            <a:r>
              <a:rPr lang="en-US" dirty="0">
                <a:latin typeface="Bodoni MT" panose="02070603080606020203" pitchFamily="18" charset="0"/>
              </a:rPr>
              <a:t>EXISTING SYSTEM</a:t>
            </a:r>
          </a:p>
          <a:p>
            <a:r>
              <a:rPr lang="en-IN" dirty="0">
                <a:latin typeface="Bodoni MT" panose="02070603080606020203" pitchFamily="18" charset="0"/>
              </a:rPr>
              <a:t>PROPOSED SYSTEM</a:t>
            </a:r>
          </a:p>
          <a:p>
            <a:r>
              <a:rPr lang="en-IN" dirty="0">
                <a:latin typeface="Bodoni MT" panose="02070603080606020203" pitchFamily="18" charset="0"/>
              </a:rPr>
              <a:t>SYSTEM CONFIGURATION</a:t>
            </a:r>
          </a:p>
          <a:p>
            <a:r>
              <a:rPr lang="en-IN" dirty="0">
                <a:latin typeface="Bodoni MT" panose="02070603080606020203" pitchFamily="18" charset="0"/>
              </a:rPr>
              <a:t>SYSTEM ARCHITECTURE</a:t>
            </a:r>
          </a:p>
          <a:p>
            <a:r>
              <a:rPr lang="en-IN" dirty="0">
                <a:latin typeface="Bodoni MT" panose="02070603080606020203" pitchFamily="18" charset="0"/>
              </a:rPr>
              <a:t>METHODOLOGY</a:t>
            </a:r>
          </a:p>
          <a:p>
            <a:r>
              <a:rPr lang="en-IN" dirty="0">
                <a:latin typeface="Bodoni MT" panose="02070603080606020203" pitchFamily="18" charset="0"/>
              </a:rPr>
              <a:t>USER INTERFACE/OUTCOME</a:t>
            </a:r>
          </a:p>
          <a:p>
            <a:r>
              <a:rPr lang="en-IN" dirty="0">
                <a:latin typeface="Bodoni MT" panose="02070603080606020203" pitchFamily="18" charset="0"/>
              </a:rPr>
              <a:t>CONCLUSION</a:t>
            </a:r>
          </a:p>
          <a:p>
            <a:r>
              <a:rPr lang="en-IN" dirty="0">
                <a:latin typeface="Bodoni MT" panose="02070603080606020203" pitchFamily="18" charset="0"/>
              </a:rPr>
              <a:t>REFERENCES</a:t>
            </a:r>
          </a:p>
          <a:p>
            <a:pPr marL="0" indent="0">
              <a:buNone/>
            </a:pPr>
            <a:endParaRPr lang="en-IN" dirty="0"/>
          </a:p>
        </p:txBody>
      </p:sp>
    </p:spTree>
    <p:extLst>
      <p:ext uri="{BB962C8B-B14F-4D97-AF65-F5344CB8AC3E}">
        <p14:creationId xmlns:p14="http://schemas.microsoft.com/office/powerpoint/2010/main" val="2462333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52BD17-AAC3-2748-FEE6-1EB830CE12F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28750" y="319086"/>
            <a:ext cx="9334500" cy="6219825"/>
          </a:xfrm>
          <a:prstGeom prst="rect">
            <a:avLst/>
          </a:prstGeom>
        </p:spPr>
      </p:pic>
      <p:sp>
        <p:nvSpPr>
          <p:cNvPr id="2" name="TextBox 1">
            <a:extLst>
              <a:ext uri="{FF2B5EF4-FFF2-40B4-BE49-F238E27FC236}">
                <a16:creationId xmlns:a16="http://schemas.microsoft.com/office/drawing/2014/main" id="{DE1DC93B-48EE-02D6-3E6B-470E4FA6886C}"/>
              </a:ext>
            </a:extLst>
          </p:cNvPr>
          <p:cNvSpPr txBox="1"/>
          <p:nvPr/>
        </p:nvSpPr>
        <p:spPr>
          <a:xfrm>
            <a:off x="3453462" y="319086"/>
            <a:ext cx="10418856" cy="1015663"/>
          </a:xfrm>
          <a:prstGeom prst="rect">
            <a:avLst/>
          </a:prstGeom>
          <a:noFill/>
        </p:spPr>
        <p:txBody>
          <a:bodyPr wrap="square" rtlCol="0">
            <a:spAutoFit/>
          </a:bodyPr>
          <a:lstStyle/>
          <a:p>
            <a:r>
              <a:rPr lang="en-IN" sz="6000" dirty="0">
                <a:solidFill>
                  <a:schemeClr val="bg1"/>
                </a:solidFill>
                <a:effectLst>
                  <a:outerShdw blurRad="38100" dist="38100" dir="2700000" algn="tl">
                    <a:srgbClr val="000000">
                      <a:alpha val="43137"/>
                    </a:srgbClr>
                  </a:outerShdw>
                </a:effectLst>
                <a:latin typeface="Bodoni MT" panose="02070603080606020203" pitchFamily="18" charset="0"/>
              </a:rPr>
              <a:t>THANK YOU…</a:t>
            </a:r>
          </a:p>
        </p:txBody>
      </p:sp>
    </p:spTree>
    <p:extLst>
      <p:ext uri="{BB962C8B-B14F-4D97-AF65-F5344CB8AC3E}">
        <p14:creationId xmlns:p14="http://schemas.microsoft.com/office/powerpoint/2010/main" val="337358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A5EC6-52BF-4A25-4063-5DDBF1F8E2A5}"/>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ABSTRACT</a:t>
            </a:r>
            <a:endParaRPr lang="en-IN"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110ECA4-7D67-B4E7-833B-D984294E12DB}"/>
              </a:ext>
            </a:extLst>
          </p:cNvPr>
          <p:cNvSpPr>
            <a:spLocks noGrp="1"/>
          </p:cNvSpPr>
          <p:nvPr>
            <p:ph idx="1"/>
          </p:nvPr>
        </p:nvSpPr>
        <p:spPr>
          <a:xfrm>
            <a:off x="1071918" y="1853248"/>
            <a:ext cx="10048164" cy="4195481"/>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This project presents a multifaceted approach to detecting suicidal tendencies by integrating Human-Computer Interaction, Natural Language Processing, and voice pattern analysis. The system captures and analyzes facial gestures, speech patterns, and messaging </a:t>
            </a:r>
            <a:r>
              <a:rPr lang="en-US" dirty="0" err="1">
                <a:latin typeface="Times New Roman" panose="02020603050405020304" pitchFamily="18" charset="0"/>
                <a:cs typeface="Times New Roman" panose="02020603050405020304" pitchFamily="18" charset="0"/>
              </a:rPr>
              <a:t>behaviours</a:t>
            </a:r>
            <a:r>
              <a:rPr lang="en-US" dirty="0">
                <a:latin typeface="Times New Roman" panose="02020603050405020304" pitchFamily="18" charset="0"/>
                <a:cs typeface="Times New Roman" panose="02020603050405020304" pitchFamily="18" charset="0"/>
              </a:rPr>
              <a:t> to identify early signs of suicidal intent. By employing machine learning techniques such as Convolutional Neural Networks (CNN) and Random Forest, the model processes data from various sources, including social media and messaging platforms. The use of a correlation  ensures reliable predictions across multiple data types, significantly improving detection accuracy compared to existing single-method approaches. This system aims to provide timely alerts to family and healthcare professionals, potentially preventing suicidal actions.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205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BB5C4-24AA-89EF-B58F-3D8871E06738}"/>
              </a:ext>
            </a:extLst>
          </p:cNvPr>
          <p:cNvSpPr>
            <a:spLocks noGrp="1"/>
          </p:cNvSpPr>
          <p:nvPr>
            <p:ph type="title"/>
          </p:nvPr>
        </p:nvSpPr>
        <p:spPr>
          <a:xfrm>
            <a:off x="929891" y="599863"/>
            <a:ext cx="9404723" cy="1400530"/>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PROBLEM STATEMENT</a:t>
            </a:r>
            <a:br>
              <a:rPr lang="en-IN" b="1" dirty="0">
                <a:effectLst>
                  <a:outerShdw blurRad="38100" dist="38100" dir="2700000" algn="tl">
                    <a:srgbClr val="000000">
                      <a:alpha val="43137"/>
                    </a:srgbClr>
                  </a:outerShdw>
                </a:effectLst>
                <a:latin typeface="Bodoni MT" panose="02070603080606020203" pitchFamily="18" charset="0"/>
              </a:rPr>
            </a:br>
            <a:endParaRPr lang="en-IN"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2634993-E240-2257-DD88-902D86376300}"/>
              </a:ext>
            </a:extLst>
          </p:cNvPr>
          <p:cNvSpPr txBox="1"/>
          <p:nvPr/>
        </p:nvSpPr>
        <p:spPr>
          <a:xfrm>
            <a:off x="1198179" y="2000393"/>
            <a:ext cx="9837683"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Suicide is one of the leading causes of death worldwide, with a significant rise in cases over the years. A key challenge is identifying individuals at risk before an attempt is made. Existing methods often lack reliability and accuracy due to their single-factor analysis, such as only relying on facial expressions or text-based cues.</a:t>
            </a:r>
          </a:p>
          <a:p>
            <a:pPr algn="just"/>
            <a:r>
              <a:rPr lang="en-US" sz="2000" dirty="0">
                <a:latin typeface="Times New Roman" panose="02020603050405020304" pitchFamily="18" charset="0"/>
                <a:cs typeface="Times New Roman" panose="02020603050405020304" pitchFamily="18" charset="0"/>
              </a:rPr>
              <a:t>The problem lies in developing a robust and comprehensive system capable of analyzing multiple behavioral indicators. The system should also be accessible and user-friendly, ensuring it can be deployed widely to save lives. Ethical considerations, such as data privacy and non-invasive methods, are also critical to ensure the system's acceptance and reliability.</a:t>
            </a:r>
          </a:p>
        </p:txBody>
      </p:sp>
    </p:spTree>
    <p:extLst>
      <p:ext uri="{BB962C8B-B14F-4D97-AF65-F5344CB8AC3E}">
        <p14:creationId xmlns:p14="http://schemas.microsoft.com/office/powerpoint/2010/main" val="194521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56695867-AAFA-46CC-FB0D-B380DE7B4711}"/>
              </a:ext>
            </a:extLst>
          </p:cNvPr>
          <p:cNvPicPr>
            <a:picLocks noChangeAspect="1"/>
          </p:cNvPicPr>
          <p:nvPr/>
        </p:nvPicPr>
        <p:blipFill>
          <a:blip r:embed="rId2"/>
          <a:srcRect b="39152"/>
          <a:stretch/>
        </p:blipFill>
        <p:spPr>
          <a:xfrm>
            <a:off x="-1" y="1093075"/>
            <a:ext cx="12192001" cy="5764925"/>
          </a:xfrm>
          <a:prstGeom prst="rect">
            <a:avLst/>
          </a:prstGeom>
        </p:spPr>
      </p:pic>
      <p:sp>
        <p:nvSpPr>
          <p:cNvPr id="5" name="TextBox 4">
            <a:extLst>
              <a:ext uri="{FF2B5EF4-FFF2-40B4-BE49-F238E27FC236}">
                <a16:creationId xmlns:a16="http://schemas.microsoft.com/office/drawing/2014/main" id="{08816F47-9D13-CD55-3C77-1746A47B9703}"/>
              </a:ext>
            </a:extLst>
          </p:cNvPr>
          <p:cNvSpPr txBox="1"/>
          <p:nvPr/>
        </p:nvSpPr>
        <p:spPr>
          <a:xfrm>
            <a:off x="2732688" y="208291"/>
            <a:ext cx="6726621" cy="646331"/>
          </a:xfrm>
          <a:prstGeom prst="rect">
            <a:avLst/>
          </a:prstGeom>
          <a:noFill/>
        </p:spPr>
        <p:txBody>
          <a:bodyPr wrap="square" rtlCol="0">
            <a:spAutoFit/>
          </a:bodyPr>
          <a:lstStyle/>
          <a:p>
            <a:pPr algn="ctr"/>
            <a:r>
              <a:rPr lang="en-IN" sz="3600" dirty="0">
                <a:latin typeface="Bodoni MT" panose="02070603080606020203" pitchFamily="18" charset="0"/>
              </a:rPr>
              <a:t>LITERATURE OVERVIEW</a:t>
            </a:r>
          </a:p>
        </p:txBody>
      </p:sp>
    </p:spTree>
    <p:extLst>
      <p:ext uri="{BB962C8B-B14F-4D97-AF65-F5344CB8AC3E}">
        <p14:creationId xmlns:p14="http://schemas.microsoft.com/office/powerpoint/2010/main" val="2777435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a:extLst>
              <a:ext uri="{FF2B5EF4-FFF2-40B4-BE49-F238E27FC236}">
                <a16:creationId xmlns:a16="http://schemas.microsoft.com/office/drawing/2014/main" id="{56695867-AAFA-46CC-FB0D-B380DE7B4711}"/>
              </a:ext>
            </a:extLst>
          </p:cNvPr>
          <p:cNvPicPr>
            <a:picLocks noChangeAspect="1"/>
          </p:cNvPicPr>
          <p:nvPr/>
        </p:nvPicPr>
        <p:blipFill>
          <a:blip r:embed="rId2"/>
          <a:srcRect t="60759"/>
          <a:stretch/>
        </p:blipFill>
        <p:spPr>
          <a:xfrm>
            <a:off x="0" y="2112579"/>
            <a:ext cx="12192000" cy="4628755"/>
          </a:xfrm>
          <a:prstGeom prst="rect">
            <a:avLst/>
          </a:prstGeom>
        </p:spPr>
      </p:pic>
      <p:pic>
        <p:nvPicPr>
          <p:cNvPr id="3" name="table">
            <a:extLst>
              <a:ext uri="{FF2B5EF4-FFF2-40B4-BE49-F238E27FC236}">
                <a16:creationId xmlns:a16="http://schemas.microsoft.com/office/drawing/2014/main" id="{AC850372-5BA7-666B-0509-10C35D33F286}"/>
              </a:ext>
            </a:extLst>
          </p:cNvPr>
          <p:cNvPicPr>
            <a:picLocks noChangeAspect="1"/>
          </p:cNvPicPr>
          <p:nvPr/>
        </p:nvPicPr>
        <p:blipFill>
          <a:blip r:embed="rId2"/>
          <a:srcRect b="92123"/>
          <a:stretch/>
        </p:blipFill>
        <p:spPr>
          <a:xfrm>
            <a:off x="-1" y="1366344"/>
            <a:ext cx="12192001" cy="746235"/>
          </a:xfrm>
          <a:prstGeom prst="rect">
            <a:avLst/>
          </a:prstGeom>
        </p:spPr>
      </p:pic>
      <p:sp>
        <p:nvSpPr>
          <p:cNvPr id="4" name="TextBox 3">
            <a:extLst>
              <a:ext uri="{FF2B5EF4-FFF2-40B4-BE49-F238E27FC236}">
                <a16:creationId xmlns:a16="http://schemas.microsoft.com/office/drawing/2014/main" id="{12A870A0-E63D-FC60-7EB2-48C908341579}"/>
              </a:ext>
            </a:extLst>
          </p:cNvPr>
          <p:cNvSpPr txBox="1"/>
          <p:nvPr/>
        </p:nvSpPr>
        <p:spPr>
          <a:xfrm>
            <a:off x="2732688" y="208291"/>
            <a:ext cx="6726621" cy="646331"/>
          </a:xfrm>
          <a:prstGeom prst="rect">
            <a:avLst/>
          </a:prstGeom>
          <a:noFill/>
        </p:spPr>
        <p:txBody>
          <a:bodyPr wrap="square" rtlCol="0">
            <a:spAutoFit/>
          </a:bodyPr>
          <a:lstStyle/>
          <a:p>
            <a:pPr algn="ctr"/>
            <a:r>
              <a:rPr lang="en-IN" sz="3600" dirty="0">
                <a:latin typeface="Bodoni MT" panose="02070603080606020203" pitchFamily="18" charset="0"/>
              </a:rPr>
              <a:t>LITERATURE OVERVIEW</a:t>
            </a:r>
          </a:p>
        </p:txBody>
      </p:sp>
    </p:spTree>
    <p:extLst>
      <p:ext uri="{BB962C8B-B14F-4D97-AF65-F5344CB8AC3E}">
        <p14:creationId xmlns:p14="http://schemas.microsoft.com/office/powerpoint/2010/main" val="228750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2083-1517-F5A6-0A77-F8ECF9ABCA34}"/>
              </a:ext>
            </a:extLst>
          </p:cNvPr>
          <p:cNvSpPr>
            <a:spLocks noGrp="1"/>
          </p:cNvSpPr>
          <p:nvPr>
            <p:ph type="title"/>
          </p:nvPr>
        </p:nvSpPr>
        <p:spPr/>
        <p:txBody>
          <a:bodyPr/>
          <a:lstStyle/>
          <a:p>
            <a:pPr algn="ctr"/>
            <a:r>
              <a:rPr lang="en-US" b="1" dirty="0">
                <a:effectLst>
                  <a:outerShdw blurRad="38100" dist="38100" dir="2700000" algn="tl">
                    <a:srgbClr val="000000">
                      <a:alpha val="43137"/>
                    </a:srgbClr>
                  </a:outerShdw>
                </a:effectLst>
                <a:latin typeface="Bodoni MT" panose="02070603080606020203" pitchFamily="18" charset="0"/>
              </a:rPr>
              <a:t>EXISTING SYSTEM</a:t>
            </a:r>
            <a:br>
              <a:rPr lang="en-US" b="1" dirty="0">
                <a:effectLst>
                  <a:outerShdw blurRad="38100" dist="38100" dir="2700000" algn="tl">
                    <a:srgbClr val="000000">
                      <a:alpha val="43137"/>
                    </a:srgbClr>
                  </a:outerShdw>
                </a:effectLst>
                <a:latin typeface="Bodoni MT" panose="02070603080606020203" pitchFamily="18" charset="0"/>
              </a:rPr>
            </a:b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3B6848FA-444D-87D4-E086-0690E171E64B}"/>
              </a:ext>
            </a:extLst>
          </p:cNvPr>
          <p:cNvSpPr txBox="1"/>
          <p:nvPr/>
        </p:nvSpPr>
        <p:spPr>
          <a:xfrm>
            <a:off x="1345325" y="1853248"/>
            <a:ext cx="9133490" cy="375487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existing systems for detecting suicidal tendencies often rely on isolated methods such as: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Facial expression detection using basic image analysis.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Analysis of text messages for suicidal language patterns.</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Speech tone and sentiment analysis through standalone NLP models.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systems, while functional, lack the robustness required for reliable predictions due to their single-method approach. The lack of integration among multiple behavioral indicators results in limited accuracy and high false-positive rates. Furthermore, these systems often fail to address privacy and ethical concerns, making them less practical for real-world use.</a:t>
            </a:r>
          </a:p>
          <a:p>
            <a:pPr algn="just"/>
            <a:endParaRPr lang="en-IN" dirty="0"/>
          </a:p>
        </p:txBody>
      </p:sp>
    </p:spTree>
    <p:extLst>
      <p:ext uri="{BB962C8B-B14F-4D97-AF65-F5344CB8AC3E}">
        <p14:creationId xmlns:p14="http://schemas.microsoft.com/office/powerpoint/2010/main" val="190508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79AD-3AB0-1BB6-4CA4-0618C70BFE09}"/>
              </a:ext>
            </a:extLst>
          </p:cNvPr>
          <p:cNvSpPr>
            <a:spLocks noGrp="1"/>
          </p:cNvSpPr>
          <p:nvPr>
            <p:ph type="title"/>
          </p:nvPr>
        </p:nvSpPr>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PROPOSED SYSTEM</a:t>
            </a:r>
            <a:br>
              <a:rPr lang="en-IN" b="1" dirty="0">
                <a:effectLst>
                  <a:outerShdw blurRad="38100" dist="38100" dir="2700000" algn="tl">
                    <a:srgbClr val="000000">
                      <a:alpha val="43137"/>
                    </a:srgbClr>
                  </a:outerShdw>
                </a:effectLst>
                <a:latin typeface="Bodoni MT" panose="02070603080606020203" pitchFamily="18" charset="0"/>
              </a:rPr>
            </a:b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DC101399-A589-3D34-2350-2992214225FD}"/>
              </a:ext>
            </a:extLst>
          </p:cNvPr>
          <p:cNvSpPr txBox="1"/>
          <p:nvPr/>
        </p:nvSpPr>
        <p:spPr>
          <a:xfrm>
            <a:off x="1184564" y="1853248"/>
            <a:ext cx="10255827" cy="4370427"/>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proposed system leverages a multi-modal approach, integrating various behavioral indicators such as:</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Facial Gesture Recognition</a:t>
            </a:r>
            <a:r>
              <a:rPr lang="en-US" sz="2000" dirty="0">
                <a:latin typeface="Times New Roman" panose="02020603050405020304" pitchFamily="18" charset="0"/>
                <a:cs typeface="Times New Roman" panose="02020603050405020304" pitchFamily="18" charset="0"/>
              </a:rPr>
              <a:t>: Using CNN to detect subtle expressions associated with distress.</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Voice Tone Analysis</a:t>
            </a:r>
            <a:r>
              <a:rPr lang="en-US" sz="2000" dirty="0">
                <a:latin typeface="Times New Roman" panose="02020603050405020304" pitchFamily="18" charset="0"/>
                <a:cs typeface="Times New Roman" panose="02020603050405020304" pitchFamily="18" charset="0"/>
              </a:rPr>
              <a:t>: Applying NLP techniques to identify emotional states through speech patterns.</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Text Messaging Patterns</a:t>
            </a:r>
            <a:r>
              <a:rPr lang="en-US" sz="2000" dirty="0">
                <a:latin typeface="Times New Roman" panose="02020603050405020304" pitchFamily="18" charset="0"/>
                <a:cs typeface="Times New Roman" panose="02020603050405020304" pitchFamily="18" charset="0"/>
              </a:rPr>
              <a:t>: Tokenizing and analyzing text messages using NLP to identify potential warning signs.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system employs a correlation matrix to combine data from these sources, ensuring a more accurate prediction. By utilizing machine learning models like Random Forest for classification, the system improves reliability and reduces false positives. Additionally, it emphasizes non-invasive methods and ensures user privacy, making it ethically sound and deployable in real-world scenarios.</a:t>
            </a:r>
          </a:p>
          <a:p>
            <a:pPr algn="just"/>
            <a:endParaRPr lang="en-IN" dirty="0"/>
          </a:p>
        </p:txBody>
      </p:sp>
    </p:spTree>
    <p:extLst>
      <p:ext uri="{BB962C8B-B14F-4D97-AF65-F5344CB8AC3E}">
        <p14:creationId xmlns:p14="http://schemas.microsoft.com/office/powerpoint/2010/main" val="94083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7D856-7DE3-8A07-8636-CF9012E5B15E}"/>
              </a:ext>
            </a:extLst>
          </p:cNvPr>
          <p:cNvSpPr>
            <a:spLocks noGrp="1"/>
          </p:cNvSpPr>
          <p:nvPr>
            <p:ph type="title"/>
          </p:nvPr>
        </p:nvSpPr>
        <p:spPr>
          <a:xfrm>
            <a:off x="646111" y="452718"/>
            <a:ext cx="9404723" cy="945158"/>
          </a:xfrm>
        </p:spPr>
        <p:txBody>
          <a:bodyPr/>
          <a:lstStyle/>
          <a:p>
            <a:pPr algn="ctr"/>
            <a:r>
              <a:rPr lang="en-IN" b="1" dirty="0">
                <a:effectLst>
                  <a:outerShdw blurRad="38100" dist="38100" dir="2700000" algn="tl">
                    <a:srgbClr val="000000">
                      <a:alpha val="43137"/>
                    </a:srgbClr>
                  </a:outerShdw>
                </a:effectLst>
                <a:latin typeface="Bodoni MT" panose="02070603080606020203" pitchFamily="18" charset="0"/>
              </a:rPr>
              <a:t>SYSTEM CONFIGURATION</a:t>
            </a: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E5EF29C0-115A-04F9-C0C7-B2C245765E41}"/>
              </a:ext>
            </a:extLst>
          </p:cNvPr>
          <p:cNvSpPr txBox="1"/>
          <p:nvPr/>
        </p:nvSpPr>
        <p:spPr>
          <a:xfrm>
            <a:off x="1187150" y="1397876"/>
            <a:ext cx="6023264" cy="4319131"/>
          </a:xfrm>
          <a:prstGeom prst="rect">
            <a:avLst/>
          </a:prstGeom>
          <a:noFill/>
        </p:spPr>
        <p:txBody>
          <a:bodyPr wrap="square" rtlCol="0">
            <a:spAutoFit/>
          </a:bodyPr>
          <a:lstStyle/>
          <a:p>
            <a:pPr algn="just">
              <a:lnSpc>
                <a:spcPct val="150000"/>
              </a:lnSpc>
              <a:spcAft>
                <a:spcPts val="1000"/>
              </a:spcAft>
            </a:pPr>
            <a:r>
              <a:rPr lang="en-IN" sz="1600" b="1"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 Hardware Requirements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Intel Core i5 or above</a:t>
            </a: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Memory (RAM)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Minimum 16 GB</a:t>
            </a: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Storage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512 GB or above</a:t>
            </a:r>
          </a:p>
          <a:p>
            <a:pPr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ii. Software Requirements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Windows, Linux, or macOS</a:t>
            </a: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Programming Language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Python </a:t>
            </a: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Frameworks/Libraries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PyTorch</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TensorFlow, </a:t>
            </a:r>
            <a:r>
              <a:rPr lang="en-IN" sz="1600" dirty="0">
                <a:latin typeface="Times New Roman" panose="02020603050405020304" pitchFamily="18" charset="0"/>
                <a:cs typeface="Times New Roman" panose="02020603050405020304" pitchFamily="18" charset="0"/>
              </a:rPr>
              <a:t>OpenCV etc.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5F3175-AA82-A890-C4CF-3A5D08A2589E}"/>
              </a:ext>
            </a:extLst>
          </p:cNvPr>
          <p:cNvSpPr txBox="1"/>
          <p:nvPr/>
        </p:nvSpPr>
        <p:spPr>
          <a:xfrm>
            <a:off x="6478153" y="1397876"/>
            <a:ext cx="4436918" cy="2200602"/>
          </a:xfrm>
          <a:prstGeom prst="rect">
            <a:avLst/>
          </a:prstGeom>
          <a:noFill/>
        </p:spPr>
        <p:txBody>
          <a:bodyPr wrap="square" rtlCol="0">
            <a:spAutoFit/>
          </a:bodyPr>
          <a:lstStyle/>
          <a:p>
            <a:pPr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iii. Development Environment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IDE/Code Editor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Visual Studio Code or PyCharm </a:t>
            </a:r>
          </a:p>
          <a:p>
            <a:pPr marL="228600" algn="just">
              <a:lnSpc>
                <a:spcPct val="150000"/>
              </a:lnSpc>
              <a:spcAft>
                <a:spcPts val="1000"/>
              </a:spcAft>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Version Control</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Git for managing source code</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5593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2213</TotalTime>
  <Words>1155</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Baskerville Old Face</vt:lpstr>
      <vt:lpstr>Bodoni MT</vt:lpstr>
      <vt:lpstr>Century Gothic</vt:lpstr>
      <vt:lpstr>Times New Roman</vt:lpstr>
      <vt:lpstr>Wingdings</vt:lpstr>
      <vt:lpstr>Wingdings 3</vt:lpstr>
      <vt:lpstr>Ion</vt:lpstr>
      <vt:lpstr>UNDER THE GUIDANCE OF  V. SRAVANTHI Assistant Professor(CSE)</vt:lpstr>
      <vt:lpstr>AGENDA</vt:lpstr>
      <vt:lpstr>ABSTRACT</vt:lpstr>
      <vt:lpstr>PROBLEM STATEMENT </vt:lpstr>
      <vt:lpstr>PowerPoint Presentation</vt:lpstr>
      <vt:lpstr>PowerPoint Presentation</vt:lpstr>
      <vt:lpstr>EXISTING SYSTEM </vt:lpstr>
      <vt:lpstr>PROPOSED SYSTEM </vt:lpstr>
      <vt:lpstr>SYSTEM CONFIGURATION</vt:lpstr>
      <vt:lpstr>PowerPoint Presentation</vt:lpstr>
      <vt:lpstr>FEASIBILITY STUDY</vt:lpstr>
      <vt:lpstr>SYSTEM ARCHITECTURE</vt:lpstr>
      <vt:lpstr>PowerPoint Presentation</vt:lpstr>
      <vt:lpstr>USECASE DIAGRAM</vt:lpstr>
      <vt:lpstr>METHODOLOGY</vt:lpstr>
      <vt:lpstr>PowerPoint Presentation</vt:lpstr>
      <vt:lpstr>USER INTERFACE </vt:lpstr>
      <vt:lpstr>CONCLUSION</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kumar sende</dc:creator>
  <cp:lastModifiedBy>Bittu .</cp:lastModifiedBy>
  <cp:revision>33</cp:revision>
  <dcterms:created xsi:type="dcterms:W3CDTF">2024-11-18T18:12:30Z</dcterms:created>
  <dcterms:modified xsi:type="dcterms:W3CDTF">2025-03-29T05:31:18Z</dcterms:modified>
</cp:coreProperties>
</file>