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9" r:id="rId9"/>
    <p:sldId id="280" r:id="rId10"/>
    <p:sldId id="281" r:id="rId11"/>
    <p:sldId id="282" r:id="rId12"/>
    <p:sldId id="283" r:id="rId13"/>
    <p:sldId id="27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B8B62-937F-49CC-8142-FB18D5E94FB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2277B684-DCE7-478F-890D-167F2AB0852A}" type="pres">
      <dgm:prSet presAssocID="{0AAB8B62-937F-49CC-8142-FB18D5E94FB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1CD0E52-F469-4EC2-BB28-09CC2463B560}" type="presOf" srcId="{0AAB8B62-937F-49CC-8142-FB18D5E94FB9}" destId="{2277B684-DCE7-478F-890D-167F2AB085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5102A8-5FC1-447C-8CB3-2041C7C0288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7F2462-36FF-43FE-A9B6-B6848E963F4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IN" dirty="0"/>
            <a:t>Data </a:t>
          </a:r>
        </a:p>
        <a:p>
          <a:r>
            <a:rPr lang="en-IN" dirty="0"/>
            <a:t>Preprocessing</a:t>
          </a:r>
        </a:p>
      </dgm:t>
    </dgm:pt>
    <dgm:pt modelId="{81AB2429-DD01-4164-9199-C150B0668602}" type="parTrans" cxnId="{6F819869-7F80-4A3D-B101-823C033159EA}">
      <dgm:prSet/>
      <dgm:spPr/>
      <dgm:t>
        <a:bodyPr/>
        <a:lstStyle/>
        <a:p>
          <a:endParaRPr lang="en-IN"/>
        </a:p>
      </dgm:t>
    </dgm:pt>
    <dgm:pt modelId="{89B279CB-7AD7-4FB2-A450-9D582D9CE06D}" type="sibTrans" cxnId="{6F819869-7F80-4A3D-B101-823C033159EA}">
      <dgm:prSet/>
      <dgm:spPr/>
      <dgm:t>
        <a:bodyPr/>
        <a:lstStyle/>
        <a:p>
          <a:endParaRPr lang="en-IN"/>
        </a:p>
      </dgm:t>
    </dgm:pt>
    <dgm:pt modelId="{A1B32FF7-738E-49B1-841E-789510295149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IN" dirty="0"/>
            <a:t>Exploratory Data Analysis(word cloud and parts of speech)</a:t>
          </a:r>
        </a:p>
      </dgm:t>
    </dgm:pt>
    <dgm:pt modelId="{0B915878-B50D-4E46-99E1-769BF77439FF}" type="parTrans" cxnId="{FFC031B6-4C72-423C-9729-651D588AE66E}">
      <dgm:prSet/>
      <dgm:spPr/>
      <dgm:t>
        <a:bodyPr/>
        <a:lstStyle/>
        <a:p>
          <a:endParaRPr lang="en-IN"/>
        </a:p>
      </dgm:t>
    </dgm:pt>
    <dgm:pt modelId="{2A34078C-8A7F-449E-B680-E784CD43FFDF}" type="sibTrans" cxnId="{FFC031B6-4C72-423C-9729-651D588AE66E}">
      <dgm:prSet/>
      <dgm:spPr/>
      <dgm:t>
        <a:bodyPr/>
        <a:lstStyle/>
        <a:p>
          <a:endParaRPr lang="en-IN"/>
        </a:p>
      </dgm:t>
    </dgm:pt>
    <dgm:pt modelId="{6B81B499-47F7-4F94-B86C-7F39D0CA2BEA}">
      <dgm:prSet phldrT="[Text]"/>
      <dgm:spPr/>
      <dgm:t>
        <a:bodyPr/>
        <a:lstStyle/>
        <a:p>
          <a:r>
            <a:rPr lang="en-US" dirty="0"/>
            <a:t>Implementation of </a:t>
          </a:r>
          <a:r>
            <a:rPr lang="en-US" dirty="0" err="1"/>
            <a:t>pdfplumber</a:t>
          </a:r>
          <a:r>
            <a:rPr lang="en-US" dirty="0"/>
            <a:t> and PyPDF2</a:t>
          </a:r>
          <a:endParaRPr lang="en-IN" dirty="0"/>
        </a:p>
      </dgm:t>
    </dgm:pt>
    <dgm:pt modelId="{0A66405B-22F5-4CAB-A9DB-C876F1C4C1E5}" type="parTrans" cxnId="{128F9173-54FA-4D72-984A-2D88E444605F}">
      <dgm:prSet/>
      <dgm:spPr/>
      <dgm:t>
        <a:bodyPr/>
        <a:lstStyle/>
        <a:p>
          <a:endParaRPr lang="en-IN"/>
        </a:p>
      </dgm:t>
    </dgm:pt>
    <dgm:pt modelId="{20A4ECD2-6365-4AC4-9ACE-ACB58F47DBFA}" type="sibTrans" cxnId="{128F9173-54FA-4D72-984A-2D88E444605F}">
      <dgm:prSet/>
      <dgm:spPr/>
      <dgm:t>
        <a:bodyPr/>
        <a:lstStyle/>
        <a:p>
          <a:endParaRPr lang="en-IN"/>
        </a:p>
      </dgm:t>
    </dgm:pt>
    <dgm:pt modelId="{C7103A00-1BCC-481A-B00A-E0708602209A}">
      <dgm:prSet phldrT="[Text]"/>
      <dgm:spPr/>
      <dgm:t>
        <a:bodyPr/>
        <a:lstStyle/>
        <a:p>
          <a:r>
            <a:rPr lang="en-US" dirty="0"/>
            <a:t>Web</a:t>
          </a:r>
          <a:r>
            <a:rPr lang="en-US" baseline="0" dirty="0"/>
            <a:t> App</a:t>
          </a:r>
          <a:endParaRPr lang="en-IN" dirty="0"/>
        </a:p>
      </dgm:t>
    </dgm:pt>
    <dgm:pt modelId="{017786F5-8C68-4A9D-B901-4A7D7F83FAFC}" type="parTrans" cxnId="{A2731091-7068-48A9-8902-54361EE9AE1B}">
      <dgm:prSet/>
      <dgm:spPr/>
      <dgm:t>
        <a:bodyPr/>
        <a:lstStyle/>
        <a:p>
          <a:endParaRPr lang="en-IN"/>
        </a:p>
      </dgm:t>
    </dgm:pt>
    <dgm:pt modelId="{D04ABD1C-7FBA-410E-830F-8B152EAA7537}" type="sibTrans" cxnId="{A2731091-7068-48A9-8902-54361EE9AE1B}">
      <dgm:prSet/>
      <dgm:spPr/>
      <dgm:t>
        <a:bodyPr/>
        <a:lstStyle/>
        <a:p>
          <a:endParaRPr lang="en-IN"/>
        </a:p>
      </dgm:t>
    </dgm:pt>
    <dgm:pt modelId="{4344F3AA-7B94-423B-A5C8-9F3A94D5144D}" type="pres">
      <dgm:prSet presAssocID="{F45102A8-5FC1-447C-8CB3-2041C7C0288E}" presName="diagram" presStyleCnt="0">
        <dgm:presLayoutVars>
          <dgm:dir/>
          <dgm:resizeHandles val="exact"/>
        </dgm:presLayoutVars>
      </dgm:prSet>
      <dgm:spPr/>
    </dgm:pt>
    <dgm:pt modelId="{F3414D4C-6F11-4589-B076-7614FDEA2E25}" type="pres">
      <dgm:prSet presAssocID="{817F2462-36FF-43FE-A9B6-B6848E963F4F}" presName="node" presStyleLbl="node1" presStyleIdx="0" presStyleCnt="4">
        <dgm:presLayoutVars>
          <dgm:bulletEnabled val="1"/>
        </dgm:presLayoutVars>
      </dgm:prSet>
      <dgm:spPr/>
    </dgm:pt>
    <dgm:pt modelId="{D44EDA67-98FA-42BF-8382-1AEB862B6536}" type="pres">
      <dgm:prSet presAssocID="{89B279CB-7AD7-4FB2-A450-9D582D9CE06D}" presName="sibTrans" presStyleLbl="sibTrans2D1" presStyleIdx="0" presStyleCnt="3"/>
      <dgm:spPr/>
    </dgm:pt>
    <dgm:pt modelId="{7FE2F36E-31FF-46FE-97E4-C7DF8F85EDA6}" type="pres">
      <dgm:prSet presAssocID="{89B279CB-7AD7-4FB2-A450-9D582D9CE06D}" presName="connectorText" presStyleLbl="sibTrans2D1" presStyleIdx="0" presStyleCnt="3"/>
      <dgm:spPr/>
    </dgm:pt>
    <dgm:pt modelId="{5DE86A58-9C94-4ACF-A65A-CBFE691D7B59}" type="pres">
      <dgm:prSet presAssocID="{A1B32FF7-738E-49B1-841E-789510295149}" presName="node" presStyleLbl="node1" presStyleIdx="1" presStyleCnt="4">
        <dgm:presLayoutVars>
          <dgm:bulletEnabled val="1"/>
        </dgm:presLayoutVars>
      </dgm:prSet>
      <dgm:spPr/>
    </dgm:pt>
    <dgm:pt modelId="{55B78E0B-8419-4858-B8AD-0CC3BFA081A1}" type="pres">
      <dgm:prSet presAssocID="{2A34078C-8A7F-449E-B680-E784CD43FFDF}" presName="sibTrans" presStyleLbl="sibTrans2D1" presStyleIdx="1" presStyleCnt="3"/>
      <dgm:spPr/>
    </dgm:pt>
    <dgm:pt modelId="{7C233B96-98A2-4FBD-B0E0-5822DCB6E14B}" type="pres">
      <dgm:prSet presAssocID="{2A34078C-8A7F-449E-B680-E784CD43FFDF}" presName="connectorText" presStyleLbl="sibTrans2D1" presStyleIdx="1" presStyleCnt="3"/>
      <dgm:spPr/>
    </dgm:pt>
    <dgm:pt modelId="{0A433C67-714C-473E-B8EB-75637F8C81A4}" type="pres">
      <dgm:prSet presAssocID="{6B81B499-47F7-4F94-B86C-7F39D0CA2BEA}" presName="node" presStyleLbl="node1" presStyleIdx="2" presStyleCnt="4">
        <dgm:presLayoutVars>
          <dgm:bulletEnabled val="1"/>
        </dgm:presLayoutVars>
      </dgm:prSet>
      <dgm:spPr/>
    </dgm:pt>
    <dgm:pt modelId="{B1E8C15B-3525-4EBB-84B6-F5D25A1D2B53}" type="pres">
      <dgm:prSet presAssocID="{20A4ECD2-6365-4AC4-9ACE-ACB58F47DBFA}" presName="sibTrans" presStyleLbl="sibTrans2D1" presStyleIdx="2" presStyleCnt="3"/>
      <dgm:spPr/>
    </dgm:pt>
    <dgm:pt modelId="{B0CFA08D-CDD6-4E12-B2D5-64FCFA8F43F0}" type="pres">
      <dgm:prSet presAssocID="{20A4ECD2-6365-4AC4-9ACE-ACB58F47DBFA}" presName="connectorText" presStyleLbl="sibTrans2D1" presStyleIdx="2" presStyleCnt="3"/>
      <dgm:spPr/>
    </dgm:pt>
    <dgm:pt modelId="{72EA434B-9846-43ED-B797-33CB858909E8}" type="pres">
      <dgm:prSet presAssocID="{C7103A00-1BCC-481A-B00A-E0708602209A}" presName="node" presStyleLbl="node1" presStyleIdx="3" presStyleCnt="4">
        <dgm:presLayoutVars>
          <dgm:bulletEnabled val="1"/>
        </dgm:presLayoutVars>
      </dgm:prSet>
      <dgm:spPr/>
    </dgm:pt>
  </dgm:ptLst>
  <dgm:cxnLst>
    <dgm:cxn modelId="{660FCD07-BF89-4CF3-847D-FBD522288B05}" type="presOf" srcId="{C7103A00-1BCC-481A-B00A-E0708602209A}" destId="{72EA434B-9846-43ED-B797-33CB858909E8}" srcOrd="0" destOrd="0" presId="urn:microsoft.com/office/officeart/2005/8/layout/process5"/>
    <dgm:cxn modelId="{62FD9C0B-207D-4A29-AD6A-111931973743}" type="presOf" srcId="{2A34078C-8A7F-449E-B680-E784CD43FFDF}" destId="{55B78E0B-8419-4858-B8AD-0CC3BFA081A1}" srcOrd="0" destOrd="0" presId="urn:microsoft.com/office/officeart/2005/8/layout/process5"/>
    <dgm:cxn modelId="{46BD760D-AA78-4936-B267-E708356A64F2}" type="presOf" srcId="{A1B32FF7-738E-49B1-841E-789510295149}" destId="{5DE86A58-9C94-4ACF-A65A-CBFE691D7B59}" srcOrd="0" destOrd="0" presId="urn:microsoft.com/office/officeart/2005/8/layout/process5"/>
    <dgm:cxn modelId="{6C29081B-B210-49C6-AAF8-500F46F6F3D0}" type="presOf" srcId="{89B279CB-7AD7-4FB2-A450-9D582D9CE06D}" destId="{D44EDA67-98FA-42BF-8382-1AEB862B6536}" srcOrd="0" destOrd="0" presId="urn:microsoft.com/office/officeart/2005/8/layout/process5"/>
    <dgm:cxn modelId="{42EA602E-B557-43CE-8566-47CAB2E9CBAD}" type="presOf" srcId="{2A34078C-8A7F-449E-B680-E784CD43FFDF}" destId="{7C233B96-98A2-4FBD-B0E0-5822DCB6E14B}" srcOrd="1" destOrd="0" presId="urn:microsoft.com/office/officeart/2005/8/layout/process5"/>
    <dgm:cxn modelId="{AD323A43-B1C2-46BE-90AD-E5A92E28A47D}" type="presOf" srcId="{89B279CB-7AD7-4FB2-A450-9D582D9CE06D}" destId="{7FE2F36E-31FF-46FE-97E4-C7DF8F85EDA6}" srcOrd="1" destOrd="0" presId="urn:microsoft.com/office/officeart/2005/8/layout/process5"/>
    <dgm:cxn modelId="{6F819869-7F80-4A3D-B101-823C033159EA}" srcId="{F45102A8-5FC1-447C-8CB3-2041C7C0288E}" destId="{817F2462-36FF-43FE-A9B6-B6848E963F4F}" srcOrd="0" destOrd="0" parTransId="{81AB2429-DD01-4164-9199-C150B0668602}" sibTransId="{89B279CB-7AD7-4FB2-A450-9D582D9CE06D}"/>
    <dgm:cxn modelId="{293FC96F-4786-408D-B898-32830915ED3F}" type="presOf" srcId="{817F2462-36FF-43FE-A9B6-B6848E963F4F}" destId="{F3414D4C-6F11-4589-B076-7614FDEA2E25}" srcOrd="0" destOrd="0" presId="urn:microsoft.com/office/officeart/2005/8/layout/process5"/>
    <dgm:cxn modelId="{128F9173-54FA-4D72-984A-2D88E444605F}" srcId="{F45102A8-5FC1-447C-8CB3-2041C7C0288E}" destId="{6B81B499-47F7-4F94-B86C-7F39D0CA2BEA}" srcOrd="2" destOrd="0" parTransId="{0A66405B-22F5-4CAB-A9DB-C876F1C4C1E5}" sibTransId="{20A4ECD2-6365-4AC4-9ACE-ACB58F47DBFA}"/>
    <dgm:cxn modelId="{02B6CE77-DC63-4A14-BC07-4B74B71439F1}" type="presOf" srcId="{20A4ECD2-6365-4AC4-9ACE-ACB58F47DBFA}" destId="{B1E8C15B-3525-4EBB-84B6-F5D25A1D2B53}" srcOrd="0" destOrd="0" presId="urn:microsoft.com/office/officeart/2005/8/layout/process5"/>
    <dgm:cxn modelId="{42174984-C93A-4416-A32B-766FDAD524ED}" type="presOf" srcId="{F45102A8-5FC1-447C-8CB3-2041C7C0288E}" destId="{4344F3AA-7B94-423B-A5C8-9F3A94D5144D}" srcOrd="0" destOrd="0" presId="urn:microsoft.com/office/officeart/2005/8/layout/process5"/>
    <dgm:cxn modelId="{A2731091-7068-48A9-8902-54361EE9AE1B}" srcId="{F45102A8-5FC1-447C-8CB3-2041C7C0288E}" destId="{C7103A00-1BCC-481A-B00A-E0708602209A}" srcOrd="3" destOrd="0" parTransId="{017786F5-8C68-4A9D-B901-4A7D7F83FAFC}" sibTransId="{D04ABD1C-7FBA-410E-830F-8B152EAA7537}"/>
    <dgm:cxn modelId="{13983CAD-D4E0-4695-9076-4667B1C55989}" type="presOf" srcId="{20A4ECD2-6365-4AC4-9ACE-ACB58F47DBFA}" destId="{B0CFA08D-CDD6-4E12-B2D5-64FCFA8F43F0}" srcOrd="1" destOrd="0" presId="urn:microsoft.com/office/officeart/2005/8/layout/process5"/>
    <dgm:cxn modelId="{FFC031B6-4C72-423C-9729-651D588AE66E}" srcId="{F45102A8-5FC1-447C-8CB3-2041C7C0288E}" destId="{A1B32FF7-738E-49B1-841E-789510295149}" srcOrd="1" destOrd="0" parTransId="{0B915878-B50D-4E46-99E1-769BF77439FF}" sibTransId="{2A34078C-8A7F-449E-B680-E784CD43FFDF}"/>
    <dgm:cxn modelId="{4B5C91D7-BC00-456E-9EC6-D6257DEAFE46}" type="presOf" srcId="{6B81B499-47F7-4F94-B86C-7F39D0CA2BEA}" destId="{0A433C67-714C-473E-B8EB-75637F8C81A4}" srcOrd="0" destOrd="0" presId="urn:microsoft.com/office/officeart/2005/8/layout/process5"/>
    <dgm:cxn modelId="{1FB57097-9BBB-49E3-BD22-B43E59774F66}" type="presParOf" srcId="{4344F3AA-7B94-423B-A5C8-9F3A94D5144D}" destId="{F3414D4C-6F11-4589-B076-7614FDEA2E25}" srcOrd="0" destOrd="0" presId="urn:microsoft.com/office/officeart/2005/8/layout/process5"/>
    <dgm:cxn modelId="{59FFF8F9-5D4F-418C-8755-910DC2015C31}" type="presParOf" srcId="{4344F3AA-7B94-423B-A5C8-9F3A94D5144D}" destId="{D44EDA67-98FA-42BF-8382-1AEB862B6536}" srcOrd="1" destOrd="0" presId="urn:microsoft.com/office/officeart/2005/8/layout/process5"/>
    <dgm:cxn modelId="{B04F25EA-0F92-4F3F-8BA6-DA28805B8FBA}" type="presParOf" srcId="{D44EDA67-98FA-42BF-8382-1AEB862B6536}" destId="{7FE2F36E-31FF-46FE-97E4-C7DF8F85EDA6}" srcOrd="0" destOrd="0" presId="urn:microsoft.com/office/officeart/2005/8/layout/process5"/>
    <dgm:cxn modelId="{26E5AD15-D943-45F7-B7BC-70D73CDE9547}" type="presParOf" srcId="{4344F3AA-7B94-423B-A5C8-9F3A94D5144D}" destId="{5DE86A58-9C94-4ACF-A65A-CBFE691D7B59}" srcOrd="2" destOrd="0" presId="urn:microsoft.com/office/officeart/2005/8/layout/process5"/>
    <dgm:cxn modelId="{F823E695-EB31-49E4-98BC-373FDE42FD6D}" type="presParOf" srcId="{4344F3AA-7B94-423B-A5C8-9F3A94D5144D}" destId="{55B78E0B-8419-4858-B8AD-0CC3BFA081A1}" srcOrd="3" destOrd="0" presId="urn:microsoft.com/office/officeart/2005/8/layout/process5"/>
    <dgm:cxn modelId="{1C966AA8-630B-409F-98A5-64BE317CB86C}" type="presParOf" srcId="{55B78E0B-8419-4858-B8AD-0CC3BFA081A1}" destId="{7C233B96-98A2-4FBD-B0E0-5822DCB6E14B}" srcOrd="0" destOrd="0" presId="urn:microsoft.com/office/officeart/2005/8/layout/process5"/>
    <dgm:cxn modelId="{1DE215BE-5AF0-48B7-BEB9-9C83F9274CBC}" type="presParOf" srcId="{4344F3AA-7B94-423B-A5C8-9F3A94D5144D}" destId="{0A433C67-714C-473E-B8EB-75637F8C81A4}" srcOrd="4" destOrd="0" presId="urn:microsoft.com/office/officeart/2005/8/layout/process5"/>
    <dgm:cxn modelId="{E9B48EFC-81C9-4E79-9E3D-4BCF8B33FBB9}" type="presParOf" srcId="{4344F3AA-7B94-423B-A5C8-9F3A94D5144D}" destId="{B1E8C15B-3525-4EBB-84B6-F5D25A1D2B53}" srcOrd="5" destOrd="0" presId="urn:microsoft.com/office/officeart/2005/8/layout/process5"/>
    <dgm:cxn modelId="{B0A7C9D4-EF36-4ECE-8637-43E16A7E440B}" type="presParOf" srcId="{B1E8C15B-3525-4EBB-84B6-F5D25A1D2B53}" destId="{B0CFA08D-CDD6-4E12-B2D5-64FCFA8F43F0}" srcOrd="0" destOrd="0" presId="urn:microsoft.com/office/officeart/2005/8/layout/process5"/>
    <dgm:cxn modelId="{54F48BA4-4AC8-479D-87DE-E8E90ABEB776}" type="presParOf" srcId="{4344F3AA-7B94-423B-A5C8-9F3A94D5144D}" destId="{72EA434B-9846-43ED-B797-33CB858909E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14D4C-6F11-4589-B076-7614FDEA2E25}">
      <dsp:nvSpPr>
        <dsp:cNvPr id="0" name=""/>
        <dsp:cNvSpPr/>
      </dsp:nvSpPr>
      <dsp:spPr>
        <a:xfrm>
          <a:off x="1005" y="377013"/>
          <a:ext cx="2143345" cy="1286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Preprocessing</a:t>
          </a:r>
        </a:p>
      </dsp:txBody>
      <dsp:txXfrm>
        <a:off x="38671" y="414679"/>
        <a:ext cx="2068013" cy="1210675"/>
      </dsp:txXfrm>
    </dsp:sp>
    <dsp:sp modelId="{D44EDA67-98FA-42BF-8382-1AEB862B6536}">
      <dsp:nvSpPr>
        <dsp:cNvPr id="0" name=""/>
        <dsp:cNvSpPr/>
      </dsp:nvSpPr>
      <dsp:spPr>
        <a:xfrm>
          <a:off x="2332965" y="754242"/>
          <a:ext cx="454389" cy="5315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2332965" y="860552"/>
        <a:ext cx="318072" cy="318929"/>
      </dsp:txXfrm>
    </dsp:sp>
    <dsp:sp modelId="{5DE86A58-9C94-4ACF-A65A-CBFE691D7B59}">
      <dsp:nvSpPr>
        <dsp:cNvPr id="0" name=""/>
        <dsp:cNvSpPr/>
      </dsp:nvSpPr>
      <dsp:spPr>
        <a:xfrm>
          <a:off x="3001689" y="377013"/>
          <a:ext cx="2143345" cy="1286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Exploratory Data Analysis(word cloud and parts of speech)</a:t>
          </a:r>
        </a:p>
      </dsp:txBody>
      <dsp:txXfrm>
        <a:off x="3039355" y="414679"/>
        <a:ext cx="2068013" cy="1210675"/>
      </dsp:txXfrm>
    </dsp:sp>
    <dsp:sp modelId="{55B78E0B-8419-4858-B8AD-0CC3BFA081A1}">
      <dsp:nvSpPr>
        <dsp:cNvPr id="0" name=""/>
        <dsp:cNvSpPr/>
      </dsp:nvSpPr>
      <dsp:spPr>
        <a:xfrm rot="5400000">
          <a:off x="3846167" y="1813055"/>
          <a:ext cx="454389" cy="5315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3913898" y="1851635"/>
        <a:ext cx="318929" cy="318072"/>
      </dsp:txXfrm>
    </dsp:sp>
    <dsp:sp modelId="{0A433C67-714C-473E-B8EB-75637F8C81A4}">
      <dsp:nvSpPr>
        <dsp:cNvPr id="0" name=""/>
        <dsp:cNvSpPr/>
      </dsp:nvSpPr>
      <dsp:spPr>
        <a:xfrm>
          <a:off x="3001689" y="2520359"/>
          <a:ext cx="2143345" cy="1286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 of </a:t>
          </a:r>
          <a:r>
            <a:rPr lang="en-US" sz="1900" kern="1200" dirty="0" err="1"/>
            <a:t>pdfplumber</a:t>
          </a:r>
          <a:r>
            <a:rPr lang="en-US" sz="1900" kern="1200" dirty="0"/>
            <a:t> and PyPDF2</a:t>
          </a:r>
          <a:endParaRPr lang="en-IN" sz="1900" kern="1200" dirty="0"/>
        </a:p>
      </dsp:txBody>
      <dsp:txXfrm>
        <a:off x="3039355" y="2558025"/>
        <a:ext cx="2068013" cy="1210675"/>
      </dsp:txXfrm>
    </dsp:sp>
    <dsp:sp modelId="{B1E8C15B-3525-4EBB-84B6-F5D25A1D2B53}">
      <dsp:nvSpPr>
        <dsp:cNvPr id="0" name=""/>
        <dsp:cNvSpPr/>
      </dsp:nvSpPr>
      <dsp:spPr>
        <a:xfrm rot="10800000">
          <a:off x="2358685" y="2897588"/>
          <a:ext cx="454389" cy="5315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10800000">
        <a:off x="2495002" y="3003898"/>
        <a:ext cx="318072" cy="318929"/>
      </dsp:txXfrm>
    </dsp:sp>
    <dsp:sp modelId="{72EA434B-9846-43ED-B797-33CB858909E8}">
      <dsp:nvSpPr>
        <dsp:cNvPr id="0" name=""/>
        <dsp:cNvSpPr/>
      </dsp:nvSpPr>
      <dsp:spPr>
        <a:xfrm>
          <a:off x="1005" y="2520359"/>
          <a:ext cx="2143345" cy="1286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</a:t>
          </a:r>
          <a:r>
            <a:rPr lang="en-US" sz="1900" kern="1200" baseline="0" dirty="0"/>
            <a:t> App</a:t>
          </a:r>
          <a:endParaRPr lang="en-IN" sz="1900" kern="1200" dirty="0"/>
        </a:p>
      </dsp:txBody>
      <dsp:txXfrm>
        <a:off x="38671" y="2558025"/>
        <a:ext cx="2068013" cy="1210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A110-0019-8A86-49AA-FB61C254A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3D490-7D0C-C4D6-AE3D-1CF77B1F1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8D5A-4F2A-C734-85E7-FF010FF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82CB-C7FA-AC54-FD39-086E538A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B4298-576B-70DF-CA18-8EAF8F71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2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914E-41DE-243B-D7EF-D05DA969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1E8C1-5AA1-0CD9-F42B-CF0B90DA9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0FAF-A008-FBAB-D82B-E8452F98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F06B-52F5-2414-DDA5-4238EA6E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0139-7E04-D5A0-94F3-69A0A1B2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9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0242D-EB46-F161-DCA6-3BD89ABB5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74E79-1730-0CAF-ABA0-A1A9FA228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47D7-1886-B231-1D3F-F133A648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BC46-4FA0-A871-EF82-5C868D50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D7148-6DA3-DB6F-01C0-6AAB9299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1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6153-BADB-B1CC-4E7C-CEF7CA45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9F9E-CAA4-50B4-3524-B10323F5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CBE4-97D7-43CB-CA22-DF16F82E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4FC1-4A66-0F45-D9D0-9F0989A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68F5-5A5D-3008-B061-0304C761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4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4BB9-EE12-B01F-D97F-2D971D26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BCF3-E089-5EC6-DED8-5C8C57BD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C20C8-D944-94FC-DB93-B81E7523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DAA6-2C79-DD56-32D7-4037CCEB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5A5E-0D5B-EED6-3579-CE43DBC7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3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83BD-4C48-B07E-FA52-75BB11B8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AE94-5F3C-D40B-595F-8D8E99F26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A490F-3C67-CE5F-F32D-674354F86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BD216-9436-BF0B-6D75-1630FB23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4482-57CB-CCF7-2AED-411BB0C7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371F-C588-3B2E-E1D3-6961C8B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72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4D77-4A10-ADAA-7432-55ACCBE4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A9472-635B-B316-4263-8E89198F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ECAF6-0F64-473D-7DF8-8D19AD17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70E53-71C7-86B1-681C-37DABE6CC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49BD7-EED5-CF74-53B7-7F38238AB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CC77D-1764-B217-065E-844073FB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D7C3F-804D-B4AA-5E4A-3AD9326F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21D1F-7661-61F9-A8AD-261630A8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5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7D63-9F4C-1BD6-79BB-F46908B3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506A7-7687-8D61-24C0-AD89ADB8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861E4-41D7-43EA-A025-D7D26545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BCB90-D62B-51CE-71B9-492C1686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C39EE-3AD9-20DA-3DC5-37546694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9D0C9-5398-4F52-19C3-CC765266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DDDC8-A80E-8044-CCD7-EE6AD080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B105-7F81-BEBF-83BA-09A3A030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43C6-F42B-FF09-69EA-D86461D7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1E67F-08BE-1322-3214-08A9F268E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4EEB4-D459-EECF-367A-FDEBE554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6B06A-09D4-65D7-02A6-1BEB253C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48E62-2039-B76E-A75D-EA7E61E7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9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0FE6-9CB3-C69C-C51C-EACEEA5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98BBB-DC5D-2AA7-9112-453ADC78D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E3A9A-1509-FF54-7612-8C36614D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E8BC4-9805-D5B4-6A1E-8CAB7457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A2DE-B330-956B-F7BE-EE952055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1D05-C873-35C4-FD49-FA09C9FB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5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17907-9647-B69E-EAF5-2B667EC2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FCBFA-8E96-F182-934F-9B0869C7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D997-ED54-3BFC-0555-73970F04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4871-B9C1-451E-86FB-CBD3CA6FA2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B6907-6325-DD5B-5C31-A2D97E54D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4194-5334-8D1B-8B5A-3DB9A79C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50C1-3951-46E7-8168-21F67AC3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9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F690-1010-D71C-4D19-F5681AE2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12044"/>
            <a:ext cx="10515600" cy="3477419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</a:t>
            </a:r>
            <a:r>
              <a:rPr lang="en-IN" sz="6700" b="1" dirty="0"/>
              <a:t>IPBL-DS</a:t>
            </a:r>
            <a:br>
              <a:rPr lang="en-IN" sz="6700" b="1" dirty="0"/>
            </a:br>
            <a:r>
              <a:rPr lang="en-IN" sz="6700" b="1" dirty="0"/>
              <a:t>           CAPSTONE PROJECT-3</a:t>
            </a:r>
            <a:br>
              <a:rPr lang="en-IN" sz="6700" b="1" dirty="0"/>
            </a:br>
            <a:br>
              <a:rPr lang="en-IN" sz="6700" b="1" dirty="0"/>
            </a:b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9569B-E7C1-13CF-79A0-570F4C4A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blipFill>
            <a:blip r:embed="rId4"/>
            <a:tile tx="0" ty="0" sx="100000" sy="100000" flip="none" algn="tl"/>
          </a:blipFill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Presented By: IPBL-DS </a:t>
            </a:r>
            <a:r>
              <a:rPr lang="en-IN" b="1"/>
              <a:t>Team 11</a:t>
            </a:r>
            <a:endParaRPr lang="en-IN" b="1" dirty="0"/>
          </a:p>
          <a:p>
            <a:r>
              <a:rPr lang="en-IN" b="1" dirty="0"/>
              <a:t>J.AJAY             (21R11A05G8)</a:t>
            </a:r>
          </a:p>
          <a:p>
            <a:r>
              <a:rPr lang="en-IN" b="1" dirty="0"/>
              <a:t>L. </a:t>
            </a:r>
            <a:r>
              <a:rPr lang="en-IN" b="1" dirty="0" err="1"/>
              <a:t>Revanth</a:t>
            </a:r>
            <a:r>
              <a:rPr lang="en-IN" b="1" dirty="0"/>
              <a:t>      (21R11A05H4)</a:t>
            </a:r>
          </a:p>
          <a:p>
            <a:r>
              <a:rPr lang="en-IN" b="1" dirty="0"/>
              <a:t>S. Sai Kumar   (21R11A05K6)                                                                                          </a:t>
            </a:r>
            <a:r>
              <a:rPr lang="en-IN" dirty="0"/>
              <a:t>May 4,2024</a:t>
            </a:r>
          </a:p>
        </p:txBody>
      </p:sp>
      <p:pic>
        <p:nvPicPr>
          <p:cNvPr id="1026" name="image2.jpeg">
            <a:extLst>
              <a:ext uri="{FF2B5EF4-FFF2-40B4-BE49-F238E27FC236}">
                <a16:creationId xmlns:a16="http://schemas.microsoft.com/office/drawing/2014/main" id="{534543A7-CDC7-88B4-9FCF-F78190B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1" y="353746"/>
            <a:ext cx="766762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8E5BD-B22B-EAC2-35DC-93E0BC15711C}"/>
              </a:ext>
            </a:extLst>
          </p:cNvPr>
          <p:cNvSpPr txBox="1"/>
          <p:nvPr/>
        </p:nvSpPr>
        <p:spPr>
          <a:xfrm>
            <a:off x="1384663" y="600891"/>
            <a:ext cx="493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accent1"/>
                </a:solidFill>
              </a:rPr>
              <a:t>Geethanjali</a:t>
            </a:r>
            <a:r>
              <a:rPr lang="en-IN" dirty="0">
                <a:solidFill>
                  <a:schemeClr val="accent1"/>
                </a:solidFill>
              </a:rPr>
              <a:t> College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25116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62A9-C504-A015-A1D1-F8135C49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WEB APP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A681-1909-319A-2451-5EF63508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19745"/>
            <a:ext cx="5157787" cy="3853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Pdfplumner.app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E5DF5-C099-C466-7706-6D13922C5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82"/>
          <a:stretch/>
        </p:blipFill>
        <p:spPr>
          <a:xfrm>
            <a:off x="1288473" y="2759197"/>
            <a:ext cx="3283528" cy="373367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52D5D-2BDF-89D8-FE6B-8F840EE1E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19745"/>
            <a:ext cx="5183188" cy="385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Pypdf2.app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9FC59A-E423-93E5-4D6F-75EFD4993D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24"/>
          <a:stretch/>
        </p:blipFill>
        <p:spPr>
          <a:xfrm>
            <a:off x="6897761" y="2759196"/>
            <a:ext cx="3283529" cy="37336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FA534-421F-5942-6281-0DA5F35CA7E3}"/>
              </a:ext>
            </a:extLst>
          </p:cNvPr>
          <p:cNvSpPr txBox="1"/>
          <p:nvPr/>
        </p:nvSpPr>
        <p:spPr>
          <a:xfrm>
            <a:off x="1288473" y="1496291"/>
            <a:ext cx="80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a </a:t>
            </a:r>
            <a:r>
              <a:rPr lang="en-US" dirty="0" err="1"/>
              <a:t>streamlit</a:t>
            </a:r>
            <a:r>
              <a:rPr lang="en-US" dirty="0"/>
              <a:t> from python to build web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75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62A9-C504-A015-A1D1-F8135C49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WEB APP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A681-1909-319A-2451-5EF63508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19745"/>
            <a:ext cx="5157787" cy="3853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Pdfplumner.app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52D5D-2BDF-89D8-FE6B-8F840EE1E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19745"/>
            <a:ext cx="5183188" cy="385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Pypdf2.app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FA534-421F-5942-6281-0DA5F35CA7E3}"/>
              </a:ext>
            </a:extLst>
          </p:cNvPr>
          <p:cNvSpPr txBox="1"/>
          <p:nvPr/>
        </p:nvSpPr>
        <p:spPr>
          <a:xfrm>
            <a:off x="1288473" y="1496291"/>
            <a:ext cx="80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pdf temp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8F896DF-2CE5-E957-ED97-F142AD5918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7" y="2505075"/>
            <a:ext cx="3144980" cy="368458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0896AF8-CBCC-5168-9EFD-91F6AFADAB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2505075"/>
            <a:ext cx="3470563" cy="3684588"/>
          </a:xfrm>
        </p:spPr>
      </p:pic>
    </p:spTree>
    <p:extLst>
      <p:ext uri="{BB962C8B-B14F-4D97-AF65-F5344CB8AC3E}">
        <p14:creationId xmlns:p14="http://schemas.microsoft.com/office/powerpoint/2010/main" val="126743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62A9-C504-A015-A1D1-F8135C49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7044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WEB APP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A681-1909-319A-2451-5EF63508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19745"/>
            <a:ext cx="5157787" cy="3853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Pdfplumner.app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52D5D-2BDF-89D8-FE6B-8F840EE1E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19745"/>
            <a:ext cx="5183188" cy="3853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Pypdf2.app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FA534-421F-5942-6281-0DA5F35CA7E3}"/>
              </a:ext>
            </a:extLst>
          </p:cNvPr>
          <p:cNvSpPr txBox="1"/>
          <p:nvPr/>
        </p:nvSpPr>
        <p:spPr>
          <a:xfrm>
            <a:off x="1288473" y="1496291"/>
            <a:ext cx="80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for pdf </a:t>
            </a:r>
            <a:r>
              <a:rPr lang="en-US" dirty="0" err="1"/>
              <a:t>varun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C42646-483C-532A-FFCA-378E45273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2505075"/>
            <a:ext cx="2867891" cy="368458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0FEC36-47FA-A22A-8A4F-B48C172F27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05" y="2505075"/>
            <a:ext cx="2867891" cy="3684588"/>
          </a:xfrm>
        </p:spPr>
      </p:pic>
    </p:spTree>
    <p:extLst>
      <p:ext uri="{BB962C8B-B14F-4D97-AF65-F5344CB8AC3E}">
        <p14:creationId xmlns:p14="http://schemas.microsoft.com/office/powerpoint/2010/main" val="140556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0BC4-6FE2-0322-8BCB-CED65D12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6638"/>
          </a:xfrm>
          <a:blipFill>
            <a:blip r:embed="rId3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608F-BBB1-171C-57B2-56176360376D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r>
              <a:rPr lang="en-US" dirty="0"/>
              <a:t>Project Success: Extracts valuable director information (names, types, IDs) from PDFs using </a:t>
            </a:r>
            <a:r>
              <a:rPr lang="en-US" dirty="0" err="1"/>
              <a:t>pdfplumber</a:t>
            </a:r>
            <a:r>
              <a:rPr lang="en-US" dirty="0"/>
              <a:t>, regular expressions, and </a:t>
            </a:r>
            <a:r>
              <a:rPr lang="en-US" dirty="0" err="1"/>
              <a:t>spaCy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 Addresses a Need: Efficiently extracts structured data from PDFs for analysis, reporting, and decision-making.</a:t>
            </a:r>
          </a:p>
          <a:p>
            <a:pPr marL="0" indent="0">
              <a:buNone/>
            </a:pPr>
            <a:r>
              <a:rPr lang="en-US" dirty="0"/>
              <a:t>• Applications: Corporate governance, compliance, and business intelligence.</a:t>
            </a:r>
          </a:p>
          <a:p>
            <a:pPr marL="0" indent="0">
              <a:buNone/>
            </a:pPr>
            <a:r>
              <a:rPr lang="en-US" dirty="0"/>
              <a:t>•  Future Enhancements: Improved accuracy, broader document format support, better user experience, advanced text analytics integration.</a:t>
            </a:r>
          </a:p>
          <a:p>
            <a:pPr marL="0" indent="0">
              <a:buNone/>
            </a:pPr>
            <a:r>
              <a:rPr lang="en-US" dirty="0"/>
              <a:t>•  Overall Value: Valuable contribution to data extraction, empowering users to efficiently gain insights from PDFs.</a:t>
            </a:r>
          </a:p>
        </p:txBody>
      </p:sp>
    </p:spTree>
    <p:extLst>
      <p:ext uri="{BB962C8B-B14F-4D97-AF65-F5344CB8AC3E}">
        <p14:creationId xmlns:p14="http://schemas.microsoft.com/office/powerpoint/2010/main" val="292255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A3DC-C7D3-3FBB-C35B-8531D443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741862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8000" dirty="0"/>
              <a:t>            </a:t>
            </a:r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61033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EC63-9117-0F1C-8942-85A10AC6E0BD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b="1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C6BD-FD94-D015-4334-13E99692E519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Contextual Text Extraction from PDF files Using Machine Learning Practices</a:t>
            </a:r>
          </a:p>
          <a:p>
            <a:pPr marL="0" indent="0">
              <a:buNone/>
            </a:pP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75109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A062-0D08-3813-9DAC-637FAEEE3F12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IN" b="1" dirty="0"/>
              <a:t>CONTENT</a:t>
            </a:r>
            <a:r>
              <a:rPr lang="en-IN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5740-33E5-C038-6214-A3C56FB44380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dirty="0"/>
              <a:t>Executive Summary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Data Pre processing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Implementation</a:t>
            </a:r>
          </a:p>
          <a:p>
            <a:r>
              <a:rPr lang="en-IN" dirty="0"/>
              <a:t>Web App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703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B809-C623-7A75-E372-60448025906A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IN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82F-A00B-C39A-7309-9526AEA4ED9E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dirty="0"/>
              <a:t>In this project, we will extract text data using </a:t>
            </a:r>
            <a:r>
              <a:rPr lang="en-IN" dirty="0" err="1"/>
              <a:t>pdfplumber</a:t>
            </a:r>
            <a:r>
              <a:rPr lang="en-IN" dirty="0"/>
              <a:t> and PyPDF2</a:t>
            </a:r>
          </a:p>
          <a:p>
            <a:pPr marL="0" indent="0">
              <a:buNone/>
            </a:pPr>
            <a:r>
              <a:rPr lang="en-IN" dirty="0"/>
              <a:t>From python.</a:t>
            </a:r>
          </a:p>
          <a:p>
            <a:r>
              <a:rPr lang="en-IN" dirty="0"/>
              <a:t>The main steps in this project include:</a:t>
            </a:r>
          </a:p>
          <a:p>
            <a:pPr lvl="1"/>
            <a:r>
              <a:rPr lang="en-US" sz="2800" dirty="0"/>
              <a:t>Data  pre-processing</a:t>
            </a:r>
          </a:p>
          <a:p>
            <a:pPr lvl="1"/>
            <a:r>
              <a:rPr lang="en-US" sz="2800" dirty="0"/>
              <a:t>Exploratory data analysis</a:t>
            </a:r>
          </a:p>
          <a:p>
            <a:pPr lvl="1"/>
            <a:r>
              <a:rPr lang="en-US" sz="2800" dirty="0"/>
              <a:t>Implementation of libraries</a:t>
            </a:r>
            <a:endParaRPr lang="en-US" sz="2000" dirty="0"/>
          </a:p>
          <a:p>
            <a:r>
              <a:rPr lang="en-IN" dirty="0"/>
              <a:t>We will also build a web app to give extracted data if the pdf file is given as input.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09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6920-0397-F266-FF11-4B7FD815C6F7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10CB-6775-A574-396F-258690E4C6C6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dirty="0"/>
              <a:t>Extracting key information from PDFs is important for businesses.</a:t>
            </a:r>
          </a:p>
          <a:p>
            <a:r>
              <a:rPr lang="en-US" dirty="0"/>
              <a:t>Extracting director information from company documents is crucial for compliance, governance, and decision-making.</a:t>
            </a:r>
          </a:p>
          <a:p>
            <a:r>
              <a:rPr lang="en-US" dirty="0"/>
              <a:t>Manual extraction is slow and error-prone.</a:t>
            </a:r>
          </a:p>
          <a:p>
            <a:r>
              <a:rPr lang="en-US" dirty="0"/>
              <a:t>This web application automates director information extraction from PDFs, including names, types, DINs, and parts of speech.</a:t>
            </a:r>
          </a:p>
          <a:p>
            <a:r>
              <a:rPr lang="en-US" dirty="0"/>
              <a:t>The application improves efficiency, reduces effort, and minimizes errors in director information extraction.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CDE-D362-D9B9-611E-B1243F9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31215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B3CA-43D1-855E-2902-B855EA5D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526"/>
            <a:ext cx="10515600" cy="4867708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r>
              <a:rPr lang="en-IN" dirty="0"/>
              <a:t>The overall methodology includes:</a:t>
            </a:r>
          </a:p>
          <a:p>
            <a:pPr marL="0" indent="0">
              <a:buNone/>
            </a:pPr>
            <a:r>
              <a:rPr lang="en-IN" dirty="0"/>
              <a:t>1.Data Preprocessing, using:</a:t>
            </a:r>
          </a:p>
          <a:p>
            <a:pPr marL="0" indent="0">
              <a:buNone/>
            </a:pPr>
            <a:r>
              <a:rPr lang="en-IN" dirty="0"/>
              <a:t>        =&gt; Regular Expressions</a:t>
            </a:r>
          </a:p>
          <a:p>
            <a:pPr marL="0" indent="0">
              <a:buNone/>
            </a:pPr>
            <a:r>
              <a:rPr lang="en-IN" dirty="0"/>
              <a:t>2.Exploratory data analysis, using:</a:t>
            </a:r>
          </a:p>
          <a:p>
            <a:pPr marL="0" indent="0">
              <a:buNone/>
            </a:pPr>
            <a:r>
              <a:rPr lang="en-IN" dirty="0"/>
              <a:t>        =&gt;Word Cloud</a:t>
            </a:r>
          </a:p>
          <a:p>
            <a:pPr marL="0" indent="0">
              <a:buNone/>
            </a:pPr>
            <a:r>
              <a:rPr lang="en-IN" dirty="0"/>
              <a:t>         =&gt;Parts of speech</a:t>
            </a:r>
          </a:p>
          <a:p>
            <a:pPr marL="0" indent="0">
              <a:buNone/>
            </a:pPr>
            <a:r>
              <a:rPr lang="en-IN" dirty="0"/>
              <a:t>3.Implementation, using:</a:t>
            </a:r>
          </a:p>
          <a:p>
            <a:pPr marL="0" indent="0">
              <a:buNone/>
            </a:pPr>
            <a:r>
              <a:rPr lang="en-IN" dirty="0"/>
              <a:t>        =&gt;</a:t>
            </a:r>
            <a:r>
              <a:rPr lang="en-IN" dirty="0" err="1"/>
              <a:t>pdfplumber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=&gt;PyPDF2</a:t>
            </a:r>
          </a:p>
          <a:p>
            <a:pPr marL="0" indent="0">
              <a:buNone/>
            </a:pPr>
            <a:r>
              <a:rPr lang="en-IN" dirty="0"/>
              <a:t>4.Building Web App using,:</a:t>
            </a:r>
          </a:p>
          <a:p>
            <a:pPr marL="0" indent="0">
              <a:buNone/>
            </a:pPr>
            <a:r>
              <a:rPr lang="en-IN" dirty="0"/>
              <a:t>         =&gt;</a:t>
            </a:r>
            <a:r>
              <a:rPr lang="en-IN" dirty="0" err="1"/>
              <a:t>Streamlit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B10F989-8938-0F69-72D4-5C4A37ED48E2}"/>
              </a:ext>
            </a:extLst>
          </p:cNvPr>
          <p:cNvGraphicFramePr/>
          <p:nvPr/>
        </p:nvGraphicFramePr>
        <p:xfrm>
          <a:off x="5615940" y="1744980"/>
          <a:ext cx="470154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516819-6525-1677-7386-FE5A873E3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896858"/>
              </p:ext>
            </p:extLst>
          </p:nvPr>
        </p:nvGraphicFramePr>
        <p:xfrm>
          <a:off x="5013960" y="1539239"/>
          <a:ext cx="5146040" cy="418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75742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0BC4-6FE2-0322-8BCB-CED65D126B61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b="1" dirty="0"/>
              <a:t>DATA  PRE 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608F-BBB1-171C-57B2-56176360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7" y="1825625"/>
            <a:ext cx="10515600" cy="4351338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dirty="0"/>
              <a:t>Here, we are using regular expressions to pre process the </a:t>
            </a:r>
            <a:r>
              <a:rPr lang="en-US" dirty="0" err="1"/>
              <a:t>data,It</a:t>
            </a:r>
            <a:r>
              <a:rPr lang="en-US" dirty="0"/>
              <a:t> is a form of data cleaning as it removes irrelevant text and focuses on desired information.</a:t>
            </a:r>
          </a:p>
          <a:p>
            <a:r>
              <a:rPr lang="en-US" dirty="0"/>
              <a:t>Here, we give patterns to director id, director type and name pattern so it can easily filter out useless data.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B45AB-BC70-EF9F-AFD5-CD36F2C7D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81" y="4099044"/>
            <a:ext cx="696374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DDA7-8A9C-7F70-EC59-C2FFC362D72B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b="1" dirty="0"/>
              <a:t>EXPLORATORY DATA ANALYSIS</a:t>
            </a:r>
            <a:br>
              <a:rPr lang="en-US" sz="2200" b="1" dirty="0"/>
            </a:br>
            <a:r>
              <a:rPr lang="en-US" sz="2200" b="1" dirty="0"/>
              <a:t>Word Cloud for example pdf </a:t>
            </a:r>
            <a:r>
              <a:rPr lang="en-US" sz="2200" b="1" dirty="0" err="1"/>
              <a:t>equitas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F2D6-AC0A-AC64-C16F-985E3D48D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Pdfplumber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087F21-4AA9-058D-6A84-72B4035D0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99" y="2505075"/>
            <a:ext cx="3316965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626D7-62E2-B542-C63A-7824765C2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Using PyPDF2: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59B46C-89D2-9812-1B73-17B979867F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57" y="2505075"/>
            <a:ext cx="3119674" cy="3684588"/>
          </a:xfrm>
        </p:spPr>
      </p:pic>
    </p:spTree>
    <p:extLst>
      <p:ext uri="{BB962C8B-B14F-4D97-AF65-F5344CB8AC3E}">
        <p14:creationId xmlns:p14="http://schemas.microsoft.com/office/powerpoint/2010/main" val="410669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9227-8F24-B6A9-CD70-9CBC62316D8A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DC50-A596-416F-6300-484234A2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</a:t>
            </a:r>
            <a:r>
              <a:rPr lang="en-US" dirty="0" err="1"/>
              <a:t>pdfplumber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0AA01-416C-C5FF-3319-4CA4E9983D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Pdfplumber</a:t>
            </a:r>
            <a:r>
              <a:rPr lang="en-US" dirty="0"/>
              <a:t> directly extracts text from pdf’s.</a:t>
            </a:r>
          </a:p>
          <a:p>
            <a:r>
              <a:rPr lang="en-US" dirty="0"/>
              <a:t>It iterates through each page and accumulates text into single string variable.</a:t>
            </a:r>
          </a:p>
          <a:p>
            <a:r>
              <a:rPr lang="en-US" dirty="0"/>
              <a:t>Uses regular expressions to filter out unnecessary text.</a:t>
            </a:r>
          </a:p>
          <a:p>
            <a:r>
              <a:rPr lang="en-IN" dirty="0"/>
              <a:t>Uses </a:t>
            </a:r>
            <a:r>
              <a:rPr lang="en-IN" dirty="0" err="1"/>
              <a:t>spaCy</a:t>
            </a:r>
            <a:r>
              <a:rPr lang="en-IN" dirty="0"/>
              <a:t> for parts of speech counts.</a:t>
            </a:r>
          </a:p>
          <a:p>
            <a:r>
              <a:rPr lang="en-IN" dirty="0"/>
              <a:t>Generates director names, types and gives word cloud for 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F092F-BACE-DF8B-00F5-1A6B8E5A4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By using PyPDF2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DD25C-5C7D-A564-42A2-3AE89D72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85000" lnSpcReduction="20000"/>
          </a:bodyPr>
          <a:lstStyle/>
          <a:p>
            <a:r>
              <a:rPr lang="en-US" dirty="0"/>
              <a:t>PyPDF2 is used to just open the pdf and uses </a:t>
            </a:r>
            <a:r>
              <a:rPr lang="en-US" dirty="0" err="1"/>
              <a:t>page_extract_text</a:t>
            </a:r>
            <a:r>
              <a:rPr lang="en-US" dirty="0"/>
              <a:t>() </a:t>
            </a:r>
            <a:r>
              <a:rPr lang="en-IN" dirty="0"/>
              <a:t>to extract data.</a:t>
            </a:r>
          </a:p>
          <a:p>
            <a:r>
              <a:rPr lang="en-IN" dirty="0"/>
              <a:t>Here, we define a separate function </a:t>
            </a:r>
            <a:r>
              <a:rPr lang="en-US" dirty="0" err="1"/>
              <a:t>extract_text_from_pdf</a:t>
            </a:r>
            <a:r>
              <a:rPr lang="en-US" dirty="0"/>
              <a:t> that handles PDF reading and text extraction. This promotes code modularity.</a:t>
            </a:r>
          </a:p>
          <a:p>
            <a:r>
              <a:rPr lang="en-US" dirty="0"/>
              <a:t>Uses regular expressions to filter out unnecessary text.</a:t>
            </a:r>
          </a:p>
          <a:p>
            <a:r>
              <a:rPr lang="en-US" dirty="0"/>
              <a:t>Uses </a:t>
            </a:r>
            <a:r>
              <a:rPr lang="en-US" dirty="0" err="1"/>
              <a:t>spaCy</a:t>
            </a:r>
            <a:r>
              <a:rPr lang="en-US" dirty="0"/>
              <a:t> for parts of speech counts.</a:t>
            </a:r>
          </a:p>
          <a:p>
            <a:r>
              <a:rPr lang="en-US" dirty="0"/>
              <a:t>Generates director names, types and gives word cloud for it.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7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624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                            IPBL-DS            CAPSTONE PROJECT-3  </vt:lpstr>
      <vt:lpstr>                          PROJECT TITLE</vt:lpstr>
      <vt:lpstr>CONTENTS</vt:lpstr>
      <vt:lpstr>EXECUTIVE SUMMARY</vt:lpstr>
      <vt:lpstr>INTRODUCTION</vt:lpstr>
      <vt:lpstr>METHODOLOGY</vt:lpstr>
      <vt:lpstr>DATA  PRE PROCESSING</vt:lpstr>
      <vt:lpstr>EXPLORATORY DATA ANALYSIS Word Cloud for example pdf equitas</vt:lpstr>
      <vt:lpstr>IMPLEMENTATION</vt:lpstr>
      <vt:lpstr>WEB APP</vt:lpstr>
      <vt:lpstr>WEB APP</vt:lpstr>
      <vt:lpstr>WEB APP</vt:lpstr>
      <vt:lpstr>CONCLUSION</vt:lpstr>
      <vt:lpstr>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IPBL-DS            CAPSTONE PROJECT-3  </dc:title>
  <dc:creator>Ajay Janagama</dc:creator>
  <cp:lastModifiedBy>Ajay Janagama</cp:lastModifiedBy>
  <cp:revision>4</cp:revision>
  <dcterms:created xsi:type="dcterms:W3CDTF">2024-05-03T20:29:20Z</dcterms:created>
  <dcterms:modified xsi:type="dcterms:W3CDTF">2024-05-04T05:14:18Z</dcterms:modified>
</cp:coreProperties>
</file>