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56" r:id="rId2"/>
  </p:sldMasterIdLst>
  <p:notesMasterIdLst>
    <p:notesMasterId r:id="rId18"/>
  </p:notesMasterIdLst>
  <p:sldIdLst>
    <p:sldId id="257" r:id="rId3"/>
    <p:sldId id="258" r:id="rId4"/>
    <p:sldId id="259" r:id="rId5"/>
    <p:sldId id="273" r:id="rId6"/>
    <p:sldId id="261" r:id="rId7"/>
    <p:sldId id="262" r:id="rId8"/>
    <p:sldId id="263" r:id="rId9"/>
    <p:sldId id="264" r:id="rId10"/>
    <p:sldId id="268" r:id="rId11"/>
    <p:sldId id="270" r:id="rId12"/>
    <p:sldId id="271" r:id="rId13"/>
    <p:sldId id="272" r:id="rId14"/>
    <p:sldId id="269" r:id="rId15"/>
    <p:sldId id="26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04/28/2023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12</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00195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6005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45171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85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60420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583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17137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40827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78022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14636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3530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386177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092256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87439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1694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4796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09358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61182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76031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97923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79655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26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62456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118927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2124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6372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743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7544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6539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5651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7741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BE9E39-9087-0E40-A697-14FB8C2D1B01}" type="datetimeFigureOut">
              <a:rPr lang="en-US" smtClean="0"/>
              <a:t>04/28/2023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334553053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BE9E39-9087-0E40-A697-14FB8C2D1B01}" type="datetimeFigureOut">
              <a:rPr lang="en-US" smtClean="0"/>
              <a:t>04/28/2023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9907239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44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Diabetes Prediction using machine learning</a:t>
            </a:r>
            <a:br>
              <a:rPr lang="en-US" sz="4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r>
              <a:rPr lang="en-US" sz="2000" b="1" dirty="0"/>
              <a:t>Team –</a:t>
            </a:r>
          </a:p>
          <a:p>
            <a:pPr marL="342900" indent="-342900">
              <a:spcBef>
                <a:spcPts val="0"/>
              </a:spcBef>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Sridhar </a:t>
            </a:r>
            <a:r>
              <a:rPr lang="en-AU" sz="2000" dirty="0" err="1">
                <a:latin typeface="Arial" panose="020B0604020202020204" pitchFamily="34" charset="0"/>
                <a:ea typeface="PMingLiU" panose="02020500000000000000" pitchFamily="18" charset="-120"/>
                <a:cs typeface="Arial" panose="020B0604020202020204" pitchFamily="34" charset="0"/>
              </a:rPr>
              <a:t>Seepana</a:t>
            </a:r>
            <a:r>
              <a:rPr lang="en-AU" sz="2000" dirty="0">
                <a:latin typeface="Arial" panose="020B0604020202020204" pitchFamily="34" charset="0"/>
                <a:ea typeface="PMingLiU" panose="02020500000000000000" pitchFamily="18" charset="-120"/>
                <a:cs typeface="Arial" panose="020B0604020202020204" pitchFamily="34" charset="0"/>
              </a:rPr>
              <a:t>, </a:t>
            </a:r>
            <a:r>
              <a:rPr lang="en-US" sz="2000" dirty="0">
                <a:latin typeface="Arial" panose="020B0604020202020204" pitchFamily="34" charset="0"/>
                <a:ea typeface="PMingLiU" panose="02020500000000000000" pitchFamily="18" charset="-120"/>
                <a:cs typeface="Arial" panose="020B0604020202020204" pitchFamily="34" charset="0"/>
              </a:rPr>
              <a:t>700742973</a:t>
            </a:r>
          </a:p>
          <a:p>
            <a:pPr indent="-228600" algn="l">
              <a:spcBef>
                <a:spcPts val="0"/>
              </a:spcBef>
              <a:spcAft>
                <a:spcPts val="600"/>
              </a:spcAft>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Saikuslu</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Gullapalli</a:t>
            </a:r>
            <a:r>
              <a:rPr lang="en-US" sz="2000" dirty="0">
                <a:latin typeface="Arial" panose="020B0604020202020204" pitchFamily="34" charset="0"/>
                <a:ea typeface="PMingLiU" panose="02020500000000000000" pitchFamily="18" charset="-120"/>
                <a:cs typeface="Arial" panose="020B0604020202020204" pitchFamily="34" charset="0"/>
              </a:rPr>
              <a:t>, 700743291</a:t>
            </a:r>
          </a:p>
          <a:p>
            <a:pPr indent="-228600" algn="l">
              <a:spcBef>
                <a:spcPts val="0"/>
              </a:spcBef>
              <a:spcAft>
                <a:spcPts val="600"/>
              </a:spcAft>
              <a:buFont typeface="Arial" panose="020B0604020202020204" pitchFamily="34" charset="0"/>
              <a:buChar char="•"/>
            </a:pPr>
            <a:r>
              <a:rPr lang="en-US" sz="2000" dirty="0">
                <a:latin typeface="Arial" panose="020B0604020202020204" pitchFamily="34" charset="0"/>
                <a:ea typeface="PMingLiU" panose="02020500000000000000" pitchFamily="18" charset="-120"/>
                <a:cs typeface="Arial" panose="020B0604020202020204" pitchFamily="34" charset="0"/>
              </a:rPr>
              <a:t> Naga Chetan Kumar Reddy , 700743408</a:t>
            </a:r>
          </a:p>
          <a:p>
            <a:pPr indent="-228600" algn="l">
              <a:spcBef>
                <a:spcPts val="0"/>
              </a:spcBef>
              <a:spcAft>
                <a:spcPts val="600"/>
              </a:spcAft>
              <a:buFont typeface="Arial" panose="020B0604020202020204" pitchFamily="34" charset="0"/>
              <a:buChar char="•"/>
            </a:pPr>
            <a:r>
              <a:rPr lang="en-AU" sz="2000">
                <a:latin typeface="Arial" panose="020B0604020202020204" pitchFamily="34" charset="0"/>
                <a:ea typeface="PMingLiU" panose="02020500000000000000" pitchFamily="18" charset="-120"/>
                <a:cs typeface="Arial" panose="020B0604020202020204" pitchFamily="34" charset="0"/>
              </a:rPr>
              <a:t> Yalavarthi</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rohith</a:t>
            </a:r>
            <a:r>
              <a:rPr lang="en-US" sz="2000" dirty="0">
                <a:latin typeface="Arial" panose="020B0604020202020204" pitchFamily="34" charset="0"/>
                <a:ea typeface="PMingLiU" panose="02020500000000000000" pitchFamily="18" charset="-120"/>
                <a:cs typeface="Arial" panose="020B0604020202020204" pitchFamily="34" charset="0"/>
              </a:rPr>
              <a:t>, 700745581</a:t>
            </a:r>
          </a:p>
          <a:p>
            <a:pPr algn="l">
              <a:spcBef>
                <a:spcPts val="0"/>
              </a:spcBef>
              <a:spcAft>
                <a:spcPts val="600"/>
              </a:spcAft>
            </a:pPr>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80">
                                          <p:stCondLst>
                                            <p:cond delay="0"/>
                                          </p:stCondLst>
                                        </p:cTn>
                                        <p:tgtEl>
                                          <p:spTgt spid="62"/>
                                        </p:tgtEl>
                                      </p:cBhvr>
                                    </p:animEffect>
                                    <p:anim calcmode="lin" valueType="num">
                                      <p:cBhvr>
                                        <p:cTn id="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3" dur="26">
                                          <p:stCondLst>
                                            <p:cond delay="650"/>
                                          </p:stCondLst>
                                        </p:cTn>
                                        <p:tgtEl>
                                          <p:spTgt spid="62"/>
                                        </p:tgtEl>
                                      </p:cBhvr>
                                      <p:to x="100000" y="60000"/>
                                    </p:animScale>
                                    <p:animScale>
                                      <p:cBhvr>
                                        <p:cTn id="14" dur="166" decel="50000">
                                          <p:stCondLst>
                                            <p:cond delay="676"/>
                                          </p:stCondLst>
                                        </p:cTn>
                                        <p:tgtEl>
                                          <p:spTgt spid="62"/>
                                        </p:tgtEl>
                                      </p:cBhvr>
                                      <p:to x="100000" y="100000"/>
                                    </p:animScale>
                                    <p:animScale>
                                      <p:cBhvr>
                                        <p:cTn id="15" dur="26">
                                          <p:stCondLst>
                                            <p:cond delay="1312"/>
                                          </p:stCondLst>
                                        </p:cTn>
                                        <p:tgtEl>
                                          <p:spTgt spid="62"/>
                                        </p:tgtEl>
                                      </p:cBhvr>
                                      <p:to x="100000" y="80000"/>
                                    </p:animScale>
                                    <p:animScale>
                                      <p:cBhvr>
                                        <p:cTn id="16" dur="166" decel="50000">
                                          <p:stCondLst>
                                            <p:cond delay="1338"/>
                                          </p:stCondLst>
                                        </p:cTn>
                                        <p:tgtEl>
                                          <p:spTgt spid="62"/>
                                        </p:tgtEl>
                                      </p:cBhvr>
                                      <p:to x="100000" y="100000"/>
                                    </p:animScale>
                                    <p:animScale>
                                      <p:cBhvr>
                                        <p:cTn id="17" dur="26">
                                          <p:stCondLst>
                                            <p:cond delay="1642"/>
                                          </p:stCondLst>
                                        </p:cTn>
                                        <p:tgtEl>
                                          <p:spTgt spid="62"/>
                                        </p:tgtEl>
                                      </p:cBhvr>
                                      <p:to x="100000" y="90000"/>
                                    </p:animScale>
                                    <p:animScale>
                                      <p:cBhvr>
                                        <p:cTn id="18" dur="166" decel="50000">
                                          <p:stCondLst>
                                            <p:cond delay="1668"/>
                                          </p:stCondLst>
                                        </p:cTn>
                                        <p:tgtEl>
                                          <p:spTgt spid="62"/>
                                        </p:tgtEl>
                                      </p:cBhvr>
                                      <p:to x="100000" y="100000"/>
                                    </p:animScale>
                                    <p:animScale>
                                      <p:cBhvr>
                                        <p:cTn id="19" dur="26">
                                          <p:stCondLst>
                                            <p:cond delay="1808"/>
                                          </p:stCondLst>
                                        </p:cTn>
                                        <p:tgtEl>
                                          <p:spTgt spid="62"/>
                                        </p:tgtEl>
                                      </p:cBhvr>
                                      <p:to x="100000" y="95000"/>
                                    </p:animScale>
                                    <p:animScale>
                                      <p:cBhvr>
                                        <p:cTn id="20" dur="166" decel="50000">
                                          <p:stCondLst>
                                            <p:cond delay="1834"/>
                                          </p:stCondLst>
                                        </p:cTn>
                                        <p:tgtEl>
                                          <p:spTgt spid="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
                                            <p:txEl>
                                              <p:pRg st="0" end="0"/>
                                            </p:txEl>
                                          </p:spTgt>
                                        </p:tgtEl>
                                        <p:attrNameLst>
                                          <p:attrName>style.visibility</p:attrName>
                                        </p:attrNameLst>
                                      </p:cBhvr>
                                      <p:to>
                                        <p:strVal val="visible"/>
                                      </p:to>
                                    </p:set>
                                    <p:anim calcmode="lin" valueType="num">
                                      <p:cBhvr additive="base">
                                        <p:cTn id="25"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xEl>
                                              <p:pRg st="1" end="1"/>
                                            </p:txEl>
                                          </p:spTgt>
                                        </p:tgtEl>
                                        <p:attrNameLst>
                                          <p:attrName>style.visibility</p:attrName>
                                        </p:attrNameLst>
                                      </p:cBhvr>
                                      <p:to>
                                        <p:strVal val="visible"/>
                                      </p:to>
                                    </p:set>
                                    <p:anim calcmode="lin" valueType="num">
                                      <p:cBhvr additive="base">
                                        <p:cTn id="31" dur="500" fill="hold"/>
                                        <p:tgtEl>
                                          <p:spTgt spid="6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
                                            <p:txEl>
                                              <p:pRg st="2" end="2"/>
                                            </p:txEl>
                                          </p:spTgt>
                                        </p:tgtEl>
                                        <p:attrNameLst>
                                          <p:attrName>style.visibility</p:attrName>
                                        </p:attrNameLst>
                                      </p:cBhvr>
                                      <p:to>
                                        <p:strVal val="visible"/>
                                      </p:to>
                                    </p:set>
                                    <p:anim calcmode="lin" valueType="num">
                                      <p:cBhvr additive="base">
                                        <p:cTn id="35" dur="500" fill="hold"/>
                                        <p:tgtEl>
                                          <p:spTgt spid="6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xEl>
                                              <p:pRg st="3" end="3"/>
                                            </p:txEl>
                                          </p:spTgt>
                                        </p:tgtEl>
                                        <p:attrNameLst>
                                          <p:attrName>style.visibility</p:attrName>
                                        </p:attrNameLst>
                                      </p:cBhvr>
                                      <p:to>
                                        <p:strVal val="visible"/>
                                      </p:to>
                                    </p:set>
                                    <p:anim calcmode="lin" valueType="num">
                                      <p:cBhvr additive="base">
                                        <p:cTn id="39" dur="500" fill="hold"/>
                                        <p:tgtEl>
                                          <p:spTgt spid="6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xEl>
                                              <p:pRg st="4" end="4"/>
                                            </p:txEl>
                                          </p:spTgt>
                                        </p:tgtEl>
                                        <p:attrNameLst>
                                          <p:attrName>style.visibility</p:attrName>
                                        </p:attrNameLst>
                                      </p:cBhvr>
                                      <p:to>
                                        <p:strVal val="visible"/>
                                      </p:to>
                                    </p:set>
                                    <p:anim calcmode="lin" valueType="num">
                                      <p:cBhvr additive="base">
                                        <p:cTn id="43" dur="500" fill="hold"/>
                                        <p:tgtEl>
                                          <p:spTgt spid="6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r>
              <a:rPr lang="en-US" dirty="0"/>
              <a:t>AdaBoost Classifier accuracy : 0.7142857142857143</a:t>
            </a:r>
          </a:p>
          <a:p>
            <a:pPr algn="l"/>
            <a:endParaRPr lang="en-US" b="0" i="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8B68DF8F-AE03-C4CA-D10A-B5BDCDBF7B88}"/>
              </a:ext>
            </a:extLst>
          </p:cNvPr>
          <p:cNvPicPr>
            <a:picLocks noChangeAspect="1"/>
          </p:cNvPicPr>
          <p:nvPr/>
        </p:nvPicPr>
        <p:blipFill>
          <a:blip r:embed="rId2"/>
          <a:stretch>
            <a:fillRect/>
          </a:stretch>
        </p:blipFill>
        <p:spPr>
          <a:xfrm>
            <a:off x="2586023" y="2929767"/>
            <a:ext cx="5789492" cy="3382133"/>
          </a:xfrm>
          <a:prstGeom prst="rect">
            <a:avLst/>
          </a:prstGeom>
        </p:spPr>
      </p:pic>
    </p:spTree>
    <p:extLst>
      <p:ext uri="{BB962C8B-B14F-4D97-AF65-F5344CB8AC3E}">
        <p14:creationId xmlns:p14="http://schemas.microsoft.com/office/powerpoint/2010/main" val="1616213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 0.7402597402597403</a:t>
            </a:r>
          </a:p>
          <a:p>
            <a:pPr marL="0" indent="0">
              <a:buNone/>
            </a:pPr>
            <a:endParaRPr lang="en-US" dirty="0"/>
          </a:p>
        </p:txBody>
      </p:sp>
      <p:pic>
        <p:nvPicPr>
          <p:cNvPr id="6" name="Picture 5">
            <a:extLst>
              <a:ext uri="{FF2B5EF4-FFF2-40B4-BE49-F238E27FC236}">
                <a16:creationId xmlns:a16="http://schemas.microsoft.com/office/drawing/2014/main" id="{D12B27EB-21DF-3499-F64D-6CC6FB7B988A}"/>
              </a:ext>
            </a:extLst>
          </p:cNvPr>
          <p:cNvPicPr>
            <a:picLocks noChangeAspect="1"/>
          </p:cNvPicPr>
          <p:nvPr/>
        </p:nvPicPr>
        <p:blipFill>
          <a:blip r:embed="rId2"/>
          <a:stretch>
            <a:fillRect/>
          </a:stretch>
        </p:blipFill>
        <p:spPr>
          <a:xfrm>
            <a:off x="2682426" y="2621954"/>
            <a:ext cx="5372076" cy="3204914"/>
          </a:xfrm>
          <a:prstGeom prst="rect">
            <a:avLst/>
          </a:prstGeom>
        </p:spPr>
      </p:pic>
    </p:spTree>
    <p:extLst>
      <p:ext uri="{BB962C8B-B14F-4D97-AF65-F5344CB8AC3E}">
        <p14:creationId xmlns:p14="http://schemas.microsoft.com/office/powerpoint/2010/main" val="91118267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Voting Classifier Accuracy Score : 0.7402597402597403</a:t>
            </a:r>
          </a:p>
          <a:p>
            <a:endParaRPr lang="en-US" dirty="0"/>
          </a:p>
        </p:txBody>
      </p:sp>
      <p:pic>
        <p:nvPicPr>
          <p:cNvPr id="4098" name="Picture 2">
            <a:extLst>
              <a:ext uri="{FF2B5EF4-FFF2-40B4-BE49-F238E27FC236}">
                <a16:creationId xmlns:a16="http://schemas.microsoft.com/office/drawing/2014/main" id="{07C2D9F8-C980-16E1-2D36-22943BC8B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61" y="1690688"/>
            <a:ext cx="5106251" cy="41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987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a:xfrm>
            <a:off x="838200" y="1540042"/>
            <a:ext cx="10515600" cy="4636921"/>
          </a:xfrm>
        </p:spPr>
        <p:txBody>
          <a:bodyPr/>
          <a:lstStyle/>
          <a:p>
            <a:r>
              <a:rPr lang="en-US" dirty="0"/>
              <a:t>Final Accuracy Score: 0.757575757575757576</a:t>
            </a:r>
          </a:p>
          <a:p>
            <a:endParaRPr lang="en-US" dirty="0"/>
          </a:p>
        </p:txBody>
      </p:sp>
      <p:pic>
        <p:nvPicPr>
          <p:cNvPr id="3074" name="Picture 2">
            <a:extLst>
              <a:ext uri="{FF2B5EF4-FFF2-40B4-BE49-F238E27FC236}">
                <a16:creationId xmlns:a16="http://schemas.microsoft.com/office/drawing/2014/main" id="{E64423A1-BB93-941A-BC28-8376BFA06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923" y="2055918"/>
            <a:ext cx="5946000" cy="354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59A1DA8-2D8C-BBC7-032C-DBFA5439E5BD}"/>
              </a:ext>
            </a:extLst>
          </p:cNvPr>
          <p:cNvSpPr txBox="1"/>
          <p:nvPr/>
        </p:nvSpPr>
        <p:spPr>
          <a:xfrm>
            <a:off x="838200" y="5533619"/>
            <a:ext cx="10515600" cy="1508105"/>
          </a:xfrm>
          <a:prstGeom prst="rect">
            <a:avLst/>
          </a:prstGeom>
          <a:noFill/>
        </p:spPr>
        <p:txBody>
          <a:bodyPr wrap="square" rtlCol="0">
            <a:spAutoFit/>
          </a:bodyPr>
          <a:lstStyle/>
          <a:p>
            <a:pPr marL="342900" indent="-342900" algn="just">
              <a:buClr>
                <a:schemeClr val="accent1"/>
              </a:buClr>
              <a:buSzPct val="80000"/>
              <a:buFont typeface="+mj-lt"/>
              <a:buAutoNum type="arabicPeriod"/>
            </a:pPr>
            <a:r>
              <a:rPr lang="en-US" sz="2000" dirty="0">
                <a:latin typeface="+mj-lt"/>
                <a:ea typeface="+mj-ea"/>
                <a:cs typeface="+mj-cs"/>
              </a:rPr>
              <a:t>It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mj-ea"/>
                <a:cs typeface="+mj-cs"/>
              </a:rPr>
              <a:t>is evident from the confusion matrix that there are total 90+10=100 actual non diabetic count and the algorithm predicts 90 of them as non diabetic and 10 of them as diabetic. While there are 26+28=56 actual diabetic count and the algorithm predicts 26 of them as non diabetic count and 28 of them as diabetic predicted count.</a:t>
            </a:r>
            <a:endParaRPr lang="en-IN" dirty="0">
              <a:latin typeface="Times New Roman" panose="02020603050405020304" pitchFamily="18" charset="0"/>
              <a:ea typeface="+mj-ea"/>
              <a:cs typeface="+mj-cs"/>
            </a:endParaRPr>
          </a:p>
          <a:p>
            <a:endParaRPr lang="en-IN" dirty="0"/>
          </a:p>
        </p:txBody>
      </p:sp>
    </p:spTree>
    <p:extLst>
      <p:ext uri="{BB962C8B-B14F-4D97-AF65-F5344CB8AC3E}">
        <p14:creationId xmlns:p14="http://schemas.microsoft.com/office/powerpoint/2010/main" val="2661160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103505" lvl="0" indent="-342900" algn="just">
              <a:spcBef>
                <a:spcPts val="760"/>
              </a:spcBef>
              <a:spcAft>
                <a:spcPts val="0"/>
              </a:spcAft>
              <a:buFont typeface="+mj-lt"/>
              <a:buAutoNum type="arabicPeriod"/>
              <a:tabLst>
                <a:tab pos="228600" algn="l"/>
                <a:tab pos="396240" algn="l"/>
              </a:tabLst>
            </a:pPr>
            <a:r>
              <a:rPr lang="en-US" sz="1800" dirty="0">
                <a:latin typeface="Times New Roman" panose="02020603050405020304" pitchFamily="18" charset="0"/>
              </a:rPr>
              <a:t>S. </a:t>
            </a:r>
            <a:r>
              <a:rPr lang="en-US" sz="1800" dirty="0" err="1">
                <a:latin typeface="Times New Roman" panose="02020603050405020304" pitchFamily="18" charset="0"/>
              </a:rPr>
              <a:t>Perveen</a:t>
            </a:r>
            <a:r>
              <a:rPr lang="en-US" sz="1800" dirty="0">
                <a:latin typeface="Times New Roman" panose="02020603050405020304" pitchFamily="18" charset="0"/>
              </a:rPr>
              <a:t>, M. Shahbaz, K. Keshavjee and A. </a:t>
            </a:r>
            <a:r>
              <a:rPr lang="en-US" sz="1800" dirty="0" err="1">
                <a:latin typeface="Times New Roman" panose="02020603050405020304" pitchFamily="18" charset="0"/>
              </a:rPr>
              <a:t>Guergachi</a:t>
            </a:r>
            <a:r>
              <a:rPr lang="en-US" sz="1800" dirty="0">
                <a:latin typeface="Times New Roman" panose="02020603050405020304" pitchFamily="18" charset="0"/>
              </a:rPr>
              <a:t>, "Metabolic Syndrome and Development of Diabetes Mellitus: Predictive Modeling Based on Machine Learning Techniques," in IEEE Access, vol. 7, pp. 1365-1375, 2019</a:t>
            </a:r>
            <a:endParaRPr lang="en-IN" sz="1800" dirty="0">
              <a:latin typeface="Times New Roman" panose="02020603050405020304" pitchFamily="18" charset="0"/>
            </a:endParaRPr>
          </a:p>
          <a:p>
            <a:pPr marL="342900" marR="97790" lvl="0" indent="-342900" algn="just">
              <a:lnSpc>
                <a:spcPct val="100000"/>
              </a:lnSpc>
              <a:spcBef>
                <a:spcPts val="880"/>
              </a:spcBef>
              <a:spcAft>
                <a:spcPts val="0"/>
              </a:spcAft>
              <a:buFont typeface="+mj-lt"/>
              <a:buAutoNum type="arabicPeriod"/>
              <a:tabLst>
                <a:tab pos="228600" algn="l"/>
                <a:tab pos="365760" algn="l"/>
              </a:tabLst>
            </a:pPr>
            <a:r>
              <a:rPr lang="en-US" sz="1800" dirty="0">
                <a:latin typeface="Times New Roman" panose="02020603050405020304" pitchFamily="18" charset="0"/>
              </a:rPr>
              <a:t>K. L. Priya, M. S. Charan Reddy </a:t>
            </a:r>
            <a:r>
              <a:rPr lang="en-US" sz="1800" dirty="0" err="1">
                <a:latin typeface="Times New Roman" panose="02020603050405020304" pitchFamily="18" charset="0"/>
              </a:rPr>
              <a:t>Kypa</a:t>
            </a:r>
            <a:r>
              <a:rPr lang="en-US" sz="1800" dirty="0">
                <a:latin typeface="Times New Roman" panose="02020603050405020304" pitchFamily="18" charset="0"/>
              </a:rPr>
              <a:t>, M. M. </a:t>
            </a:r>
            <a:r>
              <a:rPr lang="en-US" sz="1800" dirty="0" err="1">
                <a:latin typeface="Times New Roman" panose="02020603050405020304" pitchFamily="18" charset="0"/>
              </a:rPr>
              <a:t>Sudhan</a:t>
            </a:r>
            <a:r>
              <a:rPr lang="en-US" sz="1800" dirty="0">
                <a:latin typeface="Times New Roman" panose="02020603050405020304" pitchFamily="18" charset="0"/>
              </a:rPr>
              <a:t> Reddy and G. R. Mohan Reddy, "A Novel Approach to Predict Diabetes by Using Naive Bayes Classifier," 2020 4th International Conference on Trends in Electronics and Informatics (ICOEI)(48184), Tirunelveli, India, 2020, pp. 603-607.</a:t>
            </a:r>
            <a:endParaRPr lang="en-IN" sz="1800" dirty="0">
              <a:latin typeface="Times New Roman" panose="02020603050405020304" pitchFamily="18" charset="0"/>
            </a:endParaRPr>
          </a:p>
          <a:p>
            <a:pPr marL="342900" marR="104140" lvl="0" indent="-342900" algn="just">
              <a:spcBef>
                <a:spcPts val="830"/>
              </a:spcBef>
              <a:spcAft>
                <a:spcPts val="0"/>
              </a:spcAft>
              <a:buFont typeface="+mj-lt"/>
              <a:buAutoNum type="arabicPeriod"/>
              <a:tabLst>
                <a:tab pos="228600" algn="l"/>
                <a:tab pos="408305" algn="l"/>
              </a:tabLst>
            </a:pPr>
            <a:r>
              <a:rPr lang="en-US" sz="1800" dirty="0">
                <a:latin typeface="Times New Roman" panose="02020603050405020304" pitchFamily="18" charset="0"/>
              </a:rPr>
              <a:t>P. Sonar and K. </a:t>
            </a:r>
            <a:r>
              <a:rPr lang="en-US" sz="1800" dirty="0" err="1">
                <a:latin typeface="Times New Roman" panose="02020603050405020304" pitchFamily="18" charset="0"/>
              </a:rPr>
              <a:t>JayaMalini</a:t>
            </a:r>
            <a:r>
              <a:rPr lang="en-US" sz="1800" dirty="0">
                <a:latin typeface="Times New Roman" panose="02020603050405020304" pitchFamily="18" charset="0"/>
              </a:rPr>
              <a:t>, "Diabetes Prediction Using Different Machine Learning Approaches," 2019 3rd International Conference on Computing Methodologies and Communication (ICCMC), Erode, India, 2019, pp. 367-371.</a:t>
            </a:r>
            <a:endParaRPr lang="en-IN" sz="1800" dirty="0">
              <a:latin typeface="Times New Roman" panose="02020603050405020304" pitchFamily="18" charset="0"/>
            </a:endParaRPr>
          </a:p>
          <a:p>
            <a:pPr marL="342900" marR="100965" lvl="0" indent="-342900" algn="just">
              <a:spcBef>
                <a:spcPts val="875"/>
              </a:spcBef>
              <a:spcAft>
                <a:spcPts val="0"/>
              </a:spcAft>
              <a:buFont typeface="+mj-lt"/>
              <a:buAutoNum type="arabicPeriod"/>
              <a:tabLst>
                <a:tab pos="228600" algn="l"/>
                <a:tab pos="405765" algn="l"/>
              </a:tabLst>
            </a:pPr>
            <a:r>
              <a:rPr lang="en-US" sz="1800" dirty="0">
                <a:effectLst/>
                <a:latin typeface="Times New Roman" panose="02020603050405020304" pitchFamily="18" charset="0"/>
                <a:ea typeface="Times New Roman" panose="02020603050405020304" pitchFamily="18" charset="0"/>
              </a:rPr>
              <a:t>Aishwarya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Mujumdara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Vaidehi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Vb</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Diabetes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ICRTAC 2019.</a:t>
            </a:r>
            <a:endParaRPr lang="en-IN" sz="1800" dirty="0">
              <a:effectLst/>
              <a:latin typeface="Times New Roman" panose="02020603050405020304" pitchFamily="18" charset="0"/>
              <a:ea typeface="Times New Roman" panose="02020603050405020304" pitchFamily="18" charset="0"/>
            </a:endParaRPr>
          </a:p>
          <a:p>
            <a:pPr marL="342900" lvl="0" indent="-342900" fontAlgn="auto" hangingPunct="1">
              <a:buFont typeface="+mj-lt"/>
              <a:buAutoNum type="arabicPeriod"/>
              <a:tabLst>
                <a:tab pos="228600" algn="l"/>
              </a:tabLst>
            </a:pPr>
            <a:r>
              <a:rPr lang="en-IN" sz="1800" dirty="0">
                <a:latin typeface="Times New Roman" panose="02020603050405020304" pitchFamily="18" charset="0"/>
              </a:rPr>
              <a:t>Mohan, N., &amp; Jain, V. (2020). Performance Analysis of Support Vector Machine in Diabetes Prediction. 2020 4th International Conference on Electronics, Communication and Aerospace Technology (ICECA). https://doi:10.1109/iceca49313.2020.9297411 </a:t>
            </a: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a:extLst>
              <a:ext uri="{FF2B5EF4-FFF2-40B4-BE49-F238E27FC236}">
                <a16:creationId xmlns:a16="http://schemas.microsoft.com/office/drawing/2014/main" id="{4742B851-5676-38D5-7FB4-64D0F2C79B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919"/>
          <a:stretch/>
        </p:blipFill>
        <p:spPr bwMode="auto">
          <a:xfrm>
            <a:off x="0" y="0"/>
            <a:ext cx="121566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594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838200" y="18255"/>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166097"/>
            <a:ext cx="10958689" cy="4833585"/>
          </a:xfrm>
        </p:spPr>
        <p:txBody>
          <a:bodyPr>
            <a:normAutofit fontScale="85000" lnSpcReduction="20000"/>
          </a:bodyPr>
          <a:lstStyle/>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Sridhar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Seepana</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700742973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Project proposal and dataset creation: This step entails problem description, the creation of specific objectives and results, and the gathering of the dataset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utilising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references.</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Saikuslu</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Gullapalli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700743291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Data analysis and null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value</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management:</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Naga Chetan Kumar, 700743408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Model and Code Implementation:  Support vector Machine is the algorithm used which is effective in high-dimensional case and implemented the code in python flask.</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Rohith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Yalavarthi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700745581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Exploratory data analysis: Here, all of the dataset's columns are carefully examined, graphs are produced to determine the characteristics for modeling, and other correlation charts are produced. </a:t>
            </a:r>
            <a:endParaRPr lang="en-US" sz="2100" spc="-1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spcBef>
                <a:spcPts val="0"/>
              </a:spcBef>
              <a:buSzPts val="1200"/>
              <a:buNone/>
              <a:tabLst>
                <a:tab pos="977900" algn="l"/>
              </a:tabLst>
            </a:pPr>
            <a:r>
              <a:rPr lang="en-US" sz="19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ctr">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F3189B-7BA4-2B0A-F912-52C9E0BC781F}"/>
              </a:ext>
            </a:extLst>
          </p:cNvPr>
          <p:cNvSpPr txBox="1"/>
          <p:nvPr/>
        </p:nvSpPr>
        <p:spPr>
          <a:xfrm>
            <a:off x="2564420" y="4632648"/>
            <a:ext cx="6620070" cy="1200329"/>
          </a:xfrm>
          <a:prstGeom prst="rect">
            <a:avLst/>
          </a:prstGeom>
          <a:noFill/>
        </p:spPr>
        <p:txBody>
          <a:bodyPr wrap="square" rtlCol="0">
            <a:spAutoFit/>
          </a:bodyPr>
          <a:lstStyle/>
          <a:p>
            <a:pPr marL="457200" lvl="1" indent="0">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Naga Chetan Kumar Reddy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700740478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Sridhar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Seepana</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700724732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25%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Yalavarthi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rohith</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700742323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Saikuslu</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Gullapalli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700743291             25%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966011"/>
            <a:ext cx="10515600" cy="4791075"/>
          </a:xfrm>
        </p:spPr>
        <p:txBody>
          <a:bodyPr>
            <a:normAutofit lnSpcReduction="10000"/>
          </a:bodyPr>
          <a:lstStyle/>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Motivation:</a:t>
            </a:r>
            <a:endParaRPr lang="en-US" sz="2400" b="1"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motivation behind this project is to provide a tool that can accurately predict the likelihood of an individual developing diabetes. Early prediction can help individuals take preventive measures, such as lifestyle changes or medical treatment, to reduce the risk of developing the disease or manage the symptoms.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Significance:</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significance of this project lies in its potential to improve the quality of life for individuals at risk of developing diabetes. Accurate prediction of the onset of diabetes can help individuals take proactive steps to prevent or manage the disease and prevent complications.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Objectives:</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objective of this project is to develop a machine learning model that can predict the onset of diabetes with high accuracy. Other objectives include identifying the most significant risk factors for diabetes and developing a user-friendly interface for the prediction model.</a:t>
            </a: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sz="4400" dirty="0">
                <a:effectLst/>
                <a:latin typeface="Times New Roman" panose="02020603050405020304" pitchFamily="18" charset="0"/>
                <a:ea typeface="Arial MT"/>
                <a:cs typeface="Arial MT"/>
              </a:rPr>
              <a:t>Features: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lstStyle/>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Data collection and preprocessing</a:t>
            </a:r>
            <a:r>
              <a:rPr lang="en-US" sz="1800" dirty="0">
                <a:effectLst/>
                <a:latin typeface="Times New Roman" panose="02020603050405020304" pitchFamily="18" charset="0"/>
                <a:ea typeface="Arial MT"/>
                <a:cs typeface="Arial MT"/>
              </a:rPr>
              <a:t>: This involves collecting relevant data on risk factors for diabetes and preprocessing it to prepare it for machine learning.</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Feature selection</a:t>
            </a:r>
            <a:r>
              <a:rPr lang="en-US" sz="1800" dirty="0">
                <a:effectLst/>
                <a:latin typeface="Times New Roman" panose="02020603050405020304" pitchFamily="18" charset="0"/>
                <a:ea typeface="Arial MT"/>
                <a:cs typeface="Arial MT"/>
              </a:rPr>
              <a:t>: Identifying the most significant risk factors for diabetes and selecting them as input variables for the machine learning model.</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development</a:t>
            </a:r>
            <a:r>
              <a:rPr lang="en-US" sz="1800" dirty="0">
                <a:effectLst/>
                <a:latin typeface="Times New Roman" panose="02020603050405020304" pitchFamily="18" charset="0"/>
                <a:ea typeface="Arial MT"/>
                <a:cs typeface="Arial MT"/>
              </a:rPr>
              <a:t>: Developing a machine learning model using a suitable algorithm, such as logistic regression or a decision tree, to predict the onset of diabetes.</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evaluation</a:t>
            </a:r>
            <a:r>
              <a:rPr lang="en-US" sz="1800" dirty="0">
                <a:effectLst/>
                <a:latin typeface="Times New Roman" panose="02020603050405020304" pitchFamily="18" charset="0"/>
                <a:ea typeface="Arial MT"/>
                <a:cs typeface="Arial MT"/>
              </a:rPr>
              <a:t>: Evaluating the performance of the machine learning model using metrics such as accuracy, precision, recall, and F1 score.</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User interface</a:t>
            </a:r>
            <a:r>
              <a:rPr lang="en-US" sz="1800" dirty="0">
                <a:effectLst/>
                <a:latin typeface="Times New Roman" panose="02020603050405020304" pitchFamily="18" charset="0"/>
                <a:ea typeface="Arial MT"/>
                <a:cs typeface="Arial MT"/>
              </a:rPr>
              <a:t>: Developing a user-friendly interface for the prediction model to make it accessible and easy to use for individuals at risk of developing diabetes.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99985473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a:xfrm>
            <a:off x="982014" y="1549065"/>
            <a:ext cx="9925472" cy="4195481"/>
          </a:xfrm>
        </p:spPr>
        <p:txBody>
          <a:bodyPr>
            <a:normAutofit fontScale="92500"/>
          </a:bodyPr>
          <a:lstStyle/>
          <a:p>
            <a:pPr>
              <a:lnSpc>
                <a:spcPct val="160000"/>
              </a:lnSpc>
              <a:spcBef>
                <a:spcPts val="0"/>
              </a:spcBef>
            </a:pPr>
            <a:r>
              <a:rPr lang="en-AU" sz="1600" i="1" dirty="0">
                <a:latin typeface="Times New Roman" panose="02020603050405020304" pitchFamily="18" charset="0"/>
                <a:cs typeface="Times New Roman" panose="02020603050405020304" pitchFamily="18" charset="0"/>
              </a:rPr>
              <a:t>S. </a:t>
            </a:r>
            <a:r>
              <a:rPr lang="en-AU" sz="1600" i="1" dirty="0" err="1">
                <a:latin typeface="Times New Roman" panose="02020603050405020304" pitchFamily="18" charset="0"/>
                <a:cs typeface="Times New Roman" panose="02020603050405020304" pitchFamily="18" charset="0"/>
              </a:rPr>
              <a:t>Perveen</a:t>
            </a:r>
            <a:r>
              <a:rPr lang="en-AU" sz="1600" i="1" dirty="0">
                <a:latin typeface="Times New Roman" panose="02020603050405020304" pitchFamily="18" charset="0"/>
                <a:cs typeface="Times New Roman" panose="02020603050405020304" pitchFamily="18" charset="0"/>
              </a:rPr>
              <a:t>, M. Shahbaz, K. Keshavjee and A. </a:t>
            </a:r>
            <a:r>
              <a:rPr lang="en-AU" sz="1600" i="1" dirty="0" err="1">
                <a:latin typeface="Times New Roman" panose="02020603050405020304" pitchFamily="18" charset="0"/>
                <a:cs typeface="Times New Roman" panose="02020603050405020304" pitchFamily="18" charset="0"/>
              </a:rPr>
              <a:t>Guergachi</a:t>
            </a:r>
            <a:r>
              <a:rPr lang="en-AU" sz="1600" i="1" dirty="0">
                <a:latin typeface="Times New Roman" panose="02020603050405020304" pitchFamily="18" charset="0"/>
                <a:cs typeface="Times New Roman" panose="02020603050405020304" pitchFamily="18" charset="0"/>
              </a:rPr>
              <a:t> [1] </a:t>
            </a:r>
            <a:r>
              <a:rPr lang="en-US" sz="1600" i="1" dirty="0">
                <a:latin typeface="Times New Roman" panose="02020603050405020304" pitchFamily="18" charset="0"/>
                <a:cs typeface="Times New Roman" panose="02020603050405020304" pitchFamily="18" charset="0"/>
              </a:rPr>
              <a:t>in their paper demonstrated the supremacy of Naïve Bayes with K-medoids under-sampling technique as compared to random under-sampling, over-sampling and no sampling.</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K. L. Priya, M. S. Charan Reddy </a:t>
            </a:r>
            <a:r>
              <a:rPr lang="en-AU" sz="1600" i="1" dirty="0" err="1">
                <a:latin typeface="Times New Roman" panose="02020603050405020304" pitchFamily="18" charset="0"/>
                <a:cs typeface="Times New Roman" panose="02020603050405020304" pitchFamily="18" charset="0"/>
              </a:rPr>
              <a:t>Kypa</a:t>
            </a:r>
            <a:r>
              <a:rPr lang="en-AU" sz="1600" i="1" dirty="0">
                <a:latin typeface="Times New Roman" panose="02020603050405020304" pitchFamily="18" charset="0"/>
                <a:cs typeface="Times New Roman" panose="02020603050405020304" pitchFamily="18" charset="0"/>
              </a:rPr>
              <a:t>, M. M. </a:t>
            </a:r>
            <a:r>
              <a:rPr lang="en-AU" sz="1600" i="1" dirty="0" err="1">
                <a:latin typeface="Times New Roman" panose="02020603050405020304" pitchFamily="18" charset="0"/>
                <a:cs typeface="Times New Roman" panose="02020603050405020304" pitchFamily="18" charset="0"/>
              </a:rPr>
              <a:t>Sudhan</a:t>
            </a:r>
            <a:r>
              <a:rPr lang="en-AU" sz="1600" i="1" dirty="0">
                <a:latin typeface="Times New Roman" panose="02020603050405020304" pitchFamily="18" charset="0"/>
                <a:cs typeface="Times New Roman" panose="02020603050405020304" pitchFamily="18" charset="0"/>
              </a:rPr>
              <a:t> Reddy and G. R. Mohan Reddy [2] </a:t>
            </a:r>
            <a:r>
              <a:rPr lang="en-US" sz="1600" i="1" dirty="0">
                <a:latin typeface="Times New Roman" panose="02020603050405020304" pitchFamily="18" charset="0"/>
                <a:cs typeface="Times New Roman" panose="02020603050405020304" pitchFamily="18" charset="0"/>
              </a:rPr>
              <a:t>In their study, an analysis of diabetes forecasting is done to increase precision using AI grouping calculation. Compared to other classifiers, the Naive Bayes classifier achieves higher accuracy.</a:t>
            </a:r>
            <a:endParaRPr lang="en-AU" sz="1600" i="1" dirty="0">
              <a:latin typeface="Times New Roman" panose="02020603050405020304" pitchFamily="18" charset="0"/>
              <a:cs typeface="Times New Roman" panose="02020603050405020304" pitchFamily="18" charset="0"/>
            </a:endParaRPr>
          </a:p>
          <a:p>
            <a:pPr>
              <a:lnSpc>
                <a:spcPct val="160000"/>
              </a:lnSpc>
              <a:spcBef>
                <a:spcPts val="0"/>
              </a:spcBef>
            </a:pPr>
            <a:r>
              <a:rPr lang="en-AU" sz="1600" i="1" dirty="0">
                <a:latin typeface="Times New Roman" panose="02020603050405020304" pitchFamily="18" charset="0"/>
                <a:cs typeface="Times New Roman" panose="02020603050405020304" pitchFamily="18" charset="0"/>
              </a:rPr>
              <a:t>P. Sonar and K. </a:t>
            </a:r>
            <a:r>
              <a:rPr lang="en-AU" sz="1600" i="1" dirty="0" err="1">
                <a:latin typeface="Times New Roman" panose="02020603050405020304" pitchFamily="18" charset="0"/>
                <a:cs typeface="Times New Roman" panose="02020603050405020304" pitchFamily="18" charset="0"/>
              </a:rPr>
              <a:t>JayaMalini</a:t>
            </a:r>
            <a:r>
              <a:rPr lang="en-US" sz="1600" i="1" dirty="0">
                <a:latin typeface="Times New Roman" panose="02020603050405020304" pitchFamily="18" charset="0"/>
                <a:cs typeface="Times New Roman" panose="02020603050405020304" pitchFamily="18" charset="0"/>
              </a:rPr>
              <a:t> [3] in their paper demonstrated that SVM is excellent when we are unsure of the data. SVM method performs well even with unstructured and semi-structured data like text, pictures, and trees. The SVM algorithm's flaw is that multiple crucial parameters must be set appropriately in order to get the best classification results for any given situation.</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Aishwarya </a:t>
            </a:r>
            <a:r>
              <a:rPr lang="en-AU" sz="1600" i="1" dirty="0" err="1">
                <a:latin typeface="Times New Roman" panose="02020603050405020304" pitchFamily="18" charset="0"/>
                <a:cs typeface="Times New Roman" panose="02020603050405020304" pitchFamily="18" charset="0"/>
              </a:rPr>
              <a:t>Mujumdara</a:t>
            </a:r>
            <a:r>
              <a:rPr lang="en-AU" sz="1600" i="1" dirty="0">
                <a:latin typeface="Times New Roman" panose="02020603050405020304" pitchFamily="18" charset="0"/>
                <a:cs typeface="Times New Roman" panose="02020603050405020304" pitchFamily="18" charset="0"/>
              </a:rPr>
              <a:t>, Dr.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Vaidehi</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Vb</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 [4] </a:t>
            </a:r>
            <a:r>
              <a:rPr lang="en-US" sz="1600" dirty="0">
                <a:latin typeface="Times New Roman" panose="02020603050405020304" pitchFamily="18" charset="0"/>
                <a:cs typeface="Times New Roman" panose="02020603050405020304" pitchFamily="18" charset="0"/>
              </a:rPr>
              <a:t>In their study applied various machine learning algorithms on the dataset and the classification has been done using various algorithms of which Logistic Regression gives highest accuracy.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331494" y="1972191"/>
            <a:ext cx="9529012" cy="2913618"/>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One of the most fatal diseases in the world is diabetes. </a:t>
            </a:r>
            <a:r>
              <a:rPr lang="en-US" sz="1800" dirty="0" err="1">
                <a:effectLst/>
                <a:latin typeface="Times New Roman" panose="02020603050405020304" pitchFamily="18" charset="0"/>
                <a:ea typeface="Arial MT"/>
                <a:cs typeface="Times New Roman" panose="02020603050405020304" pitchFamily="18" charset="0"/>
              </a:rPr>
              <a:t>Inspite</a:t>
            </a:r>
            <a:r>
              <a:rPr lang="en-US" sz="1800" dirty="0">
                <a:effectLst/>
                <a:latin typeface="Times New Roman" panose="02020603050405020304" pitchFamily="18" charset="0"/>
                <a:ea typeface="Arial MT"/>
                <a:cs typeface="Times New Roman" panose="02020603050405020304" pitchFamily="18" charset="0"/>
              </a:rPr>
              <a:t> of this, Most of the people facing</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different</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types</a:t>
            </a:r>
            <a:r>
              <a:rPr lang="en-US" sz="1800" spc="3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of</a:t>
            </a:r>
            <a:r>
              <a:rPr lang="en-US" sz="1800" spc="9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problems</a:t>
            </a:r>
            <a:r>
              <a:rPr lang="en-US" sz="1800" spc="8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like</a:t>
            </a:r>
            <a:r>
              <a:rPr lang="en-US" sz="1800" spc="7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blindness,</a:t>
            </a:r>
            <a:r>
              <a:rPr lang="en-US" sz="1800" spc="8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chronic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kidney</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disease,</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hearing,</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cardiac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failure,</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etc.</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 this case, the patient must visit a diagnostic facility to get their reports after consultation. </a:t>
            </a:r>
          </a:p>
          <a:p>
            <a:pPr marL="425450" marR="133985" indent="-285750" algn="just">
              <a:lnSpc>
                <a:spcPct val="150000"/>
              </a:lnSpc>
              <a:spcBef>
                <a:spcPts val="225"/>
              </a:spcBef>
              <a:spcAft>
                <a:spcPts val="0"/>
              </a:spcAft>
              <a:buFont typeface="Arial" panose="020B0604020202020204" pitchFamily="34" charset="0"/>
              <a:buChar char="•"/>
            </a:pPr>
            <a:endParaRPr lang="en-US" sz="1800"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With</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current</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rather</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investing</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time</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and</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money.</a:t>
            </a:r>
            <a:endParaRPr lang="en-IN" sz="1800"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Logistic Regression.</a:t>
            </a:r>
          </a:p>
          <a:p>
            <a:pPr>
              <a:lnSpc>
                <a:spcPct val="150000"/>
              </a:lnSpc>
            </a:pPr>
            <a:r>
              <a:rPr lang="en-US" sz="1800" dirty="0">
                <a:effectLst/>
                <a:latin typeface="Times New Roman" panose="02020603050405020304" pitchFamily="18" charset="0"/>
                <a:ea typeface="PMingLiU" panose="02020500000000000000" pitchFamily="18" charset="-120"/>
              </a:rPr>
              <a:t>With the dataset used for the experiment, it is obvious that the model enhances diabetes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r>
              <a:rPr lang="en-US" sz="1800" dirty="0">
                <a:effectLst/>
                <a:latin typeface="Times New Roman" panose="02020603050405020304" pitchFamily="18" charset="0"/>
                <a:ea typeface="PMingLiU" panose="02020500000000000000" pitchFamily="18" charset="-120"/>
              </a:rPr>
              <a:t>This research can be expanded further to determine the likelihood that non-diabetics will get diabetes during the following few years.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a:bodyPr>
          <a:lstStyle/>
          <a:p>
            <a:r>
              <a:rPr lang="en-US" dirty="0"/>
              <a:t>Loading the libraries</a:t>
            </a:r>
          </a:p>
          <a:p>
            <a:r>
              <a:rPr lang="en-US" dirty="0"/>
              <a:t>Data Loading</a:t>
            </a:r>
          </a:p>
          <a:p>
            <a:r>
              <a:rPr lang="en-US" dirty="0"/>
              <a:t>Data preprocessing</a:t>
            </a:r>
          </a:p>
          <a:p>
            <a:r>
              <a:rPr lang="en-US" dirty="0"/>
              <a:t>Label Encoding</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0.7402597402597403</a:t>
            </a:r>
          </a:p>
          <a:p>
            <a:endParaRPr lang="en-US" dirty="0"/>
          </a:p>
        </p:txBody>
      </p:sp>
      <p:pic>
        <p:nvPicPr>
          <p:cNvPr id="2051" name="Picture 3">
            <a:extLst>
              <a:ext uri="{FF2B5EF4-FFF2-40B4-BE49-F238E27FC236}">
                <a16:creationId xmlns:a16="http://schemas.microsoft.com/office/drawing/2014/main" id="{BE61F6E8-6788-028C-41F8-BC3E4608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307" y="2676542"/>
            <a:ext cx="5344491" cy="350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9710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800</TotalTime>
  <Words>1294</Words>
  <Application>Microsoft Office PowerPoint</Application>
  <PresentationFormat>Widescreen</PresentationFormat>
  <Paragraphs>86</Paragraphs>
  <Slides>15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Arial MT</vt:lpstr>
      <vt:lpstr>Calibri</vt:lpstr>
      <vt:lpstr>Century Gothic</vt:lpstr>
      <vt:lpstr>Helvetica Neue</vt:lpstr>
      <vt:lpstr>Symbol</vt:lpstr>
      <vt:lpstr>Times New Roman</vt:lpstr>
      <vt:lpstr>TimesNewRomanPSMT</vt:lpstr>
      <vt:lpstr>Wingdings</vt:lpstr>
      <vt:lpstr>Wingdings 2</vt:lpstr>
      <vt:lpstr>Wingdings 3</vt:lpstr>
      <vt:lpstr>Ion</vt:lpstr>
      <vt:lpstr>Quotable</vt:lpstr>
      <vt:lpstr>Diabetes Prediction using machine learning  </vt:lpstr>
      <vt:lpstr>Roles , Responsibilities and Contribution</vt:lpstr>
      <vt:lpstr>PowerPoint Presentation</vt:lpstr>
      <vt:lpstr>Features: </vt:lpstr>
      <vt:lpstr>Related Work</vt:lpstr>
      <vt:lpstr> Problem Statement  </vt:lpstr>
      <vt:lpstr> Proposed Solution  </vt:lpstr>
      <vt:lpstr>Results/Simulations  </vt:lpstr>
      <vt:lpstr>Random Forest Classifier</vt:lpstr>
      <vt:lpstr>AdaBoost Classifier</vt:lpstr>
      <vt:lpstr>Gradient Boosting Classifier</vt:lpstr>
      <vt:lpstr>Voting Classifier</vt:lpstr>
      <vt:lpstr>Logistic Regression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Chetan Kumar Reddy Naga</cp:lastModifiedBy>
  <cp:revision>26</cp:revision>
  <dcterms:created xsi:type="dcterms:W3CDTF">2022-12-06T01:25:20Z</dcterms:created>
  <dcterms:modified xsi:type="dcterms:W3CDTF">2023-04-28T15:51:44Z</dcterms:modified>
</cp:coreProperties>
</file>